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1" r:id="rId2"/>
    <p:sldId id="293" r:id="rId3"/>
    <p:sldId id="258" r:id="rId4"/>
    <p:sldId id="281" r:id="rId5"/>
    <p:sldId id="259" r:id="rId6"/>
    <p:sldId id="284" r:id="rId7"/>
    <p:sldId id="257" r:id="rId8"/>
    <p:sldId id="289" r:id="rId9"/>
    <p:sldId id="282" r:id="rId10"/>
    <p:sldId id="285" r:id="rId11"/>
    <p:sldId id="262" r:id="rId12"/>
    <p:sldId id="263" r:id="rId13"/>
    <p:sldId id="270" r:id="rId14"/>
    <p:sldId id="269" r:id="rId15"/>
    <p:sldId id="279" r:id="rId16"/>
    <p:sldId id="287" r:id="rId17"/>
    <p:sldId id="271" r:id="rId18"/>
    <p:sldId id="288" r:id="rId19"/>
    <p:sldId id="278" r:id="rId20"/>
    <p:sldId id="307" r:id="rId21"/>
    <p:sldId id="308" r:id="rId22"/>
    <p:sldId id="306" r:id="rId23"/>
    <p:sldId id="305" r:id="rId24"/>
    <p:sldId id="302" r:id="rId25"/>
    <p:sldId id="314" r:id="rId26"/>
    <p:sldId id="304" r:id="rId27"/>
    <p:sldId id="313" r:id="rId28"/>
    <p:sldId id="312" r:id="rId29"/>
    <p:sldId id="315" r:id="rId30"/>
    <p:sldId id="301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21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c:rich>
      </c:tx>
      <c:layout/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9.0806749726690297E-2"/>
          <c:y val="6.5943193811798177E-4"/>
          <c:w val="0.79229152416038484"/>
          <c:h val="0.789901982324216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 учебный год</c:v>
                </c:pt>
              </c:strCache>
            </c:strRef>
          </c:tx>
          <c:dLbls>
            <c:dLbl>
              <c:idx val="0"/>
              <c:layout>
                <c:manualLayout>
                  <c:x val="-0.18750592373869934"/>
                  <c:y val="-0.1276490438695163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698910032079377"/>
                  <c:y val="-8.483002124734422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7">
                <a:noFill/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Учащиеся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0.76000000000000101</c:v>
                </c:pt>
                <c:pt idx="1">
                  <c:v>0.68000000000000116</c:v>
                </c:pt>
              </c:numCache>
            </c:numRef>
          </c:val>
        </c:ser>
      </c:pie3DChart>
      <c:spPr>
        <a:noFill/>
        <a:ln w="25337">
          <a:noFill/>
        </a:ln>
      </c:spPr>
    </c:plotArea>
    <c:legend>
      <c:legendPos val="r"/>
      <c:layout>
        <c:manualLayout>
          <c:xMode val="edge"/>
          <c:yMode val="edge"/>
          <c:x val="0.30848434458950952"/>
          <c:y val="0.70586970371347779"/>
          <c:w val="0.39885687835514899"/>
          <c:h val="0.14148449651427675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c:rich>
      </c:tx>
      <c:layout>
        <c:manualLayout>
          <c:xMode val="edge"/>
          <c:yMode val="edge"/>
          <c:x val="0.19611054594140245"/>
          <c:y val="2.9579058450082751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4.1792262837135476E-2"/>
          <c:y val="1.558522071863778E-2"/>
          <c:w val="0.84363488323552194"/>
          <c:h val="0.769294354189853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учебный год</c:v>
                </c:pt>
              </c:strCache>
            </c:strRef>
          </c:tx>
          <c:dLbls>
            <c:dLbl>
              <c:idx val="0"/>
              <c:layout>
                <c:manualLayout>
                  <c:x val="-0.18750592373869934"/>
                  <c:y val="-0.1276490438695163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698910032079397"/>
                  <c:y val="-8.483002124734422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181">
                <a:noFill/>
              </a:ln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Учащиеся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</c:v>
                </c:pt>
                <c:pt idx="1">
                  <c:v>0.81</c:v>
                </c:pt>
              </c:numCache>
            </c:numRef>
          </c:val>
        </c:ser>
      </c:pie3DChart>
      <c:spPr>
        <a:noFill/>
        <a:ln w="28181">
          <a:noFill/>
        </a:ln>
      </c:spPr>
    </c:plotArea>
    <c:legend>
      <c:legendPos val="r"/>
      <c:layout>
        <c:manualLayout>
          <c:xMode val="edge"/>
          <c:yMode val="edge"/>
          <c:x val="0.26443360906511321"/>
          <c:y val="0.70082592692342383"/>
          <c:w val="0.49167939082018142"/>
          <c:h val="0.13846175345166684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2271620875917162E-2"/>
          <c:y val="6.0156498012883114E-2"/>
          <c:w val="0.75204626024105681"/>
          <c:h val="0.848216115538088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классы</c:v>
                </c:pt>
              </c:strCache>
            </c:strRef>
          </c:tx>
          <c:dLbls>
            <c:dLbl>
              <c:idx val="0"/>
              <c:layout>
                <c:manualLayout>
                  <c:x val="-1.4575974570318632E-3"/>
                  <c:y val="-5.10341446556802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18963404098002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51949140637265E-3"/>
                  <c:y val="-5.74134127376405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20019-2020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7.0000000000000021E-2</c:v>
                </c:pt>
                <c:pt idx="2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 классы</c:v>
                </c:pt>
              </c:strCache>
            </c:strRef>
          </c:tx>
          <c:dLbls>
            <c:dLbl>
              <c:idx val="0"/>
              <c:layout>
                <c:manualLayout>
                  <c:x val="1.7491169484382361E-2"/>
                  <c:y val="-2.55170723278401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27923710955904E-3"/>
                  <c:y val="-5.42237786966602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879872851593303E-3"/>
                  <c:y val="-3.50859744507802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20019-2020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</c:v>
                </c:pt>
                <c:pt idx="1">
                  <c:v>0.35000000000000031</c:v>
                </c:pt>
                <c:pt idx="2">
                  <c:v>0.4</c:v>
                </c:pt>
              </c:numCache>
            </c:numRef>
          </c:val>
        </c:ser>
        <c:dLbls>
          <c:showVal val="1"/>
        </c:dLbls>
        <c:shape val="cylinder"/>
        <c:axId val="148309120"/>
        <c:axId val="148310656"/>
        <c:axId val="0"/>
      </c:bar3DChart>
      <c:catAx>
        <c:axId val="148309120"/>
        <c:scaling>
          <c:orientation val="minMax"/>
        </c:scaling>
        <c:delete val="1"/>
        <c:axPos val="b"/>
        <c:numFmt formatCode="General" sourceLinked="0"/>
        <c:tickLblPos val="nextTo"/>
        <c:crossAx val="148310656"/>
        <c:crosses val="autoZero"/>
        <c:auto val="1"/>
        <c:lblAlgn val="ctr"/>
        <c:lblOffset val="100"/>
      </c:catAx>
      <c:valAx>
        <c:axId val="148310656"/>
        <c:scaling>
          <c:orientation val="minMax"/>
        </c:scaling>
        <c:axPos val="l"/>
        <c:majorGridlines/>
        <c:numFmt formatCode="0%" sourceLinked="1"/>
        <c:tickLblPos val="nextTo"/>
        <c:crossAx val="148309120"/>
        <c:crosses val="autoZero"/>
        <c:crossBetween val="between"/>
      </c:valAx>
      <c:spPr>
        <a:noFill/>
        <a:ln w="25338">
          <a:noFill/>
        </a:ln>
      </c:spPr>
    </c:plotArea>
    <c:legend>
      <c:legendPos val="r"/>
      <c:layout>
        <c:manualLayout>
          <c:xMode val="edge"/>
          <c:yMode val="edge"/>
          <c:x val="0.77566852076123749"/>
          <c:y val="0.56255098391419833"/>
          <c:w val="0.20438420065355437"/>
          <c:h val="0.20024095550385171"/>
        </c:manualLayout>
      </c:layout>
    </c:legend>
    <c:plotVisOnly val="1"/>
    <c:dispBlanksAs val="gap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поступивших в профильные ВУЗы и ССУЗы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70</c:v>
                </c:pt>
                <c:pt idx="2">
                  <c:v>69</c:v>
                </c:pt>
                <c:pt idx="3">
                  <c:v>82</c:v>
                </c:pt>
              </c:numCache>
            </c:numRef>
          </c:val>
        </c:ser>
        <c:dLbls>
          <c:showVal val="1"/>
        </c:dLbls>
        <c:shape val="cylinder"/>
        <c:axId val="135863680"/>
        <c:axId val="135869568"/>
        <c:axId val="0"/>
      </c:bar3DChart>
      <c:catAx>
        <c:axId val="135863680"/>
        <c:scaling>
          <c:orientation val="minMax"/>
        </c:scaling>
        <c:delete val="1"/>
        <c:axPos val="b"/>
        <c:numFmt formatCode="General" sourceLinked="0"/>
        <c:tickLblPos val="nextTo"/>
        <c:crossAx val="135869568"/>
        <c:crosses val="autoZero"/>
        <c:auto val="1"/>
        <c:lblAlgn val="ctr"/>
        <c:lblOffset val="100"/>
      </c:catAx>
      <c:valAx>
        <c:axId val="135869568"/>
        <c:scaling>
          <c:orientation val="minMax"/>
        </c:scaling>
        <c:axPos val="l"/>
        <c:majorGridlines/>
        <c:numFmt formatCode="General" sourceLinked="1"/>
        <c:tickLblPos val="nextTo"/>
        <c:crossAx val="135863680"/>
        <c:crosses val="autoZero"/>
        <c:crossBetween val="between"/>
      </c:valAx>
      <c:spPr>
        <a:noFill/>
        <a:ln w="23966">
          <a:noFill/>
        </a:ln>
      </c:spPr>
    </c:plotArea>
    <c:legend>
      <c:legendPos val="r"/>
      <c:layout>
        <c:manualLayout>
          <c:xMode val="edge"/>
          <c:yMode val="edge"/>
          <c:x val="0.69706478182409148"/>
          <c:y val="0.38736608024316788"/>
          <c:w val="0.23476533516416645"/>
          <c:h val="0.33464713833099791"/>
        </c:manualLayout>
      </c:layout>
    </c:legend>
    <c:plotVisOnly val="1"/>
    <c:dispBlanksAs val="gap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Социальные партнеры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16</c:v>
                </c:pt>
              </c:numCache>
            </c:numRef>
          </c:val>
        </c:ser>
        <c:dLbls>
          <c:showVal val="1"/>
        </c:dLbls>
        <c:shape val="cylinder"/>
        <c:axId val="148408192"/>
        <c:axId val="148420480"/>
        <c:axId val="0"/>
      </c:bar3DChart>
      <c:catAx>
        <c:axId val="148408192"/>
        <c:scaling>
          <c:orientation val="minMax"/>
        </c:scaling>
        <c:delete val="1"/>
        <c:axPos val="b"/>
        <c:numFmt formatCode="General" sourceLinked="0"/>
        <c:tickLblPos val="nextTo"/>
        <c:crossAx val="148420480"/>
        <c:crosses val="autoZero"/>
        <c:auto val="1"/>
        <c:lblAlgn val="ctr"/>
        <c:lblOffset val="100"/>
      </c:catAx>
      <c:valAx>
        <c:axId val="148420480"/>
        <c:scaling>
          <c:orientation val="minMax"/>
        </c:scaling>
        <c:axPos val="l"/>
        <c:majorGridlines/>
        <c:numFmt formatCode="General" sourceLinked="1"/>
        <c:tickLblPos val="nextTo"/>
        <c:crossAx val="148408192"/>
        <c:crosses val="autoZero"/>
        <c:crossBetween val="between"/>
      </c:valAx>
      <c:spPr>
        <a:noFill/>
        <a:ln w="25335">
          <a:noFill/>
        </a:ln>
      </c:spPr>
    </c:plotArea>
    <c:legend>
      <c:legendPos val="r"/>
      <c:layout>
        <c:manualLayout>
          <c:xMode val="edge"/>
          <c:yMode val="edge"/>
          <c:x val="0.62394822006472683"/>
          <c:y val="0.43253968253968317"/>
          <c:w val="0.25695792880258905"/>
          <c:h val="0.28333333333333333"/>
        </c:manualLayout>
      </c:layout>
    </c:legend>
    <c:plotVisOnly val="1"/>
    <c:dispBlanksAs val="gap"/>
  </c:chart>
  <c:txPr>
    <a:bodyPr/>
    <a:lstStyle/>
    <a:p>
      <a:pPr>
        <a:defRPr sz="16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0.14713</cdr:x>
      <cdr:y>0.03049</cdr:y>
    </cdr:from>
    <cdr:to>
      <cdr:x>0.80723</cdr:x>
      <cdr:y>0.10673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5941" y="144016"/>
          <a:ext cx="280831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E28AD-1D69-497E-9040-AFAD76CC1966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5BFA-9100-40B1-B0C5-3E2712915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31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5BFA-9100-40B1-B0C5-3E2712915E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37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5BFA-9100-40B1-B0C5-3E2712915E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37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77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6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49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1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98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246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12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407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73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30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33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F70E-25B5-4619-8498-9C539DEF3325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3819-7261-414B-920C-A983405A0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49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.jimcdn.com/app/cms/image/transf/none/path/sba38db2ef44ac717/backgroundarea/i4f2475ed93c54104/version/149816201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оутбук\Desktop\логотип\logo_CRI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74" y="188640"/>
            <a:ext cx="1679365" cy="18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1604" y="1168405"/>
            <a:ext cx="66861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Самоопределение и профессиональное обучение посредством сетевого взаимодействия в едином образовательном пространстве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323232">
                  <a:lumMod val="50000"/>
                </a:srgb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ресурсного центра на базе МБОУ-СОШ №3)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5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эффекты сетевого взаимодействия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857224" y="2500306"/>
            <a:ext cx="2928958" cy="157163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7CAAC"/>
              </a:gs>
            </a:gsLst>
            <a:lin ang="5400000" scaled="1"/>
          </a:gradFill>
          <a:ln w="12700">
            <a:solidFill>
              <a:srgbClr val="F4B083"/>
            </a:solidFill>
            <a:round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Объединение ресурсов участников сети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929058" y="1714489"/>
            <a:ext cx="4500593" cy="1143007"/>
          </a:xfrm>
          <a:prstGeom prst="ellipse">
            <a:avLst/>
          </a:pr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round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Повышение качества образовательных программ, НИР, внеурочной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995363" y="4643447"/>
            <a:ext cx="2886075" cy="128588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7CAAC"/>
              </a:gs>
            </a:gsLst>
            <a:lin ang="5400000" scaled="1"/>
          </a:gradFill>
          <a:ln w="12700">
            <a:solidFill>
              <a:srgbClr val="F4B083"/>
            </a:solidFill>
            <a:round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Гармонизация стандартов и систем управления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672012" y="3500439"/>
            <a:ext cx="3757639" cy="1357321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7CAAC"/>
              </a:gs>
            </a:gsLst>
            <a:lin ang="5400000" scaled="1"/>
          </a:gradFill>
          <a:ln w="12700">
            <a:solidFill>
              <a:srgbClr val="F4B083"/>
            </a:solidFill>
            <a:round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Расширение возможностей для получения уникальных компетенций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11369341">
            <a:off x="1500166" y="4071942"/>
            <a:ext cx="1357322" cy="714380"/>
          </a:xfrm>
          <a:prstGeom prst="arc">
            <a:avLst>
              <a:gd name="adj1" fmla="val 18107786"/>
              <a:gd name="adj2" fmla="val 187104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flipV="1">
            <a:off x="2000232" y="4643446"/>
            <a:ext cx="4786346" cy="1071570"/>
          </a:xfrm>
          <a:prstGeom prst="arc">
            <a:avLst>
              <a:gd name="adj1" fmla="val 12780982"/>
              <a:gd name="adj2" fmla="val 45949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6357950" y="2857496"/>
            <a:ext cx="1214446" cy="1143008"/>
          </a:xfrm>
          <a:prstGeom prst="arc">
            <a:avLst>
              <a:gd name="adj1" fmla="val 15390517"/>
              <a:gd name="adj2" fmla="val 118270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49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960438" y="-27384"/>
            <a:ext cx="8183562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участников социально-педагогического опроса, полностью удовлетворенных качеством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работы в ОО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72602"/>
              </p:ext>
            </p:extLst>
          </p:nvPr>
        </p:nvGraphicFramePr>
        <p:xfrm>
          <a:off x="377126" y="1844824"/>
          <a:ext cx="467509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5144920"/>
              </p:ext>
            </p:extLst>
          </p:nvPr>
        </p:nvGraphicFramePr>
        <p:xfrm>
          <a:off x="4882163" y="1772816"/>
          <a:ext cx="4254376" cy="472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738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-99391"/>
            <a:ext cx="741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выпускников 9 и 11 классов, определившихся с выбором профессии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(доля от общего числа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 опроса)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2737735"/>
              </p:ext>
            </p:extLst>
          </p:nvPr>
        </p:nvGraphicFramePr>
        <p:xfrm>
          <a:off x="827584" y="1844824"/>
          <a:ext cx="8712968" cy="398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75168" y="5588064"/>
            <a:ext cx="50405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2019-2020             2020-2021           2021-2022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-1900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Статистика поступления выпускников 11 классов в профильные ВУЗы и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ССУЗы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5993688"/>
              </p:ext>
            </p:extLst>
          </p:nvPr>
        </p:nvGraphicFramePr>
        <p:xfrm>
          <a:off x="214282" y="1142984"/>
          <a:ext cx="9563874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6480720"/>
            <a:ext cx="5729376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            2019-2020            2020-2021         2021-2022     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3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63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социальных партнеров образовательного учреждения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835842"/>
              </p:ext>
            </p:extLst>
          </p:nvPr>
        </p:nvGraphicFramePr>
        <p:xfrm>
          <a:off x="1259260" y="1700808"/>
          <a:ext cx="8245152" cy="384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51720" y="5373216"/>
            <a:ext cx="53285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2019-2020    2020-2021     2021-2022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0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9618" y="0"/>
            <a:ext cx="8183563" cy="10096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Открытие Центра технического образования для учащихся г.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Клинцы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Клинцовского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базе МБОУ-СОШ №3 г.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Клинцы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оутбук\Desktop\Новая папка\DSC07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5975" y="1774825"/>
            <a:ext cx="4181475" cy="235108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Ноутбук\Desktop\Новая папка\DSC072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292600"/>
            <a:ext cx="3808412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оутбук\Desktop\фото фиц\для Т.В\физпрактикум фото\измерение индукции магнитного поля постоянного магнита\Cas_R_Bad7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71612"/>
            <a:ext cx="2603500" cy="46323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1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2" y="-526870"/>
            <a:ext cx="9422981" cy="7384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3255" y="0"/>
            <a:ext cx="8183563" cy="5762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на промышленные предприятия  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\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86190"/>
            <a:ext cx="3687718" cy="2447722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фото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3684119" cy="2456079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фото\14817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196753"/>
            <a:ext cx="4683446" cy="2456078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фото\pic_20_10_2017_14_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4786314" cy="2492682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30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80610" y="0"/>
            <a:ext cx="8183562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Семинары по робототехнике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оутбук\Desktop\фото фиц\2015-11-25\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4987" y="1196975"/>
            <a:ext cx="2352675" cy="313531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Ноутбук\Desktop\фото фиц\2015-11-25\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6075" y="1700213"/>
            <a:ext cx="2700337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оутбук\Desktop\фото фиц\2015-11-25\0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276475"/>
            <a:ext cx="3078162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43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333" y="-348912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Кванториума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Брянск 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K:\кванториум\20200305_134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8279"/>
            <a:ext cx="3419872" cy="2504518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кванториум\20200305_132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20" y="1142984"/>
            <a:ext cx="4673680" cy="2485522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кванториум\20200305_132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4077071"/>
            <a:ext cx="4365723" cy="2501143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кванториум\20200305_1348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13" b="17614"/>
          <a:stretch/>
        </p:blipFill>
        <p:spPr bwMode="auto">
          <a:xfrm>
            <a:off x="4860032" y="3935149"/>
            <a:ext cx="3191601" cy="2851382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333" y="-348912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56206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Центра подготовки космонавтов 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Ноутбук\Desktop\фото фиц\для Т.В\Центр подготовки космонавтов (Фото)\IMG_5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4143356"/>
            <a:ext cx="3786214" cy="2714644"/>
          </a:xfrm>
          <a:prstGeom prst="round2DiagRect">
            <a:avLst>
              <a:gd name="adj1" fmla="val 16667"/>
              <a:gd name="adj2" fmla="val 0"/>
            </a:avLst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Ноутбук\Desktop\фото фиц\для Т.В\Центр подготовки космонавтов (Фото)\IMG_54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3771900" cy="2828925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Ноутбук\Desktop\фото фиц\для Т.В\Центр подготовки космонавтов (Фото)\IMG_54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71612"/>
            <a:ext cx="3429024" cy="221457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Ноутбук\Desktop\фото фиц\для Т.В\Центр подготовки космонавтов (Фото)\IMG_54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429132"/>
            <a:ext cx="2833688" cy="212725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1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51344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://900igr.net/up/datai/66897/0001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9144000" cy="730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0424" y="1120676"/>
            <a:ext cx="6713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«От того, как мы воспитываем молодежь, зависит, сможет ли Россия сберечь и приумножить себя саму. Сможет ли она быть современной, перспективной, эффективно развивающейся, но, в то же время, сможет ли не растерять себя как нацию, не утратить свою самобытность в очень непростой современной обстановке  »</a:t>
            </a:r>
          </a:p>
          <a:p>
            <a:pPr algn="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 послания Федеральному Собранию Президента РФ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ладимира Владимировича Путина 2018 год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4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588213"/>
            <a:ext cx="9501254" cy="744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Шахматный клуб «Белая ладья»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3" descr="IMG-20210224-WA0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571480"/>
            <a:ext cx="4143404" cy="2928958"/>
          </a:xfrm>
          <a:prstGeom prst="roundRect">
            <a:avLst/>
          </a:prstGeom>
        </p:spPr>
      </p:pic>
      <p:pic>
        <p:nvPicPr>
          <p:cNvPr id="14" name="Рисунок 6" descr="IMG-20210224-WA00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00" y="500042"/>
            <a:ext cx="3695700" cy="20780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5" descr="IMG-20210224-WA001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3695700" cy="20780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4" descr="IMG-20210224-WA001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500306"/>
            <a:ext cx="3695700" cy="31496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endo\Desktop\IMG_20220221_102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500890" y="-10858500"/>
            <a:ext cx="428628" cy="967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588213"/>
            <a:ext cx="9501254" cy="744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 «Автодело»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5" descr="DSC_08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3492507" cy="40005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DSC_08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3472" y="714356"/>
            <a:ext cx="4000528" cy="1857388"/>
          </a:xfrm>
          <a:prstGeom prst="roundRect">
            <a:avLst/>
          </a:prstGeom>
        </p:spPr>
      </p:pic>
      <p:pic>
        <p:nvPicPr>
          <p:cNvPr id="10" name="Рисунок 6" descr="DSC_085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857760"/>
            <a:ext cx="3349631" cy="1651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DSC_085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928934"/>
            <a:ext cx="3714744" cy="29289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14347" y="-500091"/>
            <a:ext cx="9501254" cy="744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Профессиональные пробы на базе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г.Клинцы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5" descr="IMG_34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3014663" cy="27146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IMG_52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2928947" cy="20717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DSC_05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1263" y="3879850"/>
            <a:ext cx="2974975" cy="2978150"/>
          </a:xfrm>
          <a:prstGeom prst="roundRect">
            <a:avLst/>
          </a:prstGeom>
        </p:spPr>
      </p:pic>
      <p:pic>
        <p:nvPicPr>
          <p:cNvPr id="11" name="Рисунок 4" descr="DSC_062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7137" y="785794"/>
            <a:ext cx="2836863" cy="28146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 descr="пробы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286124"/>
            <a:ext cx="3214710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333" y="-348912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Ярмарка рабочих мест</a:t>
            </a:r>
          </a:p>
        </p:txBody>
      </p:sp>
      <p:pic>
        <p:nvPicPr>
          <p:cNvPr id="3076" name="Picture 4" descr="C:\Users\gendo\Desktop\Фото для презентации\Плеханово\IMG_20221209_133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87500" y="-16216450"/>
            <a:ext cx="2526728" cy="7560000"/>
          </a:xfrm>
          <a:prstGeom prst="rect">
            <a:avLst/>
          </a:prstGeom>
          <a:noFill/>
        </p:spPr>
      </p:pic>
      <p:pic>
        <p:nvPicPr>
          <p:cNvPr id="12" name="Рисунок 5" descr="экскурсии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000108"/>
            <a:ext cx="3294063" cy="21891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экскурси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2209803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DSC_016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071670" y="4357694"/>
            <a:ext cx="4071965" cy="2071685"/>
          </a:xfrm>
          <a:prstGeom prst="roundRect">
            <a:avLst/>
          </a:prstGeom>
        </p:spPr>
      </p:pic>
      <p:pic>
        <p:nvPicPr>
          <p:cNvPr id="8" name="Рисунок 4" descr="DSC_054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1857364"/>
            <a:ext cx="2293930" cy="32861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333" y="-348912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11802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Дней открытых дверей ВУЗов г.Брянска и г.Новозыбкова</a:t>
            </a:r>
          </a:p>
        </p:txBody>
      </p:sp>
      <p:pic>
        <p:nvPicPr>
          <p:cNvPr id="4" name="Picture 2" descr="C:\Users\gendo\Desktop\Фото для презентации\БГУ\IMG-20221127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4857784" cy="2357454"/>
          </a:xfrm>
          <a:prstGeom prst="round1Rect">
            <a:avLst/>
          </a:prstGeom>
          <a:noFill/>
        </p:spPr>
      </p:pic>
      <p:pic>
        <p:nvPicPr>
          <p:cNvPr id="5" name="Picture 3" descr="C:\Users\gendo\Desktop\Фото для презентации\БГУ\IMG-20221127-WA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3516074" cy="4000528"/>
          </a:xfrm>
          <a:prstGeom prst="roundRect">
            <a:avLst/>
          </a:prstGeom>
          <a:noFill/>
        </p:spPr>
      </p:pic>
      <p:pic>
        <p:nvPicPr>
          <p:cNvPr id="6" name="Picture 4" descr="C:\Users\gendo\Desktop\Фото для презентации\БГУ\IMG-20221127-WA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643290"/>
            <a:ext cx="3836743" cy="2857544"/>
          </a:xfrm>
          <a:prstGeom prst="snip2Diag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0" y="-196512"/>
            <a:ext cx="9408756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Фестиваль «Шаг в профессию»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4422"/>
            <a:ext cx="3394472" cy="3152087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643314"/>
            <a:ext cx="3071834" cy="3201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124744"/>
            <a:ext cx="3805860" cy="3629000"/>
          </a:xfrm>
          <a:prstGeom prst="rect">
            <a:avLst/>
          </a:prstGeom>
        </p:spPr>
      </p:pic>
      <p:pic>
        <p:nvPicPr>
          <p:cNvPr id="1026" name="Picture 2" descr="C:\Users\ШКОЛА3\Desktop\IMG_20221209_1337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2130" y="3094010"/>
            <a:ext cx="2723817" cy="4232705"/>
          </a:xfrm>
          <a:prstGeom prst="round2Diag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48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333" y="-348912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Психолого-педагогический класс</a:t>
            </a:r>
          </a:p>
        </p:txBody>
      </p:sp>
      <p:pic>
        <p:nvPicPr>
          <p:cNvPr id="4098" name="Picture 2" descr="C:\Users\gendo\Desktop\Фото для презентации\БГУ у нас\IMG-20221203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14686"/>
            <a:ext cx="5072098" cy="3357586"/>
          </a:xfrm>
          <a:prstGeom prst="roundRect">
            <a:avLst/>
          </a:prstGeom>
          <a:noFill/>
        </p:spPr>
      </p:pic>
      <p:pic>
        <p:nvPicPr>
          <p:cNvPr id="4099" name="Picture 3" descr="C:\Users\gendo\Desktop\Фото для презентации\Педкласс\IMG-20220408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14356"/>
            <a:ext cx="3714776" cy="2143140"/>
          </a:xfrm>
          <a:prstGeom prst="roundRect">
            <a:avLst/>
          </a:prstGeom>
          <a:noFill/>
        </p:spPr>
      </p:pic>
      <p:pic>
        <p:nvPicPr>
          <p:cNvPr id="4100" name="Picture 4" descr="C:\Users\gendo\Desktop\Фото для презентации\Педкласс\IMG-20220415-WA0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2928958" cy="2357454"/>
          </a:xfrm>
          <a:prstGeom prst="roundRect">
            <a:avLst/>
          </a:prstGeom>
          <a:noFill/>
        </p:spPr>
      </p:pic>
      <p:pic>
        <p:nvPicPr>
          <p:cNvPr id="4101" name="Picture 5" descr="C:\Users\gendo\Desktop\Фото для презентации\Педкласс\IMG-20211026-WA00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71480"/>
            <a:ext cx="4071966" cy="292895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333" y="-348912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Психолого-педагогический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(волонтеры-вожатые)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143380"/>
            <a:ext cx="3308185" cy="2481139"/>
          </a:xfrm>
          <a:prstGeom prst="snip1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18" y="1428736"/>
            <a:ext cx="2786082" cy="3297832"/>
          </a:xfrm>
          <a:prstGeom prst="snip1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4305948"/>
            <a:ext cx="3402736" cy="2552052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500174"/>
            <a:ext cx="4894861" cy="2438840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563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3988"/>
            <a:ext cx="9150350" cy="717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7794"/>
            <a:ext cx="8229600" cy="13010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класс</a:t>
            </a:r>
            <a:b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(волонтеры-медики)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643446"/>
            <a:ext cx="4929254" cy="2428868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285860"/>
            <a:ext cx="3827851" cy="287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357694"/>
            <a:ext cx="3071834" cy="2870888"/>
          </a:xfrm>
          <a:prstGeom prst="roundRect">
            <a:avLst/>
          </a:prstGeom>
        </p:spPr>
      </p:pic>
      <p:pic>
        <p:nvPicPr>
          <p:cNvPr id="3" name="Picture 2" descr="C:\Users\gendo\Desktop\0yFxOjSrX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022" y="1357298"/>
            <a:ext cx="421988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934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333" y="-348912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«Билет в будущее)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" y="4000504"/>
            <a:ext cx="4652638" cy="2308815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" y="1628800"/>
            <a:ext cx="3681499" cy="2157390"/>
          </a:xfrm>
          <a:prstGeom prst="round2Diag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571612"/>
            <a:ext cx="4386788" cy="2241536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53939"/>
            <a:ext cx="3714702" cy="1806274"/>
          </a:xfrm>
          <a:prstGeom prst="snip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24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616" y="77024"/>
            <a:ext cx="9153169" cy="683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1450" y="77024"/>
            <a:ext cx="304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проекта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1784" y="1190368"/>
            <a:ext cx="81422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Разработка модели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работы в условиях общеобразовательной организации, создающей условия для развития личности, способной к адаптации и самореализации в обществе посредством сетевого взаимодействия.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57254" y="-588213"/>
            <a:ext cx="9501254" cy="744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4378" y="-37306"/>
            <a:ext cx="8183562" cy="884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«Поделись своими знаниями»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endo\Desktop\Фото для презентации\акция поделись своими знаниями\IMG-20220909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3571900" cy="2571768"/>
          </a:xfrm>
          <a:prstGeom prst="roundRect">
            <a:avLst/>
          </a:prstGeom>
          <a:noFill/>
        </p:spPr>
      </p:pic>
      <p:pic>
        <p:nvPicPr>
          <p:cNvPr id="1027" name="Picture 3" descr="C:\Users\gendo\Desktop\Фото для презентации\акция поделись своими знаниями\IMG-20220909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6" y="4071918"/>
            <a:ext cx="2714644" cy="2786082"/>
          </a:xfrm>
          <a:prstGeom prst="roundRect">
            <a:avLst/>
          </a:prstGeom>
          <a:noFill/>
        </p:spPr>
      </p:pic>
      <p:pic>
        <p:nvPicPr>
          <p:cNvPr id="1028" name="Picture 4" descr="C:\Users\gendo\Desktop\IMG-20220909-WA00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714356"/>
            <a:ext cx="4503921" cy="2928958"/>
          </a:xfrm>
          <a:prstGeom prst="roundRect">
            <a:avLst/>
          </a:prstGeom>
          <a:noFill/>
        </p:spPr>
      </p:pic>
      <p:pic>
        <p:nvPicPr>
          <p:cNvPr id="1029" name="Picture 5" descr="C:\Users\gendo\Desktop\Фото для презентации\акция поделись своими знаниями\IMG-20220909-WA00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429000"/>
            <a:ext cx="3776614" cy="3429000"/>
          </a:xfrm>
          <a:prstGeom prst="snip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90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>
            <a:off x="1305619" y="-128968"/>
            <a:ext cx="8162925" cy="15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 реализации проекта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16200000" flipH="1">
            <a:off x="4428455" y="621531"/>
            <a:ext cx="1366837" cy="5256212"/>
          </a:xfrm>
          <a:prstGeom prst="rightBrace">
            <a:avLst>
              <a:gd name="adj1" fmla="val 16145"/>
              <a:gd name="adj2" fmla="val 52268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83767" y="3415309"/>
            <a:ext cx="593552" cy="733771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9" name="Прямая со стрелкой 8"/>
          <p:cNvCxnSpPr/>
          <p:nvPr/>
        </p:nvCxnSpPr>
        <p:spPr>
          <a:xfrm>
            <a:off x="6908006" y="3342672"/>
            <a:ext cx="594000" cy="73440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>
            <a:off x="5245098" y="4149576"/>
            <a:ext cx="0" cy="86360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11" name="Скругленный прямоугольник 10"/>
          <p:cNvSpPr/>
          <p:nvPr/>
        </p:nvSpPr>
        <p:spPr>
          <a:xfrm>
            <a:off x="971600" y="4143380"/>
            <a:ext cx="2612977" cy="9286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Успех ребенка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5143512"/>
            <a:ext cx="3716695" cy="14287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активность и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грамотность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50920" y="4143380"/>
            <a:ext cx="2613600" cy="9286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Возможности для каждого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2949446" y="1043509"/>
            <a:ext cx="4214842" cy="144938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Ресурсный центр профориентации МБОУ-СОШ №3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Тактические цели проекта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Обеспечение открытости образования к внешним запросам;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повышение социально-профессиональной активности учащихся,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формирование социальной мобильности и творческого подхода к решению жизненных задач;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внедрение инновационных моделей социального партнёрства в организацию учебной 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деятельности школы,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деятельность.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обеспечение для учащихся широких возможностей для совместной сетевой, проектной деятельности и учебно-профессиональной коммуникации;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создание условий для успешной социализации учащихся в условиях модернизации экономики.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8053" y="-51101"/>
            <a:ext cx="4164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проекта   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95230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личности с разносторонним интеллектом, навыками исследовательского труда, высоким уровнем культуры, готовой к осознанному выбору и освоению профессиональных образовательных программ с учетом склонностей и сложившихся интересов;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координация деятельность педагогов, родительской общественности, социальных партнеров по повышению эффективности работы по профессиональному самоопределению обучающихся;                        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консолидация потенциальных партнеров, обладающих ресурсами для реализации образовательных программ в сетевой форме;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готовности кадров для проектирования и дальнейшей реализации дополнительных общеобразовательных программ в сетевой форме;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распространение практики проектирования и реализации дополнительных общеобразовательных программ в сетевой форме;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 банка практической информации, которая окажет  помощь в  повышении  образовательных, теоретических  и профессиональных знаний педагогов, родителей и социальных партнеров;  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 сетевого  взаимодействия с учреждениями  ВПО, СПО, предприятий.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сетевого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4797152"/>
            <a:ext cx="3500462" cy="857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Продвижение продуктов инновационной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52791" y="4819375"/>
            <a:ext cx="3714776" cy="857256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Усиление ресурсов образовательных учреждений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29532" y="3068960"/>
            <a:ext cx="3038474" cy="857256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Расширение спектра образовательных услуг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932040" y="3050908"/>
            <a:ext cx="3071834" cy="857255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Добровольная основа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15816" y="1556792"/>
            <a:ext cx="2786082" cy="857256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Единое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целеполагание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15816" y="2414048"/>
            <a:ext cx="792088" cy="5829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52791" y="2414048"/>
            <a:ext cx="683305" cy="5829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27784" y="3926216"/>
            <a:ext cx="0" cy="8709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00192" y="3948439"/>
            <a:ext cx="0" cy="8487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170" y="27032"/>
            <a:ext cx="9153169" cy="683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0543" y="18864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ОРГАНИЗАЦИОННО-ПЕДАГОГИЧЕСКИЕ ПРЕДПОСЫЛКИ ДЛЯ РАЗРАБОТКИ И ВНЕДРЕНИЯ ПРОЕКТА 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447" y="1142984"/>
            <a:ext cx="81298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Федеральные проекты, действующие в рамках нацпроекта «Образование»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«Современная школа»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«Новые возможности для каждого»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Мониторинговые исследования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самоаудит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проекта «Создание технопарка на базе МБОУ-СОШ №3»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Сложившаяся система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работы в образовательной организации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Развитое социальное партнерство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Высококвалифицированные педагогические кадры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Классы ранней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подготовка, профильное образование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7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170" y="27032"/>
            <a:ext cx="9153169" cy="683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123728" y="116632"/>
            <a:ext cx="5040560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/>
              <a:t>Профориентационная</a:t>
            </a:r>
            <a:r>
              <a:rPr lang="ru-RU" b="1" i="1" dirty="0"/>
              <a:t> работа в школе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043608" y="941533"/>
            <a:ext cx="1296144" cy="13353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0332" y="2276873"/>
            <a:ext cx="2348923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71" y="1916832"/>
            <a:ext cx="252054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 информация: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-Курс «Самоопределение»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-Клуб «Мой выбор»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ярмарке учебных мест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-Лекторий для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-Курс «Нескучная биология»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Курс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валеологии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422" y="1718385"/>
            <a:ext cx="2571768" cy="44252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Профессиональное воспитание: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Летняя трудовая практика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-Трудовой десант школьного волонтерского клуба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элективные курсы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научно-исследовательская деятельность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ВУЗами 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ССУЗами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Участие во Всероссийских, </a:t>
            </a:r>
          </a:p>
          <a:p>
            <a:pPr>
              <a:buFontTx/>
              <a:buChar char="-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региональных и муниципальных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акциях и мероприятиях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1479880"/>
            <a:ext cx="2283736" cy="50229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Профессиональная консультация: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психолого – педагогическое сопровождение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подготовки 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работы: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-психологические исследования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мониторинг уровня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профпланов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 старшеклассников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-психолого-педагогическое просвещение учащихся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-обучение приемам самопознания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самовоспитания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4287" y="1047683"/>
            <a:ext cx="1872209" cy="4829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-предприятия города, средние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профессиональные учреждения города и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ВУЗы г. Брянска и Брянской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-очно-заочная школа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«Малая лесная академия»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СЮТ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г.Клинцы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ДТТ г. Брянск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-ДОСААФ,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-ДОУ №22, 28, 29, 32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5" idx="6"/>
          </p:cNvCxnSpPr>
          <p:nvPr/>
        </p:nvCxnSpPr>
        <p:spPr>
          <a:xfrm>
            <a:off x="7164288" y="692696"/>
            <a:ext cx="864096" cy="3549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491880" y="1268760"/>
            <a:ext cx="720080" cy="4496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24128" y="1212591"/>
            <a:ext cx="432048" cy="2809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99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7oom.ru/powerpoint/krasivie-fony-dlya-prezentacii-10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3" y="-315416"/>
            <a:ext cx="9153169" cy="71734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8872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сетевого взаимодействии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ресурсного центра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571604" y="571480"/>
            <a:ext cx="5900749" cy="357190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СОЦИАЛЬНЫЙ ЗАПРОС ОБЩЕСТВА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643042" y="1357299"/>
            <a:ext cx="5572163" cy="8572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Ресурсный центр профориентации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МБОУ- СОШ №3 им. С. Орджоникидзе г.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Клинцы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Oval 9"/>
          <p:cNvSpPr>
            <a:spLocks noChangeArrowheads="1"/>
          </p:cNvSpPr>
          <p:nvPr/>
        </p:nvSpPr>
        <p:spPr bwMode="auto">
          <a:xfrm>
            <a:off x="928663" y="2571745"/>
            <a:ext cx="2519388" cy="85725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Школьная инновационная площадка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Oval 10"/>
          <p:cNvSpPr>
            <a:spLocks noChangeArrowheads="1"/>
          </p:cNvSpPr>
          <p:nvPr/>
        </p:nvSpPr>
        <p:spPr bwMode="auto">
          <a:xfrm>
            <a:off x="5715008" y="2643182"/>
            <a:ext cx="2500329" cy="642942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Социальные партнеры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Oval 25"/>
          <p:cNvSpPr>
            <a:spLocks noChangeArrowheads="1"/>
          </p:cNvSpPr>
          <p:nvPr/>
        </p:nvSpPr>
        <p:spPr bwMode="auto">
          <a:xfrm>
            <a:off x="214282" y="4643446"/>
            <a:ext cx="1903443" cy="85725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Медицинские классы</a:t>
            </a:r>
          </a:p>
        </p:txBody>
      </p:sp>
      <p:sp>
        <p:nvSpPr>
          <p:cNvPr id="37897" name="Oval 26"/>
          <p:cNvSpPr>
            <a:spLocks noChangeArrowheads="1"/>
          </p:cNvSpPr>
          <p:nvPr/>
        </p:nvSpPr>
        <p:spPr bwMode="auto">
          <a:xfrm>
            <a:off x="1889125" y="5076825"/>
            <a:ext cx="1303338" cy="6254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ЦТО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г.Клинцы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8" name="Oval 28"/>
          <p:cNvSpPr>
            <a:spLocks noChangeArrowheads="1"/>
          </p:cNvSpPr>
          <p:nvPr/>
        </p:nvSpPr>
        <p:spPr bwMode="auto">
          <a:xfrm>
            <a:off x="3012620" y="4536289"/>
            <a:ext cx="2345197" cy="92869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Стажировочные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(школа наставничества)</a:t>
            </a:r>
          </a:p>
        </p:txBody>
      </p:sp>
      <p:sp>
        <p:nvSpPr>
          <p:cNvPr id="37901" name="Oval 16"/>
          <p:cNvSpPr>
            <a:spLocks noChangeArrowheads="1"/>
          </p:cNvSpPr>
          <p:nvPr/>
        </p:nvSpPr>
        <p:spPr bwMode="auto">
          <a:xfrm>
            <a:off x="5357818" y="5076825"/>
            <a:ext cx="2071703" cy="6254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ВУЗы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ССУЗы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Oval 17"/>
          <p:cNvSpPr>
            <a:spLocks noChangeArrowheads="1"/>
          </p:cNvSpPr>
          <p:nvPr/>
        </p:nvSpPr>
        <p:spPr bwMode="auto">
          <a:xfrm>
            <a:off x="7065963" y="5000636"/>
            <a:ext cx="1720879" cy="7143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Организации дополнительного образования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3" name="Oval 18"/>
          <p:cNvSpPr>
            <a:spLocks noChangeArrowheads="1"/>
          </p:cNvSpPr>
          <p:nvPr/>
        </p:nvSpPr>
        <p:spPr bwMode="auto">
          <a:xfrm>
            <a:off x="7215206" y="3571876"/>
            <a:ext cx="1643074" cy="114300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Промышленные предприятия, малый и средний бизнес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642910" y="3500438"/>
            <a:ext cx="857256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43174" y="3429000"/>
            <a:ext cx="714380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428728" y="4000504"/>
            <a:ext cx="1143008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1402142" y="4153206"/>
            <a:ext cx="1572430" cy="2135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1893609" y="3714752"/>
            <a:ext cx="1285884" cy="8572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000760" y="3357562"/>
            <a:ext cx="357190" cy="4286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7903" idx="0"/>
          </p:cNvCxnSpPr>
          <p:nvPr/>
        </p:nvCxnSpPr>
        <p:spPr>
          <a:xfrm>
            <a:off x="7715272" y="3357562"/>
            <a:ext cx="321471" cy="2143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7894" idx="4"/>
            <a:endCxn id="37901" idx="0"/>
          </p:cNvCxnSpPr>
          <p:nvPr/>
        </p:nvCxnSpPr>
        <p:spPr>
          <a:xfrm rot="5400000">
            <a:off x="5784072" y="3895723"/>
            <a:ext cx="1790701" cy="571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7894" idx="4"/>
          </p:cNvCxnSpPr>
          <p:nvPr/>
        </p:nvCxnSpPr>
        <p:spPr>
          <a:xfrm rot="16200000" flipH="1">
            <a:off x="6340090" y="3911207"/>
            <a:ext cx="1714512" cy="4643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5" name="Oval 30"/>
          <p:cNvSpPr>
            <a:spLocks noChangeArrowheads="1"/>
          </p:cNvSpPr>
          <p:nvPr/>
        </p:nvSpPr>
        <p:spPr bwMode="auto">
          <a:xfrm>
            <a:off x="1500166" y="5811838"/>
            <a:ext cx="6319859" cy="688996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Выпускник образовательной организации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4500562" y="1000108"/>
            <a:ext cx="214314" cy="357190"/>
          </a:xfrm>
          <a:prstGeom prst="downArrow">
            <a:avLst>
              <a:gd name="adj1" fmla="val 50000"/>
              <a:gd name="adj2" fmla="val 578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6786578" y="2285992"/>
            <a:ext cx="142876" cy="357190"/>
          </a:xfrm>
          <a:prstGeom prst="downArrow">
            <a:avLst>
              <a:gd name="adj1" fmla="val 50000"/>
              <a:gd name="adj2" fmla="val 42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2214546" y="2214554"/>
            <a:ext cx="142876" cy="357190"/>
          </a:xfrm>
          <a:prstGeom prst="downArrow">
            <a:avLst>
              <a:gd name="adj1" fmla="val 50000"/>
              <a:gd name="adj2" fmla="val 46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5224467" y="3867153"/>
            <a:ext cx="1785950" cy="100013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Дошкольные образовательные организации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>
            <a:stCxn id="37893" idx="6"/>
          </p:cNvCxnSpPr>
          <p:nvPr/>
        </p:nvCxnSpPr>
        <p:spPr>
          <a:xfrm>
            <a:off x="3448051" y="3000373"/>
            <a:ext cx="2266957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низ 35"/>
          <p:cNvSpPr/>
          <p:nvPr/>
        </p:nvSpPr>
        <p:spPr>
          <a:xfrm>
            <a:off x="4980541" y="5500702"/>
            <a:ext cx="214314" cy="357190"/>
          </a:xfrm>
          <a:prstGeom prst="downArrow">
            <a:avLst>
              <a:gd name="adj1" fmla="val 50000"/>
              <a:gd name="adj2" fmla="val 578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00166" y="3500438"/>
            <a:ext cx="571505" cy="1143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Oval 27"/>
          <p:cNvSpPr>
            <a:spLocks noChangeArrowheads="1"/>
          </p:cNvSpPr>
          <p:nvPr/>
        </p:nvSpPr>
        <p:spPr bwMode="auto">
          <a:xfrm>
            <a:off x="2428860" y="3857628"/>
            <a:ext cx="2090749" cy="64294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</a:t>
            </a:r>
          </a:p>
        </p:txBody>
      </p:sp>
      <p:sp>
        <p:nvSpPr>
          <p:cNvPr id="37895" name="Oval 24"/>
          <p:cNvSpPr>
            <a:spLocks noChangeArrowheads="1"/>
          </p:cNvSpPr>
          <p:nvPr/>
        </p:nvSpPr>
        <p:spPr bwMode="auto">
          <a:xfrm>
            <a:off x="182563" y="3857628"/>
            <a:ext cx="1674793" cy="642941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Педагогические классы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97330" y="2311377"/>
            <a:ext cx="1654097" cy="6340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Единая</a:t>
            </a:r>
            <a:r>
              <a:rPr lang="ru-RU" sz="1600" b="1" i="1" dirty="0" smtClean="0"/>
              <a:t> </a:t>
            </a:r>
            <a:r>
              <a:rPr lang="ru-RU" sz="1400" b="1" i="1" dirty="0" smtClean="0"/>
              <a:t>кадровая</a:t>
            </a:r>
            <a:r>
              <a:rPr lang="ru-RU" sz="1600" b="1" i="1" dirty="0" smtClean="0"/>
              <a:t> </a:t>
            </a:r>
            <a:r>
              <a:rPr lang="ru-RU" sz="1400" b="1" i="1" dirty="0" smtClean="0"/>
              <a:t>политика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809</Words>
  <Application>Microsoft Office PowerPoint</Application>
  <PresentationFormat>Экран (4:3)</PresentationFormat>
  <Paragraphs>142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Тактические цели проекта </vt:lpstr>
      <vt:lpstr>Слайд 5</vt:lpstr>
      <vt:lpstr> Принципы сетевого взаимодействия  </vt:lpstr>
      <vt:lpstr>Слайд 7</vt:lpstr>
      <vt:lpstr>Слайд 8</vt:lpstr>
      <vt:lpstr>Слайд 9</vt:lpstr>
      <vt:lpstr>Ожидаемые эффекты сетевого взаимодействия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Фестиваль «Шаг в профессию»</vt:lpstr>
      <vt:lpstr>Слайд 26</vt:lpstr>
      <vt:lpstr>Психолого-педагогический класс  (волонтеры-вожатые)</vt:lpstr>
      <vt:lpstr>Медицинский класс  (волонтеры-медики) </vt:lpstr>
      <vt:lpstr> Всероссийская акция  «Билет в будущее)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gendos2004@yandex.ru</cp:lastModifiedBy>
  <cp:revision>82</cp:revision>
  <dcterms:created xsi:type="dcterms:W3CDTF">2020-01-10T18:15:16Z</dcterms:created>
  <dcterms:modified xsi:type="dcterms:W3CDTF">2022-12-16T19:39:12Z</dcterms:modified>
</cp:coreProperties>
</file>