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12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0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media/image1.emf" ContentType="image/x-emf"/>
  <Override PartName="/ppt/media/image2.jpeg" ContentType="image/jpeg"/>
  <Override PartName="/ppt/media/image1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4.jpeg" ContentType="image/jpeg"/>
  <Override PartName="/ppt/media/image13.jpeg" ContentType="image/jpeg"/>
  <Override PartName="/ppt/media/image12.jpeg" ContentType="image/jpeg"/>
  <Override PartName="/ppt/media/image16.jpeg" ContentType="image/jpeg"/>
  <Override PartName="/ppt/media/image15.jpeg" ContentType="image/jpeg"/>
  <Override PartName="/ppt/media/image17.jpeg" ContentType="image/jpeg"/>
  <Override PartName="/ppt/media/image18.jpeg" ContentType="image/jpeg"/>
  <Override PartName="/ppt/media/image10.jpeg" ContentType="image/jpeg"/>
  <Override PartName="/ppt/media/image11.jpeg" ContentType="image/jpeg"/>
  <Override PartName="/ppt/embeddings/oleObject1.docx" ContentType="application/vnd.openxmlformats-officedocument.wordprocessingml.document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_rels/.rels" ContentType="application/vnd.openxmlformats-package.relationshi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117440" y="76320"/>
            <a:ext cx="10159560" cy="139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1117440" y="1701720"/>
            <a:ext cx="10159560" cy="213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1117440" y="4036680"/>
            <a:ext cx="10159560" cy="213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117440" y="76320"/>
            <a:ext cx="10159560" cy="139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1117440" y="1701720"/>
            <a:ext cx="4957560" cy="213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6323400" y="1701720"/>
            <a:ext cx="4957560" cy="213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1117440" y="4036680"/>
            <a:ext cx="4957560" cy="213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6323400" y="4036680"/>
            <a:ext cx="4957560" cy="213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1117440" y="76320"/>
            <a:ext cx="10159560" cy="139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1117440" y="1701720"/>
            <a:ext cx="3270960" cy="213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4552200" y="1701720"/>
            <a:ext cx="3270960" cy="213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/>
          </p:nvPr>
        </p:nvSpPr>
        <p:spPr>
          <a:xfrm>
            <a:off x="7987320" y="1701720"/>
            <a:ext cx="3270960" cy="213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/>
          </p:nvPr>
        </p:nvSpPr>
        <p:spPr>
          <a:xfrm>
            <a:off x="1117440" y="4036680"/>
            <a:ext cx="3270960" cy="213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/>
          </p:nvPr>
        </p:nvSpPr>
        <p:spPr>
          <a:xfrm>
            <a:off x="4552200" y="4036680"/>
            <a:ext cx="3270960" cy="213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/>
          </p:nvPr>
        </p:nvSpPr>
        <p:spPr>
          <a:xfrm>
            <a:off x="7987320" y="4036680"/>
            <a:ext cx="3270960" cy="213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117440" y="76320"/>
            <a:ext cx="10159560" cy="139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1117440" y="1701720"/>
            <a:ext cx="10159560" cy="4470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Open Sans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117440" y="76320"/>
            <a:ext cx="10159560" cy="139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1117440" y="1701720"/>
            <a:ext cx="10159560" cy="4470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117440" y="76320"/>
            <a:ext cx="10159560" cy="139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1117440" y="1701720"/>
            <a:ext cx="4957560" cy="4470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6323400" y="1701720"/>
            <a:ext cx="4957560" cy="4470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117440" y="76320"/>
            <a:ext cx="10159560" cy="139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1117440" y="76320"/>
            <a:ext cx="10159560" cy="647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Open Sans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117440" y="76320"/>
            <a:ext cx="10159560" cy="139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1117440" y="1701720"/>
            <a:ext cx="4957560" cy="213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6323400" y="1701720"/>
            <a:ext cx="4957560" cy="4470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1117440" y="4036680"/>
            <a:ext cx="4957560" cy="213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117440" y="76320"/>
            <a:ext cx="10159560" cy="139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1117440" y="1701720"/>
            <a:ext cx="4957560" cy="4470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6323400" y="1701720"/>
            <a:ext cx="4957560" cy="213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6323400" y="4036680"/>
            <a:ext cx="4957560" cy="213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117440" y="76320"/>
            <a:ext cx="10159560" cy="139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1117440" y="1701720"/>
            <a:ext cx="4957560" cy="213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6323400" y="1701720"/>
            <a:ext cx="4957560" cy="213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/>
          </p:nvPr>
        </p:nvSpPr>
        <p:spPr>
          <a:xfrm>
            <a:off x="1117440" y="4036680"/>
            <a:ext cx="10159560" cy="213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Группа 6"/>
          <p:cNvGrpSpPr/>
          <p:nvPr/>
        </p:nvGrpSpPr>
        <p:grpSpPr>
          <a:xfrm>
            <a:off x="1800" y="0"/>
            <a:ext cx="12191760" cy="6857640"/>
            <a:chOff x="1800" y="0"/>
            <a:chExt cx="12191760" cy="6857640"/>
          </a:xfrm>
        </p:grpSpPr>
        <p:sp>
          <p:nvSpPr>
            <p:cNvPr id="1" name="Прямоугольник 9"/>
            <p:cNvSpPr/>
            <p:nvPr/>
          </p:nvSpPr>
          <p:spPr>
            <a:xfrm>
              <a:off x="1800" y="0"/>
              <a:ext cx="12191760" cy="6857640"/>
            </a:xfrm>
            <a:prstGeom prst="rect">
              <a:avLst/>
            </a:prstGeom>
            <a:gradFill rotWithShape="0">
              <a:gsLst>
                <a:gs pos="0">
                  <a:srgbClr val="1f4e79"/>
                </a:gs>
                <a:gs pos="100000">
                  <a:srgbClr val="bdd7ee"/>
                </a:gs>
              </a:gsLst>
              <a:lin ang="27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" name="Прямоугольник 7"/>
            <p:cNvSpPr/>
            <p:nvPr/>
          </p:nvSpPr>
          <p:spPr>
            <a:xfrm>
              <a:off x="304920" y="0"/>
              <a:ext cx="11581920" cy="685764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117440" y="76320"/>
            <a:ext cx="10159560" cy="139680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b">
            <a:noAutofit/>
          </a:bodyPr>
          <a:p>
            <a:pPr>
              <a:lnSpc>
                <a:spcPct val="85000"/>
              </a:lnSpc>
            </a:pPr>
            <a:r>
              <a:rPr b="0" lang="ru-RU" sz="4400" spc="-1" strike="noStrike">
                <a:solidFill>
                  <a:srgbClr val="843c0b"/>
                </a:solidFill>
                <a:latin typeface="Century Gothic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1117440" y="1701720"/>
            <a:ext cx="10159560" cy="447012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t">
            <a:noAutofit/>
          </a:bodyPr>
          <a:p>
            <a:pPr marL="304920" indent="-304920">
              <a:lnSpc>
                <a:spcPct val="95000"/>
              </a:lnSpc>
              <a:spcBef>
                <a:spcPts val="1865"/>
              </a:spcBef>
              <a:buClr>
                <a:srgbClr val="385623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entury Gothic"/>
              </a:rPr>
              <a:t>Образец текста</a:t>
            </a:r>
            <a:endParaRPr b="0" lang="ru-RU" sz="2400" spc="-1" strike="noStrike">
              <a:solidFill>
                <a:srgbClr val="000000"/>
              </a:solidFill>
              <a:latin typeface="Century Gothic"/>
            </a:endParaRPr>
          </a:p>
          <a:p>
            <a:pPr lvl="1" marL="731520" indent="-304920">
              <a:lnSpc>
                <a:spcPct val="95000"/>
              </a:lnSpc>
              <a:spcBef>
                <a:spcPts val="1066"/>
              </a:spcBef>
              <a:buClr>
                <a:srgbClr val="385623"/>
              </a:buClr>
              <a:buFont typeface="Century Gothic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latin typeface="Century Gothic"/>
              </a:rPr>
              <a:t>Второй уровень</a:t>
            </a:r>
            <a:endParaRPr b="0" lang="ru-RU" sz="2000" spc="-1" strike="noStrike">
              <a:solidFill>
                <a:srgbClr val="000000"/>
              </a:solidFill>
              <a:latin typeface="Century Gothic"/>
            </a:endParaRPr>
          </a:p>
          <a:p>
            <a:pPr lvl="2" marL="1158120" indent="-304920">
              <a:lnSpc>
                <a:spcPct val="95000"/>
              </a:lnSpc>
              <a:spcBef>
                <a:spcPts val="1066"/>
              </a:spcBef>
              <a:buClr>
                <a:srgbClr val="385623"/>
              </a:buClr>
              <a:buFont typeface="Century Gothic"/>
              <a:buChar char="–"/>
            </a:pPr>
            <a:r>
              <a:rPr b="0" lang="ru-RU" sz="1800" spc="-1" strike="noStrike">
                <a:solidFill>
                  <a:srgbClr val="000000"/>
                </a:solidFill>
                <a:latin typeface="Century Gothic"/>
              </a:rPr>
              <a:t>Третий уровень</a:t>
            </a:r>
            <a:endParaRPr b="0" lang="ru-RU" sz="1800" spc="-1" strike="noStrike">
              <a:solidFill>
                <a:srgbClr val="000000"/>
              </a:solidFill>
              <a:latin typeface="Century Gothic"/>
            </a:endParaRPr>
          </a:p>
          <a:p>
            <a:pPr lvl="3" marL="1584720" indent="-304920">
              <a:lnSpc>
                <a:spcPct val="95000"/>
              </a:lnSpc>
              <a:spcBef>
                <a:spcPts val="1066"/>
              </a:spcBef>
              <a:buClr>
                <a:srgbClr val="385623"/>
              </a:buClr>
              <a:buFont typeface="Century Gothic"/>
              <a:buChar char="–"/>
            </a:pPr>
            <a:r>
              <a:rPr b="0" lang="ru-RU" sz="1800" spc="-1" strike="noStrike">
                <a:solidFill>
                  <a:srgbClr val="000000"/>
                </a:solidFill>
                <a:latin typeface="Century Gothic"/>
              </a:rPr>
              <a:t>Четвертый уровень</a:t>
            </a:r>
            <a:endParaRPr b="0" lang="ru-RU" sz="1800" spc="-1" strike="noStrike">
              <a:solidFill>
                <a:srgbClr val="000000"/>
              </a:solidFill>
              <a:latin typeface="Century Gothic"/>
            </a:endParaRPr>
          </a:p>
          <a:p>
            <a:pPr lvl="4" marL="2011320" indent="-304920">
              <a:lnSpc>
                <a:spcPct val="95000"/>
              </a:lnSpc>
              <a:spcBef>
                <a:spcPts val="1066"/>
              </a:spcBef>
              <a:buClr>
                <a:srgbClr val="385623"/>
              </a:buClr>
              <a:buFont typeface="Century Gothic"/>
              <a:buChar char="–"/>
            </a:pPr>
            <a:r>
              <a:rPr b="0" lang="ru-RU" sz="1800" spc="-1" strike="noStrike">
                <a:solidFill>
                  <a:srgbClr val="000000"/>
                </a:solidFill>
                <a:latin typeface="Century Gothic"/>
              </a:rPr>
              <a:t>Пятый уровень</a:t>
            </a:r>
            <a:endParaRPr b="0" lang="ru-RU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" name="PlaceHolder 3"/>
          <p:cNvSpPr>
            <a:spLocks noGrp="1"/>
          </p:cNvSpPr>
          <p:nvPr>
            <p:ph type="dt"/>
          </p:nvPr>
        </p:nvSpPr>
        <p:spPr>
          <a:xfrm>
            <a:off x="1117440" y="6400800"/>
            <a:ext cx="2742840" cy="32040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b">
            <a:noAutofit/>
          </a:bodyPr>
          <a:p>
            <a:pPr>
              <a:lnSpc>
                <a:spcPct val="100000"/>
              </a:lnSpc>
            </a:pPr>
            <a:fld id="{916D29AE-71CE-47CE-8E95-B9DEAE01FAD5}" type="datetime1">
              <a:rPr b="0" lang="ru-RU" sz="1200" spc="-1" strike="noStrike">
                <a:solidFill>
                  <a:srgbClr val="222a35"/>
                </a:solidFill>
                <a:latin typeface="Century Gothic"/>
              </a:rPr>
              <a:t>14.02.2023</a:t>
            </a:fld>
            <a:endParaRPr b="0" lang="ru-RU" sz="1200" spc="-1" strike="noStrike">
              <a:latin typeface="Tempora LGC Uni"/>
            </a:endParaRPr>
          </a:p>
        </p:txBody>
      </p:sp>
      <p:sp>
        <p:nvSpPr>
          <p:cNvPr id="6" name="PlaceHolder 4"/>
          <p:cNvSpPr>
            <a:spLocks noGrp="1"/>
          </p:cNvSpPr>
          <p:nvPr>
            <p:ph type="ftr"/>
          </p:nvPr>
        </p:nvSpPr>
        <p:spPr>
          <a:xfrm>
            <a:off x="3908880" y="6400800"/>
            <a:ext cx="6217560" cy="32040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b">
            <a:no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222a35"/>
                </a:solidFill>
                <a:latin typeface="Century Gothic"/>
              </a:rPr>
              <a:t>Добавить нижний колонтитул</a:t>
            </a:r>
            <a:endParaRPr b="0" lang="ru-RU" sz="1200" spc="-1" strike="noStrike">
              <a:latin typeface="Tempora LGC Uni"/>
            </a:endParaRPr>
          </a:p>
        </p:txBody>
      </p:sp>
      <p:sp>
        <p:nvSpPr>
          <p:cNvPr id="7" name="PlaceHolder 5"/>
          <p:cNvSpPr>
            <a:spLocks noGrp="1"/>
          </p:cNvSpPr>
          <p:nvPr>
            <p:ph type="sldNum"/>
          </p:nvPr>
        </p:nvSpPr>
        <p:spPr>
          <a:xfrm>
            <a:off x="10169640" y="6400800"/>
            <a:ext cx="1107360" cy="32040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b">
            <a:noAutofit/>
          </a:bodyPr>
          <a:p>
            <a:pPr algn="r">
              <a:lnSpc>
                <a:spcPct val="100000"/>
              </a:lnSpc>
            </a:pPr>
            <a:fld id="{D8BF7C97-B3B6-4123-8FB0-43B8BD49AC41}" type="slidenum">
              <a:rPr b="0" lang="ru-RU" sz="1200" spc="-1" strike="noStrike">
                <a:solidFill>
                  <a:srgbClr val="222a35"/>
                </a:solidFill>
                <a:latin typeface="Century Gothic"/>
              </a:rPr>
              <a:t>&lt;номер&gt;</a:t>
            </a:fld>
            <a:endParaRPr b="0" lang="ru-RU" sz="1200" spc="-1" strike="noStrike">
              <a:latin typeface="Tempora LGC Un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package" Target="../embeddings/oleObject1.docx"/><Relationship Id="rId3" Type="http://schemas.openxmlformats.org/officeDocument/2006/relationships/image" Target="../media/image1.emf"/><Relationship Id="rId4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hyperlink" Target="https://gymnasium-7.ru/wp-content/uploads/2022/12/komanda.jpg" TargetMode="External"/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4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hyperlink" Target="https://gymnasium-7.ru/finalisty-konkursa-repost-junior/" TargetMode="External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hyperlink" Target="https://gymnasium-7.ru/institut-molekulyarnoj-teranostiki/" TargetMode="External"/><Relationship Id="rId2" Type="http://schemas.openxmlformats.org/officeDocument/2006/relationships/hyperlink" Target="https://gymnasium-7.ru/te-samye-himiki/" TargetMode="External"/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hyperlink" Target="https://it-edu.com/adm/groups/207/93/" TargetMode="External"/><Relationship Id="rId2" Type="http://schemas.openxmlformats.org/officeDocument/2006/relationships/hyperlink" Target="https://edu.mipt.ru/futurecode/" TargetMode="External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8" descr=""/>
          <p:cNvPicPr/>
          <p:nvPr/>
        </p:nvPicPr>
        <p:blipFill>
          <a:blip r:embed="rId1"/>
          <a:stretch/>
        </p:blipFill>
        <p:spPr>
          <a:xfrm rot="23400">
            <a:off x="2692800" y="2059200"/>
            <a:ext cx="6831720" cy="4524840"/>
          </a:xfrm>
          <a:prstGeom prst="rect">
            <a:avLst/>
          </a:prstGeom>
          <a:ln w="0">
            <a:noFill/>
          </a:ln>
        </p:spPr>
      </p:pic>
      <p:sp>
        <p:nvSpPr>
          <p:cNvPr id="45" name="TextBox 1"/>
          <p:cNvSpPr/>
          <p:nvPr/>
        </p:nvSpPr>
        <p:spPr>
          <a:xfrm rot="22200">
            <a:off x="356040" y="147600"/>
            <a:ext cx="11340360" cy="104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95000"/>
              </a:lnSpc>
            </a:pPr>
            <a:r>
              <a:rPr b="1" lang="ru-RU" sz="2200" spc="-1" strike="noStrike">
                <a:solidFill>
                  <a:srgbClr val="ffffff"/>
                </a:solidFill>
                <a:latin typeface="Century Gothic"/>
              </a:rPr>
              <a:t>Инновационная площадка  </a:t>
            </a:r>
            <a:endParaRPr b="0" lang="ru-RU" sz="2200" spc="-1" strike="noStrike">
              <a:latin typeface="Open Sans"/>
            </a:endParaRPr>
          </a:p>
          <a:p>
            <a:pPr>
              <a:lnSpc>
                <a:spcPct val="95000"/>
              </a:lnSpc>
            </a:pPr>
            <a:r>
              <a:rPr b="1" lang="ru-RU" sz="2200" spc="-1" strike="noStrike">
                <a:solidFill>
                  <a:srgbClr val="ffffff"/>
                </a:solidFill>
                <a:latin typeface="Century Gothic"/>
              </a:rPr>
              <a:t>МБОУ «Гимназия №7 имени Героя России С.В. Василева» г. Брянска </a:t>
            </a:r>
            <a:endParaRPr b="0" lang="ru-RU" sz="2200" spc="-1" strike="noStrike">
              <a:latin typeface="Open Sans"/>
            </a:endParaRPr>
          </a:p>
          <a:p>
            <a:pPr>
              <a:lnSpc>
                <a:spcPct val="95000"/>
              </a:lnSpc>
            </a:pPr>
            <a:r>
              <a:rPr b="1" lang="ru-RU" sz="2200" spc="-1" strike="noStrike">
                <a:solidFill>
                  <a:srgbClr val="ffffff"/>
                </a:solidFill>
                <a:latin typeface="Century Gothic"/>
              </a:rPr>
              <a:t>2021-2022</a:t>
            </a:r>
            <a:endParaRPr b="0" lang="ru-RU" sz="2200" spc="-1" strike="noStrike">
              <a:latin typeface="Open Sans"/>
            </a:endParaRPr>
          </a:p>
        </p:txBody>
      </p:sp>
      <p:graphicFrame>
        <p:nvGraphicFramePr>
          <p:cNvPr id="46" name=""/>
          <p:cNvGraphicFramePr/>
          <p:nvPr/>
        </p:nvGraphicFramePr>
        <p:xfrm>
          <a:off x="1495440" y="1080000"/>
          <a:ext cx="8764560" cy="1083600"/>
        </p:xfrm>
        <a:graphic>
          <a:graphicData uri="http://schemas.openxmlformats.org/presentationml/2006/ole">
            <p:oleObj progId="Word.Document.12" r:id="rId2" spid="">
              <p:embed/>
              <p:pic>
                <p:nvPicPr>
                  <p:cNvPr id="47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1495440" y="1080000"/>
                    <a:ext cx="8764560" cy="108360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117440" y="76320"/>
            <a:ext cx="10159560" cy="139680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b">
            <a:noAutofit/>
          </a:bodyPr>
          <a:p>
            <a:pPr algn="ctr">
              <a:lnSpc>
                <a:spcPct val="85000"/>
              </a:lnSpc>
            </a:pPr>
            <a:r>
              <a:rPr b="0" lang="ru-RU" sz="4400" spc="-1" strike="noStrike">
                <a:solidFill>
                  <a:srgbClr val="843c0b"/>
                </a:solidFill>
                <a:latin typeface="Times New Roman"/>
                <a:ea typeface="Calibri"/>
              </a:rPr>
              <a:t>Содержание деятельности гимназии по реализации инновационного проекта</a:t>
            </a:r>
            <a:endParaRPr b="0" lang="ru-RU" sz="4400" spc="-1" strike="noStrike">
              <a:solidFill>
                <a:srgbClr val="000000"/>
              </a:solidFill>
              <a:latin typeface="Century Gothic"/>
            </a:endParaRPr>
          </a:p>
        </p:txBody>
      </p:sp>
      <p:graphicFrame>
        <p:nvGraphicFramePr>
          <p:cNvPr id="77" name="Объект 3"/>
          <p:cNvGraphicFramePr/>
          <p:nvPr/>
        </p:nvGraphicFramePr>
        <p:xfrm>
          <a:off x="853920" y="1552320"/>
          <a:ext cx="7342920" cy="4470120"/>
        </p:xfrm>
        <a:graphic>
          <a:graphicData uri="http://schemas.openxmlformats.org/drawingml/2006/table">
            <a:tbl>
              <a:tblPr/>
              <a:tblGrid>
                <a:gridCol w="1516320"/>
                <a:gridCol w="1756080"/>
                <a:gridCol w="1117080"/>
                <a:gridCol w="1033200"/>
                <a:gridCol w="1920240"/>
              </a:tblGrid>
              <a:tr h="1416960">
                <a:tc>
                  <a:txBody>
                    <a:bodyPr lIns="60480" rIns="60480" tIns="0" bIns="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Региональная площадка для выездных олимпиад МИЭТ. Подписание соглашения, проведение мероприятий</a:t>
                      </a:r>
                      <a:endParaRPr b="0" lang="ru-RU" sz="1200" spc="-1" strike="noStrike">
                        <a:latin typeface="Open Sans"/>
                      </a:endParaRPr>
                    </a:p>
                  </a:txBody>
                  <a:tcPr anchor="t" marL="60480" marR="60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 lIns="60480" rIns="6048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1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Выполнено</a:t>
                      </a:r>
                      <a:endParaRPr b="0" lang="ru-RU" sz="1100" spc="-1" strike="noStrike">
                        <a:latin typeface="Open Sans"/>
                      </a:endParaRPr>
                    </a:p>
                  </a:txBody>
                  <a:tcPr anchor="t" marL="60480" marR="60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 lIns="60480" rIns="6048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1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2021-22 уч. год</a:t>
                      </a:r>
                      <a:endParaRPr b="0" lang="ru-RU" sz="1100" spc="-1" strike="noStrike">
                        <a:latin typeface="Open Sans"/>
                      </a:endParaRPr>
                    </a:p>
                  </a:txBody>
                  <a:tcPr anchor="t" marL="60480" marR="60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 lIns="60480" rIns="6048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1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100" spc="-1" strike="noStrike">
                        <a:latin typeface="Open Sans"/>
                      </a:endParaRPr>
                    </a:p>
                  </a:txBody>
                  <a:tcPr anchor="t" marL="60480" marR="60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 lIns="60480" rIns="6048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1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1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1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Подписано соглашение</a:t>
                      </a:r>
                      <a:endParaRPr b="0" lang="ru-RU" sz="1100" spc="-1" strike="noStrike">
                        <a:latin typeface="Open Sans"/>
                      </a:endParaRPr>
                    </a:p>
                  </a:txBody>
                  <a:tcPr anchor="t" marL="60480" marR="60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</a:tr>
              <a:tr h="1821600">
                <a:tc>
                  <a:txBody>
                    <a:bodyPr lIns="60480" rIns="60480" tIns="0" bIns="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ЦТО, обучение учащихся Советского района г. Брянска, Навлинского района Брянской области по физике, математике, информатике</a:t>
                      </a:r>
                      <a:endParaRPr b="0" lang="ru-RU" sz="1200" spc="-1" strike="noStrike">
                        <a:latin typeface="Open Sans"/>
                      </a:endParaRPr>
                    </a:p>
                  </a:txBody>
                  <a:tcPr anchor="t" marL="60480" marR="60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 lIns="60480" rIns="6048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1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Выполнено</a:t>
                      </a:r>
                      <a:endParaRPr b="0" lang="ru-RU" sz="1100" spc="-1" strike="noStrike">
                        <a:latin typeface="Open Sans"/>
                      </a:endParaRPr>
                    </a:p>
                  </a:txBody>
                  <a:tcPr anchor="t" marL="60480" marR="60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 lIns="60480" rIns="6048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1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2021-22 уч. год</a:t>
                      </a:r>
                      <a:endParaRPr b="0" lang="ru-RU" sz="1100" spc="-1" strike="noStrike">
                        <a:latin typeface="Open Sans"/>
                      </a:endParaRPr>
                    </a:p>
                  </a:txBody>
                  <a:tcPr anchor="t" marL="60480" marR="60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 lIns="60480" rIns="6048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1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100" spc="-1" strike="noStrike">
                        <a:latin typeface="Open Sans"/>
                      </a:endParaRPr>
                    </a:p>
                  </a:txBody>
                  <a:tcPr anchor="t" marL="60480" marR="60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 lIns="60480" rIns="6048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1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1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1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1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1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Контрольные работы</a:t>
                      </a:r>
                      <a:endParaRPr b="0" lang="ru-RU" sz="1100" spc="-1" strike="noStrike">
                        <a:latin typeface="Open Sans"/>
                      </a:endParaRPr>
                    </a:p>
                  </a:txBody>
                  <a:tcPr anchor="t" marL="60480" marR="60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</a:tr>
              <a:tr h="1231560">
                <a:tc>
                  <a:txBody>
                    <a:bodyPr lIns="60480" rIns="60480" tIns="0" bIns="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Участие и победа  команды педагогов в метапредметной олимпиаде «Команда большой страны»</a:t>
                      </a:r>
                      <a:endParaRPr b="0" lang="ru-RU" sz="1200" spc="-1" strike="noStrike">
                        <a:latin typeface="Open Sans"/>
                      </a:endParaRPr>
                    </a:p>
                  </a:txBody>
                  <a:tcPr anchor="t" marL="60480" marR="60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 lIns="60480" rIns="6048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1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Выполнено</a:t>
                      </a:r>
                      <a:endParaRPr b="0" lang="ru-RU" sz="1100" spc="-1" strike="noStrike">
                        <a:latin typeface="Open Sans"/>
                      </a:endParaRPr>
                    </a:p>
                  </a:txBody>
                  <a:tcPr anchor="t" marL="60480" marR="60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 lIns="60480" rIns="6048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1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12.12.2022</a:t>
                      </a:r>
                      <a:endParaRPr b="0" lang="ru-RU" sz="1100" spc="-1" strike="noStrike">
                        <a:latin typeface="Open Sans"/>
                      </a:endParaRPr>
                    </a:p>
                  </a:txBody>
                  <a:tcPr anchor="t" marL="60480" marR="60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 lIns="60480" rIns="6048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100" spc="-1" strike="noStrike" u="sng">
                          <a:solidFill>
                            <a:srgbClr val="0563c1"/>
                          </a:solidFill>
                          <a:uFillTx/>
                          <a:latin typeface="Times New Roman"/>
                          <a:ea typeface="Times New Roman"/>
                          <a:hlinkClick r:id="rId1"/>
                        </a:rPr>
                        <a:t>https://gymnasium-7.ru/wp-content/uploads/2022/12/komanda.jpg</a:t>
                      </a:r>
                      <a:endParaRPr b="0" lang="ru-RU" sz="11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1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100" spc="-1" strike="noStrike">
                        <a:latin typeface="Open Sans"/>
                      </a:endParaRPr>
                    </a:p>
                  </a:txBody>
                  <a:tcPr anchor="t" marL="60480" marR="60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 lIns="60480" rIns="6048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1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1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1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Победа в олимпиаде</a:t>
                      </a:r>
                      <a:endParaRPr b="0" lang="ru-RU" sz="1100" spc="-1" strike="noStrike">
                        <a:latin typeface="Open Sans"/>
                      </a:endParaRPr>
                    </a:p>
                  </a:txBody>
                  <a:tcPr anchor="t" marL="60480" marR="60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</a:tr>
            </a:tbl>
          </a:graphicData>
        </a:graphic>
      </p:graphicFrame>
      <p:pic>
        <p:nvPicPr>
          <p:cNvPr id="78" name="Picture 4" descr="https://gymnasium-7.ru/wp-content/uploads/2022/12/komanda-900x675.jpg"/>
          <p:cNvPicPr/>
          <p:nvPr/>
        </p:nvPicPr>
        <p:blipFill>
          <a:blip r:embed="rId2"/>
          <a:stretch/>
        </p:blipFill>
        <p:spPr>
          <a:xfrm>
            <a:off x="8516520" y="1782360"/>
            <a:ext cx="3147840" cy="2360880"/>
          </a:xfrm>
          <a:prstGeom prst="rect">
            <a:avLst/>
          </a:prstGeom>
          <a:ln w="0">
            <a:noFill/>
          </a:ln>
        </p:spPr>
      </p:pic>
      <p:pic>
        <p:nvPicPr>
          <p:cNvPr id="79" name="Рисунок 4" descr=""/>
          <p:cNvPicPr/>
          <p:nvPr/>
        </p:nvPicPr>
        <p:blipFill>
          <a:blip r:embed="rId3"/>
          <a:stretch/>
        </p:blipFill>
        <p:spPr>
          <a:xfrm>
            <a:off x="8855640" y="4452840"/>
            <a:ext cx="2421720" cy="1816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1117440" y="76320"/>
            <a:ext cx="10159560" cy="139680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b">
            <a:noAutofit/>
          </a:bodyPr>
          <a:p>
            <a:pPr algn="ctr">
              <a:lnSpc>
                <a:spcPct val="85000"/>
              </a:lnSpc>
            </a:pPr>
            <a:r>
              <a:rPr b="0" lang="ru-RU" sz="4400" spc="-1" strike="noStrike">
                <a:solidFill>
                  <a:srgbClr val="843c0b"/>
                </a:solidFill>
                <a:latin typeface="Times New Roman"/>
                <a:ea typeface="Calibri"/>
              </a:rPr>
              <a:t>Содержание деятельности гимназии по реализации инновационного проекта</a:t>
            </a:r>
            <a:endParaRPr b="0" lang="ru-RU" sz="4400" spc="-1" strike="noStrike">
              <a:solidFill>
                <a:srgbClr val="000000"/>
              </a:solidFill>
              <a:latin typeface="Century Gothic"/>
            </a:endParaRPr>
          </a:p>
        </p:txBody>
      </p:sp>
      <p:graphicFrame>
        <p:nvGraphicFramePr>
          <p:cNvPr id="81" name="Объект 5"/>
          <p:cNvGraphicFramePr/>
          <p:nvPr/>
        </p:nvGraphicFramePr>
        <p:xfrm>
          <a:off x="609480" y="1461240"/>
          <a:ext cx="8097480" cy="4432320"/>
        </p:xfrm>
        <a:graphic>
          <a:graphicData uri="http://schemas.openxmlformats.org/drawingml/2006/table">
            <a:tbl>
              <a:tblPr/>
              <a:tblGrid>
                <a:gridCol w="1672200"/>
                <a:gridCol w="1936440"/>
                <a:gridCol w="1231920"/>
                <a:gridCol w="1139400"/>
                <a:gridCol w="2117520"/>
              </a:tblGrid>
              <a:tr h="1091880">
                <a:tc>
                  <a:txBody>
                    <a:bodyPr lIns="49680" rIns="49680" tIns="0" bIns="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Создание медиашколы </a:t>
                      </a:r>
                      <a:endParaRPr b="0" lang="ru-RU" sz="12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Разработка сценария и съемка видеоролика</a:t>
                      </a:r>
                      <a:endParaRPr b="0" lang="ru-RU" sz="1200" spc="-1" strike="noStrike">
                        <a:latin typeface="Open Sans"/>
                      </a:endParaRPr>
                    </a:p>
                  </a:txBody>
                  <a:tcPr anchor="t" marL="49680" marR="49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 lIns="49680" rIns="4968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endParaRPr b="0" lang="ru-RU" sz="18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Выполнено</a:t>
                      </a:r>
                      <a:endParaRPr b="0" lang="ru-RU" sz="1200" spc="-1" strike="noStrike">
                        <a:latin typeface="Open Sans"/>
                      </a:endParaRPr>
                    </a:p>
                  </a:txBody>
                  <a:tcPr anchor="t" marL="49680" marR="49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 lIns="49680" rIns="4968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endParaRPr b="0" lang="ru-RU" sz="18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Сентябрь 2022</a:t>
                      </a:r>
                      <a:endParaRPr b="0" lang="ru-RU" sz="1200" spc="-1" strike="noStrike">
                        <a:latin typeface="Open Sans"/>
                      </a:endParaRPr>
                    </a:p>
                  </a:txBody>
                  <a:tcPr anchor="t" marL="49680" marR="49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 lIns="49680" rIns="4968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200" spc="-1" strike="noStrike" u="sng">
                          <a:solidFill>
                            <a:srgbClr val="0563c1"/>
                          </a:solidFill>
                          <a:uFillTx/>
                          <a:latin typeface="Times New Roman"/>
                          <a:ea typeface="Times New Roman"/>
                          <a:hlinkClick r:id="rId1"/>
                        </a:rPr>
                        <a:t>https://gymnasium-7.ru/finalisty-konkursa-repost-junior/</a:t>
                      </a:r>
                      <a:endParaRPr b="0" lang="ru-RU" sz="12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200" spc="-1" strike="noStrike">
                        <a:latin typeface="Open Sans"/>
                      </a:endParaRPr>
                    </a:p>
                  </a:txBody>
                  <a:tcPr anchor="t" marL="49680" marR="49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 lIns="49680" rIns="4968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Финалисты </a:t>
                      </a:r>
                      <a:r>
                        <a:rPr b="1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всероссийского конкурса «РеПост! junior»</a:t>
                      </a:r>
                      <a:endParaRPr b="0" lang="ru-RU" sz="1200" spc="-1" strike="noStrike">
                        <a:latin typeface="Open Sans"/>
                      </a:endParaRPr>
                    </a:p>
                  </a:txBody>
                  <a:tcPr anchor="t" marL="49680" marR="49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</a:tr>
              <a:tr h="2025000">
                <a:tc>
                  <a:txBody>
                    <a:bodyPr lIns="49680" rIns="49680" tIns="0" bIns="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Проведение теоретико-практического семинара учителей химии города «Практико-ориентированный подход в изучении химии в рамках формирования функциональной грамотности обучающихся»</a:t>
                      </a:r>
                      <a:endParaRPr b="0" lang="ru-RU" sz="1200" spc="-1" strike="noStrike">
                        <a:latin typeface="Open Sans"/>
                      </a:endParaRPr>
                    </a:p>
                  </a:txBody>
                  <a:tcPr anchor="t" marL="49680" marR="49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 lIns="49680" rIns="4968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    </a:t>
                      </a:r>
                      <a:endParaRPr b="0" lang="ru-RU" sz="12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2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 </a:t>
                      </a:r>
                      <a:endParaRPr b="0" lang="ru-RU" sz="12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      </a:t>
                      </a:r>
                      <a:r>
                        <a:rPr b="1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Выполнено</a:t>
                      </a:r>
                      <a:endParaRPr b="0" lang="ru-RU" sz="1200" spc="-1" strike="noStrike">
                        <a:latin typeface="Open Sans"/>
                      </a:endParaRPr>
                    </a:p>
                  </a:txBody>
                  <a:tcPr anchor="t" marL="49680" marR="49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 lIns="49680" rIns="4968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 </a:t>
                      </a:r>
                      <a:endParaRPr b="0" lang="ru-RU" sz="12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 </a:t>
                      </a:r>
                      <a:endParaRPr b="0" lang="ru-RU" sz="12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 </a:t>
                      </a:r>
                      <a:endParaRPr b="0" lang="ru-RU" sz="12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26.01.2022г.</a:t>
                      </a:r>
                      <a:endParaRPr b="0" lang="ru-RU" sz="1200" spc="-1" strike="noStrike">
                        <a:latin typeface="Open Sans"/>
                      </a:endParaRPr>
                    </a:p>
                  </a:txBody>
                  <a:tcPr anchor="t" marL="49680" marR="49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 lIns="49680" rIns="4968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200" spc="-1" strike="noStrike">
                        <a:latin typeface="Open Sans"/>
                      </a:endParaRPr>
                    </a:p>
                  </a:txBody>
                  <a:tcPr anchor="t" marL="49680" marR="49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 lIns="49680" rIns="4968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2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2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2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2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Сертификаты</a:t>
                      </a:r>
                      <a:endParaRPr b="0" lang="ru-RU" sz="1200" spc="-1" strike="noStrike">
                        <a:latin typeface="Open Sans"/>
                      </a:endParaRPr>
                    </a:p>
                  </a:txBody>
                  <a:tcPr anchor="t" marL="49680" marR="49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</a:tr>
              <a:tr h="1315440">
                <a:tc>
                  <a:txBody>
                    <a:bodyPr lIns="49680" rIns="49680" tIns="0" bIns="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Участие во «Всероссийском смотре-конкурсе образовательных организаций </a:t>
                      </a:r>
                      <a:endParaRPr b="0" lang="ru-RU" sz="12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«ШКОЛА ГОДА- 2023»» (школа инноваций)</a:t>
                      </a:r>
                      <a:endParaRPr b="0" lang="ru-RU" sz="1200" spc="-1" strike="noStrike">
                        <a:latin typeface="Open Sans"/>
                      </a:endParaRPr>
                    </a:p>
                  </a:txBody>
                  <a:tcPr anchor="t" marL="49680" marR="49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 lIns="49680" rIns="4968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     </a:t>
                      </a:r>
                      <a:endParaRPr b="0" lang="ru-RU" sz="12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2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2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    </a:t>
                      </a:r>
                      <a:r>
                        <a:rPr b="1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Выполнено</a:t>
                      </a:r>
                      <a:endParaRPr b="0" lang="ru-RU" sz="1200" spc="-1" strike="noStrike">
                        <a:latin typeface="Open Sans"/>
                      </a:endParaRPr>
                    </a:p>
                  </a:txBody>
                  <a:tcPr anchor="t" marL="49680" marR="49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 lIns="49680" rIns="4968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 </a:t>
                      </a:r>
                      <a:endParaRPr b="0" lang="ru-RU" sz="12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 </a:t>
                      </a:r>
                      <a:endParaRPr b="0" lang="ru-RU" sz="12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b="1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 декабря </a:t>
                      </a:r>
                      <a:endParaRPr b="0" lang="ru-RU" sz="12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2022</a:t>
                      </a:r>
                      <a:endParaRPr b="0" lang="ru-RU" sz="1200" spc="-1" strike="noStrike">
                        <a:latin typeface="Open Sans"/>
                      </a:endParaRPr>
                    </a:p>
                  </a:txBody>
                  <a:tcPr anchor="t" marL="49680" marR="49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 lIns="49680" rIns="4968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200" spc="-1" strike="noStrike">
                        <a:latin typeface="Open Sans"/>
                      </a:endParaRPr>
                    </a:p>
                  </a:txBody>
                  <a:tcPr anchor="t" marL="49680" marR="49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 lIns="49680" rIns="4968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2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Подана заявка</a:t>
                      </a:r>
                      <a:endParaRPr b="0" lang="ru-RU" sz="12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200" spc="-1" strike="noStrike">
                        <a:latin typeface="Open Sans"/>
                      </a:endParaRPr>
                    </a:p>
                  </a:txBody>
                  <a:tcPr anchor="t" marL="49680" marR="49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</a:tr>
            </a:tbl>
          </a:graphicData>
        </a:graphic>
      </p:graphicFrame>
      <p:pic>
        <p:nvPicPr>
          <p:cNvPr id="82" name="Picture 2" descr="https://gymnasium-7.ru/wp-content/uploads/2022/12/repost1.jpg"/>
          <p:cNvPicPr/>
          <p:nvPr/>
        </p:nvPicPr>
        <p:blipFill>
          <a:blip r:embed="rId2"/>
          <a:stretch/>
        </p:blipFill>
        <p:spPr>
          <a:xfrm>
            <a:off x="8848440" y="1779480"/>
            <a:ext cx="3342960" cy="445752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mc:AlternateContent>
    <mc:Choice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1117440" y="76320"/>
            <a:ext cx="10159560" cy="139680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b">
            <a:noAutofit/>
          </a:bodyPr>
          <a:p>
            <a:pPr algn="ctr">
              <a:lnSpc>
                <a:spcPct val="85000"/>
              </a:lnSpc>
            </a:pPr>
            <a:r>
              <a:rPr b="0" lang="ru-RU" sz="4400" spc="-1" strike="noStrike">
                <a:solidFill>
                  <a:srgbClr val="843c0b"/>
                </a:solidFill>
                <a:latin typeface="Times New Roman"/>
                <a:ea typeface="Calibri"/>
              </a:rPr>
              <a:t>Содержание деятельности гимназии по реализации инновационного проекта</a:t>
            </a:r>
            <a:endParaRPr b="0" lang="ru-RU" sz="4400" spc="-1" strike="noStrike">
              <a:solidFill>
                <a:srgbClr val="000000"/>
              </a:solidFill>
              <a:latin typeface="Century Gothic"/>
            </a:endParaRPr>
          </a:p>
        </p:txBody>
      </p:sp>
      <p:graphicFrame>
        <p:nvGraphicFramePr>
          <p:cNvPr id="84" name="Объект 3"/>
          <p:cNvGraphicFramePr/>
          <p:nvPr/>
        </p:nvGraphicFramePr>
        <p:xfrm>
          <a:off x="1029600" y="1861920"/>
          <a:ext cx="7578360" cy="4285440"/>
        </p:xfrm>
        <a:graphic>
          <a:graphicData uri="http://schemas.openxmlformats.org/drawingml/2006/table">
            <a:tbl>
              <a:tblPr/>
              <a:tblGrid>
                <a:gridCol w="1564920"/>
                <a:gridCol w="1812600"/>
                <a:gridCol w="1152720"/>
                <a:gridCol w="1066320"/>
                <a:gridCol w="1981800"/>
              </a:tblGrid>
              <a:tr h="2957760">
                <a:tc>
                  <a:txBody>
                    <a:bodyPr lIns="54000" rIns="5400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endParaRPr b="0" lang="ru-RU" sz="18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Посещение Института молекулярной тераностики Научно-технологического Парка биомедицины Первого МГМУ им. И. М. Сеченова. Прослушали лекции кандидатов наук по биоинформатике и клеточном моделировании.  </a:t>
                      </a:r>
                      <a:endParaRPr b="0" lang="ru-RU" sz="12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 </a:t>
                      </a:r>
                      <a:endParaRPr b="0" lang="ru-RU" sz="1200" spc="-1" strike="noStrike">
                        <a:latin typeface="Open Sans"/>
                      </a:endParaRPr>
                    </a:p>
                  </a:txBody>
                  <a:tcPr anchor="t" marL="54000" marR="54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 lIns="54000" rIns="5400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     </a:t>
                      </a:r>
                      <a:endParaRPr b="0" lang="ru-RU" sz="12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2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2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    </a:t>
                      </a:r>
                      <a:r>
                        <a:rPr b="1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Выполнено</a:t>
                      </a:r>
                      <a:endParaRPr b="0" lang="ru-RU" sz="1200" spc="-1" strike="noStrike">
                        <a:latin typeface="Open Sans"/>
                      </a:endParaRPr>
                    </a:p>
                  </a:txBody>
                  <a:tcPr anchor="t" marL="54000" marR="54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 lIns="54000" rIns="5400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 </a:t>
                      </a:r>
                      <a:endParaRPr b="0" lang="ru-RU" sz="12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 </a:t>
                      </a:r>
                      <a:endParaRPr b="0" lang="ru-RU" sz="12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12 ноября</a:t>
                      </a:r>
                      <a:endParaRPr b="0" lang="ru-RU" sz="12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2022</a:t>
                      </a:r>
                      <a:endParaRPr b="0" lang="ru-RU" sz="1200" spc="-1" strike="noStrike">
                        <a:latin typeface="Open Sans"/>
                      </a:endParaRPr>
                    </a:p>
                  </a:txBody>
                  <a:tcPr anchor="t" marL="54000" marR="54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 lIns="54000" rIns="5400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2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2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2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200" spc="-1" strike="noStrike" u="sng">
                          <a:solidFill>
                            <a:srgbClr val="0563c1"/>
                          </a:solidFill>
                          <a:uFillTx/>
                          <a:latin typeface="Times New Roman"/>
                          <a:ea typeface="Times New Roman"/>
                          <a:hlinkClick r:id="rId1"/>
                        </a:rPr>
                        <a:t>https://gymnasium-7.ru/institut-molekulyarnoj-teranostiki/</a:t>
                      </a:r>
                      <a:endParaRPr b="0" lang="ru-RU" sz="12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200" spc="-1" strike="noStrike">
                        <a:latin typeface="Open Sans"/>
                      </a:endParaRPr>
                    </a:p>
                  </a:txBody>
                  <a:tcPr anchor="t" marL="54000" marR="54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 lIns="54000" rIns="5400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2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2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Соглашение о проведении лекций</a:t>
                      </a:r>
                      <a:endParaRPr b="0" lang="ru-RU" sz="1200" spc="-1" strike="noStrike">
                        <a:latin typeface="Open Sans"/>
                      </a:endParaRPr>
                    </a:p>
                  </a:txBody>
                  <a:tcPr anchor="t" marL="54000" marR="54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</a:tr>
              <a:tr h="1327680">
                <a:tc>
                  <a:txBody>
                    <a:bodyPr lIns="54000" rIns="5400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Участие в химическом турнире МХТИ имени Д.И. Менделеева на базе  БГУ им. И.Г. Петровского</a:t>
                      </a:r>
                      <a:endParaRPr b="0" lang="ru-RU" sz="1200" spc="-1" strike="noStrike">
                        <a:latin typeface="Open Sans"/>
                      </a:endParaRPr>
                    </a:p>
                  </a:txBody>
                  <a:tcPr anchor="t" marL="54000" marR="54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 lIns="54000" rIns="5400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     </a:t>
                      </a:r>
                      <a:endParaRPr b="0" lang="ru-RU" sz="12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2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       </a:t>
                      </a:r>
                      <a:r>
                        <a:rPr b="1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Выполнено</a:t>
                      </a:r>
                      <a:endParaRPr b="0" lang="ru-RU" sz="1200" spc="-1" strike="noStrike">
                        <a:latin typeface="Open Sans"/>
                      </a:endParaRPr>
                    </a:p>
                  </a:txBody>
                  <a:tcPr anchor="t" marL="54000" marR="54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 lIns="54000" rIns="5400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10 декабря 2022</a:t>
                      </a:r>
                      <a:endParaRPr b="0" lang="ru-RU" sz="1200" spc="-1" strike="noStrike">
                        <a:latin typeface="Open Sans"/>
                      </a:endParaRPr>
                    </a:p>
                  </a:txBody>
                  <a:tcPr anchor="t" marL="54000" marR="54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 lIns="54000" rIns="5400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200" spc="-1" strike="noStrike" u="sng">
                          <a:solidFill>
                            <a:srgbClr val="0563c1"/>
                          </a:solidFill>
                          <a:uFillTx/>
                          <a:latin typeface="Times New Roman"/>
                          <a:ea typeface="Times New Roman"/>
                          <a:hlinkClick r:id="rId2"/>
                        </a:rPr>
                        <a:t>https://gymnasium-7.ru/te-samye-himiki/</a:t>
                      </a:r>
                      <a:endParaRPr b="0" lang="ru-RU" sz="12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200" spc="-1" strike="noStrike">
                        <a:latin typeface="Open Sans"/>
                      </a:endParaRPr>
                    </a:p>
                  </a:txBody>
                  <a:tcPr anchor="t" marL="54000" marR="54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 lIns="54000" rIns="5400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2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2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Победа учащихся</a:t>
                      </a:r>
                      <a:endParaRPr b="0" lang="ru-RU" sz="1200" spc="-1" strike="noStrike">
                        <a:latin typeface="Open Sans"/>
                      </a:endParaRPr>
                    </a:p>
                  </a:txBody>
                  <a:tcPr anchor="t" marL="54000" marR="54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</a:tr>
            </a:tbl>
          </a:graphicData>
        </a:graphic>
      </p:graphicFrame>
      <p:pic>
        <p:nvPicPr>
          <p:cNvPr id="85" name="Рисунок 4" descr=""/>
          <p:cNvPicPr/>
          <p:nvPr/>
        </p:nvPicPr>
        <p:blipFill>
          <a:blip r:embed="rId3"/>
          <a:stretch/>
        </p:blipFill>
        <p:spPr>
          <a:xfrm>
            <a:off x="9058320" y="1585080"/>
            <a:ext cx="2730240" cy="205092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86" name="Picture 2" descr="https://gymnasium-7.ru/wp-content/uploads/2022/12/himiki2-900x675.jpg"/>
          <p:cNvPicPr/>
          <p:nvPr/>
        </p:nvPicPr>
        <p:blipFill>
          <a:blip r:embed="rId4"/>
          <a:stretch/>
        </p:blipFill>
        <p:spPr>
          <a:xfrm>
            <a:off x="9014040" y="4523760"/>
            <a:ext cx="2818080" cy="21135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mc:AlternateContent>
    <mc:Choice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117440" y="76320"/>
            <a:ext cx="10159560" cy="139680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b">
            <a:noAutofit/>
          </a:bodyPr>
          <a:p>
            <a:pPr algn="ctr">
              <a:lnSpc>
                <a:spcPct val="95000"/>
              </a:lnSpc>
            </a:pPr>
            <a:r>
              <a:rPr b="1" i="1" lang="ru-RU" sz="3600" spc="-1" strike="noStrike">
                <a:solidFill>
                  <a:srgbClr val="843c0b"/>
                </a:solidFill>
                <a:latin typeface="Century Gothic"/>
              </a:rPr>
              <a:t>ЦЕНТР ТЕХНИЧЕСКОГО ОБРАЗОВАНИЯ</a:t>
            </a:r>
            <a:br/>
            <a:endParaRPr b="0" lang="ru-RU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1261800" y="1355400"/>
            <a:ext cx="10159560" cy="447012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t">
            <a:normAutofit fontScale="86000"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3200" spc="-1" strike="noStrike">
                <a:solidFill>
                  <a:srgbClr val="0f496f"/>
                </a:solidFill>
                <a:latin typeface="Times New Roman"/>
                <a:ea typeface="Times New Roman"/>
              </a:rPr>
              <a:t>Количество учащихся центра в 2022-2023 учебном году составило 265 чел.</a:t>
            </a:r>
            <a:endParaRPr b="0" lang="ru-RU" sz="3200" spc="-1" strike="noStrike">
              <a:solidFill>
                <a:srgbClr val="000000"/>
              </a:solidFill>
              <a:latin typeface="Century Gothic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Century Gothic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  <a:ea typeface="Times New Roman"/>
              </a:rPr>
              <a:t>      </a:t>
            </a:r>
            <a:r>
              <a:rPr b="1" lang="ru-RU" sz="2400" spc="-1" strike="noStrike">
                <a:solidFill>
                  <a:srgbClr val="002060"/>
                </a:solidFill>
                <a:latin typeface="Times New Roman"/>
                <a:ea typeface="Times New Roman"/>
              </a:rPr>
              <a:t>На базе гимназии успешно работает центр технического образования. Количество учащихся центра в 2021-2022 учебном году составило 264 чел.</a:t>
            </a:r>
            <a:endParaRPr b="0" lang="ru-RU" sz="2400" spc="-1" strike="noStrike">
              <a:solidFill>
                <a:srgbClr val="000000"/>
              </a:solidFill>
              <a:latin typeface="Century Gothic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  <a:ea typeface="Times New Roman"/>
              </a:rPr>
              <a:t>Количество выданных сертификатов  - 86 шт. </a:t>
            </a:r>
            <a:endParaRPr b="0" lang="ru-RU" sz="2400" spc="-1" strike="noStrike">
              <a:solidFill>
                <a:srgbClr val="000000"/>
              </a:solidFill>
              <a:latin typeface="Century Gothic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1800" spc="-1" strike="noStrike">
                <a:solidFill>
                  <a:srgbClr val="843c0b"/>
                </a:solidFill>
                <a:latin typeface="Century Gothic"/>
                <a:ea typeface="Times New Roman"/>
              </a:rPr>
              <a:t>Поступление учащихся ЦТО:</a:t>
            </a:r>
            <a:endParaRPr b="0" lang="ru-RU" sz="18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Century Gothic"/>
                <a:ea typeface="Times New Roman"/>
              </a:rPr>
              <a:t>СПО (г.Брянск ) – 4 чел.</a:t>
            </a:r>
            <a:endParaRPr b="0" lang="ru-RU" sz="18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Century Gothic"/>
                <a:ea typeface="Times New Roman"/>
              </a:rPr>
              <a:t>Ранхис (г.Брянск) – 1чел.</a:t>
            </a:r>
            <a:endParaRPr b="0" lang="ru-RU" sz="18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Century Gothic"/>
                <a:ea typeface="Times New Roman"/>
              </a:rPr>
              <a:t>Кокино (г.Брянск) – 2 чел.</a:t>
            </a:r>
            <a:endParaRPr b="0" lang="ru-RU" sz="18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Century Gothic"/>
                <a:ea typeface="Times New Roman"/>
              </a:rPr>
              <a:t>БГУ – 1 чел.</a:t>
            </a:r>
            <a:endParaRPr b="0" lang="ru-RU" sz="18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Century Gothic"/>
                <a:ea typeface="Times New Roman"/>
              </a:rPr>
              <a:t>БГТУ – 35 чел. (42 %)</a:t>
            </a:r>
            <a:endParaRPr b="0" lang="ru-RU" sz="18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Century Gothic"/>
                <a:ea typeface="Times New Roman"/>
              </a:rPr>
              <a:t>БГИТУ – 3 чел.</a:t>
            </a:r>
            <a:endParaRPr b="0" lang="ru-RU" sz="18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Century Gothic"/>
                <a:ea typeface="Times New Roman"/>
              </a:rPr>
              <a:t>Поступление в ВУЗы г.Брянска – 51,8 %</a:t>
            </a:r>
            <a:endParaRPr b="0" lang="ru-RU" sz="18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95000"/>
              </a:lnSpc>
              <a:spcBef>
                <a:spcPts val="1865"/>
              </a:spcBef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/>
          </p:nvPr>
        </p:nvSpPr>
        <p:spPr>
          <a:xfrm>
            <a:off x="1117440" y="1701720"/>
            <a:ext cx="10159560" cy="447012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t">
            <a:normAutofit/>
          </a:bodyPr>
          <a:p>
            <a:pPr algn="ctr">
              <a:lnSpc>
                <a:spcPct val="95000"/>
              </a:lnSpc>
              <a:spcBef>
                <a:spcPts val="1865"/>
              </a:spcBef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Century Gothic"/>
            </a:endParaRPr>
          </a:p>
          <a:p>
            <a:pPr algn="ctr">
              <a:lnSpc>
                <a:spcPct val="95000"/>
              </a:lnSpc>
              <a:spcBef>
                <a:spcPts val="1865"/>
              </a:spcBef>
              <a:tabLst>
                <a:tab algn="l" pos="0"/>
              </a:tabLst>
            </a:pPr>
            <a:r>
              <a:rPr b="1" lang="ru-RU" sz="8000" spc="-1" strike="noStrike">
                <a:solidFill>
                  <a:srgbClr val="c00000"/>
                </a:solidFill>
                <a:latin typeface="Century Gothic"/>
              </a:rPr>
              <a:t>СПАСИБО ЗА ВНИМАНИЕ</a:t>
            </a:r>
            <a:endParaRPr b="0" lang="ru-RU" sz="80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117440" y="76320"/>
            <a:ext cx="10159560" cy="139680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b">
            <a:noAutofit/>
          </a:bodyPr>
          <a:p>
            <a:pPr algn="ctr">
              <a:lnSpc>
                <a:spcPct val="85000"/>
              </a:lnSpc>
            </a:pPr>
            <a:r>
              <a:rPr b="1" lang="ru-RU" sz="4400" spc="-1" strike="noStrike">
                <a:solidFill>
                  <a:srgbClr val="843c0b"/>
                </a:solidFill>
                <a:latin typeface="Century Gothic"/>
              </a:rPr>
              <a:t>Достижения гимназии за истекший период</a:t>
            </a:r>
            <a:endParaRPr b="0" lang="ru-RU" sz="44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345600" y="1372320"/>
            <a:ext cx="10159560" cy="447012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t">
            <a:normAutofit/>
          </a:bodyPr>
          <a:p>
            <a:pPr marL="304920" indent="-304920" algn="just">
              <a:lnSpc>
                <a:spcPct val="95000"/>
              </a:lnSpc>
              <a:spcBef>
                <a:spcPts val="1865"/>
              </a:spcBef>
              <a:buClr>
                <a:srgbClr val="385623"/>
              </a:buClr>
              <a:buFont typeface="Arial"/>
              <a:buChar char="•"/>
            </a:pPr>
            <a:r>
              <a:rPr b="0" i="1" lang="ru-RU" sz="2000" spc="-1" strike="noStrike">
                <a:solidFill>
                  <a:srgbClr val="000000"/>
                </a:solidFill>
                <a:latin typeface="Century Gothic"/>
              </a:rPr>
              <a:t>Грамота и памятная медаль Президента Российской Федерации «За бескорыстный вклад в организацию Общероссийской акции взаимопомощи «Мы вместе»»</a:t>
            </a:r>
            <a:endParaRPr b="0" lang="ru-RU" sz="2000" spc="-1" strike="noStrike">
              <a:solidFill>
                <a:srgbClr val="000000"/>
              </a:solidFill>
              <a:latin typeface="Century Gothic"/>
            </a:endParaRPr>
          </a:p>
          <a:p>
            <a:pPr marL="304920" indent="-304920" algn="just">
              <a:lnSpc>
                <a:spcPct val="95000"/>
              </a:lnSpc>
              <a:spcBef>
                <a:spcPts val="1865"/>
              </a:spcBef>
              <a:buClr>
                <a:srgbClr val="385623"/>
              </a:buClr>
              <a:buFont typeface="Arial"/>
              <a:buChar char="•"/>
            </a:pPr>
            <a:r>
              <a:rPr b="0" i="1" lang="ru-RU" sz="2000" spc="-1" strike="noStrike">
                <a:solidFill>
                  <a:srgbClr val="000000"/>
                </a:solidFill>
                <a:latin typeface="Century Gothic"/>
              </a:rPr>
              <a:t>Гимназия внесена в Федеральный реестр Всероссийской книги почета за активное участие в социально-экономическом развитии региона за 2021 год.</a:t>
            </a:r>
            <a:endParaRPr b="0" lang="ru-RU" sz="2000" spc="-1" strike="noStrike">
              <a:solidFill>
                <a:srgbClr val="000000"/>
              </a:solidFill>
              <a:latin typeface="Century Gothic"/>
            </a:endParaRPr>
          </a:p>
          <a:p>
            <a:pPr marL="304920" indent="-304920" algn="just">
              <a:lnSpc>
                <a:spcPct val="100000"/>
              </a:lnSpc>
              <a:buClr>
                <a:srgbClr val="385623"/>
              </a:buClr>
              <a:buFont typeface="Arial"/>
              <a:buChar char="•"/>
            </a:pPr>
            <a:r>
              <a:rPr b="0" i="1" lang="ru-RU" sz="2000" spc="-1" strike="noStrike">
                <a:solidFill>
                  <a:srgbClr val="000000"/>
                </a:solidFill>
                <a:latin typeface="Century Gothic"/>
              </a:rPr>
              <a:t>Диплом организатора и участника </a:t>
            </a:r>
            <a:endParaRPr b="0" lang="ru-RU" sz="2000" spc="-1" strike="noStrike">
              <a:solidFill>
                <a:srgbClr val="000000"/>
              </a:solidFill>
              <a:latin typeface="Century Gothic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i="1" lang="ru-RU" sz="2000" spc="-1" strike="noStrike">
                <a:solidFill>
                  <a:srgbClr val="000000"/>
                </a:solidFill>
                <a:latin typeface="Century Gothic"/>
              </a:rPr>
              <a:t>Одиннадцатой Всероссийской Школьной Недели </a:t>
            </a:r>
            <a:endParaRPr b="0" lang="ru-RU" sz="2000" spc="-1" strike="noStrike">
              <a:solidFill>
                <a:srgbClr val="000000"/>
              </a:solidFill>
              <a:latin typeface="Century Gothic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i="1" lang="ru-RU" sz="2000" spc="-1" strike="noStrike">
                <a:solidFill>
                  <a:srgbClr val="000000"/>
                </a:solidFill>
                <a:latin typeface="Century Gothic"/>
              </a:rPr>
              <a:t>высоких технологий и технопредпринимательства</a:t>
            </a:r>
            <a:endParaRPr b="0" lang="ru-RU" sz="2000" spc="-1" strike="noStrike">
              <a:solidFill>
                <a:srgbClr val="000000"/>
              </a:solidFill>
              <a:latin typeface="Century Gothic"/>
            </a:endParaRPr>
          </a:p>
          <a:p>
            <a:pPr marL="304920" indent="-304920">
              <a:lnSpc>
                <a:spcPct val="120000"/>
              </a:lnSpc>
              <a:buClr>
                <a:srgbClr val="385623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Century Gothic"/>
              </a:rPr>
              <a:t>Участие во «Всероссийском смотре-конкурсе </a:t>
            </a:r>
            <a:endParaRPr b="0" lang="ru-RU" sz="20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120000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Century Gothic"/>
              </a:rPr>
              <a:t>образовательных организаций «ШКОЛА ГОДА- 2023»» </a:t>
            </a:r>
            <a:endParaRPr b="0" lang="ru-RU" sz="20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120000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Century Gothic"/>
              </a:rPr>
              <a:t>(школа инноваций))</a:t>
            </a:r>
            <a:endParaRPr b="0" lang="ru-RU" sz="2000" spc="-1" strike="noStrike">
              <a:solidFill>
                <a:srgbClr val="000000"/>
              </a:solidFill>
              <a:latin typeface="Century Gothic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120000"/>
              </a:lnSpc>
              <a:tabLst>
                <a:tab algn="l" pos="0"/>
              </a:tabLst>
            </a:pPr>
            <a:endParaRPr b="0" lang="ru-RU" sz="20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95000"/>
              </a:lnSpc>
              <a:spcBef>
                <a:spcPts val="1865"/>
              </a:spcBef>
              <a:tabLst>
                <a:tab algn="l" pos="0"/>
              </a:tabLst>
            </a:pPr>
            <a:endParaRPr b="0" lang="ru-RU" sz="20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50" name="Рисунок 2" descr=""/>
          <p:cNvPicPr/>
          <p:nvPr/>
        </p:nvPicPr>
        <p:blipFill>
          <a:blip r:embed="rId1"/>
          <a:srcRect l="0" t="0" r="0" b="24350"/>
          <a:stretch/>
        </p:blipFill>
        <p:spPr>
          <a:xfrm>
            <a:off x="7860240" y="3263040"/>
            <a:ext cx="3300480" cy="24789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51" name="Рисунок 4" descr=""/>
          <p:cNvPicPr/>
          <p:nvPr/>
        </p:nvPicPr>
        <p:blipFill>
          <a:blip r:embed="rId2"/>
          <a:stretch/>
        </p:blipFill>
        <p:spPr>
          <a:xfrm>
            <a:off x="5785920" y="5101200"/>
            <a:ext cx="1756440" cy="17564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52" name="Рисунок 5" descr=""/>
          <p:cNvPicPr/>
          <p:nvPr/>
        </p:nvPicPr>
        <p:blipFill>
          <a:blip r:embed="rId3"/>
          <a:stretch/>
        </p:blipFill>
        <p:spPr>
          <a:xfrm>
            <a:off x="3408480" y="5101200"/>
            <a:ext cx="1791360" cy="17913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mc:AlternateContent>
    <mc:Choice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117440" y="76320"/>
            <a:ext cx="10159560" cy="139680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b">
            <a:noAutofit/>
          </a:bodyPr>
          <a:p>
            <a:pPr algn="ctr">
              <a:lnSpc>
                <a:spcPct val="85000"/>
              </a:lnSpc>
            </a:pPr>
            <a:r>
              <a:rPr b="1" lang="ru-RU" sz="4400" spc="-1" strike="noStrike">
                <a:solidFill>
                  <a:srgbClr val="843c0b"/>
                </a:solidFill>
                <a:latin typeface="Century Gothic"/>
              </a:rPr>
              <a:t>Достижения гимназии за истекший период (учителя)</a:t>
            </a:r>
            <a:endParaRPr b="0" lang="ru-RU" sz="44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1117440" y="1701720"/>
            <a:ext cx="10159560" cy="460800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t">
            <a:normAutofit fontScale="22000"/>
          </a:bodyPr>
          <a:p>
            <a:pPr algn="ctr">
              <a:lnSpc>
                <a:spcPct val="120000"/>
              </a:lnSpc>
              <a:tabLst>
                <a:tab algn="l" pos="0"/>
              </a:tabLst>
            </a:pPr>
            <a:r>
              <a:rPr b="1" i="1" lang="ru-RU" sz="7200" spc="-1" strike="noStrike" u="sng">
                <a:solidFill>
                  <a:srgbClr val="000000"/>
                </a:solidFill>
                <a:uFillTx/>
                <a:latin typeface="Times New Roman"/>
                <a:ea typeface="Calibri"/>
              </a:rPr>
              <a:t>2020-2021 учебный год</a:t>
            </a:r>
            <a:endParaRPr b="0" lang="ru-RU" sz="7200" spc="-1" strike="noStrike">
              <a:solidFill>
                <a:srgbClr val="000000"/>
              </a:solidFill>
              <a:latin typeface="Century Gothic"/>
            </a:endParaRPr>
          </a:p>
          <a:p>
            <a:pPr algn="ctr">
              <a:lnSpc>
                <a:spcPct val="120000"/>
              </a:lnSpc>
              <a:tabLst>
                <a:tab algn="l" pos="0"/>
              </a:tabLst>
            </a:pPr>
            <a:r>
              <a:rPr b="1" i="1" lang="ru-RU" sz="7200" spc="-1" strike="noStrike">
                <a:solidFill>
                  <a:srgbClr val="000000"/>
                </a:solidFill>
                <a:latin typeface="Times New Roman"/>
                <a:ea typeface="Calibri"/>
              </a:rPr>
              <a:t> </a:t>
            </a:r>
            <a:endParaRPr b="0" lang="ru-RU" sz="72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120000"/>
              </a:lnSpc>
              <a:tabLst>
                <a:tab algn="l" pos="0"/>
              </a:tabLst>
            </a:pPr>
            <a:r>
              <a:rPr b="0" lang="ru-RU" sz="4800" spc="-1" strike="noStrike">
                <a:solidFill>
                  <a:srgbClr val="000000"/>
                </a:solidFill>
                <a:latin typeface="Times New Roman"/>
                <a:ea typeface="Calibri"/>
              </a:rPr>
              <a:t>1. Грант Президента РФ – </a:t>
            </a:r>
            <a:r>
              <a:rPr b="1" i="1" lang="ru-RU" sz="4800" spc="-1" strike="noStrike">
                <a:solidFill>
                  <a:srgbClr val="000000"/>
                </a:solidFill>
                <a:latin typeface="Times New Roman"/>
                <a:ea typeface="Calibri"/>
              </a:rPr>
              <a:t>Петроченко В.И.</a:t>
            </a:r>
            <a:endParaRPr b="0" lang="ru-RU" sz="48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120000"/>
              </a:lnSpc>
              <a:tabLst>
                <a:tab algn="l" pos="0"/>
              </a:tabLst>
            </a:pPr>
            <a:r>
              <a:rPr b="0" lang="ru-RU" sz="4800" spc="-1" strike="noStrike">
                <a:solidFill>
                  <a:srgbClr val="000000"/>
                </a:solidFill>
                <a:latin typeface="Times New Roman"/>
                <a:ea typeface="Calibri"/>
              </a:rPr>
              <a:t>2. Лауреат Второго Чемпионата России по педагогическому мастерству – </a:t>
            </a:r>
            <a:r>
              <a:rPr b="1" i="1" lang="ru-RU" sz="4800" spc="-1" strike="noStrike">
                <a:solidFill>
                  <a:srgbClr val="000000"/>
                </a:solidFill>
                <a:latin typeface="Times New Roman"/>
                <a:ea typeface="Calibri"/>
              </a:rPr>
              <a:t>Петроченко В.И.</a:t>
            </a:r>
            <a:endParaRPr b="0" lang="ru-RU" sz="48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120000"/>
              </a:lnSpc>
              <a:tabLst>
                <a:tab algn="l" pos="0"/>
              </a:tabLst>
            </a:pPr>
            <a:r>
              <a:rPr b="0" lang="ru-RU" sz="4800" spc="-1" strike="noStrike">
                <a:solidFill>
                  <a:srgbClr val="000000"/>
                </a:solidFill>
                <a:latin typeface="Times New Roman"/>
                <a:ea typeface="Calibri"/>
              </a:rPr>
              <a:t>3. Лауреат Федерального информационного интернет-портала «Доска почета тружеников России» - </a:t>
            </a:r>
            <a:r>
              <a:rPr b="1" i="1" lang="ru-RU" sz="4800" spc="-1" strike="noStrike">
                <a:solidFill>
                  <a:srgbClr val="000000"/>
                </a:solidFill>
                <a:latin typeface="Times New Roman"/>
                <a:ea typeface="Calibri"/>
              </a:rPr>
              <a:t>Петроченко В.И.</a:t>
            </a:r>
            <a:endParaRPr b="0" lang="ru-RU" sz="48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120000"/>
              </a:lnSpc>
              <a:tabLst>
                <a:tab algn="l" pos="0"/>
              </a:tabLst>
            </a:pPr>
            <a:r>
              <a:rPr b="0" lang="ru-RU" sz="4800" spc="-1" strike="noStrike">
                <a:solidFill>
                  <a:srgbClr val="000000"/>
                </a:solidFill>
                <a:latin typeface="Times New Roman"/>
                <a:ea typeface="Calibri"/>
              </a:rPr>
              <a:t>4. Победитель муниципального этапа Всероссийского конкурса «Учитель года- 2021» - </a:t>
            </a:r>
            <a:r>
              <a:rPr b="1" i="1" lang="ru-RU" sz="4800" spc="-1" strike="noStrike">
                <a:solidFill>
                  <a:srgbClr val="000000"/>
                </a:solidFill>
                <a:latin typeface="Times New Roman"/>
                <a:ea typeface="Calibri"/>
              </a:rPr>
              <a:t>Стеценко Ю.В.</a:t>
            </a:r>
            <a:endParaRPr b="0" lang="ru-RU" sz="48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120000"/>
              </a:lnSpc>
              <a:tabLst>
                <a:tab algn="l" pos="0"/>
              </a:tabLst>
            </a:pPr>
            <a:r>
              <a:rPr b="0" lang="ru-RU" sz="4800" spc="-1" strike="noStrike">
                <a:solidFill>
                  <a:srgbClr val="000000"/>
                </a:solidFill>
                <a:latin typeface="Times New Roman"/>
                <a:ea typeface="Calibri"/>
              </a:rPr>
              <a:t>5. Лауреат международного конкурса педагогического мастерства «Учитель года – 2021» - </a:t>
            </a:r>
            <a:r>
              <a:rPr b="1" i="1" lang="ru-RU" sz="4800" spc="-1" strike="noStrike">
                <a:solidFill>
                  <a:srgbClr val="000000"/>
                </a:solidFill>
                <a:latin typeface="Times New Roman"/>
                <a:ea typeface="Calibri"/>
              </a:rPr>
              <a:t>Ломакина Н.Г.</a:t>
            </a:r>
            <a:endParaRPr b="0" lang="ru-RU" sz="48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120000"/>
              </a:lnSpc>
              <a:tabLst>
                <a:tab algn="l" pos="0"/>
              </a:tabLst>
            </a:pPr>
            <a:r>
              <a:rPr b="0" lang="ru-RU" sz="4800" spc="-1" strike="noStrike">
                <a:solidFill>
                  <a:srgbClr val="000000"/>
                </a:solidFill>
                <a:latin typeface="Times New Roman"/>
                <a:ea typeface="Calibri"/>
              </a:rPr>
              <a:t> </a:t>
            </a:r>
            <a:endParaRPr b="0" lang="ru-RU" sz="4800" spc="-1" strike="noStrike">
              <a:solidFill>
                <a:srgbClr val="000000"/>
              </a:solidFill>
              <a:latin typeface="Century Gothic"/>
            </a:endParaRPr>
          </a:p>
          <a:p>
            <a:pPr algn="ctr">
              <a:lnSpc>
                <a:spcPct val="120000"/>
              </a:lnSpc>
              <a:tabLst>
                <a:tab algn="l" pos="0"/>
              </a:tabLst>
            </a:pPr>
            <a:endParaRPr b="0" lang="ru-RU" sz="4800" spc="-1" strike="noStrike">
              <a:solidFill>
                <a:srgbClr val="000000"/>
              </a:solidFill>
              <a:latin typeface="Century Gothic"/>
            </a:endParaRPr>
          </a:p>
          <a:p>
            <a:pPr algn="ctr">
              <a:lnSpc>
                <a:spcPct val="120000"/>
              </a:lnSpc>
              <a:tabLst>
                <a:tab algn="l" pos="0"/>
              </a:tabLst>
            </a:pPr>
            <a:r>
              <a:rPr b="1" i="1" lang="ru-RU" sz="7200" spc="-1" strike="noStrike" u="sng">
                <a:solidFill>
                  <a:srgbClr val="000000"/>
                </a:solidFill>
                <a:uFillTx/>
                <a:latin typeface="Times New Roman"/>
                <a:ea typeface="Calibri"/>
              </a:rPr>
              <a:t>2021-2022 учебный год</a:t>
            </a:r>
            <a:endParaRPr b="0" lang="ru-RU" sz="7200" spc="-1" strike="noStrike">
              <a:solidFill>
                <a:srgbClr val="000000"/>
              </a:solidFill>
              <a:latin typeface="Century Gothic"/>
            </a:endParaRPr>
          </a:p>
          <a:p>
            <a:pPr algn="ctr">
              <a:lnSpc>
                <a:spcPct val="120000"/>
              </a:lnSpc>
              <a:tabLst>
                <a:tab algn="l" pos="0"/>
              </a:tabLst>
            </a:pPr>
            <a:r>
              <a:rPr b="1" i="1" lang="ru-RU" sz="7200" spc="-1" strike="noStrike">
                <a:solidFill>
                  <a:srgbClr val="000000"/>
                </a:solidFill>
                <a:latin typeface="Times New Roman"/>
                <a:ea typeface="Calibri"/>
              </a:rPr>
              <a:t> </a:t>
            </a:r>
            <a:endParaRPr b="0" lang="ru-RU" sz="72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120000"/>
              </a:lnSpc>
              <a:tabLst>
                <a:tab algn="l" pos="0"/>
              </a:tabLst>
            </a:pPr>
            <a:r>
              <a:rPr b="0" lang="ru-RU" sz="4800" spc="-1" strike="noStrike">
                <a:solidFill>
                  <a:srgbClr val="000000"/>
                </a:solidFill>
                <a:latin typeface="Times New Roman"/>
                <a:ea typeface="Calibri"/>
              </a:rPr>
              <a:t>1.Победители конкурса лучших учителей муниципальных учреждений г. Брянска:</a:t>
            </a:r>
            <a:endParaRPr b="0" lang="ru-RU" sz="4800" spc="-1" strike="noStrike">
              <a:solidFill>
                <a:srgbClr val="000000"/>
              </a:solidFill>
              <a:latin typeface="Century Gothic"/>
            </a:endParaRPr>
          </a:p>
          <a:p>
            <a:pPr marL="343080" indent="-343080">
              <a:lnSpc>
                <a:spcPct val="120000"/>
              </a:lnSpc>
              <a:buClr>
                <a:srgbClr val="385623"/>
              </a:buClr>
              <a:buFont typeface="Symbol"/>
              <a:buChar char=""/>
              <a:tabLst>
                <a:tab algn="l" pos="0"/>
              </a:tabLst>
            </a:pPr>
            <a:r>
              <a:rPr b="1" i="1" lang="ru-RU" sz="4800" spc="-1" strike="noStrike">
                <a:solidFill>
                  <a:srgbClr val="000000"/>
                </a:solidFill>
                <a:latin typeface="Times New Roman"/>
                <a:ea typeface="Calibri"/>
              </a:rPr>
              <a:t>Стеценко Ю.В.</a:t>
            </a:r>
            <a:endParaRPr b="0" lang="ru-RU" sz="4800" spc="-1" strike="noStrike">
              <a:solidFill>
                <a:srgbClr val="000000"/>
              </a:solidFill>
              <a:latin typeface="Century Gothic"/>
            </a:endParaRPr>
          </a:p>
          <a:p>
            <a:pPr marL="343080" indent="-343080">
              <a:lnSpc>
                <a:spcPct val="120000"/>
              </a:lnSpc>
              <a:buClr>
                <a:srgbClr val="385623"/>
              </a:buClr>
              <a:buFont typeface="Symbol"/>
              <a:buChar char=""/>
              <a:tabLst>
                <a:tab algn="l" pos="0"/>
              </a:tabLst>
            </a:pPr>
            <a:r>
              <a:rPr b="1" i="1" lang="ru-RU" sz="4800" spc="-1" strike="noStrike">
                <a:solidFill>
                  <a:srgbClr val="000000"/>
                </a:solidFill>
                <a:latin typeface="Times New Roman"/>
                <a:ea typeface="Calibri"/>
              </a:rPr>
              <a:t>Евсеенко О.Н.</a:t>
            </a:r>
            <a:endParaRPr b="0" lang="ru-RU" sz="48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120000"/>
              </a:lnSpc>
              <a:tabLst>
                <a:tab algn="l" pos="0"/>
              </a:tabLst>
            </a:pPr>
            <a:r>
              <a:rPr b="0" lang="ru-RU" sz="4800" spc="-1" strike="noStrike">
                <a:solidFill>
                  <a:srgbClr val="000000"/>
                </a:solidFill>
                <a:latin typeface="Times New Roman"/>
                <a:ea typeface="Calibri"/>
              </a:rPr>
              <a:t>2.Победители конкурса лучших педагогических работников, осуществляющих педагогическую деятельность в ЦТО:</a:t>
            </a:r>
            <a:endParaRPr b="0" lang="ru-RU" sz="4800" spc="-1" strike="noStrike">
              <a:solidFill>
                <a:srgbClr val="000000"/>
              </a:solidFill>
              <a:latin typeface="Century Gothic"/>
            </a:endParaRPr>
          </a:p>
          <a:p>
            <a:pPr marL="343080" indent="-343080">
              <a:lnSpc>
                <a:spcPct val="120000"/>
              </a:lnSpc>
              <a:buClr>
                <a:srgbClr val="385623"/>
              </a:buClr>
              <a:buFont typeface="Symbol"/>
              <a:buChar char=""/>
              <a:tabLst>
                <a:tab algn="l" pos="0"/>
              </a:tabLst>
            </a:pPr>
            <a:r>
              <a:rPr b="1" i="1" lang="ru-RU" sz="4800" spc="-1" strike="noStrike">
                <a:solidFill>
                  <a:srgbClr val="000000"/>
                </a:solidFill>
                <a:latin typeface="Times New Roman"/>
                <a:ea typeface="Calibri"/>
              </a:rPr>
              <a:t>Левочкина Г.В.</a:t>
            </a:r>
            <a:endParaRPr b="0" lang="ru-RU" sz="4800" spc="-1" strike="noStrike">
              <a:solidFill>
                <a:srgbClr val="000000"/>
              </a:solidFill>
              <a:latin typeface="Century Gothic"/>
            </a:endParaRPr>
          </a:p>
          <a:p>
            <a:pPr marL="343080" indent="-343080">
              <a:lnSpc>
                <a:spcPct val="120000"/>
              </a:lnSpc>
              <a:buClr>
                <a:srgbClr val="385623"/>
              </a:buClr>
              <a:buFont typeface="Symbol"/>
              <a:buChar char=""/>
              <a:tabLst>
                <a:tab algn="l" pos="0"/>
              </a:tabLst>
            </a:pPr>
            <a:r>
              <a:rPr b="1" i="1" lang="ru-RU" sz="4800" spc="-1" strike="noStrike">
                <a:solidFill>
                  <a:srgbClr val="000000"/>
                </a:solidFill>
                <a:latin typeface="Times New Roman"/>
                <a:ea typeface="Calibri"/>
              </a:rPr>
              <a:t>Петроченко Н.А.</a:t>
            </a:r>
            <a:endParaRPr b="0" lang="ru-RU" sz="48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120000"/>
              </a:lnSpc>
              <a:tabLst>
                <a:tab algn="l" pos="0"/>
              </a:tabLst>
            </a:pPr>
            <a:r>
              <a:rPr b="0" lang="ru-RU" sz="4800" spc="-1" strike="noStrike">
                <a:solidFill>
                  <a:srgbClr val="000000"/>
                </a:solidFill>
                <a:latin typeface="Times New Roman"/>
                <a:ea typeface="Calibri"/>
              </a:rPr>
              <a:t>3. Призер Международной научно-практической конференции «Первые шаги в науку» (педагогическая секция) – </a:t>
            </a:r>
            <a:r>
              <a:rPr b="1" i="1" lang="ru-RU" sz="4800" spc="-1" strike="noStrike">
                <a:solidFill>
                  <a:srgbClr val="000000"/>
                </a:solidFill>
                <a:latin typeface="Times New Roman"/>
                <a:ea typeface="Calibri"/>
              </a:rPr>
              <a:t>Соболева О.А.</a:t>
            </a:r>
            <a:endParaRPr b="0" lang="ru-RU" sz="48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120000"/>
              </a:lnSpc>
              <a:tabLst>
                <a:tab algn="l" pos="0"/>
              </a:tabLst>
            </a:pPr>
            <a:r>
              <a:rPr b="0" i="1" lang="ru-RU" sz="4800" spc="-1" strike="noStrike">
                <a:solidFill>
                  <a:srgbClr val="000000"/>
                </a:solidFill>
                <a:latin typeface="Times New Roman"/>
                <a:ea typeface="Calibri"/>
              </a:rPr>
              <a:t>4</a:t>
            </a:r>
            <a:r>
              <a:rPr b="1" i="1" lang="ru-RU" sz="4800" spc="-1" strike="noStrike">
                <a:solidFill>
                  <a:srgbClr val="000000"/>
                </a:solidFill>
                <a:latin typeface="Times New Roman"/>
                <a:ea typeface="Calibri"/>
              </a:rPr>
              <a:t>. </a:t>
            </a:r>
            <a:r>
              <a:rPr b="0" lang="ru-RU" sz="4800" spc="-1" strike="noStrike">
                <a:solidFill>
                  <a:srgbClr val="000000"/>
                </a:solidFill>
                <a:latin typeface="Times New Roman"/>
                <a:ea typeface="Calibri"/>
              </a:rPr>
              <a:t>Победители Всероссийской метапредметной олимпиады «Команда большой страны</a:t>
            </a:r>
            <a:r>
              <a:rPr b="0" i="1" lang="ru-RU" sz="4800" spc="-1" strike="noStrike">
                <a:solidFill>
                  <a:srgbClr val="000000"/>
                </a:solidFill>
                <a:latin typeface="Times New Roman"/>
                <a:ea typeface="Calibri"/>
              </a:rPr>
              <a:t>» - </a:t>
            </a:r>
            <a:r>
              <a:rPr b="1" i="1" lang="ru-RU" sz="4800" spc="-1" strike="noStrike">
                <a:solidFill>
                  <a:srgbClr val="000000"/>
                </a:solidFill>
                <a:latin typeface="Times New Roman"/>
                <a:ea typeface="Calibri"/>
              </a:rPr>
              <a:t>Акимова Т.А., Стеценко Ю.В., Пастухова С.В.,</a:t>
            </a:r>
            <a:endParaRPr b="0" lang="ru-RU" sz="48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120000"/>
              </a:lnSpc>
              <a:tabLst>
                <a:tab algn="l" pos="0"/>
              </a:tabLst>
            </a:pPr>
            <a:r>
              <a:rPr b="1" i="1" lang="ru-RU" sz="4800" spc="-1" strike="noStrike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b="1" i="1" lang="ru-RU" sz="4800" spc="-1" strike="noStrike">
                <a:solidFill>
                  <a:srgbClr val="000000"/>
                </a:solidFill>
                <a:latin typeface="Times New Roman"/>
                <a:ea typeface="Calibri"/>
              </a:rPr>
              <a:t>Иванушкина Н.Н., Ивченкова С.А.</a:t>
            </a:r>
            <a:endParaRPr b="0" lang="ru-RU" sz="48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120000"/>
              </a:lnSpc>
              <a:tabLst>
                <a:tab algn="l" pos="0"/>
              </a:tabLst>
            </a:pPr>
            <a:r>
              <a:rPr b="0" i="1" lang="ru-RU" sz="4800" spc="-1" strike="noStrike">
                <a:solidFill>
                  <a:srgbClr val="000000"/>
                </a:solidFill>
                <a:latin typeface="Times New Roman"/>
                <a:ea typeface="Calibri"/>
              </a:rPr>
              <a:t>5. </a:t>
            </a:r>
            <a:r>
              <a:rPr b="0" lang="ru-RU" sz="4800" spc="-1" strike="noStrike">
                <a:solidFill>
                  <a:srgbClr val="000000"/>
                </a:solidFill>
                <a:latin typeface="Times New Roman"/>
                <a:ea typeface="Calibri"/>
              </a:rPr>
              <a:t>Финалист Всероссийского конкурса «РеПост! junior» видеороликов о современном производстве микроэлектроники на АО «Группа Кремний Эл»  </a:t>
            </a:r>
            <a:r>
              <a:rPr b="0" i="1" lang="ru-RU" sz="4800" spc="-1" strike="noStrike">
                <a:solidFill>
                  <a:srgbClr val="000000"/>
                </a:solidFill>
                <a:latin typeface="Times New Roman"/>
                <a:ea typeface="Calibri"/>
              </a:rPr>
              <a:t>- </a:t>
            </a:r>
            <a:r>
              <a:rPr b="1" i="1" lang="ru-RU" sz="4800" spc="-1" strike="noStrike">
                <a:solidFill>
                  <a:srgbClr val="000000"/>
                </a:solidFill>
                <a:latin typeface="Times New Roman"/>
                <a:ea typeface="Calibri"/>
              </a:rPr>
              <a:t>Акимова Т.А.</a:t>
            </a:r>
            <a:endParaRPr b="0" lang="ru-RU" sz="48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95000"/>
              </a:lnSpc>
              <a:spcBef>
                <a:spcPts val="1865"/>
              </a:spcBef>
              <a:tabLst>
                <a:tab algn="l" pos="0"/>
              </a:tabLst>
            </a:pPr>
            <a:endParaRPr b="0" lang="ru-RU" sz="4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117440" y="76320"/>
            <a:ext cx="10159560" cy="139680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b">
            <a:noAutofit/>
          </a:bodyPr>
          <a:p>
            <a:pPr algn="ctr">
              <a:lnSpc>
                <a:spcPct val="85000"/>
              </a:lnSpc>
            </a:pPr>
            <a:r>
              <a:rPr b="1" lang="ru-RU" sz="4400" spc="-1" strike="noStrike">
                <a:solidFill>
                  <a:srgbClr val="843c0b"/>
                </a:solidFill>
                <a:latin typeface="Century Gothic"/>
              </a:rPr>
              <a:t>Инновационные площадки</a:t>
            </a:r>
            <a:endParaRPr b="0" lang="ru-RU" sz="44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1117440" y="1701720"/>
            <a:ext cx="10159560" cy="447012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t">
            <a:normAutofit/>
          </a:bodyPr>
          <a:p>
            <a:pPr marL="304920" indent="-304920">
              <a:lnSpc>
                <a:spcPct val="100000"/>
              </a:lnSpc>
              <a:buClr>
                <a:srgbClr val="385623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Региональная площадка</a:t>
            </a: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Times New Roman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МФТИ по программе «Код будущего. Программирование на 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Python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». </a:t>
            </a:r>
            <a:endParaRPr b="0" lang="ru-RU" sz="2400" spc="-1" strike="noStrike">
              <a:solidFill>
                <a:srgbClr val="000000"/>
              </a:solidFill>
              <a:latin typeface="Century Gothic"/>
            </a:endParaRPr>
          </a:p>
          <a:p>
            <a:pPr marL="304920" indent="-304920">
              <a:lnSpc>
                <a:spcPct val="100000"/>
              </a:lnSpc>
              <a:buClr>
                <a:srgbClr val="385623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Региональная площадка «Всероссийской конференции и олимпиады «Старт в инновации» (Фонд развития физтех-школ, физтех-лицей им.П.Л.Капицы)</a:t>
            </a:r>
            <a:endParaRPr b="0" lang="ru-RU" sz="2400" spc="-1" strike="noStrike">
              <a:solidFill>
                <a:srgbClr val="000000"/>
              </a:solidFill>
              <a:latin typeface="Century Gothic"/>
            </a:endParaRPr>
          </a:p>
          <a:p>
            <a:pPr marL="304920" indent="-304920">
              <a:lnSpc>
                <a:spcPct val="100000"/>
              </a:lnSpc>
              <a:buClr>
                <a:srgbClr val="385623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Региональная площадка «Школьная лига. РОСНАНО»</a:t>
            </a:r>
            <a:endParaRPr b="0" lang="ru-RU" sz="2400" spc="-1" strike="noStrike">
              <a:solidFill>
                <a:srgbClr val="000000"/>
              </a:solidFill>
              <a:latin typeface="Century Gothic"/>
            </a:endParaRPr>
          </a:p>
          <a:p>
            <a:pPr marL="304920" indent="-304920">
              <a:lnSpc>
                <a:spcPct val="100000"/>
              </a:lnSpc>
              <a:buClr>
                <a:srgbClr val="385623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Calibri"/>
              </a:rPr>
              <a:t>Региональная площадка для выездных олимпиад МИЭТ.</a:t>
            </a:r>
            <a:endParaRPr b="0" lang="ru-RU" sz="2400" spc="-1" strike="noStrike">
              <a:solidFill>
                <a:srgbClr val="000000"/>
              </a:solidFill>
              <a:latin typeface="Century Gothic"/>
            </a:endParaRPr>
          </a:p>
          <a:p>
            <a:pPr marL="304920" indent="-304920">
              <a:lnSpc>
                <a:spcPct val="100000"/>
              </a:lnSpc>
              <a:buClr>
                <a:srgbClr val="385623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Calibri"/>
              </a:rPr>
              <a:t>Партнеры открытого 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Calibri"/>
              </a:rPr>
              <a:t>IT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Calibri"/>
              </a:rPr>
              <a:t> чемпионата «Хакатон» </a:t>
            </a:r>
            <a:endParaRPr b="0" lang="ru-RU" sz="2400" spc="-1" strike="noStrike">
              <a:solidFill>
                <a:srgbClr val="000000"/>
              </a:solidFill>
              <a:latin typeface="Century Gothic"/>
            </a:endParaRPr>
          </a:p>
          <a:p>
            <a:pPr marL="304920" indent="-304920">
              <a:lnSpc>
                <a:spcPct val="100000"/>
              </a:lnSpc>
              <a:buClr>
                <a:srgbClr val="385623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Calibri"/>
              </a:rPr>
              <a:t>Центр технического образования Советского района г.Брянска</a:t>
            </a:r>
            <a:endParaRPr b="0" lang="ru-RU" sz="24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115000"/>
              </a:lnSpc>
              <a:spcBef>
                <a:spcPts val="1865"/>
              </a:spcBef>
              <a:spcAft>
                <a:spcPts val="1001"/>
              </a:spcAft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117440" y="76320"/>
            <a:ext cx="10159560" cy="139680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b">
            <a:noAutofit/>
          </a:bodyPr>
          <a:p>
            <a:pPr algn="ctr">
              <a:lnSpc>
                <a:spcPct val="85000"/>
              </a:lnSpc>
            </a:pPr>
            <a:r>
              <a:rPr b="0" lang="ru-RU" sz="4400" spc="-1" strike="noStrike">
                <a:solidFill>
                  <a:srgbClr val="843c0b"/>
                </a:solidFill>
                <a:latin typeface="Times New Roman"/>
                <a:ea typeface="Calibri"/>
              </a:rPr>
              <a:t>Содержание деятельности гимназии по реализации инновационного проекта</a:t>
            </a:r>
            <a:endParaRPr b="0" lang="ru-RU" sz="4400" spc="-1" strike="noStrike">
              <a:solidFill>
                <a:srgbClr val="000000"/>
              </a:solidFill>
              <a:latin typeface="Century Gothic"/>
            </a:endParaRPr>
          </a:p>
        </p:txBody>
      </p:sp>
      <p:graphicFrame>
        <p:nvGraphicFramePr>
          <p:cNvPr id="58" name="Объект 3"/>
          <p:cNvGraphicFramePr/>
          <p:nvPr/>
        </p:nvGraphicFramePr>
        <p:xfrm>
          <a:off x="1745640" y="1966320"/>
          <a:ext cx="8280720" cy="1164240"/>
        </p:xfrm>
        <a:graphic>
          <a:graphicData uri="http://schemas.openxmlformats.org/drawingml/2006/table">
            <a:tbl>
              <a:tblPr/>
              <a:tblGrid>
                <a:gridCol w="1710000"/>
                <a:gridCol w="1980360"/>
                <a:gridCol w="1259640"/>
                <a:gridCol w="1164960"/>
                <a:gridCol w="2165760"/>
              </a:tblGrid>
              <a:tr h="631080"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Перечень запланированных мероприятий</a:t>
                      </a:r>
                      <a:endParaRPr b="0" lang="ru-RU" sz="1200" spc="-1" strike="noStrike">
                        <a:latin typeface="Open Sans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Достижение результата </a:t>
                      </a:r>
                      <a:endParaRPr b="0" lang="ru-RU" sz="12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(выполнено/не выполнено)</a:t>
                      </a:r>
                      <a:endParaRPr b="0" lang="ru-RU" sz="1200" spc="-1" strike="noStrike">
                        <a:latin typeface="Open Sans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Дата, </a:t>
                      </a:r>
                      <a:endParaRPr b="0" lang="ru-RU" sz="12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место проведения мероприятия</a:t>
                      </a:r>
                      <a:endParaRPr b="0" lang="ru-RU" sz="1200" spc="-1" strike="noStrike">
                        <a:latin typeface="Open Sans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Активная ссылка на отчёт о мероприятии </a:t>
                      </a:r>
                      <a:endParaRPr b="0" lang="ru-RU" sz="1200" spc="-1" strike="noStrike">
                        <a:latin typeface="Open Sans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Оценка эффективности проведенного мероприятия</a:t>
                      </a:r>
                      <a:endParaRPr b="0" lang="ru-RU" sz="1200" spc="-1" strike="noStrike">
                        <a:latin typeface="Open Sans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</a:tr>
              <a:tr h="1800720"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Региональная площадка</a:t>
                      </a:r>
                      <a:endParaRPr b="0" lang="ru-RU" sz="12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МФТИ по программе «Код будущего. Программирование на </a:t>
                      </a: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Python</a:t>
                      </a: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». </a:t>
                      </a: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Программирование и создание ИТ-продуктов</a:t>
                      </a:r>
                      <a:endParaRPr b="0" lang="ru-RU" sz="11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 модуля</a:t>
                      </a:r>
                      <a:endParaRPr b="0" lang="ru-RU" sz="1200" spc="-1" strike="noStrike">
                        <a:latin typeface="Open Sans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endParaRPr b="0" lang="ru-RU" sz="18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endParaRPr b="0" lang="ru-RU" sz="18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 модуль/ выполнено</a:t>
                      </a:r>
                      <a:endParaRPr b="0" lang="ru-RU" sz="12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2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200" spc="-1" strike="noStrike">
                        <a:latin typeface="Open Sans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endParaRPr b="0" lang="ru-RU" sz="18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endParaRPr b="0" lang="ru-RU" sz="18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Ноябрь </a:t>
                      </a:r>
                      <a:endParaRPr b="0" lang="ru-RU" sz="12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2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200" spc="-1" strike="noStrike">
                        <a:latin typeface="Open Sans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ru-RU" sz="1200" spc="-1" strike="noStrike" u="sng">
                          <a:solidFill>
                            <a:srgbClr val="0563c1"/>
                          </a:solidFill>
                          <a:uFillTx/>
                          <a:latin typeface="Times New Roman"/>
                          <a:ea typeface="Times New Roman"/>
                          <a:hlinkClick r:id="rId1"/>
                        </a:rPr>
                        <a:t>https://it-edu.com/adm/groups/207/93/</a:t>
                      </a:r>
                      <a:endParaRPr b="0" lang="ru-RU" sz="12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ru-RU" sz="1200" spc="-1" strike="noStrike" u="sng">
                          <a:solidFill>
                            <a:srgbClr val="0563c1"/>
                          </a:solidFill>
                          <a:uFillTx/>
                          <a:latin typeface="Times New Roman"/>
                          <a:ea typeface="Times New Roman"/>
                          <a:hlinkClick r:id="rId2"/>
                        </a:rPr>
                        <a:t>https://edu.mipt.ru/futurecode/</a:t>
                      </a:r>
                      <a:endParaRPr b="0" lang="ru-RU" sz="12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https://www.gosuslugi.ru/futurecode/24308?region=45000000000</a:t>
                      </a:r>
                      <a:endParaRPr b="0" lang="ru-RU" sz="12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&amp;view=offline</a:t>
                      </a:r>
                      <a:endParaRPr b="0" lang="ru-RU" sz="1200" spc="-1" strike="noStrike">
                        <a:latin typeface="Open Sans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endParaRPr b="0" lang="ru-RU" sz="18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endParaRPr b="0" lang="ru-RU" sz="18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Защита работ пройдена </a:t>
                      </a:r>
                      <a:endParaRPr b="0" lang="ru-RU" sz="1200" spc="-1" strike="noStrike">
                        <a:latin typeface="Open Sans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117440" y="76320"/>
            <a:ext cx="10159560" cy="139680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b">
            <a:noAutofit/>
          </a:bodyPr>
          <a:p>
            <a:pPr algn="ctr">
              <a:lnSpc>
                <a:spcPct val="85000"/>
              </a:lnSpc>
            </a:pPr>
            <a:r>
              <a:rPr b="0" lang="ru-RU" sz="4400" spc="-1" strike="noStrike">
                <a:solidFill>
                  <a:srgbClr val="843c0b"/>
                </a:solidFill>
                <a:latin typeface="Times New Roman"/>
                <a:ea typeface="Calibri"/>
              </a:rPr>
              <a:t>Содержание деятельности гимназии по реализации инновационного проекта</a:t>
            </a:r>
            <a:endParaRPr b="0" lang="ru-RU" sz="4400" spc="-1" strike="noStrike">
              <a:solidFill>
                <a:srgbClr val="000000"/>
              </a:solidFill>
              <a:latin typeface="Century Gothic"/>
            </a:endParaRPr>
          </a:p>
        </p:txBody>
      </p:sp>
      <p:graphicFrame>
        <p:nvGraphicFramePr>
          <p:cNvPr id="60" name="Объект 4"/>
          <p:cNvGraphicFramePr/>
          <p:nvPr/>
        </p:nvGraphicFramePr>
        <p:xfrm>
          <a:off x="330840" y="1473120"/>
          <a:ext cx="7786800" cy="4470120"/>
        </p:xfrm>
        <a:graphic>
          <a:graphicData uri="http://schemas.openxmlformats.org/drawingml/2006/table">
            <a:tbl>
              <a:tblPr/>
              <a:tblGrid>
                <a:gridCol w="1607760"/>
                <a:gridCol w="1862280"/>
                <a:gridCol w="1184400"/>
                <a:gridCol w="1095480"/>
                <a:gridCol w="2036880"/>
              </a:tblGrid>
              <a:tr h="2492640">
                <a:tc>
                  <a:txBody>
                    <a:bodyPr lIns="64440" rIns="6444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Региональная площадка “Всероссийской конференции и олимпиады “Старт в инновации” (Фонд развития физтех-школ, физтех-лицей им.П.Л.Капицы)</a:t>
                      </a:r>
                      <a:endParaRPr b="0" lang="ru-RU" sz="11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Открытие. подписание соглашения, проведение курсов для жюри</a:t>
                      </a:r>
                      <a:endParaRPr b="0" lang="ru-RU" sz="1100" spc="-1" strike="noStrike">
                        <a:latin typeface="Open Sans"/>
                      </a:endParaRPr>
                    </a:p>
                  </a:txBody>
                  <a:tcPr anchor="t" marL="64440" marR="64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 lIns="64440" rIns="6444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endParaRPr b="0" lang="ru-RU" sz="18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endParaRPr b="0" lang="ru-RU" sz="18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Выполнено</a:t>
                      </a:r>
                      <a:endParaRPr b="0" lang="ru-RU" sz="1400" spc="-1" strike="noStrike">
                        <a:latin typeface="Open Sans"/>
                      </a:endParaRPr>
                    </a:p>
                  </a:txBody>
                  <a:tcPr anchor="t" marL="64440" marR="64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 lIns="64440" rIns="6444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endParaRPr b="0" lang="ru-RU" sz="18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endParaRPr b="0" lang="ru-RU" sz="18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Октябрь-ноябрь 2022</a:t>
                      </a:r>
                      <a:endParaRPr b="0" lang="ru-RU" sz="1400" spc="-1" strike="noStrike">
                        <a:latin typeface="Open Sans"/>
                      </a:endParaRPr>
                    </a:p>
                  </a:txBody>
                  <a:tcPr anchor="t" marL="64440" marR="64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 lIns="64440" rIns="6444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400" spc="-1" strike="noStrike">
                        <a:latin typeface="Open Sans"/>
                      </a:endParaRPr>
                    </a:p>
                  </a:txBody>
                  <a:tcPr anchor="t" marL="64440" marR="64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 lIns="64440" rIns="6444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endParaRPr b="0" lang="ru-RU" sz="18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endParaRPr b="0" lang="ru-RU" sz="18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Защита проектов</a:t>
                      </a:r>
                      <a:endParaRPr b="0" lang="ru-RU" sz="1400" spc="-1" strike="noStrike">
                        <a:latin typeface="Open Sans"/>
                      </a:endParaRPr>
                    </a:p>
                  </a:txBody>
                  <a:tcPr anchor="t" marL="64440" marR="64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</a:tr>
              <a:tr h="1977480">
                <a:tc>
                  <a:txBody>
                    <a:bodyPr lIns="64440" rIns="6444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Проведение конференции по астрономии, с онлайн трансляцией. Выступали Афанасьев В.М., преподаватели ВУЗов, из центра подготовки космонавтов </a:t>
                      </a:r>
                      <a:endParaRPr b="0" lang="ru-RU" sz="11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Бабкин А.Н.  </a:t>
                      </a:r>
                      <a:endParaRPr b="0" lang="ru-RU" sz="1100" spc="-1" strike="noStrike">
                        <a:latin typeface="Open Sans"/>
                      </a:endParaRPr>
                    </a:p>
                  </a:txBody>
                  <a:tcPr anchor="t" marL="64440" marR="64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 lIns="64440" rIns="6444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endParaRPr b="0" lang="ru-RU" sz="18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endParaRPr b="0" lang="ru-RU" sz="18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Выполнено</a:t>
                      </a:r>
                      <a:endParaRPr b="0" lang="ru-RU" sz="1400" spc="-1" strike="noStrike">
                        <a:latin typeface="Open Sans"/>
                      </a:endParaRPr>
                    </a:p>
                  </a:txBody>
                  <a:tcPr anchor="t" marL="64440" marR="64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 lIns="64440" rIns="6444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endParaRPr b="0" lang="ru-RU" sz="18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endParaRPr b="0" lang="ru-RU" sz="18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Март 2022</a:t>
                      </a:r>
                      <a:endParaRPr b="0" lang="ru-RU" sz="1400" spc="-1" strike="noStrike">
                        <a:latin typeface="Open Sans"/>
                      </a:endParaRPr>
                    </a:p>
                  </a:txBody>
                  <a:tcPr anchor="t" marL="64440" marR="64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 lIns="64440" rIns="6444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400" spc="-1" strike="noStrike">
                        <a:latin typeface="Open Sans"/>
                      </a:endParaRPr>
                    </a:p>
                  </a:txBody>
                  <a:tcPr anchor="t" marL="64440" marR="64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 lIns="64440" rIns="6444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4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4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Защита исследовательских работ</a:t>
                      </a:r>
                      <a:endParaRPr b="0" lang="ru-RU" sz="1400" spc="-1" strike="noStrike">
                        <a:latin typeface="Open Sans"/>
                      </a:endParaRPr>
                    </a:p>
                  </a:txBody>
                  <a:tcPr anchor="t" marL="64440" marR="64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</a:tr>
            </a:tbl>
          </a:graphicData>
        </a:graphic>
      </p:graphicFrame>
      <p:pic>
        <p:nvPicPr>
          <p:cNvPr id="61" name="Picture 2" descr="https://gymnasium-7.ru/wp-content/uploads/2022/11/img_20221117_152038_202.jpg"/>
          <p:cNvPicPr/>
          <p:nvPr/>
        </p:nvPicPr>
        <p:blipFill>
          <a:blip r:embed="rId1"/>
          <a:stretch/>
        </p:blipFill>
        <p:spPr>
          <a:xfrm>
            <a:off x="8287200" y="1656720"/>
            <a:ext cx="3499920" cy="23331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mc:AlternateContent>
    <mc:Choice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117440" y="76320"/>
            <a:ext cx="10159560" cy="139680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b">
            <a:noAutofit/>
          </a:bodyPr>
          <a:p>
            <a:pPr algn="ctr">
              <a:lnSpc>
                <a:spcPct val="85000"/>
              </a:lnSpc>
            </a:pPr>
            <a:r>
              <a:rPr b="0" lang="ru-RU" sz="4400" spc="-1" strike="noStrike">
                <a:solidFill>
                  <a:srgbClr val="843c0b"/>
                </a:solidFill>
                <a:latin typeface="Times New Roman"/>
                <a:ea typeface="Calibri"/>
              </a:rPr>
              <a:t>Содержание деятельности гимназии по реализации инновационного проекта</a:t>
            </a:r>
            <a:endParaRPr b="0" lang="ru-RU" sz="4400" spc="-1" strike="noStrike">
              <a:solidFill>
                <a:srgbClr val="000000"/>
              </a:solidFill>
              <a:latin typeface="Century Gothic"/>
            </a:endParaRPr>
          </a:p>
        </p:txBody>
      </p:sp>
      <p:graphicFrame>
        <p:nvGraphicFramePr>
          <p:cNvPr id="63" name="Объект 4"/>
          <p:cNvGraphicFramePr/>
          <p:nvPr/>
        </p:nvGraphicFramePr>
        <p:xfrm>
          <a:off x="735120" y="1473120"/>
          <a:ext cx="8079840" cy="4470120"/>
        </p:xfrm>
        <a:graphic>
          <a:graphicData uri="http://schemas.openxmlformats.org/drawingml/2006/table">
            <a:tbl>
              <a:tblPr/>
              <a:tblGrid>
                <a:gridCol w="1668240"/>
                <a:gridCol w="1932480"/>
                <a:gridCol w="1229040"/>
                <a:gridCol w="1136880"/>
                <a:gridCol w="2113200"/>
              </a:tblGrid>
              <a:tr h="2492640">
                <a:tc>
                  <a:txBody>
                    <a:bodyPr lIns="64440" rIns="6444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Региональная площадка «Всероссийской конференции и олимпиады «Старт в инновации»</a:t>
                      </a:r>
                      <a:endParaRPr b="0" lang="ru-RU" sz="11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(Фонд развития физтех-школ, физтех-лицей им.П.Л.Капицы)</a:t>
                      </a:r>
                      <a:endParaRPr b="0" lang="ru-RU" sz="11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Открытие, подписание соглашения, проведение курсов для жюри</a:t>
                      </a:r>
                      <a:endParaRPr b="0" lang="ru-RU" sz="1100" spc="-1" strike="noStrike">
                        <a:latin typeface="Open Sans"/>
                      </a:endParaRPr>
                    </a:p>
                  </a:txBody>
                  <a:tcPr anchor="t" marL="64440" marR="64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 lIns="64440" rIns="6444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endParaRPr b="0" lang="ru-RU" sz="18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endParaRPr b="0" lang="ru-RU" sz="18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Выполнено</a:t>
                      </a:r>
                      <a:endParaRPr b="0" lang="ru-RU" sz="1200" spc="-1" strike="noStrike">
                        <a:latin typeface="Open Sans"/>
                      </a:endParaRPr>
                    </a:p>
                  </a:txBody>
                  <a:tcPr anchor="t" marL="64440" marR="64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 lIns="64440" rIns="6444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endParaRPr b="0" lang="ru-RU" sz="18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endParaRPr b="0" lang="ru-RU" sz="18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Октябрь-ноябрь 2022</a:t>
                      </a:r>
                      <a:endParaRPr b="0" lang="ru-RU" sz="1200" spc="-1" strike="noStrike">
                        <a:latin typeface="Open Sans"/>
                      </a:endParaRPr>
                    </a:p>
                  </a:txBody>
                  <a:tcPr anchor="t" marL="64440" marR="64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 lIns="64440" rIns="6444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200" spc="-1" strike="noStrike">
                        <a:latin typeface="Open Sans"/>
                      </a:endParaRPr>
                    </a:p>
                  </a:txBody>
                  <a:tcPr anchor="t" marL="64440" marR="64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 lIns="64440" rIns="6444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endParaRPr b="0" lang="ru-RU" sz="18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endParaRPr b="0" lang="ru-RU" sz="18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Защита проектов</a:t>
                      </a:r>
                      <a:endParaRPr b="0" lang="ru-RU" sz="1200" spc="-1" strike="noStrike">
                        <a:latin typeface="Open Sans"/>
                      </a:endParaRPr>
                    </a:p>
                  </a:txBody>
                  <a:tcPr anchor="t" marL="64440" marR="64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</a:tr>
              <a:tr h="1977480">
                <a:tc>
                  <a:txBody>
                    <a:bodyPr lIns="64440" rIns="6444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Проведение конференции по астрономии, с онлайн трансляцией. Выступали Афанасьев В.М., преподаватели ВУЗов, из центра подготовки космонавтов Бабкин А.Н.  </a:t>
                      </a:r>
                      <a:endParaRPr b="0" lang="ru-RU" sz="1100" spc="-1" strike="noStrike">
                        <a:latin typeface="Open Sans"/>
                      </a:endParaRPr>
                    </a:p>
                  </a:txBody>
                  <a:tcPr anchor="t" marL="64440" marR="64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 lIns="64440" rIns="6444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Выполнено</a:t>
                      </a:r>
                      <a:endParaRPr b="0" lang="ru-RU" sz="1200" spc="-1" strike="noStrike">
                        <a:latin typeface="Open Sans"/>
                      </a:endParaRPr>
                    </a:p>
                  </a:txBody>
                  <a:tcPr anchor="t" marL="64440" marR="64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 lIns="64440" rIns="6444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Март 2022</a:t>
                      </a:r>
                      <a:endParaRPr b="0" lang="ru-RU" sz="1200" spc="-1" strike="noStrike">
                        <a:latin typeface="Open Sans"/>
                      </a:endParaRPr>
                    </a:p>
                  </a:txBody>
                  <a:tcPr anchor="t" marL="64440" marR="64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 lIns="64440" rIns="6444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200" spc="-1" strike="noStrike">
                        <a:latin typeface="Open Sans"/>
                      </a:endParaRPr>
                    </a:p>
                  </a:txBody>
                  <a:tcPr anchor="t" marL="64440" marR="64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 lIns="64440" rIns="6444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2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2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Защита исследовательских работ</a:t>
                      </a:r>
                      <a:endParaRPr b="0" lang="ru-RU" sz="1200" spc="-1" strike="noStrike">
                        <a:latin typeface="Open Sans"/>
                      </a:endParaRPr>
                    </a:p>
                  </a:txBody>
                  <a:tcPr anchor="t" marL="64440" marR="64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</a:tr>
            </a:tbl>
          </a:graphicData>
        </a:graphic>
      </p:graphicFrame>
      <p:pic>
        <p:nvPicPr>
          <p:cNvPr id="64" name="Picture 2" descr="https://gymnasium-7.ru/wp-content/uploads/2022/04/kosmos5.jpg"/>
          <p:cNvPicPr/>
          <p:nvPr/>
        </p:nvPicPr>
        <p:blipFill>
          <a:blip r:embed="rId1"/>
          <a:stretch/>
        </p:blipFill>
        <p:spPr>
          <a:xfrm>
            <a:off x="8814960" y="1712880"/>
            <a:ext cx="2879280" cy="215928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65" name="Picture 4" descr="https://gymnasium-7.ru/wp-content/uploads/2022/04/kosmos7.jpg"/>
          <p:cNvPicPr/>
          <p:nvPr/>
        </p:nvPicPr>
        <p:blipFill>
          <a:blip r:embed="rId2"/>
          <a:stretch/>
        </p:blipFill>
        <p:spPr>
          <a:xfrm>
            <a:off x="9130320" y="4248720"/>
            <a:ext cx="2616120" cy="19620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mc:AlternateContent>
    <mc:Choice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1117440" y="76320"/>
            <a:ext cx="10159560" cy="139680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b">
            <a:noAutofit/>
          </a:bodyPr>
          <a:p>
            <a:pPr algn="ctr">
              <a:lnSpc>
                <a:spcPct val="85000"/>
              </a:lnSpc>
            </a:pPr>
            <a:r>
              <a:rPr b="0" lang="ru-RU" sz="4400" spc="-1" strike="noStrike">
                <a:solidFill>
                  <a:srgbClr val="843c0b"/>
                </a:solidFill>
                <a:latin typeface="Times New Roman"/>
                <a:ea typeface="Calibri"/>
              </a:rPr>
              <a:t>Содержание деятельности гимназии по реализации инновационного проекта</a:t>
            </a:r>
            <a:endParaRPr b="0" lang="ru-RU" sz="4400" spc="-1" strike="noStrike">
              <a:solidFill>
                <a:srgbClr val="000000"/>
              </a:solidFill>
              <a:latin typeface="Century Gothic"/>
            </a:endParaRPr>
          </a:p>
        </p:txBody>
      </p:sp>
      <p:graphicFrame>
        <p:nvGraphicFramePr>
          <p:cNvPr id="67" name="Объект 3"/>
          <p:cNvGraphicFramePr/>
          <p:nvPr/>
        </p:nvGraphicFramePr>
        <p:xfrm>
          <a:off x="368640" y="1557360"/>
          <a:ext cx="8077320" cy="4470120"/>
        </p:xfrm>
        <a:graphic>
          <a:graphicData uri="http://schemas.openxmlformats.org/drawingml/2006/table">
            <a:tbl>
              <a:tblPr/>
              <a:tblGrid>
                <a:gridCol w="1667880"/>
                <a:gridCol w="1931760"/>
                <a:gridCol w="1228680"/>
                <a:gridCol w="1136520"/>
                <a:gridCol w="2112480"/>
              </a:tblGrid>
              <a:tr h="726480">
                <a:tc>
                  <a:txBody>
                    <a:bodyPr lIns="59040" rIns="5904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Онлайн конференции с Кремний Эл, БГТУ, БГИТУ, ЦТО Брянской области</a:t>
                      </a:r>
                      <a:endParaRPr b="0" lang="ru-RU" sz="1100" spc="-1" strike="noStrike">
                        <a:latin typeface="Open Sans"/>
                      </a:endParaRPr>
                    </a:p>
                  </a:txBody>
                  <a:tcPr anchor="t" marL="59040" marR="590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 lIns="59040" rIns="5904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endParaRPr b="0" lang="ru-RU" sz="18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1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Выполнено</a:t>
                      </a:r>
                      <a:endParaRPr b="0" lang="ru-RU" sz="1100" spc="-1" strike="noStrike">
                        <a:latin typeface="Open Sans"/>
                      </a:endParaRPr>
                    </a:p>
                  </a:txBody>
                  <a:tcPr anchor="t" marL="59040" marR="590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 lIns="59040" rIns="5904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endParaRPr b="0" lang="ru-RU" sz="18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1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2022-23 учебный год</a:t>
                      </a:r>
                      <a:endParaRPr b="0" lang="ru-RU" sz="1100" spc="-1" strike="noStrike">
                        <a:latin typeface="Open Sans"/>
                      </a:endParaRPr>
                    </a:p>
                  </a:txBody>
                  <a:tcPr anchor="t" marL="59040" marR="590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 lIns="59040" rIns="5904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1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100" spc="-1" strike="noStrike">
                        <a:latin typeface="Open Sans"/>
                      </a:endParaRPr>
                    </a:p>
                  </a:txBody>
                  <a:tcPr anchor="t" marL="59040" marR="590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 lIns="59040" rIns="5904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1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Профориентационная работа</a:t>
                      </a:r>
                      <a:endParaRPr b="0" lang="ru-RU" sz="1100" spc="-1" strike="noStrike">
                        <a:latin typeface="Open Sans"/>
                      </a:endParaRPr>
                    </a:p>
                  </a:txBody>
                  <a:tcPr anchor="t" marL="59040" marR="590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</a:tr>
              <a:tr h="545040">
                <a:tc>
                  <a:txBody>
                    <a:bodyPr lIns="59040" rIns="5904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Региональная площадка «Школьная лига. РОСНАНО»</a:t>
                      </a:r>
                      <a:endParaRPr b="0" lang="ru-RU" sz="1100" spc="-1" strike="noStrike">
                        <a:latin typeface="Open Sans"/>
                      </a:endParaRPr>
                    </a:p>
                  </a:txBody>
                  <a:tcPr anchor="t" marL="59040" marR="590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 lIns="59040" rIns="5904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endParaRPr b="0" lang="ru-RU" sz="18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1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Выполнено</a:t>
                      </a:r>
                      <a:endParaRPr b="0" lang="ru-RU" sz="1100" spc="-1" strike="noStrike">
                        <a:latin typeface="Open Sans"/>
                      </a:endParaRPr>
                    </a:p>
                  </a:txBody>
                  <a:tcPr anchor="t" marL="59040" marR="590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 lIns="59040" rIns="5904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1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Февраль-март 2022</a:t>
                      </a:r>
                      <a:endParaRPr b="0" lang="ru-RU" sz="1100" spc="-1" strike="noStrike">
                        <a:latin typeface="Open Sans"/>
                      </a:endParaRPr>
                    </a:p>
                  </a:txBody>
                  <a:tcPr anchor="t" marL="59040" marR="590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 lIns="59040" rIns="5904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1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100" spc="-1" strike="noStrike">
                        <a:latin typeface="Open Sans"/>
                      </a:endParaRPr>
                    </a:p>
                  </a:txBody>
                  <a:tcPr anchor="t" marL="59040" marR="590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 lIns="59040" rIns="5904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1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Проведение мастер- классов</a:t>
                      </a:r>
                      <a:endParaRPr b="0" lang="ru-RU" sz="1100" spc="-1" strike="noStrike">
                        <a:latin typeface="Open Sans"/>
                      </a:endParaRPr>
                    </a:p>
                  </a:txBody>
                  <a:tcPr anchor="t" marL="59040" marR="590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</a:tr>
              <a:tr h="1090080">
                <a:tc>
                  <a:txBody>
                    <a:bodyPr lIns="59040" rIns="5904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Совместно с ЦВР Советского района проведен конкурс для детских садов г. Брянска «Четвероногие покорители космоса»</a:t>
                      </a:r>
                      <a:endParaRPr b="0" lang="ru-RU" sz="1100" spc="-1" strike="noStrike">
                        <a:latin typeface="Open Sans"/>
                      </a:endParaRPr>
                    </a:p>
                  </a:txBody>
                  <a:tcPr anchor="t" marL="59040" marR="590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 lIns="59040" rIns="5904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endParaRPr b="0" lang="ru-RU" sz="18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1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Выполнено</a:t>
                      </a:r>
                      <a:endParaRPr b="0" lang="ru-RU" sz="1100" spc="-1" strike="noStrike">
                        <a:latin typeface="Open Sans"/>
                      </a:endParaRPr>
                    </a:p>
                  </a:txBody>
                  <a:tcPr anchor="t" marL="59040" marR="590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 lIns="59040" rIns="5904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1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Ноябрь 2021</a:t>
                      </a:r>
                      <a:endParaRPr b="0" lang="ru-RU" sz="1100" spc="-1" strike="noStrike">
                        <a:latin typeface="Open Sans"/>
                      </a:endParaRPr>
                    </a:p>
                  </a:txBody>
                  <a:tcPr anchor="t" marL="59040" marR="590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 lIns="59040" rIns="5904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1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100" spc="-1" strike="noStrike">
                        <a:latin typeface="Open Sans"/>
                      </a:endParaRPr>
                    </a:p>
                  </a:txBody>
                  <a:tcPr anchor="t" marL="59040" marR="590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 lIns="59040" rIns="5904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1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1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1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Конкурсы</a:t>
                      </a:r>
                      <a:endParaRPr b="0" lang="ru-RU" sz="1100" spc="-1" strike="noStrike">
                        <a:latin typeface="Open Sans"/>
                      </a:endParaRPr>
                    </a:p>
                  </a:txBody>
                  <a:tcPr anchor="t" marL="59040" marR="590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</a:tr>
              <a:tr h="1090080">
                <a:tc>
                  <a:txBody>
                    <a:bodyPr lIns="59040" rIns="5904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Совместно с ЦВР Советского района проведен конкурс учащихся начальной школы г. Брянска «Авиамоделирования»</a:t>
                      </a:r>
                      <a:endParaRPr b="0" lang="ru-RU" sz="1100" spc="-1" strike="noStrike">
                        <a:latin typeface="Open Sans"/>
                      </a:endParaRPr>
                    </a:p>
                  </a:txBody>
                  <a:tcPr anchor="t" marL="59040" marR="590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 lIns="59040" rIns="5904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endParaRPr b="0" lang="ru-RU" sz="18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1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Выполнено</a:t>
                      </a:r>
                      <a:endParaRPr b="0" lang="ru-RU" sz="1100" spc="-1" strike="noStrike">
                        <a:latin typeface="Open Sans"/>
                      </a:endParaRPr>
                    </a:p>
                  </a:txBody>
                  <a:tcPr anchor="t" marL="59040" marR="590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 lIns="59040" rIns="5904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endParaRPr b="0" lang="ru-RU" sz="18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1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Февраль 2021</a:t>
                      </a:r>
                      <a:endParaRPr b="0" lang="ru-RU" sz="1100" spc="-1" strike="noStrike">
                        <a:latin typeface="Open Sans"/>
                      </a:endParaRPr>
                    </a:p>
                  </a:txBody>
                  <a:tcPr anchor="t" marL="59040" marR="590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 lIns="59040" rIns="5904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1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100" spc="-1" strike="noStrike">
                        <a:latin typeface="Open Sans"/>
                      </a:endParaRPr>
                    </a:p>
                  </a:txBody>
                  <a:tcPr anchor="t" marL="59040" marR="590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 lIns="59040" rIns="5904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endParaRPr b="0" lang="ru-RU" sz="18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1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Соревнование по авиамоделированию</a:t>
                      </a:r>
                      <a:endParaRPr b="0" lang="ru-RU" sz="1100" spc="-1" strike="noStrike">
                        <a:latin typeface="Open Sans"/>
                      </a:endParaRPr>
                    </a:p>
                  </a:txBody>
                  <a:tcPr anchor="t" marL="59040" marR="590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</a:tr>
              <a:tr h="1018440">
                <a:tc>
                  <a:txBody>
                    <a:bodyPr lIns="59040" rIns="5904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Экскурсии:</a:t>
                      </a:r>
                      <a:endParaRPr b="0" lang="ru-RU" sz="11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Кремни Эл, БГТУ, БГИТУ, БГУ, БМЗ, Строительный колледж, Кванториум</a:t>
                      </a:r>
                      <a:endParaRPr b="0" lang="ru-RU" sz="1100" spc="-1" strike="noStrike">
                        <a:latin typeface="Open Sans"/>
                      </a:endParaRPr>
                    </a:p>
                  </a:txBody>
                  <a:tcPr anchor="t" marL="59040" marR="590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 lIns="59040" rIns="5904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endParaRPr b="0" lang="ru-RU" sz="18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1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Выполнено</a:t>
                      </a:r>
                      <a:endParaRPr b="0" lang="ru-RU" sz="1100" spc="-1" strike="noStrike">
                        <a:latin typeface="Open Sans"/>
                      </a:endParaRPr>
                    </a:p>
                  </a:txBody>
                  <a:tcPr anchor="t" marL="59040" marR="590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 lIns="59040" rIns="5904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endParaRPr b="0" lang="ru-RU" sz="18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1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Ноябрь-март 2021-22</a:t>
                      </a:r>
                      <a:endParaRPr b="0" lang="ru-RU" sz="1100" spc="-1" strike="noStrike">
                        <a:latin typeface="Open Sans"/>
                      </a:endParaRPr>
                    </a:p>
                  </a:txBody>
                  <a:tcPr anchor="t" marL="59040" marR="590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 lIns="59040" rIns="5904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1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100" spc="-1" strike="noStrike">
                        <a:latin typeface="Open Sans"/>
                      </a:endParaRPr>
                    </a:p>
                  </a:txBody>
                  <a:tcPr anchor="t" marL="59040" marR="590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 lIns="59040" rIns="5904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1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100" spc="-1" strike="noStrike">
                        <a:latin typeface="Open Sans"/>
                      </a:endParaRPr>
                    </a:p>
                  </a:txBody>
                  <a:tcPr anchor="t" marL="59040" marR="590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</a:tr>
            </a:tbl>
          </a:graphicData>
        </a:graphic>
      </p:graphicFrame>
      <p:pic>
        <p:nvPicPr>
          <p:cNvPr id="68" name="Picture 2" descr="https://gymnasium-7.ru/wp-content/uploads/2022/11/kremnij1.jpg"/>
          <p:cNvPicPr/>
          <p:nvPr/>
        </p:nvPicPr>
        <p:blipFill>
          <a:blip r:embed="rId1"/>
          <a:stretch/>
        </p:blipFill>
        <p:spPr>
          <a:xfrm>
            <a:off x="8722080" y="1268640"/>
            <a:ext cx="2993400" cy="22482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69" name="Рисунок 2" descr=""/>
          <p:cNvPicPr/>
          <p:nvPr/>
        </p:nvPicPr>
        <p:blipFill>
          <a:blip r:embed="rId2"/>
          <a:stretch/>
        </p:blipFill>
        <p:spPr>
          <a:xfrm>
            <a:off x="8565120" y="3547080"/>
            <a:ext cx="3307680" cy="24804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mc:AlternateContent>
    <mc:Choice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117440" y="76320"/>
            <a:ext cx="10159560" cy="139680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b">
            <a:noAutofit/>
          </a:bodyPr>
          <a:p>
            <a:pPr algn="ctr">
              <a:lnSpc>
                <a:spcPct val="85000"/>
              </a:lnSpc>
            </a:pPr>
            <a:r>
              <a:rPr b="0" lang="ru-RU" sz="4400" spc="-1" strike="noStrike">
                <a:solidFill>
                  <a:srgbClr val="843c0b"/>
                </a:solidFill>
                <a:latin typeface="Times New Roman"/>
                <a:ea typeface="Calibri"/>
              </a:rPr>
              <a:t>Содержание деятельности гимназии по реализации инновационного проекта</a:t>
            </a:r>
            <a:endParaRPr b="0" lang="ru-RU" sz="4400" spc="-1" strike="noStrike">
              <a:solidFill>
                <a:srgbClr val="000000"/>
              </a:solidFill>
              <a:latin typeface="Century Gothic"/>
            </a:endParaRPr>
          </a:p>
        </p:txBody>
      </p:sp>
      <p:graphicFrame>
        <p:nvGraphicFramePr>
          <p:cNvPr id="71" name="Объект 5"/>
          <p:cNvGraphicFramePr/>
          <p:nvPr/>
        </p:nvGraphicFramePr>
        <p:xfrm>
          <a:off x="673200" y="1436760"/>
          <a:ext cx="8280720" cy="1746360"/>
        </p:xfrm>
        <a:graphic>
          <a:graphicData uri="http://schemas.openxmlformats.org/drawingml/2006/table">
            <a:tbl>
              <a:tblPr/>
              <a:tblGrid>
                <a:gridCol w="1710000"/>
                <a:gridCol w="1980360"/>
                <a:gridCol w="1259640"/>
                <a:gridCol w="1164960"/>
                <a:gridCol w="2165760"/>
              </a:tblGrid>
              <a:tr h="631080"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Участие в национальном чемпионате России по Робототехнике</a:t>
                      </a:r>
                      <a:endParaRPr b="0" lang="ru-RU" sz="1200" spc="-1" strike="noStrike">
                        <a:latin typeface="Open Sans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Выполнено</a:t>
                      </a:r>
                      <a:endParaRPr b="0" lang="ru-RU" sz="1200" spc="-1" strike="noStrike">
                        <a:latin typeface="Open Sans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Март 2022</a:t>
                      </a:r>
                      <a:endParaRPr b="0" lang="ru-RU" sz="1200" spc="-1" strike="noStrike">
                        <a:latin typeface="Open Sans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200" spc="-1" strike="noStrike">
                        <a:latin typeface="Open Sans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2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Представление проекта</a:t>
                      </a:r>
                      <a:endParaRPr b="0" lang="ru-RU" sz="1200" spc="-1" strike="noStrike">
                        <a:latin typeface="Open Sans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</a:tr>
              <a:tr h="1293120"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Подписание соглашения о сотрудничестве и проведении совместных мероприятий с ВУЗами: МФТИ, МИЭТ, БГТУ, БГИТУ, БГУ , </a:t>
                      </a: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ООО «Агромиксторг» и ООО «Компания «Сервислаб»</a:t>
                      </a:r>
                      <a:endParaRPr b="0" lang="ru-RU" sz="1100" spc="-1" strike="noStrike">
                        <a:latin typeface="Open Sans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2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2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Выполнено</a:t>
                      </a:r>
                      <a:endParaRPr b="0" lang="ru-RU" sz="1200" spc="-1" strike="noStrike">
                        <a:latin typeface="Open Sans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2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2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2021-2022 уч. год</a:t>
                      </a:r>
                      <a:endParaRPr b="0" lang="ru-RU" sz="1200" spc="-1" strike="noStrike">
                        <a:latin typeface="Open Sans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200" spc="-1" strike="noStrike">
                        <a:latin typeface="Open Sans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2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Подписаны соглашения</a:t>
                      </a:r>
                      <a:endParaRPr b="0" lang="ru-RU" sz="1200" spc="-1" strike="noStrike">
                        <a:latin typeface="Open Sans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</a:tr>
              <a:tr h="600480">
                <a:tc>
                  <a:txBody>
                    <a:bodyPr lIns="68400" rIns="68400" tIns="0" bIns="0" anchor="t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Проведение открытого </a:t>
                      </a:r>
                      <a:r>
                        <a:rPr b="1" lang="en-US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IT</a:t>
                      </a: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 чемпионата «Хакатон» (партнеры)</a:t>
                      </a:r>
                      <a:endParaRPr b="0" lang="ru-RU" sz="1100" spc="-1" strike="noStrike">
                        <a:latin typeface="Open Sans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Выполнено</a:t>
                      </a:r>
                      <a:endParaRPr b="0" lang="ru-RU" sz="1200" spc="-1" strike="noStrike">
                        <a:latin typeface="Open Sans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Март 2022</a:t>
                      </a:r>
                      <a:endParaRPr b="0" lang="ru-RU" sz="1200" spc="-1" strike="noStrike">
                        <a:latin typeface="Open Sans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200" spc="-1" strike="noStrike">
                        <a:latin typeface="Open Sans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Проведение чемпионата по «Программированию»</a:t>
                      </a:r>
                      <a:endParaRPr b="0" lang="ru-RU" sz="1200" spc="-1" strike="noStrike">
                        <a:latin typeface="Open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для бизнеса</a:t>
                      </a:r>
                      <a:endParaRPr b="0" lang="ru-RU" sz="1200" spc="-1" strike="noStrike">
                        <a:latin typeface="Open Sans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7fafd"/>
                        </a:gs>
                        <a:gs pos="100000">
                          <a:srgbClr val="b5d2ec"/>
                        </a:gs>
                      </a:gsLst>
                      <a:lin ang="5400000"/>
                    </a:gradFill>
                  </a:tcPr>
                </a:tc>
              </a:tr>
            </a:tbl>
          </a:graphicData>
        </a:graphic>
      </p:graphicFrame>
      <p:pic>
        <p:nvPicPr>
          <p:cNvPr id="72" name="Объект 3" descr=""/>
          <p:cNvPicPr/>
          <p:nvPr/>
        </p:nvPicPr>
        <p:blipFill>
          <a:blip r:embed="rId1"/>
          <a:stretch/>
        </p:blipFill>
        <p:spPr>
          <a:xfrm>
            <a:off x="8067960" y="4631040"/>
            <a:ext cx="3254040" cy="20282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73" name="Рисунок 7" descr=""/>
          <p:cNvPicPr/>
          <p:nvPr/>
        </p:nvPicPr>
        <p:blipFill>
          <a:blip r:embed="rId2"/>
          <a:stretch/>
        </p:blipFill>
        <p:spPr>
          <a:xfrm>
            <a:off x="443520" y="4631040"/>
            <a:ext cx="2849760" cy="213732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74" name="Рисунок 8" descr=""/>
          <p:cNvPicPr/>
          <p:nvPr/>
        </p:nvPicPr>
        <p:blipFill>
          <a:blip r:embed="rId3"/>
          <a:stretch/>
        </p:blipFill>
        <p:spPr>
          <a:xfrm>
            <a:off x="9059040" y="1549800"/>
            <a:ext cx="2771640" cy="20786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75" name="Picture 2" descr="https://gymnasium-7.ru/wp-content/uploads/2022/12/himiki3.jpg"/>
          <p:cNvPicPr/>
          <p:nvPr/>
        </p:nvPicPr>
        <p:blipFill>
          <a:blip r:embed="rId4"/>
          <a:stretch/>
        </p:blipFill>
        <p:spPr>
          <a:xfrm>
            <a:off x="3848040" y="4631040"/>
            <a:ext cx="3871080" cy="203508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mc:AlternateContent>
    <mc:Choice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3522</TotalTime>
  <Application>LibreOffice/7.2.4.1$Linux_X86_64 LibreOffice_project/20$Build-1</Application>
  <AppVersion>15.0000</AppVersion>
  <Words>833</Words>
  <Paragraphs>282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2018-10-30T09:10:48Z</dcterms:created>
  <dc:creator>Учитель</dc:creator>
  <dc:description/>
  <dc:language>ru-RU</dc:language>
  <cp:lastModifiedBy/>
  <cp:lastPrinted>2022-12-20T11:27:24Z</cp:lastPrinted>
  <dcterms:modified xsi:type="dcterms:W3CDTF">2023-02-14T11:50:05Z</dcterms:modified>
  <cp:revision>187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14</vt:i4>
  </property>
</Properties>
</file>