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71" r:id="rId9"/>
    <p:sldId id="272" r:id="rId10"/>
    <p:sldId id="273" r:id="rId11"/>
    <p:sldId id="264" r:id="rId12"/>
    <p:sldId id="265" r:id="rId13"/>
    <p:sldId id="266" r:id="rId14"/>
    <p:sldId id="267" r:id="rId15"/>
    <p:sldId id="268" r:id="rId16"/>
    <p:sldId id="269" r:id="rId17"/>
    <p:sldId id="274" r:id="rId18"/>
    <p:sldId id="270" r:id="rId19"/>
    <p:sldId id="275" r:id="rId20"/>
    <p:sldId id="276" r:id="rId21"/>
    <p:sldId id="277" r:id="rId22"/>
    <p:sldId id="278" r:id="rId23"/>
    <p:sldId id="279" r:id="rId24"/>
    <p:sldId id="280" r:id="rId25"/>
    <p:sldId id="281" r:id="rId26"/>
    <p:sldId id="282" r:id="rId2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5" autoAdjust="0"/>
    <p:restoredTop sz="94660"/>
  </p:normalViewPr>
  <p:slideViewPr>
    <p:cSldViewPr snapToGrid="0">
      <p:cViewPr varScale="1">
        <p:scale>
          <a:sx n="88" d="100"/>
          <a:sy n="88" d="100"/>
        </p:scale>
        <p:origin x="-466" y="-7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6E5A2FC-0CC2-44BB-8923-A37C07D91034}"/>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 xmlns:a16="http://schemas.microsoft.com/office/drawing/2014/main" id="{D5DC1B0D-13DA-492E-951A-24101A4356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 xmlns:a16="http://schemas.microsoft.com/office/drawing/2014/main" id="{C188C9FD-FE54-495F-BA9F-BA34D58F50A0}"/>
              </a:ext>
            </a:extLst>
          </p:cNvPr>
          <p:cNvSpPr>
            <a:spLocks noGrp="1"/>
          </p:cNvSpPr>
          <p:nvPr>
            <p:ph type="dt" sz="half" idx="10"/>
          </p:nvPr>
        </p:nvSpPr>
        <p:spPr/>
        <p:txBody>
          <a:bodyPr/>
          <a:lstStyle/>
          <a:p>
            <a:fld id="{5E2CC354-68BF-4B3C-A6EE-D4F352B6542C}" type="datetimeFigureOut">
              <a:rPr lang="ru-RU" smtClean="0"/>
              <a:pPr/>
              <a:t>27.02.2023</a:t>
            </a:fld>
            <a:endParaRPr lang="ru-RU"/>
          </a:p>
        </p:txBody>
      </p:sp>
      <p:sp>
        <p:nvSpPr>
          <p:cNvPr id="5" name="Нижний колонтитул 4">
            <a:extLst>
              <a:ext uri="{FF2B5EF4-FFF2-40B4-BE49-F238E27FC236}">
                <a16:creationId xmlns="" xmlns:a16="http://schemas.microsoft.com/office/drawing/2014/main" id="{08DCC0ED-3B00-4CE7-BCC8-9BC15056A4E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B5B09A4E-AACC-4EE3-9C25-F0267EF45B79}"/>
              </a:ext>
            </a:extLst>
          </p:cNvPr>
          <p:cNvSpPr>
            <a:spLocks noGrp="1"/>
          </p:cNvSpPr>
          <p:nvPr>
            <p:ph type="sldNum" sz="quarter" idx="12"/>
          </p:nvPr>
        </p:nvSpPr>
        <p:spPr/>
        <p:txBody>
          <a:bodyPr/>
          <a:lstStyle/>
          <a:p>
            <a:fld id="{A4C8C84B-FD80-49E1-AD4D-1F6BAB42C6D8}" type="slidenum">
              <a:rPr lang="ru-RU" smtClean="0"/>
              <a:pPr/>
              <a:t>‹#›</a:t>
            </a:fld>
            <a:endParaRPr lang="ru-RU"/>
          </a:p>
        </p:txBody>
      </p:sp>
      <p:pic>
        <p:nvPicPr>
          <p:cNvPr id="8" name="Рисунок 7">
            <a:extLst>
              <a:ext uri="{FF2B5EF4-FFF2-40B4-BE49-F238E27FC236}">
                <a16:creationId xmlns="" xmlns:a16="http://schemas.microsoft.com/office/drawing/2014/main" id="{D0D6FEE8-A406-48CF-A405-B4E9806813E8}"/>
              </a:ext>
            </a:extLst>
          </p:cNvPr>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 xmlns:p14="http://schemas.microsoft.com/office/powerpoint/2010/main" val="2710348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5C3A5F6-B7C7-4DCE-8F72-AE51011DBDB8}"/>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 xmlns:a16="http://schemas.microsoft.com/office/drawing/2014/main" id="{A894A93A-C96D-4BA5-98C5-BD6EE0DC9EDF}"/>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AC074634-36DF-4E71-85EC-A14C5F18C2F0}"/>
              </a:ext>
            </a:extLst>
          </p:cNvPr>
          <p:cNvSpPr>
            <a:spLocks noGrp="1"/>
          </p:cNvSpPr>
          <p:nvPr>
            <p:ph type="dt" sz="half" idx="10"/>
          </p:nvPr>
        </p:nvSpPr>
        <p:spPr/>
        <p:txBody>
          <a:bodyPr/>
          <a:lstStyle/>
          <a:p>
            <a:fld id="{5E2CC354-68BF-4B3C-A6EE-D4F352B6542C}" type="datetimeFigureOut">
              <a:rPr lang="ru-RU" smtClean="0"/>
              <a:pPr/>
              <a:t>27.02.2023</a:t>
            </a:fld>
            <a:endParaRPr lang="ru-RU"/>
          </a:p>
        </p:txBody>
      </p:sp>
      <p:sp>
        <p:nvSpPr>
          <p:cNvPr id="5" name="Нижний колонтитул 4">
            <a:extLst>
              <a:ext uri="{FF2B5EF4-FFF2-40B4-BE49-F238E27FC236}">
                <a16:creationId xmlns="" xmlns:a16="http://schemas.microsoft.com/office/drawing/2014/main" id="{35983025-9921-4601-B189-21547DE27BC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EC46A270-ACA6-49D0-82A9-0E29664DA1D4}"/>
              </a:ext>
            </a:extLst>
          </p:cNvPr>
          <p:cNvSpPr>
            <a:spLocks noGrp="1"/>
          </p:cNvSpPr>
          <p:nvPr>
            <p:ph type="sldNum" sz="quarter" idx="12"/>
          </p:nvPr>
        </p:nvSpPr>
        <p:spPr/>
        <p:txBody>
          <a:bodyPr/>
          <a:lstStyle/>
          <a:p>
            <a:fld id="{A4C8C84B-FD80-49E1-AD4D-1F6BAB42C6D8}" type="slidenum">
              <a:rPr lang="ru-RU" smtClean="0"/>
              <a:pPr/>
              <a:t>‹#›</a:t>
            </a:fld>
            <a:endParaRPr lang="ru-RU"/>
          </a:p>
        </p:txBody>
      </p:sp>
    </p:spTree>
    <p:extLst>
      <p:ext uri="{BB962C8B-B14F-4D97-AF65-F5344CB8AC3E}">
        <p14:creationId xmlns="" xmlns:p14="http://schemas.microsoft.com/office/powerpoint/2010/main" val="615536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 xmlns:a16="http://schemas.microsoft.com/office/drawing/2014/main" id="{AABBC888-B9EF-4B80-8ED8-E7EAA93375A4}"/>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 xmlns:a16="http://schemas.microsoft.com/office/drawing/2014/main" id="{74C61294-38E0-4A45-B82D-A3C69078D098}"/>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8E836C60-6ACE-403B-B88B-2984C4C7BCAE}"/>
              </a:ext>
            </a:extLst>
          </p:cNvPr>
          <p:cNvSpPr>
            <a:spLocks noGrp="1"/>
          </p:cNvSpPr>
          <p:nvPr>
            <p:ph type="dt" sz="half" idx="10"/>
          </p:nvPr>
        </p:nvSpPr>
        <p:spPr/>
        <p:txBody>
          <a:bodyPr/>
          <a:lstStyle/>
          <a:p>
            <a:fld id="{5E2CC354-68BF-4B3C-A6EE-D4F352B6542C}" type="datetimeFigureOut">
              <a:rPr lang="ru-RU" smtClean="0"/>
              <a:pPr/>
              <a:t>27.02.2023</a:t>
            </a:fld>
            <a:endParaRPr lang="ru-RU"/>
          </a:p>
        </p:txBody>
      </p:sp>
      <p:sp>
        <p:nvSpPr>
          <p:cNvPr id="5" name="Нижний колонтитул 4">
            <a:extLst>
              <a:ext uri="{FF2B5EF4-FFF2-40B4-BE49-F238E27FC236}">
                <a16:creationId xmlns="" xmlns:a16="http://schemas.microsoft.com/office/drawing/2014/main" id="{924B8C88-5E09-42EF-8215-34855174C40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F1A4424B-B2A6-4678-ACB6-A7BE6A4C3BB0}"/>
              </a:ext>
            </a:extLst>
          </p:cNvPr>
          <p:cNvSpPr>
            <a:spLocks noGrp="1"/>
          </p:cNvSpPr>
          <p:nvPr>
            <p:ph type="sldNum" sz="quarter" idx="12"/>
          </p:nvPr>
        </p:nvSpPr>
        <p:spPr/>
        <p:txBody>
          <a:bodyPr/>
          <a:lstStyle/>
          <a:p>
            <a:fld id="{A4C8C84B-FD80-49E1-AD4D-1F6BAB42C6D8}" type="slidenum">
              <a:rPr lang="ru-RU" smtClean="0"/>
              <a:pPr/>
              <a:t>‹#›</a:t>
            </a:fld>
            <a:endParaRPr lang="ru-RU"/>
          </a:p>
        </p:txBody>
      </p:sp>
    </p:spTree>
    <p:extLst>
      <p:ext uri="{BB962C8B-B14F-4D97-AF65-F5344CB8AC3E}">
        <p14:creationId xmlns="" xmlns:p14="http://schemas.microsoft.com/office/powerpoint/2010/main" val="2778402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0F44B6B-220D-4E90-AD5B-473B42C1EB0B}"/>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 xmlns:a16="http://schemas.microsoft.com/office/drawing/2014/main" id="{7CA67A14-C00F-42D2-BE60-6F8823F8D668}"/>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F535326B-5F93-4A7E-95B5-D558D4ADCAFB}"/>
              </a:ext>
            </a:extLst>
          </p:cNvPr>
          <p:cNvSpPr>
            <a:spLocks noGrp="1"/>
          </p:cNvSpPr>
          <p:nvPr>
            <p:ph type="dt" sz="half" idx="10"/>
          </p:nvPr>
        </p:nvSpPr>
        <p:spPr/>
        <p:txBody>
          <a:bodyPr/>
          <a:lstStyle/>
          <a:p>
            <a:fld id="{5E2CC354-68BF-4B3C-A6EE-D4F352B6542C}" type="datetimeFigureOut">
              <a:rPr lang="ru-RU" smtClean="0"/>
              <a:pPr/>
              <a:t>27.02.2023</a:t>
            </a:fld>
            <a:endParaRPr lang="ru-RU"/>
          </a:p>
        </p:txBody>
      </p:sp>
      <p:sp>
        <p:nvSpPr>
          <p:cNvPr id="5" name="Нижний колонтитул 4">
            <a:extLst>
              <a:ext uri="{FF2B5EF4-FFF2-40B4-BE49-F238E27FC236}">
                <a16:creationId xmlns="" xmlns:a16="http://schemas.microsoft.com/office/drawing/2014/main" id="{C9ED38E6-B5D3-4A55-933B-BF8B0D6C4B9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F2A85826-4528-4F6C-82EE-D43E3C68CD6D}"/>
              </a:ext>
            </a:extLst>
          </p:cNvPr>
          <p:cNvSpPr>
            <a:spLocks noGrp="1"/>
          </p:cNvSpPr>
          <p:nvPr>
            <p:ph type="sldNum" sz="quarter" idx="12"/>
          </p:nvPr>
        </p:nvSpPr>
        <p:spPr/>
        <p:txBody>
          <a:bodyPr/>
          <a:lstStyle/>
          <a:p>
            <a:fld id="{A4C8C84B-FD80-49E1-AD4D-1F6BAB42C6D8}" type="slidenum">
              <a:rPr lang="ru-RU" smtClean="0"/>
              <a:pPr/>
              <a:t>‹#›</a:t>
            </a:fld>
            <a:endParaRPr lang="ru-RU"/>
          </a:p>
        </p:txBody>
      </p:sp>
    </p:spTree>
    <p:extLst>
      <p:ext uri="{BB962C8B-B14F-4D97-AF65-F5344CB8AC3E}">
        <p14:creationId xmlns="" xmlns:p14="http://schemas.microsoft.com/office/powerpoint/2010/main" val="2571521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A3EC1EC-0DA9-4EFB-8814-F6E8780636E0}"/>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 xmlns:a16="http://schemas.microsoft.com/office/drawing/2014/main" id="{406733DF-C183-4D8A-ADC6-0DAA2C3F6B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 xmlns:a16="http://schemas.microsoft.com/office/drawing/2014/main" id="{E1C3A8CB-68D9-46DB-8F0D-C7C9A053AB96}"/>
              </a:ext>
            </a:extLst>
          </p:cNvPr>
          <p:cNvSpPr>
            <a:spLocks noGrp="1"/>
          </p:cNvSpPr>
          <p:nvPr>
            <p:ph type="dt" sz="half" idx="10"/>
          </p:nvPr>
        </p:nvSpPr>
        <p:spPr/>
        <p:txBody>
          <a:bodyPr/>
          <a:lstStyle/>
          <a:p>
            <a:fld id="{5E2CC354-68BF-4B3C-A6EE-D4F352B6542C}" type="datetimeFigureOut">
              <a:rPr lang="ru-RU" smtClean="0"/>
              <a:pPr/>
              <a:t>27.02.2023</a:t>
            </a:fld>
            <a:endParaRPr lang="ru-RU"/>
          </a:p>
        </p:txBody>
      </p:sp>
      <p:sp>
        <p:nvSpPr>
          <p:cNvPr id="5" name="Нижний колонтитул 4">
            <a:extLst>
              <a:ext uri="{FF2B5EF4-FFF2-40B4-BE49-F238E27FC236}">
                <a16:creationId xmlns="" xmlns:a16="http://schemas.microsoft.com/office/drawing/2014/main" id="{887BE395-79DF-4BC0-8CCB-4C2AF528CB9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06901922-1D2C-4131-BD77-77BB2B7C3BFC}"/>
              </a:ext>
            </a:extLst>
          </p:cNvPr>
          <p:cNvSpPr>
            <a:spLocks noGrp="1"/>
          </p:cNvSpPr>
          <p:nvPr>
            <p:ph type="sldNum" sz="quarter" idx="12"/>
          </p:nvPr>
        </p:nvSpPr>
        <p:spPr/>
        <p:txBody>
          <a:bodyPr/>
          <a:lstStyle/>
          <a:p>
            <a:fld id="{A4C8C84B-FD80-49E1-AD4D-1F6BAB42C6D8}" type="slidenum">
              <a:rPr lang="ru-RU" smtClean="0"/>
              <a:pPr/>
              <a:t>‹#›</a:t>
            </a:fld>
            <a:endParaRPr lang="ru-RU"/>
          </a:p>
        </p:txBody>
      </p:sp>
    </p:spTree>
    <p:extLst>
      <p:ext uri="{BB962C8B-B14F-4D97-AF65-F5344CB8AC3E}">
        <p14:creationId xmlns="" xmlns:p14="http://schemas.microsoft.com/office/powerpoint/2010/main" val="1662939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FC0CA025-3BCA-49EE-AA8B-B1C3ACE84E92}"/>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 xmlns:a16="http://schemas.microsoft.com/office/drawing/2014/main" id="{BDDF892F-70AC-477F-A83C-2F95949F0855}"/>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 xmlns:a16="http://schemas.microsoft.com/office/drawing/2014/main" id="{C4325757-3F15-4451-A792-39378F770368}"/>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 xmlns:a16="http://schemas.microsoft.com/office/drawing/2014/main" id="{5A14C261-3F94-45FC-A31F-ABB0DE8896C1}"/>
              </a:ext>
            </a:extLst>
          </p:cNvPr>
          <p:cNvSpPr>
            <a:spLocks noGrp="1"/>
          </p:cNvSpPr>
          <p:nvPr>
            <p:ph type="dt" sz="half" idx="10"/>
          </p:nvPr>
        </p:nvSpPr>
        <p:spPr/>
        <p:txBody>
          <a:bodyPr/>
          <a:lstStyle/>
          <a:p>
            <a:fld id="{5E2CC354-68BF-4B3C-A6EE-D4F352B6542C}" type="datetimeFigureOut">
              <a:rPr lang="ru-RU" smtClean="0"/>
              <a:pPr/>
              <a:t>27.02.2023</a:t>
            </a:fld>
            <a:endParaRPr lang="ru-RU"/>
          </a:p>
        </p:txBody>
      </p:sp>
      <p:sp>
        <p:nvSpPr>
          <p:cNvPr id="6" name="Нижний колонтитул 5">
            <a:extLst>
              <a:ext uri="{FF2B5EF4-FFF2-40B4-BE49-F238E27FC236}">
                <a16:creationId xmlns="" xmlns:a16="http://schemas.microsoft.com/office/drawing/2014/main" id="{F6EA18E5-AFDD-495F-9F06-E11D5E994B94}"/>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 xmlns:a16="http://schemas.microsoft.com/office/drawing/2014/main" id="{897FCAD8-46BB-45C7-BD00-EE22D0218ADB}"/>
              </a:ext>
            </a:extLst>
          </p:cNvPr>
          <p:cNvSpPr>
            <a:spLocks noGrp="1"/>
          </p:cNvSpPr>
          <p:nvPr>
            <p:ph type="sldNum" sz="quarter" idx="12"/>
          </p:nvPr>
        </p:nvSpPr>
        <p:spPr/>
        <p:txBody>
          <a:bodyPr/>
          <a:lstStyle/>
          <a:p>
            <a:fld id="{A4C8C84B-FD80-49E1-AD4D-1F6BAB42C6D8}" type="slidenum">
              <a:rPr lang="ru-RU" smtClean="0"/>
              <a:pPr/>
              <a:t>‹#›</a:t>
            </a:fld>
            <a:endParaRPr lang="ru-RU"/>
          </a:p>
        </p:txBody>
      </p:sp>
    </p:spTree>
    <p:extLst>
      <p:ext uri="{BB962C8B-B14F-4D97-AF65-F5344CB8AC3E}">
        <p14:creationId xmlns="" xmlns:p14="http://schemas.microsoft.com/office/powerpoint/2010/main" val="3310446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60204F63-B00A-452D-AAA2-02A49920D8E8}"/>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 xmlns:a16="http://schemas.microsoft.com/office/drawing/2014/main" id="{E1474D9F-7324-4FA7-8CAB-842C2F66E3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 xmlns:a16="http://schemas.microsoft.com/office/drawing/2014/main" id="{539C2707-058D-4E61-9DB6-6946A0D0AED0}"/>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 xmlns:a16="http://schemas.microsoft.com/office/drawing/2014/main" id="{D333D019-9AF2-4B7A-B73E-AF62013D83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 xmlns:a16="http://schemas.microsoft.com/office/drawing/2014/main" id="{F94BCC2B-B5D3-4CA4-A790-FE543A19E6C6}"/>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 xmlns:a16="http://schemas.microsoft.com/office/drawing/2014/main" id="{685B18E3-4690-4B9F-875B-4B8EE52B3312}"/>
              </a:ext>
            </a:extLst>
          </p:cNvPr>
          <p:cNvSpPr>
            <a:spLocks noGrp="1"/>
          </p:cNvSpPr>
          <p:nvPr>
            <p:ph type="dt" sz="half" idx="10"/>
          </p:nvPr>
        </p:nvSpPr>
        <p:spPr/>
        <p:txBody>
          <a:bodyPr/>
          <a:lstStyle/>
          <a:p>
            <a:fld id="{5E2CC354-68BF-4B3C-A6EE-D4F352B6542C}" type="datetimeFigureOut">
              <a:rPr lang="ru-RU" smtClean="0"/>
              <a:pPr/>
              <a:t>27.02.2023</a:t>
            </a:fld>
            <a:endParaRPr lang="ru-RU"/>
          </a:p>
        </p:txBody>
      </p:sp>
      <p:sp>
        <p:nvSpPr>
          <p:cNvPr id="8" name="Нижний колонтитул 7">
            <a:extLst>
              <a:ext uri="{FF2B5EF4-FFF2-40B4-BE49-F238E27FC236}">
                <a16:creationId xmlns="" xmlns:a16="http://schemas.microsoft.com/office/drawing/2014/main" id="{DC1F6AFE-3F41-4F26-81F2-1F215F67864C}"/>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 xmlns:a16="http://schemas.microsoft.com/office/drawing/2014/main" id="{4E88DE13-390D-4D52-BDAC-5AF8D99526BC}"/>
              </a:ext>
            </a:extLst>
          </p:cNvPr>
          <p:cNvSpPr>
            <a:spLocks noGrp="1"/>
          </p:cNvSpPr>
          <p:nvPr>
            <p:ph type="sldNum" sz="quarter" idx="12"/>
          </p:nvPr>
        </p:nvSpPr>
        <p:spPr/>
        <p:txBody>
          <a:bodyPr/>
          <a:lstStyle/>
          <a:p>
            <a:fld id="{A4C8C84B-FD80-49E1-AD4D-1F6BAB42C6D8}" type="slidenum">
              <a:rPr lang="ru-RU" smtClean="0"/>
              <a:pPr/>
              <a:t>‹#›</a:t>
            </a:fld>
            <a:endParaRPr lang="ru-RU"/>
          </a:p>
        </p:txBody>
      </p:sp>
    </p:spTree>
    <p:extLst>
      <p:ext uri="{BB962C8B-B14F-4D97-AF65-F5344CB8AC3E}">
        <p14:creationId xmlns="" xmlns:p14="http://schemas.microsoft.com/office/powerpoint/2010/main" val="637304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2AE1A3C-B6FC-497B-B251-58ACA7C0BBE7}"/>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 xmlns:a16="http://schemas.microsoft.com/office/drawing/2014/main" id="{6ED19550-D461-4CCA-9320-FA59A5F3CE99}"/>
              </a:ext>
            </a:extLst>
          </p:cNvPr>
          <p:cNvSpPr>
            <a:spLocks noGrp="1"/>
          </p:cNvSpPr>
          <p:nvPr>
            <p:ph type="dt" sz="half" idx="10"/>
          </p:nvPr>
        </p:nvSpPr>
        <p:spPr/>
        <p:txBody>
          <a:bodyPr/>
          <a:lstStyle/>
          <a:p>
            <a:fld id="{5E2CC354-68BF-4B3C-A6EE-D4F352B6542C}" type="datetimeFigureOut">
              <a:rPr lang="ru-RU" smtClean="0"/>
              <a:pPr/>
              <a:t>27.02.2023</a:t>
            </a:fld>
            <a:endParaRPr lang="ru-RU"/>
          </a:p>
        </p:txBody>
      </p:sp>
      <p:sp>
        <p:nvSpPr>
          <p:cNvPr id="4" name="Нижний колонтитул 3">
            <a:extLst>
              <a:ext uri="{FF2B5EF4-FFF2-40B4-BE49-F238E27FC236}">
                <a16:creationId xmlns="" xmlns:a16="http://schemas.microsoft.com/office/drawing/2014/main" id="{D14B2E62-3257-4EA6-B119-D1FDE42F6FEB}"/>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 xmlns:a16="http://schemas.microsoft.com/office/drawing/2014/main" id="{FB788350-1848-4623-A9E4-ED9B029EB073}"/>
              </a:ext>
            </a:extLst>
          </p:cNvPr>
          <p:cNvSpPr>
            <a:spLocks noGrp="1"/>
          </p:cNvSpPr>
          <p:nvPr>
            <p:ph type="sldNum" sz="quarter" idx="12"/>
          </p:nvPr>
        </p:nvSpPr>
        <p:spPr/>
        <p:txBody>
          <a:bodyPr/>
          <a:lstStyle/>
          <a:p>
            <a:fld id="{A4C8C84B-FD80-49E1-AD4D-1F6BAB42C6D8}" type="slidenum">
              <a:rPr lang="ru-RU" smtClean="0"/>
              <a:pPr/>
              <a:t>‹#›</a:t>
            </a:fld>
            <a:endParaRPr lang="ru-RU"/>
          </a:p>
        </p:txBody>
      </p:sp>
    </p:spTree>
    <p:extLst>
      <p:ext uri="{BB962C8B-B14F-4D97-AF65-F5344CB8AC3E}">
        <p14:creationId xmlns="" xmlns:p14="http://schemas.microsoft.com/office/powerpoint/2010/main" val="3800060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 xmlns:a16="http://schemas.microsoft.com/office/drawing/2014/main" id="{FF9D5865-31B8-4144-8BCD-1FA4260BEA41}"/>
              </a:ext>
            </a:extLst>
          </p:cNvPr>
          <p:cNvSpPr>
            <a:spLocks noGrp="1"/>
          </p:cNvSpPr>
          <p:nvPr>
            <p:ph type="dt" sz="half" idx="10"/>
          </p:nvPr>
        </p:nvSpPr>
        <p:spPr/>
        <p:txBody>
          <a:bodyPr/>
          <a:lstStyle/>
          <a:p>
            <a:fld id="{5E2CC354-68BF-4B3C-A6EE-D4F352B6542C}" type="datetimeFigureOut">
              <a:rPr lang="ru-RU" smtClean="0"/>
              <a:pPr/>
              <a:t>27.02.2023</a:t>
            </a:fld>
            <a:endParaRPr lang="ru-RU"/>
          </a:p>
        </p:txBody>
      </p:sp>
      <p:sp>
        <p:nvSpPr>
          <p:cNvPr id="3" name="Нижний колонтитул 2">
            <a:extLst>
              <a:ext uri="{FF2B5EF4-FFF2-40B4-BE49-F238E27FC236}">
                <a16:creationId xmlns="" xmlns:a16="http://schemas.microsoft.com/office/drawing/2014/main" id="{161224AD-5B46-49FE-B7CF-A5FFDE63F574}"/>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 xmlns:a16="http://schemas.microsoft.com/office/drawing/2014/main" id="{A6EB3FDD-D8B8-4916-B5E8-94393759156F}"/>
              </a:ext>
            </a:extLst>
          </p:cNvPr>
          <p:cNvSpPr>
            <a:spLocks noGrp="1"/>
          </p:cNvSpPr>
          <p:nvPr>
            <p:ph type="sldNum" sz="quarter" idx="12"/>
          </p:nvPr>
        </p:nvSpPr>
        <p:spPr/>
        <p:txBody>
          <a:bodyPr/>
          <a:lstStyle/>
          <a:p>
            <a:fld id="{A4C8C84B-FD80-49E1-AD4D-1F6BAB42C6D8}" type="slidenum">
              <a:rPr lang="ru-RU" smtClean="0"/>
              <a:pPr/>
              <a:t>‹#›</a:t>
            </a:fld>
            <a:endParaRPr lang="ru-RU"/>
          </a:p>
        </p:txBody>
      </p:sp>
    </p:spTree>
    <p:extLst>
      <p:ext uri="{BB962C8B-B14F-4D97-AF65-F5344CB8AC3E}">
        <p14:creationId xmlns="" xmlns:p14="http://schemas.microsoft.com/office/powerpoint/2010/main" val="194244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DE3CD9C-63F2-4846-9359-398207139F29}"/>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 xmlns:a16="http://schemas.microsoft.com/office/drawing/2014/main" id="{F6E8AFF4-FE39-4EC4-897F-F4A866ACD9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 xmlns:a16="http://schemas.microsoft.com/office/drawing/2014/main" id="{3E90303F-BDAA-4458-BBD9-C73677ABAC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 xmlns:a16="http://schemas.microsoft.com/office/drawing/2014/main" id="{44EF71C1-5CA0-41AE-BDCA-965EA5670A22}"/>
              </a:ext>
            </a:extLst>
          </p:cNvPr>
          <p:cNvSpPr>
            <a:spLocks noGrp="1"/>
          </p:cNvSpPr>
          <p:nvPr>
            <p:ph type="dt" sz="half" idx="10"/>
          </p:nvPr>
        </p:nvSpPr>
        <p:spPr/>
        <p:txBody>
          <a:bodyPr/>
          <a:lstStyle/>
          <a:p>
            <a:fld id="{5E2CC354-68BF-4B3C-A6EE-D4F352B6542C}" type="datetimeFigureOut">
              <a:rPr lang="ru-RU" smtClean="0"/>
              <a:pPr/>
              <a:t>27.02.2023</a:t>
            </a:fld>
            <a:endParaRPr lang="ru-RU"/>
          </a:p>
        </p:txBody>
      </p:sp>
      <p:sp>
        <p:nvSpPr>
          <p:cNvPr id="6" name="Нижний колонтитул 5">
            <a:extLst>
              <a:ext uri="{FF2B5EF4-FFF2-40B4-BE49-F238E27FC236}">
                <a16:creationId xmlns="" xmlns:a16="http://schemas.microsoft.com/office/drawing/2014/main" id="{079D9171-23E6-4CDC-9AF4-601C848BE3BF}"/>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 xmlns:a16="http://schemas.microsoft.com/office/drawing/2014/main" id="{93A23C68-896F-46E7-80F2-149098673D5C}"/>
              </a:ext>
            </a:extLst>
          </p:cNvPr>
          <p:cNvSpPr>
            <a:spLocks noGrp="1"/>
          </p:cNvSpPr>
          <p:nvPr>
            <p:ph type="sldNum" sz="quarter" idx="12"/>
          </p:nvPr>
        </p:nvSpPr>
        <p:spPr/>
        <p:txBody>
          <a:bodyPr/>
          <a:lstStyle/>
          <a:p>
            <a:fld id="{A4C8C84B-FD80-49E1-AD4D-1F6BAB42C6D8}" type="slidenum">
              <a:rPr lang="ru-RU" smtClean="0"/>
              <a:pPr/>
              <a:t>‹#›</a:t>
            </a:fld>
            <a:endParaRPr lang="ru-RU"/>
          </a:p>
        </p:txBody>
      </p:sp>
    </p:spTree>
    <p:extLst>
      <p:ext uri="{BB962C8B-B14F-4D97-AF65-F5344CB8AC3E}">
        <p14:creationId xmlns="" xmlns:p14="http://schemas.microsoft.com/office/powerpoint/2010/main" val="1201910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AB6FEF2A-3626-48E6-90C4-CF7440092B08}"/>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 xmlns:a16="http://schemas.microsoft.com/office/drawing/2014/main" id="{B9A4BB8E-9CEB-4E8A-88FA-404A5B4D8F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 xmlns:a16="http://schemas.microsoft.com/office/drawing/2014/main" id="{C1562C0C-DD10-41F1-9044-50A67AB687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 xmlns:a16="http://schemas.microsoft.com/office/drawing/2014/main" id="{E4F39808-6454-4D17-9C74-DBB54EEBDD5B}"/>
              </a:ext>
            </a:extLst>
          </p:cNvPr>
          <p:cNvSpPr>
            <a:spLocks noGrp="1"/>
          </p:cNvSpPr>
          <p:nvPr>
            <p:ph type="dt" sz="half" idx="10"/>
          </p:nvPr>
        </p:nvSpPr>
        <p:spPr/>
        <p:txBody>
          <a:bodyPr/>
          <a:lstStyle/>
          <a:p>
            <a:fld id="{5E2CC354-68BF-4B3C-A6EE-D4F352B6542C}" type="datetimeFigureOut">
              <a:rPr lang="ru-RU" smtClean="0"/>
              <a:pPr/>
              <a:t>27.02.2023</a:t>
            </a:fld>
            <a:endParaRPr lang="ru-RU"/>
          </a:p>
        </p:txBody>
      </p:sp>
      <p:sp>
        <p:nvSpPr>
          <p:cNvPr id="6" name="Нижний колонтитул 5">
            <a:extLst>
              <a:ext uri="{FF2B5EF4-FFF2-40B4-BE49-F238E27FC236}">
                <a16:creationId xmlns="" xmlns:a16="http://schemas.microsoft.com/office/drawing/2014/main" id="{FE713F5E-DA15-489C-84E4-6060F12812F9}"/>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 xmlns:a16="http://schemas.microsoft.com/office/drawing/2014/main" id="{CDA5EDBF-4036-4EA5-9631-6EDA91924803}"/>
              </a:ext>
            </a:extLst>
          </p:cNvPr>
          <p:cNvSpPr>
            <a:spLocks noGrp="1"/>
          </p:cNvSpPr>
          <p:nvPr>
            <p:ph type="sldNum" sz="quarter" idx="12"/>
          </p:nvPr>
        </p:nvSpPr>
        <p:spPr/>
        <p:txBody>
          <a:bodyPr/>
          <a:lstStyle/>
          <a:p>
            <a:fld id="{A4C8C84B-FD80-49E1-AD4D-1F6BAB42C6D8}" type="slidenum">
              <a:rPr lang="ru-RU" smtClean="0"/>
              <a:pPr/>
              <a:t>‹#›</a:t>
            </a:fld>
            <a:endParaRPr lang="ru-RU"/>
          </a:p>
        </p:txBody>
      </p:sp>
    </p:spTree>
    <p:extLst>
      <p:ext uri="{BB962C8B-B14F-4D97-AF65-F5344CB8AC3E}">
        <p14:creationId xmlns="" xmlns:p14="http://schemas.microsoft.com/office/powerpoint/2010/main" val="3545391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20316A59-1471-457C-B8F5-90C0F1C42B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 xmlns:a16="http://schemas.microsoft.com/office/drawing/2014/main" id="{5F534241-2C89-4063-9CEA-B118D2C6F2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46FFB7A5-4B09-4C2A-A242-B585C24498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2CC354-68BF-4B3C-A6EE-D4F352B6542C}" type="datetimeFigureOut">
              <a:rPr lang="ru-RU" smtClean="0"/>
              <a:pPr/>
              <a:t>27.02.2023</a:t>
            </a:fld>
            <a:endParaRPr lang="ru-RU"/>
          </a:p>
        </p:txBody>
      </p:sp>
      <p:sp>
        <p:nvSpPr>
          <p:cNvPr id="5" name="Нижний колонтитул 4">
            <a:extLst>
              <a:ext uri="{FF2B5EF4-FFF2-40B4-BE49-F238E27FC236}">
                <a16:creationId xmlns="" xmlns:a16="http://schemas.microsoft.com/office/drawing/2014/main" id="{0BB70F89-7472-4117-9E1B-E0A11EB22A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 xmlns:a16="http://schemas.microsoft.com/office/drawing/2014/main" id="{9A91CCB8-26E1-46E5-B2A4-4BC10B7494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C8C84B-FD80-49E1-AD4D-1F6BAB42C6D8}" type="slidenum">
              <a:rPr lang="ru-RU" smtClean="0"/>
              <a:pPr/>
              <a:t>‹#›</a:t>
            </a:fld>
            <a:endParaRPr lang="ru-RU"/>
          </a:p>
        </p:txBody>
      </p:sp>
      <p:pic>
        <p:nvPicPr>
          <p:cNvPr id="8" name="Рисунок 7">
            <a:extLst>
              <a:ext uri="{FF2B5EF4-FFF2-40B4-BE49-F238E27FC236}">
                <a16:creationId xmlns="" xmlns:a16="http://schemas.microsoft.com/office/drawing/2014/main" id="{4C4D372B-4DA1-4068-81B3-B0C226210B82}"/>
              </a:ext>
            </a:extLst>
          </p:cNvPr>
          <p:cNvPicPr>
            <a:picLocks noChangeAspect="1"/>
          </p:cNvPicPr>
          <p:nvPr userDrawn="1"/>
        </p:nvPicPr>
        <p:blipFill>
          <a:blip r:embed="rId13">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 xmlns:p14="http://schemas.microsoft.com/office/powerpoint/2010/main" val="30841151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resobr.ru/article/63765-fop-do-novaya-federalnaya-obrazovatelnaya-programma"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e.rukdobra.ru/npd-doc?npmid=99&amp;npid=351825406&amp;anchor=XA00M6G2N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e.rukdobra.ru/npd-doc?npmid=99&amp;npid=902389617&amp;anchor=XA00MCQ2NC" TargetMode="External"/><Relationship Id="rId2" Type="http://schemas.openxmlformats.org/officeDocument/2006/relationships/hyperlink" Target="https://e.rukdobra.ru/npd-doc?npmid=97&amp;npid=503026&amp;anchor=dfasx9sfgr"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e.rukdobra.ru/npd-doc?npmid=99&amp;npid=902389617&amp;anchor=XA00MCQ2NC"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e.rukdobra.ru/npd-doc?npmid=97&amp;npid=503026&amp;anchor=dfasx9sfgr"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e.rukdobra.ru/npd-doc?npmid=97&amp;npid=503026&amp;anchor=dfasu1pmh7"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e.rukdobra.ru/npd-doc?npmid=97&amp;npid=503026&amp;anchor=dfasg12ch7" TargetMode="External"/><Relationship Id="rId2" Type="http://schemas.openxmlformats.org/officeDocument/2006/relationships/hyperlink" Target="https://e.rukdobra.ru/npd-doc?npmid=99&amp;npid=902389617&amp;anchor=XA00M2A2M1"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04610C20-8462-45ED-845C-DA4F314C6362}"/>
              </a:ext>
            </a:extLst>
          </p:cNvPr>
          <p:cNvSpPr>
            <a:spLocks noGrp="1"/>
          </p:cNvSpPr>
          <p:nvPr>
            <p:ph type="ctrTitle"/>
          </p:nvPr>
        </p:nvSpPr>
        <p:spPr>
          <a:xfrm>
            <a:off x="1524000" y="642074"/>
            <a:ext cx="9144000" cy="2387600"/>
          </a:xfrm>
        </p:spPr>
        <p:txBody>
          <a:bodyPr>
            <a:normAutofit fontScale="90000"/>
          </a:bodyPr>
          <a:lstStyle/>
          <a:p>
            <a:r>
              <a:rPr lang="ru-RU" b="1" dirty="0" smtClean="0">
                <a:solidFill>
                  <a:srgbClr val="C00000"/>
                </a:solidFill>
              </a:rPr>
              <a:t>Федеральная образовательная программа дошкольного образования</a:t>
            </a:r>
            <a:endParaRPr lang="ru-RU" b="1" dirty="0">
              <a:ln w="9525">
                <a:solidFill>
                  <a:schemeClr val="bg1"/>
                </a:solidFill>
                <a:prstDash val="solid"/>
              </a:ln>
              <a:solidFill>
                <a:srgbClr val="C00000"/>
              </a:solidFill>
              <a:effectLst>
                <a:outerShdw blurRad="12700" dist="38100" dir="2700000" algn="tl" rotWithShape="0">
                  <a:schemeClr val="accent5">
                    <a:lumMod val="60000"/>
                    <a:lumOff val="40000"/>
                  </a:schemeClr>
                </a:outerShdw>
              </a:effectLst>
              <a:latin typeface="Arial" panose="020B0604020202020204" pitchFamily="34" charset="0"/>
              <a:cs typeface="Arial" panose="020B0604020202020204" pitchFamily="34" charset="0"/>
            </a:endParaRPr>
          </a:p>
        </p:txBody>
      </p:sp>
      <p:sp>
        <p:nvSpPr>
          <p:cNvPr id="3" name="Подзаголовок 2">
            <a:extLst>
              <a:ext uri="{FF2B5EF4-FFF2-40B4-BE49-F238E27FC236}">
                <a16:creationId xmlns="" xmlns:a16="http://schemas.microsoft.com/office/drawing/2014/main" id="{6E0AAD53-AF39-4EBA-87E0-0F7A1465D6D1}"/>
              </a:ext>
            </a:extLst>
          </p:cNvPr>
          <p:cNvSpPr>
            <a:spLocks noGrp="1"/>
          </p:cNvSpPr>
          <p:nvPr>
            <p:ph type="subTitle" idx="1"/>
          </p:nvPr>
        </p:nvSpPr>
        <p:spPr>
          <a:xfrm>
            <a:off x="1524000" y="3121749"/>
            <a:ext cx="9144000" cy="1655762"/>
          </a:xfrm>
        </p:spPr>
        <p:txBody>
          <a:bodyPr/>
          <a:lstStyle/>
          <a:p>
            <a:r>
              <a:rPr lang="ru-RU" b="1" dirty="0" smtClean="0">
                <a:solidFill>
                  <a:schemeClr val="accent5">
                    <a:lumMod val="50000"/>
                  </a:schemeClr>
                </a:solidFill>
              </a:rPr>
              <a:t>ГАУ ДПО «БИПКРО»</a:t>
            </a:r>
          </a:p>
          <a:p>
            <a:r>
              <a:rPr lang="ru-RU" b="1" dirty="0" smtClean="0">
                <a:solidFill>
                  <a:schemeClr val="accent5">
                    <a:lumMod val="50000"/>
                  </a:schemeClr>
                </a:solidFill>
              </a:rPr>
              <a:t>2023 год</a:t>
            </a:r>
            <a:endParaRPr lang="ru-RU" b="1" dirty="0">
              <a:solidFill>
                <a:schemeClr val="accent5">
                  <a:lumMod val="50000"/>
                </a:schemeClr>
              </a:solidFill>
            </a:endParaRPr>
          </a:p>
        </p:txBody>
      </p:sp>
    </p:spTree>
    <p:extLst>
      <p:ext uri="{BB962C8B-B14F-4D97-AF65-F5344CB8AC3E}">
        <p14:creationId xmlns="" xmlns:p14="http://schemas.microsoft.com/office/powerpoint/2010/main" val="36251763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64080" y="-189782"/>
            <a:ext cx="10515600" cy="1325563"/>
          </a:xfrm>
        </p:spPr>
        <p:txBody>
          <a:bodyPr/>
          <a:lstStyle/>
          <a:p>
            <a:pPr algn="ctr"/>
            <a:r>
              <a:rPr lang="ru-RU" b="1" dirty="0" smtClean="0">
                <a:solidFill>
                  <a:srgbClr val="C00000"/>
                </a:solidFill>
              </a:rPr>
              <a:t>Принципы ФОП ДО</a:t>
            </a:r>
            <a:endParaRPr lang="ru-RU" b="1" dirty="0">
              <a:solidFill>
                <a:srgbClr val="C00000"/>
              </a:solidFill>
            </a:endParaRPr>
          </a:p>
        </p:txBody>
      </p:sp>
      <p:sp>
        <p:nvSpPr>
          <p:cNvPr id="3" name="Содержимое 2"/>
          <p:cNvSpPr>
            <a:spLocks noGrp="1"/>
          </p:cNvSpPr>
          <p:nvPr>
            <p:ph idx="1"/>
          </p:nvPr>
        </p:nvSpPr>
        <p:spPr>
          <a:xfrm>
            <a:off x="795068" y="1006115"/>
            <a:ext cx="10515600" cy="5498201"/>
          </a:xfrm>
        </p:spPr>
        <p:txBody>
          <a:bodyPr>
            <a:normAutofit fontScale="70000" lnSpcReduction="20000"/>
          </a:bodyPr>
          <a:lstStyle/>
          <a:p>
            <a:pPr>
              <a:buFontTx/>
              <a:buChar char="-"/>
            </a:pPr>
            <a:r>
              <a:rPr lang="ru-RU" dirty="0" smtClean="0"/>
              <a:t>полноценное проживание ребёнком всех этапов детства (младенческого, раннего и дошкольного возрастов), обогащение (амплификация) детского развития</a:t>
            </a:r>
          </a:p>
          <a:p>
            <a:pPr>
              <a:buFontTx/>
              <a:buChar char="-"/>
            </a:pPr>
            <a:r>
              <a:rPr lang="ru-RU" dirty="0" smtClean="0"/>
              <a:t> построение образовательной деятельности на основе индивидуальных особенностей каждого ребёнка, при котором сам ребёнок становится активным в выборе содержания своего образования, становится субъектом образования</a:t>
            </a:r>
          </a:p>
          <a:p>
            <a:pPr>
              <a:buFontTx/>
              <a:buChar char="-"/>
            </a:pPr>
            <a:r>
              <a:rPr lang="ru-RU" dirty="0" smtClean="0"/>
              <a:t>содействие и сотрудничество детей и родителей (законных представителей), совершеннолетних членов семьи, принимающих участие в воспитании детей младенческого, раннего и дошкольного возрастов, а также педагогических работников (далее вместе - взрослые) </a:t>
            </a:r>
          </a:p>
          <a:p>
            <a:pPr>
              <a:buFontTx/>
              <a:buChar char="-"/>
            </a:pPr>
            <a:r>
              <a:rPr lang="ru-RU" dirty="0" smtClean="0"/>
              <a:t>признание ребёнка полноценным участником (субъектом) образовательных отношений</a:t>
            </a:r>
          </a:p>
          <a:p>
            <a:pPr>
              <a:buFontTx/>
              <a:buChar char="-"/>
            </a:pPr>
            <a:r>
              <a:rPr lang="ru-RU" dirty="0" smtClean="0"/>
              <a:t>поддержка инициативы детей в различных видах деятельности</a:t>
            </a:r>
          </a:p>
          <a:p>
            <a:pPr>
              <a:buFontTx/>
              <a:buChar char="-"/>
            </a:pPr>
            <a:r>
              <a:rPr lang="ru-RU" dirty="0" smtClean="0"/>
              <a:t>сотрудничество ДОО с семьей </a:t>
            </a:r>
          </a:p>
          <a:p>
            <a:pPr>
              <a:buFontTx/>
              <a:buChar char="-"/>
            </a:pPr>
            <a:r>
              <a:rPr lang="ru-RU" dirty="0" smtClean="0"/>
              <a:t>приобщение детей к </a:t>
            </a:r>
            <a:r>
              <a:rPr lang="ru-RU" dirty="0" err="1" smtClean="0"/>
              <a:t>социокультурным</a:t>
            </a:r>
            <a:r>
              <a:rPr lang="ru-RU" dirty="0" smtClean="0"/>
              <a:t> нормам, традициям семьи, общества и государства</a:t>
            </a:r>
          </a:p>
          <a:p>
            <a:pPr>
              <a:buFontTx/>
              <a:buChar char="-"/>
            </a:pPr>
            <a:r>
              <a:rPr lang="ru-RU" dirty="0" smtClean="0"/>
              <a:t>формирование познавательных интересов и познавательных действий ребёнка в различных видах деятельности</a:t>
            </a:r>
          </a:p>
          <a:p>
            <a:pPr>
              <a:buFontTx/>
              <a:buChar char="-"/>
            </a:pPr>
            <a:r>
              <a:rPr lang="ru-RU" dirty="0" smtClean="0"/>
              <a:t>возрастная адекватность дошкольного образования (соответствие условий, требований, методов возрасту и особенностям развития)</a:t>
            </a:r>
          </a:p>
          <a:p>
            <a:pPr>
              <a:buFontTx/>
              <a:buChar char="-"/>
            </a:pPr>
            <a:r>
              <a:rPr lang="ru-RU" dirty="0" smtClean="0"/>
              <a:t>учёт этнокультурной ситуации развития детей</a:t>
            </a:r>
          </a:p>
          <a:p>
            <a:pPr>
              <a:buFontTx/>
              <a:buChar char="-"/>
            </a:pPr>
            <a:endParaRPr lang="ru-RU" dirty="0" smtClean="0"/>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C00000"/>
                </a:solidFill>
              </a:rPr>
              <a:t>ФОП ДО</a:t>
            </a:r>
            <a:endParaRPr lang="ru-RU" b="1" dirty="0">
              <a:solidFill>
                <a:srgbClr val="C00000"/>
              </a:solidFill>
            </a:endParaRPr>
          </a:p>
        </p:txBody>
      </p:sp>
      <p:sp>
        <p:nvSpPr>
          <p:cNvPr id="3" name="Содержимое 2"/>
          <p:cNvSpPr>
            <a:spLocks noGrp="1"/>
          </p:cNvSpPr>
          <p:nvPr>
            <p:ph idx="1"/>
          </p:nvPr>
        </p:nvSpPr>
        <p:spPr>
          <a:xfrm>
            <a:off x="838200" y="1402931"/>
            <a:ext cx="10515600" cy="4351338"/>
          </a:xfrm>
        </p:spPr>
        <p:txBody>
          <a:bodyPr>
            <a:normAutofit fontScale="77500" lnSpcReduction="20000"/>
          </a:bodyPr>
          <a:lstStyle/>
          <a:p>
            <a:pPr>
              <a:buNone/>
            </a:pPr>
            <a:r>
              <a:rPr lang="ru-RU" dirty="0" smtClean="0"/>
              <a:t>Документ рассчитан на дошкольное воспитания детей </a:t>
            </a:r>
            <a:r>
              <a:rPr lang="ru-RU" dirty="0" smtClean="0">
                <a:solidFill>
                  <a:srgbClr val="C00000"/>
                </a:solidFill>
              </a:rPr>
              <a:t>разных</a:t>
            </a:r>
            <a:r>
              <a:rPr lang="ru-RU" dirty="0" smtClean="0"/>
              <a:t> возрастных групп: </a:t>
            </a:r>
          </a:p>
          <a:p>
            <a:r>
              <a:rPr lang="ru-RU" dirty="0" smtClean="0"/>
              <a:t>с рождения до года (младенческий период); </a:t>
            </a:r>
          </a:p>
          <a:p>
            <a:r>
              <a:rPr lang="ru-RU" dirty="0" smtClean="0"/>
              <a:t>от 1 до 3 лет (ранний дошкольный период); </a:t>
            </a:r>
          </a:p>
          <a:p>
            <a:r>
              <a:rPr lang="ru-RU" dirty="0" smtClean="0"/>
              <a:t>от 3 до 7 лет (дошкольный период). </a:t>
            </a:r>
          </a:p>
          <a:p>
            <a:pPr>
              <a:buNone/>
            </a:pPr>
            <a:r>
              <a:rPr lang="ru-RU" dirty="0" smtClean="0"/>
              <a:t>Согласно программе, для детей </a:t>
            </a:r>
            <a:r>
              <a:rPr lang="ru-RU" dirty="0" smtClean="0">
                <a:solidFill>
                  <a:srgbClr val="C00000"/>
                </a:solidFill>
              </a:rPr>
              <a:t>от 1 до 2 лет </a:t>
            </a:r>
            <a:r>
              <a:rPr lang="ru-RU" dirty="0" smtClean="0"/>
              <a:t>необходимо создавать условия для получения ими навыков поведения в социуме: что можно и нельзя делать, как здороваться и отвечать на приветствие других, благодарить, выполнять просьбы и т.д.  </a:t>
            </a:r>
          </a:p>
          <a:p>
            <a:pPr>
              <a:buNone/>
            </a:pPr>
            <a:r>
              <a:rPr lang="ru-RU" dirty="0" smtClean="0"/>
              <a:t>Также в ФОП говорится, что у детей </a:t>
            </a:r>
            <a:r>
              <a:rPr lang="ru-RU" dirty="0" smtClean="0">
                <a:solidFill>
                  <a:srgbClr val="C00000"/>
                </a:solidFill>
              </a:rPr>
              <a:t>от 2 до 3 лет </a:t>
            </a:r>
            <a:r>
              <a:rPr lang="ru-RU" dirty="0" smtClean="0"/>
              <a:t>нужно поддерживать желание познакомиться друг с другом. Для этого воспитатели используют приемы поощрения и одобрения. </a:t>
            </a:r>
          </a:p>
          <a:p>
            <a:pPr>
              <a:buNone/>
            </a:pPr>
            <a:r>
              <a:rPr lang="ru-RU" dirty="0" smtClean="0"/>
              <a:t>У детей </a:t>
            </a:r>
            <a:r>
              <a:rPr lang="ru-RU" dirty="0" smtClean="0">
                <a:solidFill>
                  <a:srgbClr val="C00000"/>
                </a:solidFill>
              </a:rPr>
              <a:t>постарше</a:t>
            </a:r>
            <a:r>
              <a:rPr lang="ru-RU" dirty="0" smtClean="0"/>
              <a:t> педагогический работник обогащает представление о добрых поступках людей, о заботе, бережном отношении к животным, растениям; знакомит с соответствующими произведениями искусства. </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12321" y="0"/>
            <a:ext cx="10515600" cy="1069675"/>
          </a:xfrm>
        </p:spPr>
        <p:txBody>
          <a:bodyPr/>
          <a:lstStyle/>
          <a:p>
            <a:pPr algn="ctr"/>
            <a:r>
              <a:rPr lang="ru-RU" b="1" dirty="0" smtClean="0">
                <a:solidFill>
                  <a:srgbClr val="C00000"/>
                </a:solidFill>
              </a:rPr>
              <a:t>Особенности ФОП ДО</a:t>
            </a:r>
            <a:endParaRPr lang="ru-RU" b="1" dirty="0">
              <a:solidFill>
                <a:srgbClr val="C00000"/>
              </a:solidFill>
            </a:endParaRPr>
          </a:p>
        </p:txBody>
      </p:sp>
      <p:sp>
        <p:nvSpPr>
          <p:cNvPr id="3" name="Содержимое 2"/>
          <p:cNvSpPr>
            <a:spLocks noGrp="1"/>
          </p:cNvSpPr>
          <p:nvPr>
            <p:ph idx="1"/>
          </p:nvPr>
        </p:nvSpPr>
        <p:spPr>
          <a:xfrm>
            <a:off x="751936" y="1316666"/>
            <a:ext cx="10515600" cy="4842593"/>
          </a:xfrm>
        </p:spPr>
        <p:txBody>
          <a:bodyPr>
            <a:normAutofit fontScale="62500" lnSpcReduction="20000"/>
          </a:bodyPr>
          <a:lstStyle/>
          <a:p>
            <a:r>
              <a:rPr lang="ru-RU" dirty="0" smtClean="0"/>
              <a:t>воспитание патриотических чувств, любви и уважения к Родине; </a:t>
            </a:r>
          </a:p>
          <a:p>
            <a:r>
              <a:rPr lang="ru-RU" dirty="0" smtClean="0"/>
              <a:t>акцент на воспитании интернациональных чувств: </a:t>
            </a:r>
          </a:p>
          <a:p>
            <a:r>
              <a:rPr lang="ru-RU" dirty="0" smtClean="0"/>
              <a:t>уважение к людям других национальностей, вероисповеданий, к их культуре и традициям;</a:t>
            </a:r>
          </a:p>
          <a:p>
            <a:r>
              <a:rPr lang="ru-RU" dirty="0" smtClean="0"/>
              <a:t>расширить представления детей о государственных праздниках и вызвать интерес к событиям, которые происходят в России;</a:t>
            </a:r>
          </a:p>
          <a:p>
            <a:r>
              <a:rPr lang="ru-RU" dirty="0" smtClean="0"/>
              <a:t>акцент на правилах безопасного поведения в ситуациях, когда существует угроза жизни и здоровью, например, если ребенок остался один, потерялся или травмировался;</a:t>
            </a:r>
          </a:p>
          <a:p>
            <a:r>
              <a:rPr lang="ru-RU" dirty="0" smtClean="0"/>
              <a:t>воспитательная деятельность должна развивать у детей чувство гордости за достижения страны в различных областях: спорте, искусстве, науке и т.д. </a:t>
            </a:r>
          </a:p>
          <a:p>
            <a:pPr>
              <a:buNone/>
            </a:pPr>
            <a:r>
              <a:rPr lang="ru-RU" dirty="0" smtClean="0"/>
              <a:t>Воспитатели, реализующие ФОП, будут знакомить детей с признаками и характеристиками страны, адаптируя материал под возрастные особенности, Выпускники ДОУ должны усвоить, что Россия - это самая большая страна в мире, уметь показывать ее на глобусе и на карте, знать столицу и иметь знания об административном центре своего региона и о регионе в целом. </a:t>
            </a:r>
          </a:p>
          <a:p>
            <a:pPr>
              <a:buNone/>
            </a:pPr>
            <a:r>
              <a:rPr lang="ru-RU" dirty="0" smtClean="0"/>
              <a:t>В программу включены </a:t>
            </a:r>
            <a:r>
              <a:rPr lang="ru-RU" dirty="0" smtClean="0">
                <a:solidFill>
                  <a:srgbClr val="C00000"/>
                </a:solidFill>
              </a:rPr>
              <a:t>произведения искусства</a:t>
            </a:r>
            <a:r>
              <a:rPr lang="ru-RU" dirty="0" smtClean="0"/>
              <a:t>, которые рекомендуют использовать в образовательном процессе дошкольников.</a:t>
            </a:r>
          </a:p>
          <a:p>
            <a:pPr>
              <a:buNone/>
            </a:pPr>
            <a:r>
              <a:rPr lang="ru-RU" dirty="0" err="1" smtClean="0"/>
              <a:t>Минпросвещения</a:t>
            </a:r>
            <a:r>
              <a:rPr lang="ru-RU" dirty="0" smtClean="0"/>
              <a:t> рекомендует их использовать в образовательном процессе </a:t>
            </a:r>
            <a:r>
              <a:rPr lang="ru-RU" dirty="0" smtClean="0">
                <a:solidFill>
                  <a:srgbClr val="C00000"/>
                </a:solidFill>
              </a:rPr>
              <a:t>как иллюстрации</a:t>
            </a:r>
            <a:r>
              <a:rPr lang="ru-RU" dirty="0" smtClean="0"/>
              <a:t>, а также для </a:t>
            </a:r>
            <a:r>
              <a:rPr lang="ru-RU" dirty="0" smtClean="0">
                <a:solidFill>
                  <a:srgbClr val="C00000"/>
                </a:solidFill>
              </a:rPr>
              <a:t>расширения кругозора </a:t>
            </a:r>
            <a:r>
              <a:rPr lang="ru-RU" dirty="0" smtClean="0"/>
              <a:t>детей и </a:t>
            </a:r>
            <a:r>
              <a:rPr lang="ru-RU" dirty="0" smtClean="0">
                <a:solidFill>
                  <a:srgbClr val="C00000"/>
                </a:solidFill>
              </a:rPr>
              <a:t>эмоционального опыта</a:t>
            </a:r>
            <a:r>
              <a:rPr lang="ru-RU" dirty="0" smtClean="0"/>
              <a:t>. </a:t>
            </a:r>
          </a:p>
          <a:p>
            <a:pPr>
              <a:buNone/>
            </a:pPr>
            <a:endParaRPr lang="ru-RU" dirty="0" smtClean="0"/>
          </a:p>
          <a:p>
            <a:pPr>
              <a:buNone/>
            </a:pP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46827" y="149465"/>
            <a:ext cx="10515600" cy="877079"/>
          </a:xfrm>
        </p:spPr>
        <p:txBody>
          <a:bodyPr/>
          <a:lstStyle/>
          <a:p>
            <a:pPr algn="ctr"/>
            <a:r>
              <a:rPr lang="ru-RU" b="1" dirty="0" smtClean="0">
                <a:solidFill>
                  <a:srgbClr val="C00000"/>
                </a:solidFill>
              </a:rPr>
              <a:t>Структура и содержание ФОП ДО</a:t>
            </a:r>
            <a:endParaRPr lang="ru-RU" b="1" dirty="0">
              <a:solidFill>
                <a:srgbClr val="C00000"/>
              </a:solidFill>
            </a:endParaRPr>
          </a:p>
        </p:txBody>
      </p:sp>
      <p:sp>
        <p:nvSpPr>
          <p:cNvPr id="3" name="Содержимое 2"/>
          <p:cNvSpPr>
            <a:spLocks noGrp="1"/>
          </p:cNvSpPr>
          <p:nvPr>
            <p:ph idx="1"/>
          </p:nvPr>
        </p:nvSpPr>
        <p:spPr>
          <a:xfrm>
            <a:off x="838200" y="1057874"/>
            <a:ext cx="10515600" cy="4351338"/>
          </a:xfrm>
        </p:spPr>
        <p:txBody>
          <a:bodyPr>
            <a:normAutofit lnSpcReduction="10000"/>
          </a:bodyPr>
          <a:lstStyle/>
          <a:p>
            <a:pPr>
              <a:buNone/>
            </a:pPr>
            <a:r>
              <a:rPr lang="ru-RU" b="1" dirty="0" smtClean="0">
                <a:solidFill>
                  <a:srgbClr val="002060"/>
                </a:solidFill>
              </a:rPr>
              <a:t>Разделы ФОП:</a:t>
            </a:r>
          </a:p>
          <a:p>
            <a:pPr>
              <a:buNone/>
            </a:pPr>
            <a:r>
              <a:rPr lang="ru-RU" dirty="0" smtClean="0"/>
              <a:t> - целевой </a:t>
            </a:r>
          </a:p>
          <a:p>
            <a:pPr>
              <a:buFontTx/>
              <a:buChar char="-"/>
            </a:pPr>
            <a:r>
              <a:rPr lang="ru-RU" dirty="0" smtClean="0"/>
              <a:t>содержательный</a:t>
            </a:r>
          </a:p>
          <a:p>
            <a:pPr>
              <a:buFontTx/>
              <a:buChar char="-"/>
            </a:pPr>
            <a:r>
              <a:rPr lang="ru-RU" dirty="0" smtClean="0"/>
              <a:t> организационный.</a:t>
            </a:r>
          </a:p>
          <a:p>
            <a:pPr>
              <a:buNone/>
            </a:pPr>
            <a:r>
              <a:rPr lang="ru-RU" b="1" dirty="0" smtClean="0">
                <a:solidFill>
                  <a:srgbClr val="002060"/>
                </a:solidFill>
              </a:rPr>
              <a:t>Учебно-методическая документация ФОП:</a:t>
            </a:r>
          </a:p>
          <a:p>
            <a:pPr>
              <a:buFontTx/>
              <a:buChar char="-"/>
            </a:pPr>
            <a:r>
              <a:rPr lang="ru-RU" dirty="0" smtClean="0"/>
              <a:t>федеральная рабочая программа воспитания, </a:t>
            </a:r>
          </a:p>
          <a:p>
            <a:pPr>
              <a:buFontTx/>
              <a:buChar char="-"/>
            </a:pPr>
            <a:r>
              <a:rPr lang="ru-RU" dirty="0" smtClean="0"/>
              <a:t>примерный режим и распорядок дня дошкольных групп, </a:t>
            </a:r>
          </a:p>
          <a:p>
            <a:pPr>
              <a:buFontTx/>
              <a:buChar char="-"/>
            </a:pPr>
            <a:r>
              <a:rPr lang="ru-RU" dirty="0" smtClean="0"/>
              <a:t>федеральный календарный план воспитательной работы, </a:t>
            </a:r>
          </a:p>
          <a:p>
            <a:pPr>
              <a:buFontTx/>
              <a:buChar char="-"/>
            </a:pPr>
            <a:r>
              <a:rPr lang="ru-RU" dirty="0" smtClean="0"/>
              <a:t>иные компоненты.</a:t>
            </a:r>
          </a:p>
          <a:p>
            <a:pPr>
              <a:buNone/>
            </a:pPr>
            <a:endParaRPr lang="ru-RU" b="1" dirty="0">
              <a:solidFill>
                <a:srgbClr val="00206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0947" y="175344"/>
            <a:ext cx="10515600" cy="1058233"/>
          </a:xfrm>
        </p:spPr>
        <p:txBody>
          <a:bodyPr/>
          <a:lstStyle/>
          <a:p>
            <a:r>
              <a:rPr lang="ru-RU" b="1" dirty="0" smtClean="0">
                <a:solidFill>
                  <a:srgbClr val="C00000"/>
                </a:solidFill>
              </a:rPr>
              <a:t>Функций дошкольного образования в ФОП</a:t>
            </a:r>
            <a:endParaRPr lang="ru-RU" b="1" dirty="0">
              <a:solidFill>
                <a:srgbClr val="C00000"/>
              </a:solidFill>
            </a:endParaRPr>
          </a:p>
        </p:txBody>
      </p:sp>
      <p:sp>
        <p:nvSpPr>
          <p:cNvPr id="3" name="Содержимое 2"/>
          <p:cNvSpPr>
            <a:spLocks noGrp="1"/>
          </p:cNvSpPr>
          <p:nvPr>
            <p:ph idx="1"/>
          </p:nvPr>
        </p:nvSpPr>
        <p:spPr>
          <a:xfrm>
            <a:off x="838200" y="1273534"/>
            <a:ext cx="10515600" cy="4954737"/>
          </a:xfrm>
        </p:spPr>
        <p:txBody>
          <a:bodyPr>
            <a:normAutofit fontScale="92500" lnSpcReduction="20000"/>
          </a:bodyPr>
          <a:lstStyle/>
          <a:p>
            <a:pPr marL="514350" indent="-514350">
              <a:buNone/>
            </a:pPr>
            <a:r>
              <a:rPr lang="ru-RU" dirty="0" smtClean="0"/>
              <a:t>- обучение и воспитание ребёнка дошкольного возраста как гражданина Российской Федерации, формирование основ его гражданской и культурной идентичности на соответствующем его возрасту содержании доступными средствами </a:t>
            </a:r>
          </a:p>
          <a:p>
            <a:pPr marL="514350" indent="-514350">
              <a:buNone/>
            </a:pPr>
            <a:r>
              <a:rPr lang="ru-RU" dirty="0" smtClean="0"/>
              <a:t>- создание единого ядра содержания дошкольного образования (далее - ДО), ориентированного на приобщение детей к традиционным духовно-нравственным и </a:t>
            </a:r>
            <a:r>
              <a:rPr lang="ru-RU" dirty="0" err="1" smtClean="0"/>
              <a:t>социокультурным</a:t>
            </a:r>
            <a:r>
              <a:rPr lang="ru-RU" dirty="0" smtClean="0"/>
              <a:t> ценностям российского народа, воспитание подрастающего поколения как знающего и уважающего историю и культуру своей семьи, большой и малой Родины</a:t>
            </a:r>
          </a:p>
          <a:p>
            <a:pPr marL="514350" indent="-514350">
              <a:buNone/>
            </a:pPr>
            <a:r>
              <a:rPr lang="ru-RU" dirty="0" smtClean="0"/>
              <a:t>- создание единого федерального образовательного пространства воспитания и обучения детей от рождения до поступления в общеобразовательную организацию, обеспечивающего ребёнку и его родителям (законным представителям) равные, качественные условия ДО, вне зависимости от места проживания</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49466"/>
            <a:ext cx="10515600" cy="920210"/>
          </a:xfrm>
        </p:spPr>
        <p:txBody>
          <a:bodyPr/>
          <a:lstStyle/>
          <a:p>
            <a:pPr algn="ctr"/>
            <a:r>
              <a:rPr lang="ru-RU" b="1" dirty="0" smtClean="0">
                <a:solidFill>
                  <a:srgbClr val="C00000"/>
                </a:solidFill>
              </a:rPr>
              <a:t>ФОП ДО</a:t>
            </a:r>
            <a:endParaRPr lang="ru-RU" b="1" dirty="0">
              <a:solidFill>
                <a:srgbClr val="C00000"/>
              </a:solidFill>
            </a:endParaRPr>
          </a:p>
        </p:txBody>
      </p:sp>
      <p:sp>
        <p:nvSpPr>
          <p:cNvPr id="3" name="Содержимое 2"/>
          <p:cNvSpPr>
            <a:spLocks noGrp="1"/>
          </p:cNvSpPr>
          <p:nvPr>
            <p:ph idx="1"/>
          </p:nvPr>
        </p:nvSpPr>
        <p:spPr>
          <a:xfrm>
            <a:off x="803695" y="1049247"/>
            <a:ext cx="10515600" cy="4989244"/>
          </a:xfrm>
        </p:spPr>
        <p:txBody>
          <a:bodyPr>
            <a:normAutofit fontScale="77500" lnSpcReduction="20000"/>
          </a:bodyPr>
          <a:lstStyle/>
          <a:p>
            <a:pPr>
              <a:buNone/>
            </a:pPr>
            <a:r>
              <a:rPr lang="ru-RU" dirty="0" smtClean="0"/>
              <a:t>ФГОС ДО и Федеральная программа являются основой для самостоятельной разработки и утверждения ДОО образовательных программ дошкольного образования (далее - Программа), обязательная часть которых должна соответствовать Федеральной программе и оформляется </a:t>
            </a:r>
            <a:r>
              <a:rPr lang="ru-RU" b="1" dirty="0" smtClean="0">
                <a:solidFill>
                  <a:srgbClr val="C00000"/>
                </a:solidFill>
              </a:rPr>
              <a:t>в виде ссылки на нее</a:t>
            </a:r>
            <a:r>
              <a:rPr lang="ru-RU" dirty="0" smtClean="0"/>
              <a:t>.</a:t>
            </a:r>
          </a:p>
          <a:p>
            <a:pPr>
              <a:buNone/>
            </a:pPr>
            <a:r>
              <a:rPr lang="ru-RU" dirty="0" smtClean="0"/>
              <a:t>Федеральная программа определяет </a:t>
            </a:r>
            <a:r>
              <a:rPr lang="ru-RU" b="1" dirty="0" smtClean="0">
                <a:solidFill>
                  <a:srgbClr val="C00000"/>
                </a:solidFill>
              </a:rPr>
              <a:t>объем</a:t>
            </a:r>
            <a:r>
              <a:rPr lang="ru-RU" dirty="0" smtClean="0"/>
              <a:t> обязательной части этих Программ, который в соответствии со ФГОС ДО составляет </a:t>
            </a:r>
            <a:r>
              <a:rPr lang="ru-RU" b="1" dirty="0" smtClean="0">
                <a:solidFill>
                  <a:srgbClr val="C00000"/>
                </a:solidFill>
              </a:rPr>
              <a:t>не менее 60% </a:t>
            </a:r>
            <a:r>
              <a:rPr lang="ru-RU" dirty="0" smtClean="0"/>
              <a:t>от общего объема программы. </a:t>
            </a:r>
          </a:p>
          <a:p>
            <a:pPr>
              <a:buNone/>
            </a:pPr>
            <a:r>
              <a:rPr lang="ru-RU" dirty="0" smtClean="0"/>
              <a:t>Часть, формируемая участниками образовательных отношений, составляет </a:t>
            </a:r>
            <a:r>
              <a:rPr lang="ru-RU" b="1" dirty="0" smtClean="0">
                <a:solidFill>
                  <a:srgbClr val="C00000"/>
                </a:solidFill>
              </a:rPr>
              <a:t>не более 40% </a:t>
            </a:r>
            <a:r>
              <a:rPr lang="ru-RU" dirty="0" smtClean="0"/>
              <a:t>и может быть ориентирована на специфику национальных, </a:t>
            </a:r>
            <a:r>
              <a:rPr lang="ru-RU" dirty="0" err="1" smtClean="0"/>
              <a:t>социокультурных</a:t>
            </a:r>
            <a:r>
              <a:rPr lang="ru-RU" dirty="0" smtClean="0"/>
              <a:t> и иных условий, в том числе региональных, в которых осуществляется образовательная деятельность; сложившиеся традиции ДОО; выбор парциальных образовательных программ и форм организации работы с детьми, которые в наибольшей степени соответствуют потребностям и интересам детей, а также возможностям педагогического коллектива и ДОО в целом. </a:t>
            </a:r>
          </a:p>
          <a:p>
            <a:pPr>
              <a:buNone/>
            </a:pPr>
            <a:r>
              <a:rPr lang="ru-RU" dirty="0" smtClean="0"/>
              <a:t>Содержание и планируемые результаты разрабатываемых в ДОО Программ должны </a:t>
            </a:r>
            <a:r>
              <a:rPr lang="ru-RU" b="1" dirty="0" smtClean="0">
                <a:solidFill>
                  <a:srgbClr val="C00000"/>
                </a:solidFill>
              </a:rPr>
              <a:t>быть не ниже </a:t>
            </a:r>
            <a:r>
              <a:rPr lang="ru-RU" dirty="0" smtClean="0"/>
              <a:t>соответствующих содержания и планируемых результатов Федеральной программы.</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95068" y="261608"/>
            <a:ext cx="10515600" cy="1325563"/>
          </a:xfrm>
        </p:spPr>
        <p:txBody>
          <a:bodyPr/>
          <a:lstStyle/>
          <a:p>
            <a:pPr algn="ctr"/>
            <a:r>
              <a:rPr lang="ru-RU" b="1" dirty="0" smtClean="0">
                <a:solidFill>
                  <a:srgbClr val="C00000"/>
                </a:solidFill>
              </a:rPr>
              <a:t>ФОП ДО</a:t>
            </a:r>
            <a:endParaRPr lang="ru-RU" b="1" dirty="0">
              <a:solidFill>
                <a:srgbClr val="C00000"/>
              </a:solidFill>
            </a:endParaRPr>
          </a:p>
        </p:txBody>
      </p:sp>
      <p:sp>
        <p:nvSpPr>
          <p:cNvPr id="3" name="Содержимое 2"/>
          <p:cNvSpPr>
            <a:spLocks noGrp="1"/>
          </p:cNvSpPr>
          <p:nvPr>
            <p:ph idx="1"/>
          </p:nvPr>
        </p:nvSpPr>
        <p:spPr>
          <a:xfrm>
            <a:off x="924464" y="2075791"/>
            <a:ext cx="10515600" cy="4351338"/>
          </a:xfrm>
        </p:spPr>
        <p:txBody>
          <a:bodyPr/>
          <a:lstStyle/>
          <a:p>
            <a:pPr algn="ctr">
              <a:buNone/>
            </a:pPr>
            <a:r>
              <a:rPr lang="ru-RU" dirty="0" smtClean="0"/>
              <a:t>ДОО предоставлено </a:t>
            </a:r>
            <a:r>
              <a:rPr lang="ru-RU" b="1" dirty="0" smtClean="0">
                <a:solidFill>
                  <a:srgbClr val="C00000"/>
                </a:solidFill>
              </a:rPr>
              <a:t>право выбора способов реализации образовательной деятельности</a:t>
            </a:r>
            <a:r>
              <a:rPr lang="ru-RU" dirty="0" smtClean="0"/>
              <a:t> в зависимости от конкретных условий, предпочтений педагогического коллектива ДОО и других участников образовательных отношений, а также с учётом индивидуальных особенностей обучающихся, специфики их потребностей и интересов, возрастных возможностей.</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5453" y="158092"/>
            <a:ext cx="10515600" cy="1101366"/>
          </a:xfrm>
        </p:spPr>
        <p:txBody>
          <a:bodyPr/>
          <a:lstStyle/>
          <a:p>
            <a:pPr algn="ctr"/>
            <a:r>
              <a:rPr lang="ru-RU" b="1" dirty="0" smtClean="0">
                <a:solidFill>
                  <a:srgbClr val="C00000"/>
                </a:solidFill>
              </a:rPr>
              <a:t>Структура ФОП ДО</a:t>
            </a:r>
            <a:endParaRPr lang="ru-RU" b="1" dirty="0">
              <a:solidFill>
                <a:srgbClr val="C00000"/>
              </a:solidFill>
            </a:endParaRPr>
          </a:p>
        </p:txBody>
      </p:sp>
      <p:graphicFrame>
        <p:nvGraphicFramePr>
          <p:cNvPr id="4" name="Содержимое 3"/>
          <p:cNvGraphicFramePr>
            <a:graphicFrameLocks noGrp="1"/>
          </p:cNvGraphicFramePr>
          <p:nvPr>
            <p:ph idx="1"/>
          </p:nvPr>
        </p:nvGraphicFramePr>
        <p:xfrm>
          <a:off x="811902" y="1268084"/>
          <a:ext cx="10515600" cy="4724250"/>
        </p:xfrm>
        <a:graphic>
          <a:graphicData uri="http://schemas.openxmlformats.org/drawingml/2006/table">
            <a:tbl>
              <a:tblPr firstRow="1" bandRow="1">
                <a:tableStyleId>{5C22544A-7EE6-4342-B048-85BDC9FD1C3A}</a:tableStyleId>
              </a:tblPr>
              <a:tblGrid>
                <a:gridCol w="2664544"/>
                <a:gridCol w="7851056"/>
              </a:tblGrid>
              <a:tr h="396090">
                <a:tc>
                  <a:txBody>
                    <a:bodyPr/>
                    <a:lstStyle/>
                    <a:p>
                      <a:pPr algn="ctr">
                        <a:lnSpc>
                          <a:spcPts val="1280"/>
                        </a:lnSpc>
                        <a:spcAft>
                          <a:spcPts val="0"/>
                        </a:spcAft>
                      </a:pPr>
                      <a:r>
                        <a:rPr lang="ru-RU" sz="2000" b="1" dirty="0">
                          <a:solidFill>
                            <a:schemeClr val="bg1"/>
                          </a:solidFill>
                          <a:latin typeface="Arial"/>
                          <a:ea typeface="Times New Roman"/>
                          <a:cs typeface="Times New Roman"/>
                        </a:rPr>
                        <a:t>Раздел</a:t>
                      </a:r>
                      <a:endParaRPr lang="ru-RU" sz="2000" dirty="0">
                        <a:solidFill>
                          <a:schemeClr val="bg1"/>
                        </a:solidFill>
                        <a:latin typeface="Calibri"/>
                        <a:ea typeface="Times New Roman"/>
                        <a:cs typeface="Times New Roman"/>
                      </a:endParaRPr>
                    </a:p>
                  </a:txBody>
                  <a:tcPr marL="0" marR="232410" marT="53975" marB="53975"/>
                </a:tc>
                <a:tc>
                  <a:txBody>
                    <a:bodyPr/>
                    <a:lstStyle/>
                    <a:p>
                      <a:pPr algn="ctr">
                        <a:lnSpc>
                          <a:spcPts val="1280"/>
                        </a:lnSpc>
                        <a:spcAft>
                          <a:spcPts val="0"/>
                        </a:spcAft>
                      </a:pPr>
                      <a:r>
                        <a:rPr lang="ru-RU" sz="2000" b="1" dirty="0">
                          <a:solidFill>
                            <a:schemeClr val="bg1"/>
                          </a:solidFill>
                          <a:latin typeface="Arial"/>
                          <a:ea typeface="Times New Roman"/>
                          <a:cs typeface="Times New Roman"/>
                        </a:rPr>
                        <a:t>Содержание</a:t>
                      </a:r>
                      <a:endParaRPr lang="ru-RU" sz="2000" dirty="0">
                        <a:solidFill>
                          <a:schemeClr val="bg1"/>
                        </a:solidFill>
                        <a:latin typeface="Calibri"/>
                        <a:ea typeface="Times New Roman"/>
                        <a:cs typeface="Times New Roman"/>
                      </a:endParaRPr>
                    </a:p>
                  </a:txBody>
                  <a:tcPr marL="0" marR="232410" marT="53975" marB="53975"/>
                </a:tc>
              </a:tr>
              <a:tr h="396090">
                <a:tc>
                  <a:txBody>
                    <a:bodyPr/>
                    <a:lstStyle/>
                    <a:p>
                      <a:r>
                        <a:rPr lang="ru-RU" sz="1400" dirty="0" smtClean="0"/>
                        <a:t>Целевой</a:t>
                      </a:r>
                      <a:endParaRPr lang="ru-RU" sz="1400" dirty="0"/>
                    </a:p>
                  </a:txBody>
                  <a:tcPr/>
                </a:tc>
                <a:tc>
                  <a:txBody>
                    <a:bodyPr/>
                    <a:lstStyle/>
                    <a:p>
                      <a:r>
                        <a:rPr lang="ru-RU" sz="1400" kern="1200" dirty="0" smtClean="0">
                          <a:solidFill>
                            <a:schemeClr val="dk1"/>
                          </a:solidFill>
                          <a:latin typeface="+mn-lt"/>
                          <a:ea typeface="+mn-ea"/>
                          <a:cs typeface="+mn-cs"/>
                        </a:rPr>
                        <a:t>1. Пояснительная записка: цели и задачи; принципы и подходы к формированию программы.</a:t>
                      </a:r>
                      <a:br>
                        <a:rPr lang="ru-RU" sz="1400" kern="1200" dirty="0" smtClean="0">
                          <a:solidFill>
                            <a:schemeClr val="dk1"/>
                          </a:solidFill>
                          <a:latin typeface="+mn-lt"/>
                          <a:ea typeface="+mn-ea"/>
                          <a:cs typeface="+mn-cs"/>
                        </a:rPr>
                      </a:br>
                      <a:r>
                        <a:rPr lang="ru-RU" sz="1400" kern="1200" dirty="0" smtClean="0">
                          <a:solidFill>
                            <a:schemeClr val="dk1"/>
                          </a:solidFill>
                          <a:latin typeface="+mn-lt"/>
                          <a:ea typeface="+mn-ea"/>
                          <a:cs typeface="+mn-cs"/>
                        </a:rPr>
                        <a:t>2. Планируемые результаты, представленные в виде целевых ориентиров.</a:t>
                      </a:r>
                      <a:br>
                        <a:rPr lang="ru-RU" sz="1400" kern="1200" dirty="0" smtClean="0">
                          <a:solidFill>
                            <a:schemeClr val="dk1"/>
                          </a:solidFill>
                          <a:latin typeface="+mn-lt"/>
                          <a:ea typeface="+mn-ea"/>
                          <a:cs typeface="+mn-cs"/>
                        </a:rPr>
                      </a:br>
                      <a:r>
                        <a:rPr lang="ru-RU" sz="1400" kern="1200" dirty="0" smtClean="0">
                          <a:solidFill>
                            <a:schemeClr val="dk1"/>
                          </a:solidFill>
                          <a:latin typeface="+mn-lt"/>
                          <a:ea typeface="+mn-ea"/>
                          <a:cs typeface="+mn-cs"/>
                        </a:rPr>
                        <a:t>3. Подходы к педагогической диагностике достижения планируемых результатов</a:t>
                      </a:r>
                      <a:endParaRPr lang="ru-RU" sz="1400" dirty="0"/>
                    </a:p>
                  </a:txBody>
                  <a:tcPr/>
                </a:tc>
              </a:tr>
              <a:tr h="396090">
                <a:tc>
                  <a:txBody>
                    <a:bodyPr/>
                    <a:lstStyle/>
                    <a:p>
                      <a:r>
                        <a:rPr lang="ru-RU" sz="1400" dirty="0" smtClean="0"/>
                        <a:t>Содержательный</a:t>
                      </a:r>
                      <a:endParaRPr lang="ru-RU" sz="1400" dirty="0"/>
                    </a:p>
                  </a:txBody>
                  <a:tcPr/>
                </a:tc>
                <a:tc>
                  <a:txBody>
                    <a:bodyPr/>
                    <a:lstStyle/>
                    <a:p>
                      <a:r>
                        <a:rPr lang="ru-RU" sz="1400" kern="1200" dirty="0" smtClean="0">
                          <a:solidFill>
                            <a:schemeClr val="dk1"/>
                          </a:solidFill>
                          <a:latin typeface="+mn-lt"/>
                          <a:ea typeface="+mn-ea"/>
                          <a:cs typeface="+mn-cs"/>
                        </a:rPr>
                        <a:t>1. Задачи и содержание образовательной деятельность по каждой из образовательных областей для всех возрастных групп.</a:t>
                      </a:r>
                      <a:br>
                        <a:rPr lang="ru-RU" sz="1400" kern="1200" dirty="0" smtClean="0">
                          <a:solidFill>
                            <a:schemeClr val="dk1"/>
                          </a:solidFill>
                          <a:latin typeface="+mn-lt"/>
                          <a:ea typeface="+mn-ea"/>
                          <a:cs typeface="+mn-cs"/>
                        </a:rPr>
                      </a:br>
                      <a:r>
                        <a:rPr lang="ru-RU" sz="1400" kern="1200" dirty="0" smtClean="0">
                          <a:solidFill>
                            <a:schemeClr val="dk1"/>
                          </a:solidFill>
                          <a:latin typeface="+mn-lt"/>
                          <a:ea typeface="+mn-ea"/>
                          <a:cs typeface="+mn-cs"/>
                        </a:rPr>
                        <a:t>2. Вариативные формы, способы, методы и средства реализации ФОП.</a:t>
                      </a:r>
                      <a:br>
                        <a:rPr lang="ru-RU" sz="1400" kern="1200" dirty="0" smtClean="0">
                          <a:solidFill>
                            <a:schemeClr val="dk1"/>
                          </a:solidFill>
                          <a:latin typeface="+mn-lt"/>
                          <a:ea typeface="+mn-ea"/>
                          <a:cs typeface="+mn-cs"/>
                        </a:rPr>
                      </a:br>
                      <a:r>
                        <a:rPr lang="ru-RU" sz="1400" kern="1200" dirty="0" smtClean="0">
                          <a:solidFill>
                            <a:schemeClr val="dk1"/>
                          </a:solidFill>
                          <a:latin typeface="+mn-lt"/>
                          <a:ea typeface="+mn-ea"/>
                          <a:cs typeface="+mn-cs"/>
                        </a:rPr>
                        <a:t>3. Особенности образовательной деятельности разных видов и культурных практик.</a:t>
                      </a:r>
                      <a:br>
                        <a:rPr lang="ru-RU" sz="1400" kern="1200" dirty="0" smtClean="0">
                          <a:solidFill>
                            <a:schemeClr val="dk1"/>
                          </a:solidFill>
                          <a:latin typeface="+mn-lt"/>
                          <a:ea typeface="+mn-ea"/>
                          <a:cs typeface="+mn-cs"/>
                        </a:rPr>
                      </a:br>
                      <a:r>
                        <a:rPr lang="ru-RU" sz="1400" kern="1200" dirty="0" smtClean="0">
                          <a:solidFill>
                            <a:schemeClr val="dk1"/>
                          </a:solidFill>
                          <a:latin typeface="+mn-lt"/>
                          <a:ea typeface="+mn-ea"/>
                          <a:cs typeface="+mn-cs"/>
                        </a:rPr>
                        <a:t>4. Способы и направления поддержки детской инициативы.</a:t>
                      </a:r>
                      <a:br>
                        <a:rPr lang="ru-RU" sz="1400" kern="1200" dirty="0" smtClean="0">
                          <a:solidFill>
                            <a:schemeClr val="dk1"/>
                          </a:solidFill>
                          <a:latin typeface="+mn-lt"/>
                          <a:ea typeface="+mn-ea"/>
                          <a:cs typeface="+mn-cs"/>
                        </a:rPr>
                      </a:br>
                      <a:r>
                        <a:rPr lang="ru-RU" sz="1400" kern="1200" dirty="0" smtClean="0">
                          <a:solidFill>
                            <a:schemeClr val="dk1"/>
                          </a:solidFill>
                          <a:latin typeface="+mn-lt"/>
                          <a:ea typeface="+mn-ea"/>
                          <a:cs typeface="+mn-cs"/>
                        </a:rPr>
                        <a:t>5. Особенности взаимодействия педагогического коллектива с семьями обучающихся.</a:t>
                      </a:r>
                      <a:br>
                        <a:rPr lang="ru-RU" sz="1400" kern="1200" dirty="0" smtClean="0">
                          <a:solidFill>
                            <a:schemeClr val="dk1"/>
                          </a:solidFill>
                          <a:latin typeface="+mn-lt"/>
                          <a:ea typeface="+mn-ea"/>
                          <a:cs typeface="+mn-cs"/>
                        </a:rPr>
                      </a:br>
                      <a:r>
                        <a:rPr lang="ru-RU" sz="1400" kern="1200" dirty="0" smtClean="0">
                          <a:solidFill>
                            <a:schemeClr val="dk1"/>
                          </a:solidFill>
                          <a:latin typeface="+mn-lt"/>
                          <a:ea typeface="+mn-ea"/>
                          <a:cs typeface="+mn-cs"/>
                        </a:rPr>
                        <a:t>6. Направления, задачи и содержание коррекционно-развивающей работы.</a:t>
                      </a:r>
                      <a:br>
                        <a:rPr lang="ru-RU" sz="1400" kern="1200" dirty="0" smtClean="0">
                          <a:solidFill>
                            <a:schemeClr val="dk1"/>
                          </a:solidFill>
                          <a:latin typeface="+mn-lt"/>
                          <a:ea typeface="+mn-ea"/>
                          <a:cs typeface="+mn-cs"/>
                        </a:rPr>
                      </a:br>
                      <a:r>
                        <a:rPr lang="ru-RU" sz="1400" kern="1200" dirty="0" smtClean="0">
                          <a:solidFill>
                            <a:schemeClr val="dk1"/>
                          </a:solidFill>
                          <a:latin typeface="+mn-lt"/>
                          <a:ea typeface="+mn-ea"/>
                          <a:cs typeface="+mn-cs"/>
                        </a:rPr>
                        <a:t>7. Федеральная рабочая программа воспитания: пояснительная записка; целевой раздел; содержательный раздел; организационный раздел</a:t>
                      </a:r>
                      <a:endParaRPr lang="ru-RU" sz="1400" dirty="0"/>
                    </a:p>
                  </a:txBody>
                  <a:tcPr/>
                </a:tc>
              </a:tr>
              <a:tr h="396090">
                <a:tc>
                  <a:txBody>
                    <a:bodyPr/>
                    <a:lstStyle/>
                    <a:p>
                      <a:r>
                        <a:rPr lang="ru-RU" sz="1400" dirty="0" smtClean="0"/>
                        <a:t>Организационный</a:t>
                      </a:r>
                      <a:endParaRPr lang="ru-RU" sz="1400" dirty="0"/>
                    </a:p>
                  </a:txBody>
                  <a:tcPr/>
                </a:tc>
                <a:tc>
                  <a:txBody>
                    <a:bodyPr/>
                    <a:lstStyle/>
                    <a:p>
                      <a:r>
                        <a:rPr lang="ru-RU" sz="1400" kern="1200" dirty="0" smtClean="0">
                          <a:solidFill>
                            <a:schemeClr val="dk1"/>
                          </a:solidFill>
                          <a:latin typeface="+mn-lt"/>
                          <a:ea typeface="+mn-ea"/>
                          <a:cs typeface="+mn-cs"/>
                        </a:rPr>
                        <a:t>1. Описание условий реализации программы: психолого-педагогические условия; особенности организации РППС; материально-техническое обеспечение ФОП, обеспеченность методическими материалами и средствами обучения и воспитания; примерный перечень литературных, музыкальных, художественных, анимационных произведений для реализации ФОП; кадровые условия.</a:t>
                      </a:r>
                      <a:br>
                        <a:rPr lang="ru-RU" sz="1400" kern="1200" dirty="0" smtClean="0">
                          <a:solidFill>
                            <a:schemeClr val="dk1"/>
                          </a:solidFill>
                          <a:latin typeface="+mn-lt"/>
                          <a:ea typeface="+mn-ea"/>
                          <a:cs typeface="+mn-cs"/>
                        </a:rPr>
                      </a:br>
                      <a:r>
                        <a:rPr lang="ru-RU" sz="1400" kern="1200" dirty="0" smtClean="0">
                          <a:solidFill>
                            <a:schemeClr val="dk1"/>
                          </a:solidFill>
                          <a:latin typeface="+mn-lt"/>
                          <a:ea typeface="+mn-ea"/>
                          <a:cs typeface="+mn-cs"/>
                        </a:rPr>
                        <a:t>2. Примерный режим и распорядок дня в дошкольных группах.</a:t>
                      </a:r>
                      <a:br>
                        <a:rPr lang="ru-RU" sz="1400" kern="1200" dirty="0" smtClean="0">
                          <a:solidFill>
                            <a:schemeClr val="dk1"/>
                          </a:solidFill>
                          <a:latin typeface="+mn-lt"/>
                          <a:ea typeface="+mn-ea"/>
                          <a:cs typeface="+mn-cs"/>
                        </a:rPr>
                      </a:br>
                      <a:r>
                        <a:rPr lang="ru-RU" sz="1400" kern="1200" dirty="0" smtClean="0">
                          <a:solidFill>
                            <a:schemeClr val="dk1"/>
                          </a:solidFill>
                          <a:latin typeface="+mn-lt"/>
                          <a:ea typeface="+mn-ea"/>
                          <a:cs typeface="+mn-cs"/>
                        </a:rPr>
                        <a:t>3. Федеральный календарный план воспитательной работы</a:t>
                      </a:r>
                      <a:endParaRPr lang="ru-RU" sz="1400" dirty="0"/>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C00000"/>
                </a:solidFill>
              </a:rPr>
              <a:t>ПЕРЕХОД НА ФОП ДО</a:t>
            </a:r>
            <a:endParaRPr lang="ru-RU" b="1" dirty="0">
              <a:solidFill>
                <a:srgbClr val="C00000"/>
              </a:solidFill>
            </a:endParaRPr>
          </a:p>
        </p:txBody>
      </p:sp>
      <p:sp>
        <p:nvSpPr>
          <p:cNvPr id="3" name="Содержимое 2"/>
          <p:cNvSpPr>
            <a:spLocks noGrp="1"/>
          </p:cNvSpPr>
          <p:nvPr>
            <p:ph idx="1"/>
          </p:nvPr>
        </p:nvSpPr>
        <p:spPr/>
        <p:txBody>
          <a:bodyPr>
            <a:normAutofit/>
          </a:bodyPr>
          <a:lstStyle/>
          <a:p>
            <a:r>
              <a:rPr lang="ru-RU" b="1" dirty="0" smtClean="0"/>
              <a:t>План-график по переходу на ФОП ДО</a:t>
            </a:r>
          </a:p>
          <a:p>
            <a:r>
              <a:rPr lang="ru-RU" b="1" dirty="0" smtClean="0"/>
              <a:t>Создание рабочей группы (приказ «О создании рабочей группы по приведению ООП в соответствие с ФОП», Положение</a:t>
            </a:r>
            <a:br>
              <a:rPr lang="ru-RU" b="1" dirty="0" smtClean="0"/>
            </a:br>
            <a:r>
              <a:rPr lang="ru-RU" b="1" dirty="0" smtClean="0"/>
              <a:t>о рабочей группе по приведению ООП ДОО в соответствие с ФОП, Состав рабочей группы по приведению ООП в соответствие с ФОП</a:t>
            </a:r>
          </a:p>
          <a:p>
            <a:pPr>
              <a:buNone/>
            </a:pPr>
            <a:r>
              <a:rPr lang="ru-RU" dirty="0" smtClean="0"/>
              <a:t>Источник: </a:t>
            </a:r>
            <a:r>
              <a:rPr lang="ru-RU" dirty="0" smtClean="0">
                <a:hlinkClick r:id="rId2"/>
              </a:rPr>
              <a:t>https://www.resobr.ru/article/63765-fop-do-novaya-federalnaya-obrazovatelnaya-programma</a:t>
            </a:r>
            <a:endParaRPr lang="ru-RU" dirty="0" smtClean="0"/>
          </a:p>
          <a:p>
            <a:endParaRPr lang="ru-RU"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C00000"/>
                </a:solidFill>
              </a:rPr>
              <a:t>1. ФОП или ФООП – как правильно?</a:t>
            </a:r>
            <a:br>
              <a:rPr lang="ru-RU" b="1" dirty="0" smtClean="0">
                <a:solidFill>
                  <a:srgbClr val="C00000"/>
                </a:solidFill>
              </a:rPr>
            </a:br>
            <a:endParaRPr lang="ru-RU" b="1" dirty="0">
              <a:solidFill>
                <a:srgbClr val="C00000"/>
              </a:solidFill>
            </a:endParaRPr>
          </a:p>
        </p:txBody>
      </p:sp>
      <p:sp>
        <p:nvSpPr>
          <p:cNvPr id="3" name="Содержимое 2"/>
          <p:cNvSpPr>
            <a:spLocks noGrp="1"/>
          </p:cNvSpPr>
          <p:nvPr>
            <p:ph idx="1"/>
          </p:nvPr>
        </p:nvSpPr>
        <p:spPr/>
        <p:txBody>
          <a:bodyPr/>
          <a:lstStyle/>
          <a:p>
            <a:pPr>
              <a:buNone/>
            </a:pPr>
            <a:r>
              <a:rPr lang="ru-RU" dirty="0" smtClean="0"/>
              <a:t>   В Закон об образовании ввели новое понятие «федеральная основная общеобразовательная программа» (</a:t>
            </a:r>
            <a:r>
              <a:rPr lang="ru-RU" u="sng" dirty="0" smtClean="0">
                <a:hlinkClick r:id="rId2"/>
              </a:rPr>
              <a:t>Федеральный закон от 24.09.2022 № 371-ФЗ</a:t>
            </a:r>
            <a:r>
              <a:rPr lang="ru-RU" dirty="0" smtClean="0"/>
              <a:t>). Несмотря на такую формулировку в Законе об образовании, ведомство использует название «федеральная образовательная программа» и аббревиатуру ФОП. Таким образом, понятия ФООП и ФОП можно считать </a:t>
            </a:r>
            <a:r>
              <a:rPr lang="ru-RU" dirty="0" smtClean="0">
                <a:solidFill>
                  <a:srgbClr val="C00000"/>
                </a:solidFill>
              </a:rPr>
              <a:t>синонимами.</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solidFill>
                  <a:srgbClr val="C00000"/>
                </a:solidFill>
              </a:rPr>
              <a:t>Закон «Об образовании в РФ» </a:t>
            </a:r>
            <a:br>
              <a:rPr lang="ru-RU" b="1" dirty="0" smtClean="0">
                <a:solidFill>
                  <a:srgbClr val="C00000"/>
                </a:solidFill>
              </a:rPr>
            </a:br>
            <a:r>
              <a:rPr lang="ru-RU" b="1" dirty="0" smtClean="0">
                <a:solidFill>
                  <a:srgbClr val="C00000"/>
                </a:solidFill>
              </a:rPr>
              <a:t>Дата обновления: 27.09.2022 </a:t>
            </a:r>
            <a:br>
              <a:rPr lang="ru-RU" b="1" dirty="0" smtClean="0">
                <a:solidFill>
                  <a:srgbClr val="C00000"/>
                </a:solidFill>
              </a:rPr>
            </a:br>
            <a:r>
              <a:rPr lang="ru-RU" b="1" dirty="0" smtClean="0">
                <a:solidFill>
                  <a:srgbClr val="C00000"/>
                </a:solidFill>
              </a:rPr>
              <a:t>Статья 12. Образовательные программы</a:t>
            </a:r>
            <a:endParaRPr lang="ru-RU" b="1" dirty="0">
              <a:solidFill>
                <a:srgbClr val="C00000"/>
              </a:solidFill>
            </a:endParaRPr>
          </a:p>
        </p:txBody>
      </p:sp>
      <p:graphicFrame>
        <p:nvGraphicFramePr>
          <p:cNvPr id="4" name="Содержимое 3"/>
          <p:cNvGraphicFramePr>
            <a:graphicFrameLocks noGrp="1"/>
          </p:cNvGraphicFramePr>
          <p:nvPr>
            <p:ph idx="1"/>
          </p:nvPr>
        </p:nvGraphicFramePr>
        <p:xfrm>
          <a:off x="803695" y="2041285"/>
          <a:ext cx="10515600" cy="4037076"/>
        </p:xfrm>
        <a:graphic>
          <a:graphicData uri="http://schemas.openxmlformats.org/drawingml/2006/table">
            <a:tbl>
              <a:tblPr firstRow="1" bandRow="1">
                <a:tableStyleId>{5C22544A-7EE6-4342-B048-85BDC9FD1C3A}</a:tableStyleId>
              </a:tblPr>
              <a:tblGrid>
                <a:gridCol w="5257800"/>
                <a:gridCol w="5257800"/>
              </a:tblGrid>
              <a:tr h="370840">
                <a:tc>
                  <a:txBody>
                    <a:bodyPr/>
                    <a:lstStyle/>
                    <a:p>
                      <a:pPr algn="ctr"/>
                      <a:r>
                        <a:rPr lang="ru-RU" dirty="0" smtClean="0"/>
                        <a:t>БЫЛО</a:t>
                      </a:r>
                      <a:endParaRPr lang="ru-RU" dirty="0"/>
                    </a:p>
                  </a:txBody>
                  <a:tcPr/>
                </a:tc>
                <a:tc>
                  <a:txBody>
                    <a:bodyPr/>
                    <a:lstStyle/>
                    <a:p>
                      <a:pPr algn="ctr"/>
                      <a:r>
                        <a:rPr lang="ru-RU" dirty="0" smtClean="0"/>
                        <a:t>СТАЛО</a:t>
                      </a:r>
                      <a:endParaRPr lang="ru-RU" dirty="0"/>
                    </a:p>
                  </a:txBody>
                  <a:tcPr/>
                </a:tc>
              </a:tr>
              <a:tr h="370840">
                <a:tc>
                  <a:txBody>
                    <a:bodyPr/>
                    <a:lstStyle/>
                    <a:p>
                      <a:r>
                        <a:rPr lang="ru-RU" sz="1200" b="1" strike="sngStrike" kern="1200" dirty="0" smtClean="0">
                          <a:solidFill>
                            <a:schemeClr val="tx1"/>
                          </a:solidFill>
                          <a:latin typeface="+mn-lt"/>
                          <a:ea typeface="+mn-ea"/>
                          <a:cs typeface="+mn-cs"/>
                        </a:rPr>
                        <a:t>6. Образовательные программы дошкольного образования разрабатываются и утверждаются организацией, осуществляющей образовательную деятельность, в соответствии с федеральным государственным образовательным стандартом дошкольного образования и с учетом соответствующих примерных образовательных программ дошкольного образования.</a:t>
                      </a:r>
                      <a:endParaRPr lang="ru-RU" sz="1200" dirty="0">
                        <a:solidFill>
                          <a:schemeClr val="tx1"/>
                        </a:solidFill>
                      </a:endParaRPr>
                    </a:p>
                  </a:txBody>
                  <a:tcPr/>
                </a:tc>
                <a:tc>
                  <a:txBody>
                    <a:bodyPr/>
                    <a:lstStyle/>
                    <a:p>
                      <a:r>
                        <a:rPr lang="ru-RU" sz="1200" b="1" kern="1200" dirty="0" smtClean="0">
                          <a:solidFill>
                            <a:schemeClr val="tx1"/>
                          </a:solidFill>
                          <a:latin typeface="+mn-lt"/>
                          <a:ea typeface="+mn-ea"/>
                          <a:cs typeface="+mn-cs"/>
                        </a:rPr>
                        <a:t>6. Образовательные программы дошкольного образования разрабатываются и утверждаются организацией, осуществляющей образовательную деятельность, в соответствии с федеральным государственным образовательным стандартом дошкольного образования и соответствующей федеральной образовательной программой дошкольного образования. Содержание и планируемые результаты разработанных образовательными организациями образовательных программ должны быть не ниже соответствующих содержания и планируемых результатов федеральной программы дошкольного образования.</a:t>
                      </a:r>
                      <a:endParaRPr lang="ru-RU" sz="1200" dirty="0">
                        <a:solidFill>
                          <a:schemeClr val="tx1"/>
                        </a:solidFill>
                      </a:endParaRPr>
                    </a:p>
                  </a:txBody>
                  <a:tcPr/>
                </a:tc>
              </a:tr>
              <a:tr h="370840">
                <a:tc>
                  <a:txBody>
                    <a:bodyPr/>
                    <a:lstStyle/>
                    <a:p>
                      <a:pPr>
                        <a:lnSpc>
                          <a:spcPct val="115000"/>
                        </a:lnSpc>
                        <a:spcAft>
                          <a:spcPts val="0"/>
                        </a:spcAft>
                      </a:pPr>
                      <a:r>
                        <a:rPr lang="ru-RU" sz="1200" strike="sngStrike" kern="1200" dirty="0" smtClean="0">
                          <a:solidFill>
                            <a:schemeClr val="dk1"/>
                          </a:solidFill>
                          <a:latin typeface="+mn-lt"/>
                          <a:ea typeface="+mn-ea"/>
                          <a:cs typeface="+mn-cs"/>
                        </a:rPr>
                        <a:t>7.2. При разработке основной общеобразовательной программы организация, осуществляющая образовательную деятельность, вправе предусмотреть применение при реализации соответствующей образовательной программы примерного учебного плана и (или) примерного календарного учебного графика, и (или) примерных рабочих программ учебных предметов, курсов, дисциплин (модулей), включенных в соответствующую примерную основную общеобразовательную программу. В этом случае такая учебно-методическая документация не разрабатывается</a:t>
                      </a:r>
                      <a:endParaRPr lang="ru-RU" sz="1200" dirty="0">
                        <a:latin typeface="Calibri"/>
                        <a:ea typeface="Times New Roman"/>
                        <a:cs typeface="Times New Roman"/>
                      </a:endParaRPr>
                    </a:p>
                  </a:txBody>
                  <a:tcPr marL="44450" marR="44450" marT="31750" marB="31750"/>
                </a:tc>
                <a:tc>
                  <a:txBody>
                    <a:bodyPr/>
                    <a:lstStyle/>
                    <a:p>
                      <a:pPr algn="ctr">
                        <a:lnSpc>
                          <a:spcPct val="115000"/>
                        </a:lnSpc>
                        <a:spcAft>
                          <a:spcPts val="0"/>
                        </a:spcAft>
                      </a:pPr>
                      <a:r>
                        <a:rPr lang="ru-RU" sz="1200" kern="1200" dirty="0" smtClean="0">
                          <a:solidFill>
                            <a:schemeClr val="dk1"/>
                          </a:solidFill>
                          <a:latin typeface="+mn-lt"/>
                          <a:ea typeface="+mn-ea"/>
                          <a:cs typeface="+mn-cs"/>
                        </a:rPr>
                        <a:t>7.2. Утратил силу. - Федеральный закон от 24.09.2022 N 371-ФЗ.</a:t>
                      </a:r>
                      <a:r>
                        <a:rPr lang="ru-RU" sz="1200" dirty="0" smtClean="0">
                          <a:solidFill>
                            <a:srgbClr val="999999"/>
                          </a:solidFill>
                          <a:latin typeface="Times New Roman"/>
                          <a:ea typeface="Times New Roman"/>
                          <a:cs typeface="Times New Roman"/>
                        </a:rPr>
                        <a:t>23</a:t>
                      </a:r>
                      <a:endParaRPr lang="ru-RU" sz="1200" dirty="0">
                        <a:latin typeface="Calibri"/>
                        <a:ea typeface="Times New Roman"/>
                        <a:cs typeface="Times New Roman"/>
                      </a:endParaRPr>
                    </a:p>
                  </a:txBody>
                  <a:tcPr marL="12700" marR="12700" marT="31750" marB="31750"/>
                </a:tc>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solidFill>
                  <a:srgbClr val="C00000"/>
                </a:solidFill>
              </a:rPr>
              <a:t>2. Можно ли работать полностью по ФОП ДО?</a:t>
            </a:r>
            <a:br>
              <a:rPr lang="ru-RU" b="1" dirty="0" smtClean="0">
                <a:solidFill>
                  <a:srgbClr val="C00000"/>
                </a:solidFill>
              </a:rPr>
            </a:br>
            <a:endParaRPr lang="ru-RU" dirty="0">
              <a:solidFill>
                <a:srgbClr val="C00000"/>
              </a:solidFill>
            </a:endParaRPr>
          </a:p>
        </p:txBody>
      </p:sp>
      <p:sp>
        <p:nvSpPr>
          <p:cNvPr id="3" name="Содержимое 2"/>
          <p:cNvSpPr>
            <a:spLocks noGrp="1"/>
          </p:cNvSpPr>
          <p:nvPr>
            <p:ph idx="1"/>
          </p:nvPr>
        </p:nvSpPr>
        <p:spPr>
          <a:xfrm>
            <a:off x="846827" y="1584086"/>
            <a:ext cx="10515600" cy="4351338"/>
          </a:xfrm>
        </p:spPr>
        <p:txBody>
          <a:bodyPr>
            <a:normAutofit fontScale="92500" lnSpcReduction="20000"/>
          </a:bodyPr>
          <a:lstStyle/>
          <a:p>
            <a:pPr algn="just">
              <a:buNone/>
            </a:pPr>
            <a:r>
              <a:rPr lang="ru-RU" dirty="0" smtClean="0"/>
              <a:t> Это </a:t>
            </a:r>
            <a:r>
              <a:rPr lang="ru-RU" dirty="0" smtClean="0">
                <a:solidFill>
                  <a:srgbClr val="C00000"/>
                </a:solidFill>
              </a:rPr>
              <a:t>спорный</a:t>
            </a:r>
            <a:r>
              <a:rPr lang="ru-RU" dirty="0" smtClean="0"/>
              <a:t> вопрос. Нет единого мнения, но полагаем, что надо разработать </a:t>
            </a:r>
            <a:r>
              <a:rPr lang="ru-RU" dirty="0" smtClean="0">
                <a:solidFill>
                  <a:srgbClr val="C00000"/>
                </a:solidFill>
              </a:rPr>
              <a:t>свою ООП</a:t>
            </a:r>
            <a:r>
              <a:rPr lang="ru-RU" dirty="0" smtClean="0"/>
              <a:t>. </a:t>
            </a:r>
          </a:p>
          <a:p>
            <a:pPr algn="just">
              <a:buNone/>
            </a:pPr>
            <a:r>
              <a:rPr lang="ru-RU" dirty="0" smtClean="0"/>
              <a:t>ФОП только </a:t>
            </a:r>
            <a:r>
              <a:rPr lang="ru-RU" dirty="0" smtClean="0">
                <a:solidFill>
                  <a:srgbClr val="C00000"/>
                </a:solidFill>
              </a:rPr>
              <a:t>основа</a:t>
            </a:r>
            <a:r>
              <a:rPr lang="ru-RU" dirty="0" smtClean="0"/>
              <a:t> для разработки своей ООП, обязательная часть оформляется в виде ссылки (</a:t>
            </a:r>
            <a:r>
              <a:rPr lang="ru-RU" u="sng" dirty="0" smtClean="0">
                <a:hlinkClick r:id="rId2"/>
              </a:rPr>
              <a:t>п. 4 ФОП ДО</a:t>
            </a:r>
            <a:r>
              <a:rPr lang="ru-RU" dirty="0" smtClean="0"/>
              <a:t>, утв. приказом </a:t>
            </a:r>
            <a:r>
              <a:rPr lang="ru-RU" dirty="0" err="1" smtClean="0"/>
              <a:t>Минпросвещения</a:t>
            </a:r>
            <a:r>
              <a:rPr lang="ru-RU" dirty="0" smtClean="0"/>
              <a:t> от 25.11.2022 № 1028). </a:t>
            </a:r>
          </a:p>
          <a:p>
            <a:pPr algn="just">
              <a:buNone/>
            </a:pPr>
            <a:r>
              <a:rPr lang="ru-RU" dirty="0" smtClean="0"/>
              <a:t>При этом помимо обязательной части в ООП ДО должна быть еще и </a:t>
            </a:r>
            <a:r>
              <a:rPr lang="ru-RU" dirty="0" smtClean="0">
                <a:solidFill>
                  <a:srgbClr val="C00000"/>
                </a:solidFill>
              </a:rPr>
              <a:t>формируемая часть</a:t>
            </a:r>
            <a:r>
              <a:rPr lang="ru-RU" dirty="0" smtClean="0"/>
              <a:t>, которую детский сад разрабатывает </a:t>
            </a:r>
            <a:r>
              <a:rPr lang="ru-RU" dirty="0" smtClean="0">
                <a:solidFill>
                  <a:srgbClr val="C00000"/>
                </a:solidFill>
              </a:rPr>
              <a:t>самостоятельно</a:t>
            </a:r>
            <a:r>
              <a:rPr lang="ru-RU" dirty="0" smtClean="0"/>
              <a:t>. </a:t>
            </a:r>
          </a:p>
          <a:p>
            <a:pPr algn="just">
              <a:buNone/>
            </a:pPr>
            <a:r>
              <a:rPr lang="ru-RU" dirty="0" smtClean="0"/>
              <a:t>Закон об образовании разрешает не разрабатывать учебно-методическую рекомендацию из ФОП, но не всю ООП ДО (</a:t>
            </a:r>
            <a:r>
              <a:rPr lang="ru-RU" u="sng" dirty="0" smtClean="0">
                <a:hlinkClick r:id="rId3"/>
              </a:rPr>
              <a:t>п. 6.4 ст. 12</a:t>
            </a:r>
            <a:r>
              <a:rPr lang="ru-RU" dirty="0" smtClean="0"/>
              <a:t> Федерального закона от 29.12.2012 № 273-ФЗ). Также не стоит забывать о том, что ООП ДО должна учитывать индивидуальные потребности, интересы и особенности обучающихся.</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894332"/>
          </a:xfrm>
        </p:spPr>
        <p:txBody>
          <a:bodyPr>
            <a:normAutofit fontScale="90000"/>
          </a:bodyPr>
          <a:lstStyle/>
          <a:p>
            <a:pPr algn="ctr"/>
            <a:r>
              <a:rPr lang="ru-RU" b="1" dirty="0" smtClean="0">
                <a:solidFill>
                  <a:srgbClr val="C00000"/>
                </a:solidFill>
              </a:rPr>
              <a:t>3. Какие УМК использовать?</a:t>
            </a:r>
            <a:br>
              <a:rPr lang="ru-RU" b="1" dirty="0" smtClean="0">
                <a:solidFill>
                  <a:srgbClr val="C00000"/>
                </a:solidFill>
              </a:rPr>
            </a:br>
            <a:endParaRPr lang="ru-RU" b="1" dirty="0">
              <a:solidFill>
                <a:srgbClr val="C00000"/>
              </a:solidFill>
            </a:endParaRPr>
          </a:p>
        </p:txBody>
      </p:sp>
      <p:sp>
        <p:nvSpPr>
          <p:cNvPr id="3" name="Содержимое 2"/>
          <p:cNvSpPr>
            <a:spLocks noGrp="1"/>
          </p:cNvSpPr>
          <p:nvPr>
            <p:ph idx="1"/>
          </p:nvPr>
        </p:nvSpPr>
        <p:spPr/>
        <p:txBody>
          <a:bodyPr/>
          <a:lstStyle/>
          <a:p>
            <a:pPr>
              <a:buNone/>
            </a:pPr>
            <a:r>
              <a:rPr lang="ru-RU" dirty="0" smtClean="0"/>
              <a:t>УМК пока будем использовать </a:t>
            </a:r>
            <a:r>
              <a:rPr lang="ru-RU" dirty="0" smtClean="0">
                <a:solidFill>
                  <a:srgbClr val="C00000"/>
                </a:solidFill>
              </a:rPr>
              <a:t>прежние</a:t>
            </a:r>
            <a:r>
              <a:rPr lang="ru-RU" dirty="0" smtClean="0"/>
              <a:t> до специальных рекомендаций </a:t>
            </a:r>
            <a:r>
              <a:rPr lang="ru-RU" dirty="0" err="1" smtClean="0"/>
              <a:t>Мипросвещения</a:t>
            </a:r>
            <a:r>
              <a:rPr lang="ru-RU" dirty="0" smtClean="0"/>
              <a:t>. </a:t>
            </a:r>
          </a:p>
          <a:p>
            <a:pPr>
              <a:buNone/>
            </a:pPr>
            <a:r>
              <a:rPr lang="ru-RU" dirty="0" smtClean="0"/>
              <a:t>Но Федеральная программа включает в себя учебно-методическую документацию. Закон разрешает детским садам использовать ее и не разрабатывать и не утверждать свою аналогичную документацию (</a:t>
            </a:r>
            <a:r>
              <a:rPr lang="ru-RU" u="sng" dirty="0" smtClean="0">
                <a:hlinkClick r:id="rId2"/>
              </a:rPr>
              <a:t>п. 6.4 ст. 12</a:t>
            </a:r>
            <a:r>
              <a:rPr lang="ru-RU" dirty="0" smtClean="0"/>
              <a:t> Федерального закона от 29.12.2012 № 273-ФЗ).</a:t>
            </a: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600" b="1" dirty="0" smtClean="0">
                <a:solidFill>
                  <a:srgbClr val="C00000"/>
                </a:solidFill>
              </a:rPr>
              <a:t>4. Можно использовать при разработке ООП ДО на основе ФОП ДО вариативные и парциальные программы?</a:t>
            </a:r>
            <a:br>
              <a:rPr lang="ru-RU" sz="3600" b="1" dirty="0" smtClean="0">
                <a:solidFill>
                  <a:srgbClr val="C00000"/>
                </a:solidFill>
              </a:rPr>
            </a:br>
            <a:endParaRPr lang="ru-RU" sz="3600" b="1" dirty="0">
              <a:solidFill>
                <a:srgbClr val="C00000"/>
              </a:solidFill>
            </a:endParaRPr>
          </a:p>
        </p:txBody>
      </p:sp>
      <p:sp>
        <p:nvSpPr>
          <p:cNvPr id="3" name="Содержимое 2"/>
          <p:cNvSpPr>
            <a:spLocks noGrp="1"/>
          </p:cNvSpPr>
          <p:nvPr>
            <p:ph idx="1"/>
          </p:nvPr>
        </p:nvSpPr>
        <p:spPr/>
        <p:txBody>
          <a:bodyPr/>
          <a:lstStyle/>
          <a:p>
            <a:pPr algn="just">
              <a:buNone/>
            </a:pPr>
            <a:r>
              <a:rPr lang="ru-RU" dirty="0" smtClean="0"/>
              <a:t>Да, </a:t>
            </a:r>
            <a:r>
              <a:rPr lang="ru-RU" dirty="0" smtClean="0">
                <a:solidFill>
                  <a:srgbClr val="C00000"/>
                </a:solidFill>
              </a:rPr>
              <a:t>можно</a:t>
            </a:r>
            <a:r>
              <a:rPr lang="ru-RU" dirty="0" smtClean="0"/>
              <a:t>. Используйте вариативные и парциальные программы в части, которая не противоречит ФГОС ДО и ФОП ДО. Эти программы можно использовать при разработке формируемой части ООП ДО. </a:t>
            </a:r>
          </a:p>
          <a:p>
            <a:pPr algn="just">
              <a:buNone/>
            </a:pPr>
            <a:r>
              <a:rPr lang="ru-RU" dirty="0" smtClean="0"/>
              <a:t>Детский сад выбирает парциальные образовательные программы и формы организации работы с детьми, которые в наибольшей степени соответствуют потребностям и интересам детей, а также возможностям педагогического коллектива и детского сада в целом. Об этом говорит и ФОП ДО (</a:t>
            </a:r>
            <a:r>
              <a:rPr lang="ru-RU" u="sng" dirty="0" smtClean="0">
                <a:hlinkClick r:id="rId2"/>
              </a:rPr>
              <a:t>п. 4 ФОП ДО</a:t>
            </a:r>
            <a:r>
              <a:rPr lang="ru-RU" dirty="0" smtClean="0"/>
              <a:t>, утв. приказом </a:t>
            </a:r>
            <a:r>
              <a:rPr lang="ru-RU" dirty="0" err="1" smtClean="0"/>
              <a:t>Минпросвещения</a:t>
            </a:r>
            <a:r>
              <a:rPr lang="ru-RU" dirty="0" smtClean="0"/>
              <a:t> от 25.11.2022 № 1028).</a:t>
            </a: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515433"/>
          </a:xfrm>
        </p:spPr>
        <p:txBody>
          <a:bodyPr>
            <a:normAutofit fontScale="90000"/>
          </a:bodyPr>
          <a:lstStyle/>
          <a:p>
            <a:pPr algn="ctr"/>
            <a:r>
              <a:rPr lang="ru-RU" sz="4000" b="1" dirty="0" smtClean="0">
                <a:solidFill>
                  <a:srgbClr val="C00000"/>
                </a:solidFill>
              </a:rPr>
              <a:t>5. Нужно разрабатывать календарный план воспитательной работы или можно работать по федеральному плану?</a:t>
            </a:r>
            <a:r>
              <a:rPr lang="ru-RU" b="1" dirty="0" smtClean="0"/>
              <a:t/>
            </a:r>
            <a:br>
              <a:rPr lang="ru-RU" b="1" dirty="0" smtClean="0"/>
            </a:br>
            <a:endParaRPr lang="ru-RU" dirty="0"/>
          </a:p>
        </p:txBody>
      </p:sp>
      <p:sp>
        <p:nvSpPr>
          <p:cNvPr id="3" name="Содержимое 2"/>
          <p:cNvSpPr>
            <a:spLocks noGrp="1"/>
          </p:cNvSpPr>
          <p:nvPr>
            <p:ph idx="1"/>
          </p:nvPr>
        </p:nvSpPr>
        <p:spPr>
          <a:xfrm>
            <a:off x="838200" y="1730735"/>
            <a:ext cx="10515600" cy="4351338"/>
          </a:xfrm>
        </p:spPr>
        <p:txBody>
          <a:bodyPr>
            <a:normAutofit fontScale="92500"/>
          </a:bodyPr>
          <a:lstStyle/>
          <a:p>
            <a:pPr algn="just">
              <a:buNone/>
            </a:pPr>
            <a:r>
              <a:rPr lang="ru-RU" dirty="0" smtClean="0"/>
              <a:t>Да, </a:t>
            </a:r>
            <a:r>
              <a:rPr lang="ru-RU" dirty="0" smtClean="0">
                <a:solidFill>
                  <a:srgbClr val="C00000"/>
                </a:solidFill>
              </a:rPr>
              <a:t>нужно</a:t>
            </a:r>
            <a:r>
              <a:rPr lang="ru-RU" dirty="0" smtClean="0"/>
              <a:t>. </a:t>
            </a:r>
          </a:p>
          <a:p>
            <a:pPr algn="just">
              <a:buNone/>
            </a:pPr>
            <a:r>
              <a:rPr lang="ru-RU" dirty="0" smtClean="0"/>
              <a:t>Федеральный календарный план воспитательной работы содержит </a:t>
            </a:r>
            <a:r>
              <a:rPr lang="ru-RU" dirty="0" smtClean="0">
                <a:solidFill>
                  <a:srgbClr val="C00000"/>
                </a:solidFill>
              </a:rPr>
              <a:t>единый</a:t>
            </a:r>
            <a:r>
              <a:rPr lang="ru-RU" dirty="0" smtClean="0"/>
              <a:t> для всех детских садов перечень основных государственных и народных праздников, памятных дат. ФОП ДО дает право наряду с федеральным планом проводить иные мероприятия по ключевым направлениям воспитания и дополнительного образования детей согласно программе воспитания (</a:t>
            </a:r>
            <a:r>
              <a:rPr lang="ru-RU" u="sng" dirty="0" smtClean="0">
                <a:hlinkClick r:id="rId2"/>
              </a:rPr>
              <a:t>п. 36 ФОП ДО</a:t>
            </a:r>
            <a:r>
              <a:rPr lang="ru-RU" dirty="0" smtClean="0"/>
              <a:t>, утв. приказом </a:t>
            </a:r>
            <a:r>
              <a:rPr lang="ru-RU" dirty="0" err="1" smtClean="0"/>
              <a:t>Минпросвещения</a:t>
            </a:r>
            <a:r>
              <a:rPr lang="ru-RU" dirty="0" smtClean="0"/>
              <a:t> от 25.11.2022 № 1028). </a:t>
            </a:r>
          </a:p>
          <a:p>
            <a:pPr algn="just">
              <a:buNone/>
            </a:pPr>
            <a:r>
              <a:rPr lang="ru-RU" dirty="0" smtClean="0"/>
              <a:t>Все мероприятия должны проводиться с учетом особенностей ООП ДО, а также возрастных, физиологических и </a:t>
            </a:r>
            <a:r>
              <a:rPr lang="ru-RU" dirty="0" err="1" smtClean="0"/>
              <a:t>психоэмоциональных</a:t>
            </a:r>
            <a:r>
              <a:rPr lang="ru-RU" dirty="0" smtClean="0"/>
              <a:t> особенностей дошкольников.</a:t>
            </a:r>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solidFill>
                  <a:srgbClr val="C00000"/>
                </a:solidFill>
              </a:rPr>
              <a:t>6. Может ли детский сад самостоятельно разработать режимы дня групп?</a:t>
            </a:r>
            <a:r>
              <a:rPr lang="ru-RU" dirty="0" smtClean="0"/>
              <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Да, </a:t>
            </a:r>
            <a:r>
              <a:rPr lang="ru-RU" dirty="0" smtClean="0">
                <a:solidFill>
                  <a:srgbClr val="C00000"/>
                </a:solidFill>
              </a:rPr>
              <a:t>может.</a:t>
            </a:r>
            <a:r>
              <a:rPr lang="ru-RU" dirty="0" smtClean="0"/>
              <a:t> </a:t>
            </a:r>
          </a:p>
          <a:p>
            <a:pPr algn="just">
              <a:buNone/>
            </a:pPr>
            <a:r>
              <a:rPr lang="ru-RU" dirty="0" smtClean="0"/>
              <a:t>Закон об образовании оставляет за детскими садами </a:t>
            </a:r>
            <a:r>
              <a:rPr lang="ru-RU" dirty="0" smtClean="0">
                <a:solidFill>
                  <a:srgbClr val="C00000"/>
                </a:solidFill>
              </a:rPr>
              <a:t>право самостоятельно определять режим занятий </a:t>
            </a:r>
            <a:r>
              <a:rPr lang="ru-RU" dirty="0" smtClean="0"/>
              <a:t>обучающихся и разрабатывать локальные акты, которые в том числе устанавливают режимные моменты (</a:t>
            </a:r>
            <a:r>
              <a:rPr lang="ru-RU" u="sng" dirty="0" smtClean="0">
                <a:hlinkClick r:id="rId2"/>
              </a:rPr>
              <a:t>ч. 2 ст. 30</a:t>
            </a:r>
            <a:r>
              <a:rPr lang="ru-RU" dirty="0" smtClean="0"/>
              <a:t> Федерального закона от 29.12.2012 № 273-ФЗ). </a:t>
            </a:r>
          </a:p>
          <a:p>
            <a:pPr algn="just">
              <a:buNone/>
            </a:pPr>
            <a:r>
              <a:rPr lang="ru-RU" dirty="0" smtClean="0"/>
              <a:t>Кроме того, ФОП ДО содержит только </a:t>
            </a:r>
            <a:r>
              <a:rPr lang="ru-RU" dirty="0" smtClean="0">
                <a:solidFill>
                  <a:srgbClr val="C00000"/>
                </a:solidFill>
              </a:rPr>
              <a:t>примерный</a:t>
            </a:r>
            <a:r>
              <a:rPr lang="ru-RU" dirty="0" smtClean="0"/>
              <a:t> режим и распорядок дня для дошкольных групп (</a:t>
            </a:r>
            <a:r>
              <a:rPr lang="ru-RU" u="sng" dirty="0" smtClean="0">
                <a:hlinkClick r:id="rId3"/>
              </a:rPr>
              <a:t>п. 5 ФОП ДО</a:t>
            </a:r>
            <a:r>
              <a:rPr lang="ru-RU" dirty="0" smtClean="0"/>
              <a:t>, утв. приказом </a:t>
            </a:r>
            <a:r>
              <a:rPr lang="ru-RU" dirty="0" err="1" smtClean="0"/>
              <a:t>Минпросвещения</a:t>
            </a:r>
            <a:r>
              <a:rPr lang="ru-RU" dirty="0" smtClean="0"/>
              <a:t> от 25.11.2022 № 1028).</a:t>
            </a: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800" b="1" dirty="0" smtClean="0">
                <a:solidFill>
                  <a:srgbClr val="C00000"/>
                </a:solidFill>
              </a:rPr>
              <a:t>ФОП ДО</a:t>
            </a:r>
            <a:endParaRPr lang="ru-RU" sz="4800" b="1" dirty="0">
              <a:solidFill>
                <a:srgbClr val="C00000"/>
              </a:solidFill>
            </a:endParaRPr>
          </a:p>
        </p:txBody>
      </p:sp>
      <p:pic>
        <p:nvPicPr>
          <p:cNvPr id="4" name="Содержимое 3" descr="https://www.resobr.ru/images/place_img/kravcov-150.png"/>
          <p:cNvPicPr>
            <a:picLocks noGrp="1"/>
          </p:cNvPicPr>
          <p:nvPr>
            <p:ph idx="1"/>
          </p:nvPr>
        </p:nvPicPr>
        <p:blipFill>
          <a:blip r:embed="rId2"/>
          <a:srcRect/>
          <a:stretch>
            <a:fillRect/>
          </a:stretch>
        </p:blipFill>
        <p:spPr bwMode="auto">
          <a:xfrm>
            <a:off x="266331" y="2290438"/>
            <a:ext cx="2974019" cy="2839849"/>
          </a:xfrm>
          <a:prstGeom prst="rect">
            <a:avLst/>
          </a:prstGeom>
          <a:noFill/>
          <a:ln w="9525">
            <a:noFill/>
            <a:miter lim="800000"/>
            <a:headEnd/>
            <a:tailEnd/>
          </a:ln>
        </p:spPr>
      </p:pic>
      <p:pic>
        <p:nvPicPr>
          <p:cNvPr id="5" name="Рисунок 4" descr="https://www.resobr.ru/images/place_img/logo_minprosveschenie.png"/>
          <p:cNvPicPr/>
          <p:nvPr/>
        </p:nvPicPr>
        <p:blipFill>
          <a:blip r:embed="rId3"/>
          <a:srcRect/>
          <a:stretch>
            <a:fillRect/>
          </a:stretch>
        </p:blipFill>
        <p:spPr bwMode="auto">
          <a:xfrm>
            <a:off x="9999118" y="0"/>
            <a:ext cx="1976120" cy="2286000"/>
          </a:xfrm>
          <a:prstGeom prst="rect">
            <a:avLst/>
          </a:prstGeom>
          <a:noFill/>
          <a:ln w="9525">
            <a:noFill/>
            <a:miter lim="800000"/>
            <a:headEnd/>
            <a:tailEnd/>
          </a:ln>
        </p:spPr>
      </p:pic>
      <p:sp>
        <p:nvSpPr>
          <p:cNvPr id="2049" name="Rectangle 1"/>
          <p:cNvSpPr>
            <a:spLocks noChangeArrowheads="1"/>
          </p:cNvSpPr>
          <p:nvPr/>
        </p:nvSpPr>
        <p:spPr bwMode="auto">
          <a:xfrm>
            <a:off x="3986074" y="2352583"/>
            <a:ext cx="6968971"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2B2B2B"/>
                </a:solidFill>
                <a:effectLst/>
                <a:latin typeface="Calibri"/>
                <a:ea typeface="Times New Roman" pitchFamily="18" charset="0"/>
                <a:cs typeface="Arial" pitchFamily="34" charset="0"/>
              </a:rPr>
              <a:t>«</a:t>
            </a:r>
            <a:r>
              <a:rPr kumimoji="0" lang="ru-RU" sz="2000" b="0" i="0" u="none" strike="noStrike" cap="none" normalizeH="0" baseline="0" dirty="0" smtClean="0">
                <a:ln>
                  <a:noFill/>
                </a:ln>
                <a:solidFill>
                  <a:srgbClr val="2B2B2B"/>
                </a:solidFill>
                <a:effectLst/>
                <a:latin typeface="Arial" pitchFamily="34" charset="0"/>
                <a:ea typeface="Times New Roman" pitchFamily="18" charset="0"/>
                <a:cs typeface="Arial" pitchFamily="34" charset="0"/>
              </a:rPr>
              <a:t>Мы</a:t>
            </a:r>
            <a:r>
              <a:rPr kumimoji="0" lang="ru-RU" sz="2000" b="0" i="0" u="none" strike="noStrike" cap="none" normalizeH="0" baseline="0" dirty="0" smtClean="0">
                <a:ln>
                  <a:noFill/>
                </a:ln>
                <a:solidFill>
                  <a:srgbClr val="2B2B2B"/>
                </a:solidFill>
                <a:effectLst/>
                <a:latin typeface="Calibri"/>
                <a:ea typeface="Times New Roman" pitchFamily="18" charset="0"/>
                <a:cs typeface="Arial" pitchFamily="34" charset="0"/>
              </a:rPr>
              <a:t> </a:t>
            </a:r>
            <a:r>
              <a:rPr kumimoji="0" lang="ru-RU" sz="2000" b="0" i="0" u="none" strike="noStrike" cap="none" normalizeH="0" baseline="0" dirty="0" smtClean="0">
                <a:ln>
                  <a:noFill/>
                </a:ln>
                <a:solidFill>
                  <a:srgbClr val="2B2B2B"/>
                </a:solidFill>
                <a:effectLst/>
                <a:latin typeface="Arial" pitchFamily="34" charset="0"/>
                <a:ea typeface="Times New Roman" pitchFamily="18" charset="0"/>
                <a:cs typeface="Arial" pitchFamily="34" charset="0"/>
              </a:rPr>
              <a:t>разрабатываем такую программу, я, наверное, впервые об</a:t>
            </a:r>
            <a:r>
              <a:rPr kumimoji="0" lang="ru-RU" sz="2000" b="0" i="0" u="none" strike="noStrike" cap="none" normalizeH="0" baseline="0" dirty="0" smtClean="0">
                <a:ln>
                  <a:noFill/>
                </a:ln>
                <a:solidFill>
                  <a:srgbClr val="2B2B2B"/>
                </a:solidFill>
                <a:effectLst/>
                <a:latin typeface="Calibri"/>
                <a:ea typeface="Times New Roman" pitchFamily="18" charset="0"/>
                <a:cs typeface="Arial" pitchFamily="34" charset="0"/>
              </a:rPr>
              <a:t> </a:t>
            </a:r>
            <a:r>
              <a:rPr kumimoji="0" lang="ru-RU" sz="2000" b="0" i="0" u="none" strike="noStrike" cap="none" normalizeH="0" baseline="0" dirty="0" smtClean="0">
                <a:ln>
                  <a:noFill/>
                </a:ln>
                <a:solidFill>
                  <a:srgbClr val="2B2B2B"/>
                </a:solidFill>
                <a:effectLst/>
                <a:latin typeface="Arial" pitchFamily="34" charset="0"/>
                <a:ea typeface="Times New Roman" pitchFamily="18" charset="0"/>
                <a:cs typeface="Arial" pitchFamily="34" charset="0"/>
              </a:rPr>
              <a:t>этом скажу, помощи родителям, у</a:t>
            </a:r>
            <a:r>
              <a:rPr kumimoji="0" lang="ru-RU" sz="2000" b="0" i="0" u="none" strike="noStrike" cap="none" normalizeH="0" baseline="0" dirty="0" smtClean="0">
                <a:ln>
                  <a:noFill/>
                </a:ln>
                <a:solidFill>
                  <a:srgbClr val="2B2B2B"/>
                </a:solidFill>
                <a:effectLst/>
                <a:latin typeface="Calibri"/>
                <a:ea typeface="Times New Roman" pitchFamily="18" charset="0"/>
                <a:cs typeface="Arial" pitchFamily="34" charset="0"/>
              </a:rPr>
              <a:t> </a:t>
            </a:r>
            <a:r>
              <a:rPr kumimoji="0" lang="ru-RU" sz="2000" b="0" i="0" u="none" strike="noStrike" cap="none" normalizeH="0" baseline="0" dirty="0" smtClean="0">
                <a:ln>
                  <a:noFill/>
                </a:ln>
                <a:solidFill>
                  <a:srgbClr val="2B2B2B"/>
                </a:solidFill>
                <a:effectLst/>
                <a:latin typeface="Arial" pitchFamily="34" charset="0"/>
                <a:ea typeface="Times New Roman" pitchFamily="18" charset="0"/>
                <a:cs typeface="Arial" pitchFamily="34" charset="0"/>
              </a:rPr>
              <a:t>которых родился ребенок, именно с</a:t>
            </a:r>
            <a:r>
              <a:rPr kumimoji="0" lang="ru-RU" sz="2000" b="0" i="0" u="none" strike="noStrike" cap="none" normalizeH="0" baseline="0" dirty="0" smtClean="0">
                <a:ln>
                  <a:noFill/>
                </a:ln>
                <a:solidFill>
                  <a:srgbClr val="2B2B2B"/>
                </a:solidFill>
                <a:effectLst/>
                <a:latin typeface="Calibri"/>
                <a:ea typeface="Times New Roman" pitchFamily="18" charset="0"/>
                <a:cs typeface="Arial" pitchFamily="34" charset="0"/>
              </a:rPr>
              <a:t> </a:t>
            </a:r>
            <a:r>
              <a:rPr kumimoji="0" lang="ru-RU" sz="2000" b="0" i="0" u="none" strike="noStrike" cap="none" normalizeH="0" baseline="0" dirty="0" smtClean="0">
                <a:ln>
                  <a:noFill/>
                </a:ln>
                <a:solidFill>
                  <a:srgbClr val="2B2B2B"/>
                </a:solidFill>
                <a:effectLst/>
                <a:latin typeface="Arial" pitchFamily="34" charset="0"/>
                <a:ea typeface="Times New Roman" pitchFamily="18" charset="0"/>
                <a:cs typeface="Arial" pitchFamily="34" charset="0"/>
              </a:rPr>
              <a:t>точки зрения того, как его воспитывать. Ребенок в</a:t>
            </a:r>
            <a:r>
              <a:rPr kumimoji="0" lang="ru-RU" sz="2000" b="0" i="0" u="none" strike="noStrike" cap="none" normalizeH="0" baseline="0" dirty="0" smtClean="0">
                <a:ln>
                  <a:noFill/>
                </a:ln>
                <a:solidFill>
                  <a:srgbClr val="2B2B2B"/>
                </a:solidFill>
                <a:effectLst/>
                <a:latin typeface="Calibri"/>
                <a:ea typeface="Times New Roman" pitchFamily="18" charset="0"/>
                <a:cs typeface="Arial" pitchFamily="34" charset="0"/>
              </a:rPr>
              <a:t> </a:t>
            </a:r>
            <a:r>
              <a:rPr kumimoji="0" lang="ru-RU" sz="2000" b="0" i="0" u="none" strike="noStrike" cap="none" normalizeH="0" baseline="0" dirty="0" smtClean="0">
                <a:ln>
                  <a:noFill/>
                </a:ln>
                <a:solidFill>
                  <a:srgbClr val="2B2B2B"/>
                </a:solidFill>
                <a:effectLst/>
                <a:latin typeface="Arial" pitchFamily="34" charset="0"/>
                <a:ea typeface="Times New Roman" pitchFamily="18" charset="0"/>
                <a:cs typeface="Arial" pitchFamily="34" charset="0"/>
              </a:rPr>
              <a:t>дошкольном возрасте должен максимально развиваться, он</a:t>
            </a:r>
            <a:r>
              <a:rPr kumimoji="0" lang="ru-RU" sz="2000" b="0" i="0" u="none" strike="noStrike" cap="none" normalizeH="0" baseline="0" dirty="0" smtClean="0">
                <a:ln>
                  <a:noFill/>
                </a:ln>
                <a:solidFill>
                  <a:srgbClr val="2B2B2B"/>
                </a:solidFill>
                <a:effectLst/>
                <a:latin typeface="Calibri"/>
                <a:ea typeface="Times New Roman" pitchFamily="18" charset="0"/>
                <a:cs typeface="Arial" pitchFamily="34" charset="0"/>
              </a:rPr>
              <a:t> </a:t>
            </a:r>
            <a:r>
              <a:rPr kumimoji="0" lang="ru-RU" sz="2000" b="0" i="0" u="none" strike="noStrike" cap="none" normalizeH="0" baseline="0" dirty="0" smtClean="0">
                <a:ln>
                  <a:noFill/>
                </a:ln>
                <a:solidFill>
                  <a:srgbClr val="2B2B2B"/>
                </a:solidFill>
                <a:effectLst/>
                <a:latin typeface="Arial" pitchFamily="34" charset="0"/>
                <a:ea typeface="Times New Roman" pitchFamily="18" charset="0"/>
                <a:cs typeface="Arial" pitchFamily="34" charset="0"/>
              </a:rPr>
              <a:t>должен общаться со</a:t>
            </a:r>
            <a:r>
              <a:rPr kumimoji="0" lang="ru-RU" sz="2000" b="0" i="0" u="none" strike="noStrike" cap="none" normalizeH="0" baseline="0" dirty="0" smtClean="0">
                <a:ln>
                  <a:noFill/>
                </a:ln>
                <a:solidFill>
                  <a:srgbClr val="2B2B2B"/>
                </a:solidFill>
                <a:effectLst/>
                <a:latin typeface="Calibri"/>
                <a:ea typeface="Times New Roman" pitchFamily="18" charset="0"/>
                <a:cs typeface="Arial" pitchFamily="34" charset="0"/>
              </a:rPr>
              <a:t> </a:t>
            </a:r>
            <a:r>
              <a:rPr kumimoji="0" lang="ru-RU" sz="2000" b="0" i="0" u="none" strike="noStrike" cap="none" normalizeH="0" baseline="0" dirty="0" smtClean="0">
                <a:ln>
                  <a:noFill/>
                </a:ln>
                <a:solidFill>
                  <a:srgbClr val="2B2B2B"/>
                </a:solidFill>
                <a:effectLst/>
                <a:latin typeface="Arial" pitchFamily="34" charset="0"/>
                <a:ea typeface="Times New Roman" pitchFamily="18" charset="0"/>
                <a:cs typeface="Arial" pitchFamily="34" charset="0"/>
              </a:rPr>
              <a:t>сверстниками, играть, у</a:t>
            </a:r>
            <a:r>
              <a:rPr kumimoji="0" lang="ru-RU" sz="2000" b="0" i="0" u="none" strike="noStrike" cap="none" normalizeH="0" baseline="0" dirty="0" smtClean="0">
                <a:ln>
                  <a:noFill/>
                </a:ln>
                <a:solidFill>
                  <a:srgbClr val="2B2B2B"/>
                </a:solidFill>
                <a:effectLst/>
                <a:latin typeface="Calibri"/>
                <a:ea typeface="Times New Roman" pitchFamily="18" charset="0"/>
                <a:cs typeface="Arial" pitchFamily="34" charset="0"/>
              </a:rPr>
              <a:t> </a:t>
            </a:r>
            <a:r>
              <a:rPr kumimoji="0" lang="ru-RU" sz="2000" b="0" i="0" u="none" strike="noStrike" cap="none" normalizeH="0" baseline="0" dirty="0" smtClean="0">
                <a:ln>
                  <a:noFill/>
                </a:ln>
                <a:solidFill>
                  <a:srgbClr val="2B2B2B"/>
                </a:solidFill>
                <a:effectLst/>
                <a:latin typeface="Arial" pitchFamily="34" charset="0"/>
                <a:ea typeface="Times New Roman" pitchFamily="18" charset="0"/>
                <a:cs typeface="Arial" pitchFamily="34" charset="0"/>
              </a:rPr>
              <a:t>него должны развиваться все основные психологические функции. А</a:t>
            </a:r>
            <a:r>
              <a:rPr kumimoji="0" lang="ru-RU" sz="2000" b="0" i="0" u="none" strike="noStrike" cap="none" normalizeH="0" baseline="0" dirty="0" smtClean="0">
                <a:ln>
                  <a:noFill/>
                </a:ln>
                <a:solidFill>
                  <a:srgbClr val="2B2B2B"/>
                </a:solidFill>
                <a:effectLst/>
                <a:latin typeface="Calibri"/>
                <a:ea typeface="Times New Roman" pitchFamily="18" charset="0"/>
                <a:cs typeface="Arial" pitchFamily="34" charset="0"/>
              </a:rPr>
              <a:t> </a:t>
            </a:r>
            <a:r>
              <a:rPr kumimoji="0" lang="ru-RU" sz="2000" b="0" i="0" u="none" strike="noStrike" cap="none" normalizeH="0" baseline="0" dirty="0" smtClean="0">
                <a:ln>
                  <a:noFill/>
                </a:ln>
                <a:solidFill>
                  <a:srgbClr val="2B2B2B"/>
                </a:solidFill>
                <a:effectLst/>
                <a:latin typeface="Arial" pitchFamily="34" charset="0"/>
                <a:ea typeface="Times New Roman" pitchFamily="18" charset="0"/>
                <a:cs typeface="Arial" pitchFamily="34" charset="0"/>
              </a:rPr>
              <a:t>в</a:t>
            </a:r>
            <a:r>
              <a:rPr kumimoji="0" lang="ru-RU" sz="2000" b="0" i="0" u="none" strike="noStrike" cap="none" normalizeH="0" baseline="0" dirty="0" smtClean="0">
                <a:ln>
                  <a:noFill/>
                </a:ln>
                <a:solidFill>
                  <a:srgbClr val="2B2B2B"/>
                </a:solidFill>
                <a:effectLst/>
                <a:latin typeface="Calibri"/>
                <a:ea typeface="Times New Roman" pitchFamily="18" charset="0"/>
                <a:cs typeface="Arial" pitchFamily="34" charset="0"/>
              </a:rPr>
              <a:t> </a:t>
            </a:r>
            <a:r>
              <a:rPr kumimoji="0" lang="ru-RU" sz="2000" b="0" i="0" u="none" strike="noStrike" cap="none" normalizeH="0" baseline="0" dirty="0" smtClean="0">
                <a:ln>
                  <a:noFill/>
                </a:ln>
                <a:solidFill>
                  <a:srgbClr val="2B2B2B"/>
                </a:solidFill>
                <a:effectLst/>
                <a:latin typeface="Arial" pitchFamily="34" charset="0"/>
                <a:ea typeface="Times New Roman" pitchFamily="18" charset="0"/>
                <a:cs typeface="Arial" pitchFamily="34" charset="0"/>
              </a:rPr>
              <a:t>школе его уже потом научат читать и</a:t>
            </a:r>
            <a:r>
              <a:rPr kumimoji="0" lang="ru-RU" sz="2000" b="0" i="0" u="none" strike="noStrike" cap="none" normalizeH="0" baseline="0" dirty="0" smtClean="0">
                <a:ln>
                  <a:noFill/>
                </a:ln>
                <a:solidFill>
                  <a:srgbClr val="2B2B2B"/>
                </a:solidFill>
                <a:effectLst/>
                <a:latin typeface="Calibri"/>
                <a:ea typeface="Times New Roman" pitchFamily="18" charset="0"/>
                <a:cs typeface="Arial" pitchFamily="34" charset="0"/>
              </a:rPr>
              <a:t> </a:t>
            </a:r>
            <a:r>
              <a:rPr kumimoji="0" lang="ru-RU" sz="2000" b="0" i="0" u="none" strike="noStrike" cap="none" normalizeH="0" baseline="0" dirty="0" smtClean="0">
                <a:ln>
                  <a:noFill/>
                </a:ln>
                <a:solidFill>
                  <a:srgbClr val="2B2B2B"/>
                </a:solidFill>
                <a:effectLst/>
                <a:latin typeface="Arial" pitchFamily="34" charset="0"/>
                <a:ea typeface="Times New Roman" pitchFamily="18" charset="0"/>
                <a:cs typeface="Arial" pitchFamily="34" charset="0"/>
              </a:rPr>
              <a:t>писать.</a:t>
            </a:r>
            <a:r>
              <a:rPr kumimoji="0" lang="ru-RU" sz="2000" b="0" i="0" u="none" strike="noStrike" cap="none" normalizeH="0" baseline="0" dirty="0" smtClean="0">
                <a:ln>
                  <a:noFill/>
                </a:ln>
                <a:solidFill>
                  <a:srgbClr val="2B2B2B"/>
                </a:solidFill>
                <a:effectLst/>
                <a:latin typeface="Calibri"/>
                <a:ea typeface="Times New Roman" pitchFamily="18" charset="0"/>
                <a:cs typeface="Arial" pitchFamily="34" charset="0"/>
              </a:rPr>
              <a:t>»</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2B2B2B"/>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2B2B2B"/>
                </a:solidFill>
                <a:effectLst/>
                <a:latin typeface="Arial" pitchFamily="34" charset="0"/>
                <a:ea typeface="Times New Roman" pitchFamily="18" charset="0"/>
                <a:cs typeface="Arial" pitchFamily="34" charset="0"/>
              </a:rPr>
              <a:t> Министр просвещения России,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Кравцов Сергей Сергеевич</a:t>
            </a:r>
            <a:endParaRPr kumimoji="0" lang="ru-RU" sz="20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6000" b="1" dirty="0" smtClean="0">
                <a:solidFill>
                  <a:srgbClr val="FF0000"/>
                </a:solidFill>
              </a:rPr>
              <a:t>Спасибо за внимание!</a:t>
            </a:r>
            <a:endParaRPr lang="ru-RU" sz="6000" b="1" dirty="0">
              <a:solidFill>
                <a:srgbClr val="FF0000"/>
              </a:solidFill>
            </a:endParaRPr>
          </a:p>
        </p:txBody>
      </p:sp>
      <p:sp>
        <p:nvSpPr>
          <p:cNvPr id="3" name="Содержимое 2"/>
          <p:cNvSpPr>
            <a:spLocks noGrp="1"/>
          </p:cNvSpPr>
          <p:nvPr>
            <p:ph idx="1"/>
          </p:nvPr>
        </p:nvSpPr>
        <p:spPr/>
        <p:txBody>
          <a:bodyPr/>
          <a:lstStyle/>
          <a:p>
            <a:pPr algn="ctr">
              <a:buNone/>
            </a:pPr>
            <a:endParaRPr lang="ru-RU" b="1" dirty="0" smtClean="0">
              <a:solidFill>
                <a:schemeClr val="accent5">
                  <a:lumMod val="50000"/>
                </a:schemeClr>
              </a:solidFill>
            </a:endParaRPr>
          </a:p>
          <a:p>
            <a:pPr algn="ctr">
              <a:buNone/>
            </a:pPr>
            <a:endParaRPr lang="ru-RU" b="1" dirty="0" smtClean="0">
              <a:solidFill>
                <a:schemeClr val="accent5">
                  <a:lumMod val="50000"/>
                </a:schemeClr>
              </a:solidFill>
            </a:endParaRPr>
          </a:p>
          <a:p>
            <a:pPr algn="ctr">
              <a:buNone/>
            </a:pPr>
            <a:r>
              <a:rPr lang="ru-RU" b="1" dirty="0" smtClean="0">
                <a:solidFill>
                  <a:schemeClr val="accent5">
                    <a:lumMod val="50000"/>
                  </a:schemeClr>
                </a:solidFill>
              </a:rPr>
              <a:t>Носова Лариса Александровна</a:t>
            </a:r>
          </a:p>
          <a:p>
            <a:pPr algn="ctr">
              <a:buNone/>
            </a:pPr>
            <a:r>
              <a:rPr lang="ru-RU" b="1" dirty="0" smtClean="0">
                <a:solidFill>
                  <a:schemeClr val="accent5">
                    <a:lumMod val="50000"/>
                  </a:schemeClr>
                </a:solidFill>
              </a:rPr>
              <a:t>старший преподаватель центра дошкольного и начального образования ГАУ ДПО «БИПКРО»</a:t>
            </a:r>
            <a:endParaRPr lang="ru-RU" b="1" dirty="0">
              <a:solidFill>
                <a:schemeClr val="accent5">
                  <a:lumMod val="5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solidFill>
                  <a:srgbClr val="C00000"/>
                </a:solidFill>
              </a:rPr>
              <a:t>Закон «Об образовании в РФ» </a:t>
            </a:r>
            <a:br>
              <a:rPr lang="ru-RU" b="1" dirty="0" smtClean="0">
                <a:solidFill>
                  <a:srgbClr val="C00000"/>
                </a:solidFill>
              </a:rPr>
            </a:br>
            <a:r>
              <a:rPr lang="ru-RU" b="1" dirty="0" smtClean="0">
                <a:solidFill>
                  <a:srgbClr val="C00000"/>
                </a:solidFill>
              </a:rPr>
              <a:t>Дата обновления: 27.09.2022 </a:t>
            </a:r>
            <a:br>
              <a:rPr lang="ru-RU" b="1" dirty="0" smtClean="0">
                <a:solidFill>
                  <a:srgbClr val="C00000"/>
                </a:solidFill>
              </a:rPr>
            </a:br>
            <a:r>
              <a:rPr lang="ru-RU" b="1" dirty="0" smtClean="0">
                <a:solidFill>
                  <a:srgbClr val="C00000"/>
                </a:solidFill>
              </a:rPr>
              <a:t>Статья 12. Образовательные программы</a:t>
            </a:r>
            <a:endParaRPr lang="ru-RU" dirty="0"/>
          </a:p>
        </p:txBody>
      </p:sp>
      <p:graphicFrame>
        <p:nvGraphicFramePr>
          <p:cNvPr id="4" name="Содержимое 3"/>
          <p:cNvGraphicFramePr>
            <a:graphicFrameLocks noGrp="1"/>
          </p:cNvGraphicFramePr>
          <p:nvPr>
            <p:ph idx="1"/>
          </p:nvPr>
        </p:nvGraphicFramePr>
        <p:xfrm>
          <a:off x="838200" y="2049911"/>
          <a:ext cx="10515600" cy="4028440"/>
        </p:xfrm>
        <a:graphic>
          <a:graphicData uri="http://schemas.openxmlformats.org/drawingml/2006/table">
            <a:tbl>
              <a:tblPr firstRow="1" bandRow="1">
                <a:tableStyleId>{5C22544A-7EE6-4342-B048-85BDC9FD1C3A}</a:tableStyleId>
              </a:tblPr>
              <a:tblGrid>
                <a:gridCol w="5257800"/>
                <a:gridCol w="5257800"/>
              </a:tblGrid>
              <a:tr h="370840">
                <a:tc>
                  <a:txBody>
                    <a:bodyPr/>
                    <a:lstStyle/>
                    <a:p>
                      <a:pPr algn="ctr"/>
                      <a:r>
                        <a:rPr lang="ru-RU" dirty="0" smtClean="0"/>
                        <a:t>БЫЛО</a:t>
                      </a:r>
                      <a:endParaRPr lang="ru-RU" dirty="0"/>
                    </a:p>
                  </a:txBody>
                  <a:tcPr/>
                </a:tc>
                <a:tc>
                  <a:txBody>
                    <a:bodyPr/>
                    <a:lstStyle/>
                    <a:p>
                      <a:pPr algn="ctr"/>
                      <a:r>
                        <a:rPr lang="ru-RU" dirty="0" smtClean="0"/>
                        <a:t>СТАЛО</a:t>
                      </a:r>
                      <a:endParaRPr lang="ru-RU" dirty="0"/>
                    </a:p>
                  </a:txBody>
                  <a:tcPr/>
                </a:tc>
              </a:tr>
              <a:tr h="370840">
                <a:tc>
                  <a:txBody>
                    <a:bodyPr/>
                    <a:lstStyle/>
                    <a:p>
                      <a:endParaRPr lang="ru-RU" dirty="0"/>
                    </a:p>
                  </a:txBody>
                  <a:tcPr/>
                </a:tc>
                <a:tc>
                  <a:txBody>
                    <a:bodyPr/>
                    <a:lstStyle/>
                    <a:p>
                      <a:r>
                        <a:rPr lang="ru-RU" sz="1800" kern="1200" dirty="0" smtClean="0">
                          <a:solidFill>
                            <a:schemeClr val="dk1"/>
                          </a:solidFill>
                          <a:latin typeface="+mn-lt"/>
                          <a:ea typeface="+mn-ea"/>
                          <a:cs typeface="+mn-cs"/>
                        </a:rPr>
                        <a:t>10.1) федеральная основная общеобразовательная программа - учебно-методическая документация (федеральный учебный план, федеральный календарный учебный график, федеральные рабочие программы учебных предметов, курсов, дисциплин (модулей), иных компонентов, федеральная рабочая программа воспитания, федеральный календарный план воспитательной работы), определяющая единые для Российской Федерации базовые объем и содержание образования определенного уровня и (или) определенной направленности, планируемые результаты освоения образовательной программы;</a:t>
                      </a:r>
                      <a:endParaRPr lang="ru-RU" dirty="0"/>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b="1" dirty="0" smtClean="0">
                <a:solidFill>
                  <a:srgbClr val="C00000"/>
                </a:solidFill>
              </a:rPr>
              <a:t>Утверждена федеральная программа дошкольного образования (ФОП)</a:t>
            </a:r>
            <a:r>
              <a:rPr lang="ru-RU" b="1" dirty="0" smtClean="0">
                <a:solidFill>
                  <a:srgbClr val="FFFF00"/>
                </a:solidFill>
              </a:rPr>
              <a:t/>
            </a:r>
            <a:br>
              <a:rPr lang="ru-RU" b="1" dirty="0" smtClean="0">
                <a:solidFill>
                  <a:srgbClr val="FFFF00"/>
                </a:solidFill>
              </a:rPr>
            </a:br>
            <a:endParaRPr lang="ru-RU" b="1" dirty="0"/>
          </a:p>
        </p:txBody>
      </p:sp>
      <p:sp>
        <p:nvSpPr>
          <p:cNvPr id="3" name="Содержимое 2"/>
          <p:cNvSpPr>
            <a:spLocks noGrp="1"/>
          </p:cNvSpPr>
          <p:nvPr>
            <p:ph idx="1"/>
          </p:nvPr>
        </p:nvSpPr>
        <p:spPr>
          <a:xfrm>
            <a:off x="846826" y="1963648"/>
            <a:ext cx="10515600" cy="4351338"/>
          </a:xfrm>
        </p:spPr>
        <p:txBody>
          <a:bodyPr/>
          <a:lstStyle/>
          <a:p>
            <a:pPr algn="ctr">
              <a:buNone/>
            </a:pPr>
            <a:r>
              <a:rPr lang="ru-RU" b="1" cap="all" dirty="0" smtClean="0"/>
              <a:t>ПРИКАЗ МИНИСТЕРСТВА ПРОСВЕЩЕНИЯ РФ ОТ 25 НОЯБРЯ 2022 Г. N 1028 "ОБ УТВЕРЖДЕНИИ ФЕДЕРАЛЬНОЙ ОБРАЗОВАТЕЛЬНОЙ ПРОГРАММЫ ДОШКОЛЬНОГО ОБРАЗОВАНИЯ"</a:t>
            </a:r>
          </a:p>
          <a:p>
            <a:pPr algn="ctr">
              <a:buNone/>
            </a:pPr>
            <a:r>
              <a:rPr lang="ru-RU" dirty="0" smtClean="0"/>
              <a:t>Зарегистрировано в Минюсте РФ 28 декабря 2022 г. Регистрационный N 71847 </a:t>
            </a:r>
          </a:p>
          <a:p>
            <a:pPr algn="ctr">
              <a:buNone/>
            </a:pPr>
            <a:r>
              <a:rPr lang="ru-RU" dirty="0" smtClean="0"/>
              <a:t>Приказ вступил в силу 8 января 2023 года.</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46827" y="0"/>
            <a:ext cx="10515600" cy="1325563"/>
          </a:xfrm>
        </p:spPr>
        <p:txBody>
          <a:bodyPr/>
          <a:lstStyle/>
          <a:p>
            <a:pPr algn="ctr"/>
            <a:r>
              <a:rPr lang="ru-RU" b="1" dirty="0" smtClean="0">
                <a:solidFill>
                  <a:srgbClr val="C00000"/>
                </a:solidFill>
              </a:rPr>
              <a:t>ФОП ДО</a:t>
            </a:r>
            <a:endParaRPr lang="ru-RU" b="1" dirty="0">
              <a:solidFill>
                <a:srgbClr val="C00000"/>
              </a:solidFill>
            </a:endParaRPr>
          </a:p>
        </p:txBody>
      </p:sp>
      <p:sp>
        <p:nvSpPr>
          <p:cNvPr id="3" name="Содержимое 2"/>
          <p:cNvSpPr>
            <a:spLocks noGrp="1"/>
          </p:cNvSpPr>
          <p:nvPr>
            <p:ph idx="1"/>
          </p:nvPr>
        </p:nvSpPr>
        <p:spPr>
          <a:xfrm>
            <a:off x="777814" y="1101006"/>
            <a:ext cx="10515600" cy="5075507"/>
          </a:xfrm>
        </p:spPr>
        <p:txBody>
          <a:bodyPr>
            <a:normAutofit fontScale="70000" lnSpcReduction="20000"/>
          </a:bodyPr>
          <a:lstStyle/>
          <a:p>
            <a:pPr>
              <a:buNone/>
            </a:pPr>
            <a:r>
              <a:rPr lang="ru-RU" dirty="0" smtClean="0"/>
              <a:t>С 1 сентября 2023 года дошкольные учреждения начнут работать по новой федеральной образовательной программе - ФОП ДО. </a:t>
            </a:r>
          </a:p>
          <a:p>
            <a:pPr>
              <a:buNone/>
            </a:pPr>
            <a:r>
              <a:rPr lang="ru-RU" dirty="0" smtClean="0">
                <a:solidFill>
                  <a:srgbClr val="C00000"/>
                </a:solidFill>
              </a:rPr>
              <a:t>Федеральная образовательная программа дошкольного образования </a:t>
            </a:r>
            <a:r>
              <a:rPr lang="ru-RU" dirty="0" smtClean="0"/>
              <a:t>(ФОП ДО) - это норматив, который был разработан с целью реализации нескольких </a:t>
            </a:r>
            <a:r>
              <a:rPr lang="ru-RU" dirty="0" smtClean="0">
                <a:solidFill>
                  <a:srgbClr val="C00000"/>
                </a:solidFill>
              </a:rPr>
              <a:t>функций</a:t>
            </a:r>
            <a:r>
              <a:rPr lang="ru-RU" dirty="0" smtClean="0"/>
              <a:t>: </a:t>
            </a:r>
          </a:p>
          <a:p>
            <a:r>
              <a:rPr lang="ru-RU" dirty="0" smtClean="0"/>
              <a:t>создать единое федеральное образовательное пространство для воспитания и развития дошкольников; </a:t>
            </a:r>
          </a:p>
          <a:p>
            <a:r>
              <a:rPr lang="ru-RU" dirty="0" smtClean="0"/>
              <a:t>обеспечить детям и родителям равные и качественные условия дошкольного образования на всей территории России; </a:t>
            </a:r>
          </a:p>
          <a:p>
            <a:r>
              <a:rPr lang="ru-RU" dirty="0" smtClean="0"/>
              <a:t>создать единое ядро содержания дошкольного образования, которое будет приобщать детей к традиционным духовно-нравственным и </a:t>
            </a:r>
            <a:r>
              <a:rPr lang="ru-RU" dirty="0" err="1" smtClean="0"/>
              <a:t>социокультурным</a:t>
            </a:r>
            <a:r>
              <a:rPr lang="ru-RU" dirty="0" smtClean="0"/>
              <a:t> ценностям, а также воспитает в них тягу и любовь к истории и культуре своей страны, малой родины и семьи; </a:t>
            </a:r>
          </a:p>
          <a:p>
            <a:r>
              <a:rPr lang="ru-RU" dirty="0" smtClean="0"/>
              <a:t>воспитывать и развивать ребенка с активной гражданской позицией, патриотическими взглядами и ценностями.</a:t>
            </a:r>
          </a:p>
          <a:p>
            <a:pPr>
              <a:buNone/>
            </a:pPr>
            <a:r>
              <a:rPr lang="ru-RU" dirty="0" smtClean="0"/>
              <a:t>Таким образом, ФООП призвана реализовать один из </a:t>
            </a:r>
            <a:r>
              <a:rPr lang="ru-RU" dirty="0" smtClean="0">
                <a:solidFill>
                  <a:srgbClr val="C00000"/>
                </a:solidFill>
              </a:rPr>
              <a:t>пунктов ФГОС </a:t>
            </a:r>
            <a:r>
              <a:rPr lang="ru-RU" dirty="0" smtClean="0"/>
              <a:t>- создать единое образовательное пространство в России. </a:t>
            </a:r>
          </a:p>
          <a:p>
            <a:pPr>
              <a:buNone/>
            </a:pPr>
            <a:r>
              <a:rPr lang="ru-RU" b="1" dirty="0" smtClean="0"/>
              <a:t>В Федеральном законе от 29 декабря 2012 г. № 273-ФЗ «Об образовании» программа названа как федеральная основная образовательная (ФООП), а в приказе </a:t>
            </a:r>
            <a:r>
              <a:rPr lang="ru-RU" b="1" dirty="0" err="1" smtClean="0"/>
              <a:t>Минпросвещения</a:t>
            </a:r>
            <a:r>
              <a:rPr lang="ru-RU" b="1" dirty="0" smtClean="0"/>
              <a:t> использует название «федеральная образовательная программа» и аббревиатуру ФОП. Поэтому можно использовать термины ФООП и ФОП как </a:t>
            </a:r>
            <a:r>
              <a:rPr lang="ru-RU" b="1" dirty="0" smtClean="0">
                <a:solidFill>
                  <a:srgbClr val="C00000"/>
                </a:solidFill>
              </a:rPr>
              <a:t>синонимы</a:t>
            </a:r>
            <a:r>
              <a:rPr lang="ru-RU" b="1" dirty="0" smtClean="0"/>
              <a:t>.</a:t>
            </a:r>
          </a:p>
          <a:p>
            <a:pPr>
              <a:buNone/>
            </a:pPr>
            <a:endParaRPr lang="ru-RU" dirty="0" smtClean="0"/>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46827" y="106333"/>
            <a:ext cx="10515600" cy="1325563"/>
          </a:xfrm>
        </p:spPr>
        <p:txBody>
          <a:bodyPr/>
          <a:lstStyle/>
          <a:p>
            <a:pPr algn="ctr"/>
            <a:r>
              <a:rPr lang="ru-RU" b="1" dirty="0" smtClean="0">
                <a:solidFill>
                  <a:srgbClr val="C00000"/>
                </a:solidFill>
              </a:rPr>
              <a:t>Особенности ФОП</a:t>
            </a:r>
            <a:br>
              <a:rPr lang="ru-RU" b="1" dirty="0" smtClean="0">
                <a:solidFill>
                  <a:srgbClr val="C00000"/>
                </a:solidFill>
              </a:rPr>
            </a:br>
            <a:endParaRPr lang="ru-RU" b="1" dirty="0">
              <a:solidFill>
                <a:srgbClr val="C00000"/>
              </a:solidFill>
            </a:endParaRPr>
          </a:p>
        </p:txBody>
      </p:sp>
      <p:sp>
        <p:nvSpPr>
          <p:cNvPr id="3" name="Содержимое 2"/>
          <p:cNvSpPr>
            <a:spLocks noGrp="1"/>
          </p:cNvSpPr>
          <p:nvPr>
            <p:ph idx="1"/>
          </p:nvPr>
        </p:nvSpPr>
        <p:spPr>
          <a:xfrm>
            <a:off x="820947" y="1066500"/>
            <a:ext cx="10515600" cy="4351338"/>
          </a:xfrm>
        </p:spPr>
        <p:txBody>
          <a:bodyPr>
            <a:normAutofit fontScale="85000" lnSpcReduction="10000"/>
          </a:bodyPr>
          <a:lstStyle/>
          <a:p>
            <a:r>
              <a:rPr lang="ru-RU" dirty="0" smtClean="0"/>
              <a:t>Детский сад может использовать федеральный документ, чтобы не разрабатывать и не утверждать </a:t>
            </a:r>
            <a:r>
              <a:rPr lang="ru-RU" dirty="0" smtClean="0">
                <a:solidFill>
                  <a:srgbClr val="C00000"/>
                </a:solidFill>
              </a:rPr>
              <a:t>собственную ООП</a:t>
            </a:r>
            <a:r>
              <a:rPr lang="ru-RU" dirty="0" smtClean="0"/>
              <a:t>. </a:t>
            </a:r>
          </a:p>
          <a:p>
            <a:r>
              <a:rPr lang="ru-RU" dirty="0" smtClean="0"/>
              <a:t>Работать по ФОП нужно </a:t>
            </a:r>
            <a:r>
              <a:rPr lang="ru-RU" dirty="0" smtClean="0">
                <a:solidFill>
                  <a:srgbClr val="C00000"/>
                </a:solidFill>
              </a:rPr>
              <a:t>с 1 сентября 2023 года.</a:t>
            </a:r>
            <a:r>
              <a:rPr lang="ru-RU" dirty="0" smtClean="0"/>
              <a:t> Если учреждение не планирует брать в работу готовую федеральную программу, необходимо проверить собственную образовательную программу и привести ее </a:t>
            </a:r>
            <a:r>
              <a:rPr lang="ru-RU" dirty="0" smtClean="0">
                <a:solidFill>
                  <a:srgbClr val="C00000"/>
                </a:solidFill>
              </a:rPr>
              <a:t>в соответствие с федеральной. </a:t>
            </a:r>
          </a:p>
          <a:p>
            <a:r>
              <a:rPr lang="ru-RU" dirty="0" smtClean="0"/>
              <a:t>По своей сути ФОП ДО </a:t>
            </a:r>
            <a:r>
              <a:rPr lang="ru-RU" dirty="0" smtClean="0">
                <a:solidFill>
                  <a:srgbClr val="C00000"/>
                </a:solidFill>
              </a:rPr>
              <a:t>заменяет</a:t>
            </a:r>
            <a:r>
              <a:rPr lang="ru-RU" dirty="0" smtClean="0"/>
              <a:t> собой ООП ДО. Эти документы на первый взгляд похожи, однако между ними есть </a:t>
            </a:r>
            <a:r>
              <a:rPr lang="ru-RU" dirty="0" smtClean="0">
                <a:solidFill>
                  <a:srgbClr val="C00000"/>
                </a:solidFill>
              </a:rPr>
              <a:t>отличия</a:t>
            </a:r>
            <a:r>
              <a:rPr lang="ru-RU" dirty="0" smtClean="0"/>
              <a:t>, а у федерального норматива - свои </a:t>
            </a:r>
            <a:r>
              <a:rPr lang="ru-RU" dirty="0" smtClean="0">
                <a:solidFill>
                  <a:srgbClr val="C00000"/>
                </a:solidFill>
              </a:rPr>
              <a:t>особенности</a:t>
            </a:r>
            <a:r>
              <a:rPr lang="ru-RU" dirty="0" smtClean="0"/>
              <a:t>.  Прежде всего федеральная программа более </a:t>
            </a:r>
            <a:r>
              <a:rPr lang="ru-RU" dirty="0" smtClean="0">
                <a:solidFill>
                  <a:srgbClr val="C00000"/>
                </a:solidFill>
              </a:rPr>
              <a:t>детализирована</a:t>
            </a:r>
            <a:r>
              <a:rPr lang="ru-RU" dirty="0" smtClean="0"/>
              <a:t>. Ее смело можно </a:t>
            </a:r>
            <a:r>
              <a:rPr lang="ru-RU" dirty="0" smtClean="0">
                <a:solidFill>
                  <a:srgbClr val="C00000"/>
                </a:solidFill>
              </a:rPr>
              <a:t>брать за основу </a:t>
            </a:r>
            <a:r>
              <a:rPr lang="ru-RU" dirty="0" smtClean="0"/>
              <a:t>целиком при разработке собственной программы.</a:t>
            </a:r>
          </a:p>
          <a:p>
            <a:r>
              <a:rPr lang="ru-RU" dirty="0" smtClean="0"/>
              <a:t>Главная </a:t>
            </a:r>
            <a:r>
              <a:rPr lang="ru-RU" dirty="0" smtClean="0">
                <a:solidFill>
                  <a:srgbClr val="C00000"/>
                </a:solidFill>
              </a:rPr>
              <a:t>особенность</a:t>
            </a:r>
            <a:r>
              <a:rPr lang="ru-RU" dirty="0" smtClean="0"/>
              <a:t> документа - он позволяет </a:t>
            </a:r>
            <a:r>
              <a:rPr lang="ru-RU" dirty="0" smtClean="0">
                <a:solidFill>
                  <a:srgbClr val="C00000"/>
                </a:solidFill>
              </a:rPr>
              <a:t>объединить</a:t>
            </a:r>
            <a:r>
              <a:rPr lang="ru-RU" dirty="0" smtClean="0"/>
              <a:t> образование и воспитание дошкольников в один гармоничный процесс..</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C00000"/>
                </a:solidFill>
              </a:rPr>
              <a:t>Стенд о внедрении ФОП ДО</a:t>
            </a:r>
            <a:br>
              <a:rPr lang="ru-RU" b="1" dirty="0" smtClean="0">
                <a:solidFill>
                  <a:srgbClr val="C00000"/>
                </a:solidFill>
              </a:rPr>
            </a:br>
            <a:endParaRPr lang="ru-RU" b="1" dirty="0">
              <a:solidFill>
                <a:srgbClr val="C00000"/>
              </a:solidFill>
            </a:endParaRPr>
          </a:p>
        </p:txBody>
      </p:sp>
      <p:pic>
        <p:nvPicPr>
          <p:cNvPr id="1026" name="Picture 2"/>
          <p:cNvPicPr>
            <a:picLocks noGrp="1" noChangeAspect="1" noChangeArrowheads="1"/>
          </p:cNvPicPr>
          <p:nvPr>
            <p:ph idx="1"/>
          </p:nvPr>
        </p:nvPicPr>
        <p:blipFill>
          <a:blip r:embed="rId2"/>
          <a:srcRect/>
          <a:stretch>
            <a:fillRect/>
          </a:stretch>
        </p:blipFill>
        <p:spPr bwMode="auto">
          <a:xfrm>
            <a:off x="2225615" y="1354710"/>
            <a:ext cx="7608497" cy="5386816"/>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C00000"/>
                </a:solidFill>
              </a:rPr>
              <a:t>Цель ФОП ДО</a:t>
            </a:r>
            <a:endParaRPr lang="ru-RU" b="1" dirty="0">
              <a:solidFill>
                <a:srgbClr val="C00000"/>
              </a:solidFill>
            </a:endParaRPr>
          </a:p>
        </p:txBody>
      </p:sp>
      <p:sp>
        <p:nvSpPr>
          <p:cNvPr id="3" name="Содержимое 2"/>
          <p:cNvSpPr>
            <a:spLocks noGrp="1"/>
          </p:cNvSpPr>
          <p:nvPr>
            <p:ph idx="1"/>
          </p:nvPr>
        </p:nvSpPr>
        <p:spPr>
          <a:xfrm>
            <a:off x="803695" y="1515074"/>
            <a:ext cx="10515600" cy="4351338"/>
          </a:xfrm>
        </p:spPr>
        <p:txBody>
          <a:bodyPr>
            <a:normAutofit fontScale="92500" lnSpcReduction="20000"/>
          </a:bodyPr>
          <a:lstStyle/>
          <a:p>
            <a:pPr>
              <a:buNone/>
            </a:pPr>
            <a:endParaRPr lang="ru-RU" dirty="0" smtClean="0">
              <a:solidFill>
                <a:srgbClr val="FFFF00"/>
              </a:solidFill>
            </a:endParaRPr>
          </a:p>
          <a:p>
            <a:pPr>
              <a:buNone/>
            </a:pPr>
            <a:r>
              <a:rPr lang="ru-RU" b="1" dirty="0" smtClean="0">
                <a:solidFill>
                  <a:srgbClr val="C00000"/>
                </a:solidFill>
              </a:rPr>
              <a:t>Целью</a:t>
            </a:r>
            <a:r>
              <a:rPr lang="ru-RU" b="1" dirty="0" smtClean="0"/>
              <a:t> </a:t>
            </a:r>
            <a:r>
              <a:rPr lang="ru-RU" dirty="0" smtClean="0"/>
              <a:t>Федеральной программы является разностороннее развитие ребёнка в период дошкольного детства с учётом возрастных и индивидуальных особенностей на основе духовно-нравственных ценностей российского народа, исторических и национально-культурных традиций. </a:t>
            </a:r>
          </a:p>
          <a:p>
            <a:pPr>
              <a:buNone/>
            </a:pPr>
            <a:r>
              <a:rPr lang="ru-RU" dirty="0" smtClean="0"/>
              <a:t>К </a:t>
            </a:r>
            <a:r>
              <a:rPr lang="ru-RU" b="1" dirty="0" smtClean="0">
                <a:solidFill>
                  <a:srgbClr val="C00000"/>
                </a:solidFill>
              </a:rPr>
              <a:t>традиционным российским духовно-нравственным ценностям </a:t>
            </a:r>
            <a:r>
              <a:rPr lang="ru-RU" dirty="0" smtClean="0"/>
              <a:t>относятся: жизнь, достоинство, права и свободы человека, патриотизм, гражданственность, служение Отечеству и ответственность за его судьбу, высокие нравственные идеалы, крепкая семья, созидательный труд, приоритет духовного над материальным, гуманизм, милосердие, справедливость, коллективизм, взаимопомощь и взаимоуважение, историческая память и преемственность поколений, единство народов России.</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46826" y="-126580"/>
            <a:ext cx="10515600" cy="1325563"/>
          </a:xfrm>
        </p:spPr>
        <p:txBody>
          <a:bodyPr/>
          <a:lstStyle/>
          <a:p>
            <a:pPr algn="ctr"/>
            <a:r>
              <a:rPr lang="ru-RU" b="1" dirty="0" smtClean="0">
                <a:solidFill>
                  <a:srgbClr val="C00000"/>
                </a:solidFill>
              </a:rPr>
              <a:t>Задачи ФОП ДО</a:t>
            </a:r>
            <a:endParaRPr lang="ru-RU" b="1" dirty="0">
              <a:solidFill>
                <a:srgbClr val="C00000"/>
              </a:solidFill>
            </a:endParaRPr>
          </a:p>
        </p:txBody>
      </p:sp>
      <p:sp>
        <p:nvSpPr>
          <p:cNvPr id="3" name="Содержимое 2"/>
          <p:cNvSpPr>
            <a:spLocks noGrp="1"/>
          </p:cNvSpPr>
          <p:nvPr>
            <p:ph idx="1"/>
          </p:nvPr>
        </p:nvSpPr>
        <p:spPr>
          <a:xfrm>
            <a:off x="786441" y="1135512"/>
            <a:ext cx="10515600" cy="5256662"/>
          </a:xfrm>
        </p:spPr>
        <p:txBody>
          <a:bodyPr>
            <a:normAutofit fontScale="55000" lnSpcReduction="20000"/>
          </a:bodyPr>
          <a:lstStyle/>
          <a:p>
            <a:pPr>
              <a:buNone/>
            </a:pPr>
            <a:r>
              <a:rPr lang="ru-RU" dirty="0" smtClean="0"/>
              <a:t>- </a:t>
            </a:r>
            <a:r>
              <a:rPr lang="ru-RU" sz="2900" dirty="0" smtClean="0"/>
              <a:t>обеспечение единых для Российской Федерации содержания ДО и планируемых результатов освоения образовательной программы ДО </a:t>
            </a:r>
          </a:p>
          <a:p>
            <a:pPr>
              <a:buNone/>
            </a:pPr>
            <a:r>
              <a:rPr lang="ru-RU" sz="2900" dirty="0" smtClean="0"/>
              <a:t>- приобщение детей (в соответствии с возрастными особенностями) к базовым ценностям российского народа - жизнь, достоинство, права и свободы человека, патриотизм, гражданственность, высокие нравственные идеалы, крепкая семья, созидательный труд, приоритет духовного над материальным, гуманизм, милосердие, справедливость, коллективизм, взаимопомощь и взаимоуважение, историческая память и преемственность поколений, единство народов России</a:t>
            </a:r>
          </a:p>
          <a:p>
            <a:pPr>
              <a:buNone/>
            </a:pPr>
            <a:r>
              <a:rPr lang="ru-RU" sz="2900" dirty="0" smtClean="0"/>
              <a:t>- создание условий для формирования ценностного отношения к окружающему миру, становления опыта действий и поступков на основе осмысления ценностей </a:t>
            </a:r>
          </a:p>
          <a:p>
            <a:pPr>
              <a:buNone/>
            </a:pPr>
            <a:r>
              <a:rPr lang="ru-RU" sz="2900" dirty="0" smtClean="0"/>
              <a:t>- построение (структурирование) содержания образовательной деятельности на основе учёта возрастных и индивидуальных особенностей развития </a:t>
            </a:r>
          </a:p>
          <a:p>
            <a:pPr>
              <a:buNone/>
            </a:pPr>
            <a:r>
              <a:rPr lang="ru-RU" sz="2900" dirty="0" smtClean="0"/>
              <a:t>- создание условий для равного доступа к образованию для всех детей дошкольного возраста с учётом разнообразия образовательных потребностей и индивидуальных возможностей</a:t>
            </a:r>
          </a:p>
          <a:p>
            <a:pPr>
              <a:buNone/>
            </a:pPr>
            <a:r>
              <a:rPr lang="ru-RU" sz="2900" dirty="0" smtClean="0"/>
              <a:t>- охрана и укрепление физического и психического здоровья детей, в том числе их эмоционального благополучия</a:t>
            </a:r>
          </a:p>
          <a:p>
            <a:pPr>
              <a:buNone/>
            </a:pPr>
            <a:r>
              <a:rPr lang="ru-RU" sz="2900" dirty="0" smtClean="0"/>
              <a:t>- обеспечение развития физических, личностных, нравственных качеств и основ патриотизма, интеллектуальных и художественно-творческих способностей ребёнка, его инициативности, самостоятельности и ответственности </a:t>
            </a:r>
          </a:p>
          <a:p>
            <a:pPr>
              <a:buNone/>
            </a:pPr>
            <a:r>
              <a:rPr lang="ru-RU" sz="2900" dirty="0" smtClean="0"/>
              <a:t>- обеспечение психолого-педагогической поддержки семьи и повышение компетентности родителей (законных представителей) в вопросах воспитания, обучения и развития, охраны и укрепления здоровья детей, обеспечения их безопасности; достижение детьми на этапе завершения ДО уровня развития, необходимого и достаточного для успешного освоения ими образовательных программ начального общего образования</a:t>
            </a:r>
          </a:p>
          <a:p>
            <a:endParaRPr lang="ru-RU" sz="2900"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TotalTime>
  <Words>1837</Words>
  <Application>Microsoft Office PowerPoint</Application>
  <PresentationFormat>Произвольный</PresentationFormat>
  <Paragraphs>140</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Тема Office</vt:lpstr>
      <vt:lpstr>Федеральная образовательная программа дошкольного образования</vt:lpstr>
      <vt:lpstr>Закон «Об образовании в РФ»  Дата обновления: 27.09.2022  Статья 12. Образовательные программы</vt:lpstr>
      <vt:lpstr>Закон «Об образовании в РФ»  Дата обновления: 27.09.2022  Статья 12. Образовательные программы</vt:lpstr>
      <vt:lpstr>Утверждена федеральная программа дошкольного образования (ФОП) </vt:lpstr>
      <vt:lpstr>ФОП ДО</vt:lpstr>
      <vt:lpstr>Особенности ФОП </vt:lpstr>
      <vt:lpstr>Стенд о внедрении ФОП ДО </vt:lpstr>
      <vt:lpstr>Цель ФОП ДО</vt:lpstr>
      <vt:lpstr>Задачи ФОП ДО</vt:lpstr>
      <vt:lpstr>Принципы ФОП ДО</vt:lpstr>
      <vt:lpstr>ФОП ДО</vt:lpstr>
      <vt:lpstr>Особенности ФОП ДО</vt:lpstr>
      <vt:lpstr>Структура и содержание ФОП ДО</vt:lpstr>
      <vt:lpstr>Функций дошкольного образования в ФОП</vt:lpstr>
      <vt:lpstr>ФОП ДО</vt:lpstr>
      <vt:lpstr>ФОП ДО</vt:lpstr>
      <vt:lpstr>Структура ФОП ДО</vt:lpstr>
      <vt:lpstr>ПЕРЕХОД НА ФОП ДО</vt:lpstr>
      <vt:lpstr>1. ФОП или ФООП – как правильно? </vt:lpstr>
      <vt:lpstr>2. Можно ли работать полностью по ФОП ДО? </vt:lpstr>
      <vt:lpstr>3. Какие УМК использовать? </vt:lpstr>
      <vt:lpstr>4. Можно использовать при разработке ООП ДО на основе ФОП ДО вариативные и парциальные программы? </vt:lpstr>
      <vt:lpstr>5. Нужно разрабатывать календарный план воспитательной работы или можно работать по федеральному плану? </vt:lpstr>
      <vt:lpstr>6. Может ли детский сад самостоятельно разработать режимы дня групп? </vt:lpstr>
      <vt:lpstr>ФОП ДО</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user</dc:creator>
  <cp:lastModifiedBy>bipkro_doshkol</cp:lastModifiedBy>
  <cp:revision>22</cp:revision>
  <dcterms:created xsi:type="dcterms:W3CDTF">2021-09-20T10:27:43Z</dcterms:created>
  <dcterms:modified xsi:type="dcterms:W3CDTF">2023-02-27T08:47:37Z</dcterms:modified>
</cp:coreProperties>
</file>