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295" r:id="rId4"/>
    <p:sldId id="294" r:id="rId5"/>
    <p:sldId id="263" r:id="rId6"/>
    <p:sldId id="281" r:id="rId7"/>
    <p:sldId id="276" r:id="rId8"/>
    <p:sldId id="279" r:id="rId9"/>
    <p:sldId id="282" r:id="rId10"/>
    <p:sldId id="284" r:id="rId11"/>
    <p:sldId id="285" r:id="rId12"/>
    <p:sldId id="291" r:id="rId13"/>
    <p:sldId id="296" r:id="rId14"/>
    <p:sldId id="293" r:id="rId15"/>
    <p:sldId id="289" r:id="rId16"/>
  </p:sldIdLst>
  <p:sldSz cx="9144000" cy="6858000" type="screen4x3"/>
  <p:notesSz cx="6858000" cy="9144000"/>
  <p:embeddedFontLst>
    <p:embeddedFont>
      <p:font typeface="Matilda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D5A"/>
    <a:srgbClr val="003399"/>
    <a:srgbClr val="008080"/>
    <a:srgbClr val="F0EA74"/>
    <a:srgbClr val="FFCC00"/>
    <a:srgbClr val="0000FF"/>
    <a:srgbClr val="0000CC"/>
    <a:srgbClr val="3333FF"/>
    <a:srgbClr val="CC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4392922/2a00000179c2659fcbcb3b6df97f83373e7d/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584157" cy="49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496944" cy="193508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бюджетное учреждение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дополнительного образования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«БРЯНСКИЙ ОБЛАСТНОЙ ГУБЕРНАТОРСКИЙ </a:t>
            </a:r>
            <a:b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ДВОРЕЦ ДЕТСКОГО И ЮНОШЕСКОГО ТВОРЧЕСТВА</a:t>
            </a:r>
            <a:b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ИМЕНИ Ю.А. ГАГАРИНА»</a:t>
            </a:r>
            <a:br>
              <a:rPr lang="ru-RU" altLang="ru-RU" sz="27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2510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ИССЛЕДОВАТЕЛЬСКОЙ РАБОТЫ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r>
              <a:rPr lang="ru-RU" altLang="ru-RU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endParaRPr lang="ru-RU" dirty="0"/>
          </a:p>
        </p:txBody>
      </p:sp>
      <p:pic>
        <p:nvPicPr>
          <p:cNvPr id="4" name="Picture 8" descr="http://kalach-school1.narod.ru/picher/obrazovan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5"/>
          <a:stretch>
            <a:fillRect/>
          </a:stretch>
        </p:blipFill>
        <p:spPr bwMode="auto">
          <a:xfrm>
            <a:off x="4644008" y="2500313"/>
            <a:ext cx="3200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страниц 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левое поле - 20 мм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правое - 10 мм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верхнее - 15 мм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нижнее - 15 мм</a:t>
            </a:r>
          </a:p>
          <a:p>
            <a:pPr>
              <a:buNone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 работы набирают шрифтом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Размер шрифта </a:t>
            </a:r>
            <a:r>
              <a:rPr lang="ru-RU" dirty="0" smtClean="0"/>
              <a:t>–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Междустрочный интервал – 1.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Отступ </a:t>
            </a:r>
            <a:r>
              <a:rPr lang="ru-RU" b="1" i="1" dirty="0">
                <a:solidFill>
                  <a:srgbClr val="002060"/>
                </a:solidFill>
              </a:rPr>
              <a:t>первой строки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002060"/>
                </a:solidFill>
              </a:rPr>
              <a:t>1.27 </a:t>
            </a:r>
            <a:r>
              <a:rPr lang="ru-RU" b="1" i="1" dirty="0">
                <a:solidFill>
                  <a:srgbClr val="002060"/>
                </a:solidFill>
              </a:rPr>
              <a:t>мм, отступ перед и после абзаца – 0 </a:t>
            </a:r>
            <a:r>
              <a:rPr lang="ru-RU" b="1" i="1" dirty="0" smtClean="0">
                <a:solidFill>
                  <a:srgbClr val="002060"/>
                </a:solidFill>
              </a:rPr>
              <a:t>мм.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 на странице – по ширине. 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i="1" dirty="0">
                <a:solidFill>
                  <a:srgbClr val="002060"/>
                </a:solidFill>
              </a:rPr>
              <a:t>Все страницы нумеруются, начиная с титульного листа (на титульном листе номер не ставится); цифру номера страницы ставят внизу по центру страницы. </a:t>
            </a:r>
          </a:p>
        </p:txBody>
      </p:sp>
      <p:pic>
        <p:nvPicPr>
          <p:cNvPr id="4" name="Google Shape;251;p32" descr="C:\Users\Администратор\Desktop\Новая папка\тр\0_8942b_9ca8eccd_or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0232" y="1484784"/>
            <a:ext cx="2109284" cy="147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7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7" t="18458" r="6528" b="6472"/>
          <a:stretch/>
        </p:blipFill>
        <p:spPr bwMode="auto">
          <a:xfrm>
            <a:off x="5148064" y="1403131"/>
            <a:ext cx="3742849" cy="52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66967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наименование образовательной организации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исследовательской работы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фамилия и имя обучающегося, класс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фамилия, инициалы, должность</a:t>
            </a:r>
          </a:p>
          <a:p>
            <a:pPr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руководителя работы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или поселок</a:t>
            </a:r>
          </a:p>
          <a:p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выполнения работы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altLang="ru-RU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титульного листа</a:t>
            </a:r>
            <a:endParaRPr lang="ru-RU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rgbClr val="003399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Методические рекомендации:</a:t>
            </a:r>
            <a:br>
              <a:rPr lang="ru-RU" sz="3200" b="1" spc="300" dirty="0" smtClean="0">
                <a:ln w="11430" cmpd="sng">
                  <a:solidFill>
                    <a:srgbClr val="003399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rgbClr val="003399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структура и правила оформления </a:t>
            </a:r>
            <a:br>
              <a:rPr lang="ru-RU" sz="3200" b="1" spc="300" dirty="0" smtClean="0">
                <a:ln w="11430" cmpd="sng">
                  <a:solidFill>
                    <a:srgbClr val="003399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rgbClr val="003399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исследовательских работ</a:t>
            </a:r>
            <a:endParaRPr lang="ru-RU" sz="3200" b="1" spc="300" dirty="0">
              <a:ln w="11430" cmpd="sng">
                <a:solidFill>
                  <a:srgbClr val="003399"/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6793" r="2627" b="21799"/>
          <a:stretch/>
        </p:blipFill>
        <p:spPr bwMode="auto">
          <a:xfrm>
            <a:off x="179512" y="1615524"/>
            <a:ext cx="5376041" cy="323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21949" r="9109" b="10171"/>
          <a:stretch/>
        </p:blipFill>
        <p:spPr bwMode="auto">
          <a:xfrm>
            <a:off x="1763688" y="2420887"/>
            <a:ext cx="4997666" cy="33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19058" r="8385" b="16074"/>
          <a:stretch/>
        </p:blipFill>
        <p:spPr bwMode="auto">
          <a:xfrm>
            <a:off x="3410552" y="3231490"/>
            <a:ext cx="5499974" cy="3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D0101">
                    <a:lumMod val="75000"/>
                  </a:srgbClr>
                </a:solidFill>
                <a:latin typeface="Calibri"/>
              </a:rPr>
              <a:t>Василий Александрович Сухомлинский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92896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1C4D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школьнику относиться надо не как к сосуду, который предстоит наполнить, а как к факелу, который необходимо зажечь»  </a:t>
            </a:r>
          </a:p>
        </p:txBody>
      </p:sp>
      <p:pic>
        <p:nvPicPr>
          <p:cNvPr id="5" name="Picture 2" descr="C:\Users\Бухгалтерия\Desktop\Мастер классы\Картинки\Сухомлинск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7387"/>
          <a:stretch/>
        </p:blipFill>
        <p:spPr bwMode="auto">
          <a:xfrm>
            <a:off x="4743559" y="1556793"/>
            <a:ext cx="40877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2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ТВОРЧЕСКИХ УСПЕХОВ </a:t>
            </a:r>
          </a:p>
          <a:p>
            <a:pPr algn="ctr">
              <a:buNone/>
            </a:pPr>
            <a:r>
              <a:rPr lang="ru-RU" altLang="ru-RU" sz="4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ИССЛЕДОВАТЕЛЬСКОЙ</a:t>
            </a:r>
            <a:br>
              <a:rPr lang="ru-RU" altLang="ru-RU" sz="4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ДЕЯТЕЛЬНОСТИ!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976664" cy="38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260648"/>
            <a:ext cx="8626835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ИССЛЕДОВАТЕЛЬСКИХ КОНКУРСАХ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ИССЛЕДОВАТЕЛИ-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БУДУЩИЕ НАУКИ</a:t>
            </a: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, </a:t>
            </a:r>
            <a:endParaRPr lang="ru-RU" altLang="ru-RU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«БУДУЩИЕ УЧЕНЫЕ»</a:t>
            </a:r>
            <a:endParaRPr lang="ru-RU" alt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722179" cy="3682449"/>
          </a:xfrm>
          <a:prstGeom prst="rect">
            <a:avLst/>
          </a:prstGeom>
        </p:spPr>
      </p:pic>
      <p:pic>
        <p:nvPicPr>
          <p:cNvPr id="5" name="Picture 4" descr="j042822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4935"/>
            <a:ext cx="2183251" cy="334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28" y="306526"/>
            <a:ext cx="8229600" cy="1143000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Компетенции выпускника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316" y="1540220"/>
            <a:ext cx="41044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60"/>
              </a:spcBef>
              <a:buClr>
                <a:srgbClr val="000000"/>
              </a:buClr>
              <a:buSzPts val="2800"/>
              <a:buFont typeface="Times New Roman"/>
              <a:buNone/>
            </a:pPr>
            <a:r>
              <a:rPr lang="ru-RU" sz="2000" b="1" kern="0" dirty="0" smtClean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Ценностно-смысловые </a:t>
            </a:r>
            <a:r>
              <a:rPr lang="ru-RU" dirty="0" smtClean="0">
                <a:solidFill>
                  <a:prstClr val="black"/>
                </a:solidFill>
              </a:rPr>
              <a:t>обеспечивают </a:t>
            </a:r>
            <a:r>
              <a:rPr lang="ru-RU" i="1" u="sng" dirty="0" smtClean="0">
                <a:solidFill>
                  <a:prstClr val="black"/>
                </a:solidFill>
              </a:rPr>
              <a:t>механизм самоопределения</a:t>
            </a:r>
            <a:r>
              <a:rPr lang="ru-RU" dirty="0" smtClean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ученика </a:t>
            </a:r>
            <a:r>
              <a:rPr lang="ru-RU" dirty="0" smtClean="0">
                <a:solidFill>
                  <a:prstClr val="black"/>
                </a:solidFill>
              </a:rPr>
              <a:t>в ситуациях учебной и иной деятельности.</a:t>
            </a:r>
            <a:endParaRPr lang="ru-RU" b="1" kern="0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870" y="2823203"/>
            <a:ext cx="30372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</a:rPr>
              <a:t>Общекультурные-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особенности 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национальной </a:t>
            </a:r>
            <a:r>
              <a:rPr lang="ru-RU" dirty="0">
                <a:solidFill>
                  <a:prstClr val="black"/>
                </a:solidFill>
              </a:rPr>
              <a:t>и </a:t>
            </a:r>
            <a:endParaRPr lang="ru-RU" dirty="0" smtClean="0">
              <a:solidFill>
                <a:prstClr val="black"/>
              </a:solidFill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</a:rPr>
              <a:t>общечеловеческой культуры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277" y="4825430"/>
            <a:ext cx="39298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Учебно-познавательные </a:t>
            </a:r>
            <a:r>
              <a:rPr lang="ru-RU" sz="2000" b="1" dirty="0" smtClean="0">
                <a:solidFill>
                  <a:prstClr val="black"/>
                </a:solidFill>
              </a:rPr>
              <a:t>- 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знания </a:t>
            </a:r>
            <a:r>
              <a:rPr lang="ru-RU" dirty="0">
                <a:solidFill>
                  <a:prstClr val="black"/>
                </a:solidFill>
              </a:rPr>
              <a:t>и умения организации целеполагания, планирования, анализа, рефлексии, самооценки учебно-познавательной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41206"/>
            <a:ext cx="325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Информационные - </a:t>
            </a:r>
            <a:r>
              <a:rPr lang="ru-RU" dirty="0" smtClean="0">
                <a:solidFill>
                  <a:prstClr val="black"/>
                </a:solidFill>
              </a:rPr>
              <a:t>умение </a:t>
            </a:r>
            <a:r>
              <a:rPr lang="ru-RU" dirty="0">
                <a:solidFill>
                  <a:prstClr val="black"/>
                </a:solidFill>
              </a:rPr>
              <a:t>исследовать, анализировать, применять информацию для решения </a:t>
            </a:r>
            <a:r>
              <a:rPr lang="ru-RU" dirty="0" smtClean="0">
                <a:solidFill>
                  <a:prstClr val="black"/>
                </a:solidFill>
              </a:rPr>
              <a:t>проблемы.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473277"/>
            <a:ext cx="3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Коммуникативные - </a:t>
            </a:r>
            <a:r>
              <a:rPr lang="ru-RU" dirty="0" smtClean="0">
                <a:solidFill>
                  <a:prstClr val="black"/>
                </a:solidFill>
              </a:rPr>
              <a:t>умение </a:t>
            </a:r>
            <a:r>
              <a:rPr lang="ru-RU" dirty="0">
                <a:solidFill>
                  <a:prstClr val="black"/>
                </a:solidFill>
              </a:rPr>
              <a:t>эффективно сотрудничать с другими </a:t>
            </a:r>
            <a:r>
              <a:rPr lang="ru-RU" dirty="0" smtClean="0">
                <a:solidFill>
                  <a:prstClr val="black"/>
                </a:solidFill>
              </a:rPr>
              <a:t>людьми.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491" y="4725144"/>
            <a:ext cx="345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Личностное самосовершенствование</a:t>
            </a:r>
          </a:p>
          <a:p>
            <a:r>
              <a:rPr lang="ru-RU" dirty="0">
                <a:solidFill>
                  <a:prstClr val="black"/>
                </a:solidFill>
              </a:rPr>
              <a:t>у</a:t>
            </a:r>
            <a:r>
              <a:rPr lang="ru-RU" dirty="0" smtClean="0">
                <a:solidFill>
                  <a:prstClr val="black"/>
                </a:solidFill>
              </a:rPr>
              <a:t>мение осуществлять </a:t>
            </a:r>
            <a:r>
              <a:rPr lang="ru-RU" dirty="0">
                <a:solidFill>
                  <a:prstClr val="black"/>
                </a:solidFill>
              </a:rPr>
              <a:t>собственную образовательную траекторию на протяжении всей жизни, обеспечивать </a:t>
            </a:r>
            <a:r>
              <a:rPr lang="ru-RU" dirty="0" smtClean="0">
                <a:solidFill>
                  <a:prstClr val="black"/>
                </a:solidFill>
              </a:rPr>
              <a:t>успешность.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7" y="2225790"/>
            <a:ext cx="3510350" cy="437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9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zenler.com/zen-landing/img/tea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59" y="1600200"/>
            <a:ext cx="32064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4311" y="2153133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Консультант</a:t>
            </a:r>
            <a:r>
              <a:rPr lang="ru-RU" altLang="ru-RU" sz="2000" b="1" dirty="0">
                <a:solidFill>
                  <a:srgbClr val="215868"/>
                </a:solidFill>
                <a:cs typeface="Times New Roman" pitchFamily="18" charset="0"/>
              </a:rPr>
              <a:t> </a:t>
            </a:r>
            <a:endParaRPr lang="ru-RU" alt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107404" y="2581666"/>
            <a:ext cx="785812" cy="21431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72198" y="1910354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Помощник</a:t>
            </a:r>
            <a:endParaRPr lang="ru-RU" altLang="ru-RU" sz="2000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66152" y="2821608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Наблюдатель</a:t>
            </a:r>
            <a:endParaRPr lang="ru-RU" altLang="ru-RU" sz="2000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79293" y="4077072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Источник </a:t>
            </a:r>
          </a:p>
          <a:p>
            <a:pPr algn="ctr"/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дополнительной </a:t>
            </a:r>
          </a:p>
          <a:p>
            <a:pPr algn="ctr"/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информации</a:t>
            </a:r>
            <a:endParaRPr lang="ru-RU" altLang="ru-RU" sz="900" dirty="0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19802" y="6009234"/>
            <a:ext cx="235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Координатор</a:t>
            </a:r>
            <a:r>
              <a:rPr lang="ru-RU" altLang="ru-RU" sz="2000" b="1" dirty="0">
                <a:solidFill>
                  <a:srgbClr val="215868"/>
                </a:solidFill>
                <a:cs typeface="Times New Roman" pitchFamily="18" charset="0"/>
              </a:rPr>
              <a:t> 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9090" y="5594103"/>
            <a:ext cx="2500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Организатор сотрудничества</a:t>
            </a:r>
            <a:endParaRPr lang="ru-RU" altLang="ru-RU" sz="2000" dirty="0">
              <a:solidFill>
                <a:prstClr val="black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-1" y="3846240"/>
            <a:ext cx="2564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b="1" dirty="0">
                <a:solidFill>
                  <a:srgbClr val="215868"/>
                </a:solidFill>
                <a:cs typeface="Times New Roman" pitchFamily="18" charset="0"/>
              </a:rPr>
              <a:t>Вдохновитель</a:t>
            </a:r>
            <a:r>
              <a:rPr lang="ru-RU" altLang="ru-RU" sz="2000" b="1" dirty="0">
                <a:solidFill>
                  <a:srgbClr val="215868"/>
                </a:solidFill>
                <a:cs typeface="Times New Roman" pitchFamily="18" charset="0"/>
              </a:rPr>
              <a:t> </a:t>
            </a:r>
            <a:endParaRPr lang="ru-RU" alt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08104" y="5731669"/>
            <a:ext cx="864096" cy="36162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64088" y="4307905"/>
            <a:ext cx="144016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76056" y="3140968"/>
            <a:ext cx="1440160" cy="23098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59213" y="2204864"/>
            <a:ext cx="1440160" cy="29797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12203" y="4077072"/>
            <a:ext cx="785813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00099" y="4994028"/>
            <a:ext cx="800424" cy="6000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</a:t>
            </a:r>
            <a:r>
              <a:rPr lang="ru-RU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ПЕДАГОГА</a:t>
            </a:r>
            <a:endParaRPr lang="ru-RU" sz="4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2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26" name="Picture 2" descr="O:\#9 Учебно-методическая служба\Степичева Т. А\ИК 22-23\Будущие ученые 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8640"/>
            <a:ext cx="502296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#9 Учебно-методическая служба\Степичева Т. А\ИК 22-23\Юные исследователи 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13000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xn--d1abrj0c7b.xn--80acgfbsl1azdqr.xn--p1ai/media/photogallery/6/7/6750af8c4fd2b016acf0ecb763b2d6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1" b="48478" l="0" r="502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5" r="50000" b="51427"/>
          <a:stretch/>
        </p:blipFill>
        <p:spPr bwMode="auto">
          <a:xfrm flipH="1">
            <a:off x="5940152" y="171447"/>
            <a:ext cx="2915816" cy="30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ea typeface="Times New Roman"/>
                <a:cs typeface="Times New Roman"/>
              </a:rPr>
              <a:t>дошкольники;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ea typeface="Times New Roman"/>
                <a:cs typeface="Times New Roman"/>
              </a:rPr>
              <a:t>младшая группа (1-4 </a:t>
            </a:r>
            <a:r>
              <a:rPr lang="ru-RU" b="1" dirty="0" err="1" smtClean="0">
                <a:ea typeface="Times New Roman"/>
                <a:cs typeface="Times New Roman"/>
              </a:rPr>
              <a:t>кл</a:t>
            </a:r>
            <a:r>
              <a:rPr lang="ru-RU" b="1" dirty="0" smtClean="0">
                <a:ea typeface="Times New Roman"/>
                <a:cs typeface="Times New Roman"/>
              </a:rPr>
              <a:t>)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ea typeface="Times New Roman"/>
                <a:cs typeface="Times New Roman"/>
              </a:rPr>
              <a:t>средняя группа (5-8 </a:t>
            </a:r>
            <a:r>
              <a:rPr lang="ru-RU" b="1" dirty="0" err="1" smtClean="0">
                <a:ea typeface="Times New Roman"/>
                <a:cs typeface="Times New Roman"/>
              </a:rPr>
              <a:t>кл</a:t>
            </a:r>
            <a:r>
              <a:rPr lang="ru-RU" b="1" dirty="0" smtClean="0">
                <a:ea typeface="Times New Roman"/>
                <a:cs typeface="Times New Roman"/>
              </a:rPr>
              <a:t>).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2174875"/>
            <a:ext cx="4464496" cy="395128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-1143000" algn="l"/>
              </a:tabLst>
            </a:pPr>
            <a:r>
              <a:rPr lang="ru-RU" b="1" dirty="0" smtClean="0">
                <a:ea typeface="Times New Roman"/>
                <a:cs typeface="Times New Roman"/>
              </a:rPr>
              <a:t>школьники 9-11 </a:t>
            </a:r>
            <a:r>
              <a:rPr lang="ru-RU" b="1" dirty="0" err="1" smtClean="0">
                <a:ea typeface="Times New Roman"/>
                <a:cs typeface="Times New Roman"/>
              </a:rPr>
              <a:t>кл</a:t>
            </a:r>
            <a:r>
              <a:rPr lang="ru-RU" b="1" dirty="0" smtClean="0">
                <a:ea typeface="Times New Roman"/>
                <a:cs typeface="Times New Roman"/>
              </a:rPr>
              <a:t> </a:t>
            </a:r>
            <a:r>
              <a:rPr lang="ru-RU" b="1" dirty="0" smtClean="0">
                <a:ea typeface="Times New Roman"/>
                <a:cs typeface="Times New Roman"/>
              </a:rPr>
              <a:t>общеобразовательных организаций Брянской </a:t>
            </a:r>
            <a:r>
              <a:rPr lang="ru-RU" b="1" dirty="0">
                <a:ea typeface="Times New Roman"/>
                <a:cs typeface="Times New Roman"/>
              </a:rPr>
              <a:t>области всех типов и </a:t>
            </a:r>
            <a:r>
              <a:rPr lang="ru-RU" b="1" dirty="0" smtClean="0">
                <a:ea typeface="Times New Roman"/>
                <a:cs typeface="Times New Roman"/>
              </a:rPr>
              <a:t>видов; студенты </a:t>
            </a:r>
            <a:r>
              <a:rPr lang="ru-RU" b="1" dirty="0">
                <a:ea typeface="Times New Roman"/>
                <a:cs typeface="Times New Roman"/>
              </a:rPr>
              <a:t>профессиональных образовательных учреждений, не достигшие возраста 18 лет.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«ЮНЫЕ ИССЛЕДОВАТЕЛИ-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БУДУЩИЕ </a:t>
            </a:r>
            <a:r>
              <a:rPr lang="ru-RU" dirty="0">
                <a:solidFill>
                  <a:srgbClr val="003399"/>
                </a:solidFill>
              </a:rPr>
              <a:t>НАУКИ</a:t>
            </a:r>
            <a:r>
              <a:rPr lang="ru-RU" dirty="0" smtClean="0">
                <a:solidFill>
                  <a:srgbClr val="003399"/>
                </a:solidFill>
              </a:rPr>
              <a:t>»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ru-RU" altLang="ru-RU" kern="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«БУДУЩИЕ УЧЕНЫЕ</a:t>
            </a:r>
            <a:r>
              <a:rPr lang="ru-RU" altLang="ru-RU" kern="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800" kern="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3333FF"/>
                </a:solidFill>
                <a:effectLst>
                  <a:reflection blurRad="12700" stA="50000" endPos="50000" dist="5000" dir="5400000" sy="-100000" rotWithShape="0"/>
                </a:effectLst>
              </a:rPr>
              <a:t>Возрастные группы</a:t>
            </a:r>
            <a:endParaRPr lang="ru-RU" b="1" cap="all" dirty="0">
              <a:ln w="0"/>
              <a:solidFill>
                <a:srgbClr val="3333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Google Shape;303;p38" descr="C:\Users\Администратор\Desktop\Отрисовки\люди\школа\0_b12e9_9a5c1337_or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07504" y="4077072"/>
            <a:ext cx="3384376" cy="262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3333FF"/>
                </a:solidFill>
                <a:effectLst>
                  <a:reflection blurRad="12700" stA="50000" endPos="50000" dist="5000" dir="5400000" sy="-100000" rotWithShape="0"/>
                </a:effectLst>
              </a:rPr>
              <a:t>Номинации конкурсов</a:t>
            </a:r>
            <a:endParaRPr lang="ru-RU" b="1" cap="all" dirty="0">
              <a:ln w="0"/>
              <a:solidFill>
                <a:srgbClr val="3333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  <a:ln w="381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«ЮНЫЕ ИССЛЕДОВАТЕЛИ-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БУДУЩИЕ </a:t>
            </a:r>
            <a:r>
              <a:rPr lang="ru-RU" dirty="0">
                <a:solidFill>
                  <a:srgbClr val="003399"/>
                </a:solidFill>
              </a:rPr>
              <a:t>НАУКИ</a:t>
            </a:r>
            <a:r>
              <a:rPr lang="ru-RU" dirty="0" smtClean="0">
                <a:solidFill>
                  <a:srgbClr val="003399"/>
                </a:solidFill>
              </a:rPr>
              <a:t>»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317876" cy="442247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естественнонаучная;</a:t>
            </a:r>
          </a:p>
          <a:p>
            <a:r>
              <a:rPr lang="ru-RU" dirty="0"/>
              <a:t>художественная </a:t>
            </a:r>
            <a:r>
              <a:rPr lang="ru-RU" dirty="0" smtClean="0"/>
              <a:t>(работы </a:t>
            </a:r>
            <a:r>
              <a:rPr lang="ru-RU" dirty="0"/>
              <a:t>по русскому языку, литературе, иностранному языку);</a:t>
            </a:r>
          </a:p>
          <a:p>
            <a:r>
              <a:rPr lang="ru-RU" dirty="0"/>
              <a:t>краеведение;</a:t>
            </a:r>
          </a:p>
          <a:p>
            <a:r>
              <a:rPr lang="ru-RU" dirty="0"/>
              <a:t>декоративно-прикладное творчество;</a:t>
            </a:r>
          </a:p>
          <a:p>
            <a:r>
              <a:rPr lang="ru-RU" dirty="0"/>
              <a:t>народное творчество;</a:t>
            </a:r>
          </a:p>
          <a:p>
            <a:r>
              <a:rPr lang="ru-RU" dirty="0"/>
              <a:t>техническое творчество </a:t>
            </a:r>
            <a:r>
              <a:rPr lang="ru-RU" dirty="0" smtClean="0"/>
              <a:t>(также могут </a:t>
            </a:r>
            <a:r>
              <a:rPr lang="ru-RU" dirty="0"/>
              <a:t>быть представлены работы по архитектурному дизайну).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ru-RU" altLang="ru-RU" kern="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«БУДУЩИЕ УЧЕНЫЕ</a:t>
            </a:r>
            <a:r>
              <a:rPr lang="ru-RU" altLang="ru-RU" kern="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800" kern="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19463" cy="442247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русский язык, литература;</a:t>
            </a:r>
          </a:p>
          <a:p>
            <a:r>
              <a:rPr lang="ru-RU" dirty="0"/>
              <a:t>иностранный язык;</a:t>
            </a:r>
          </a:p>
          <a:p>
            <a:r>
              <a:rPr lang="ru-RU" dirty="0"/>
              <a:t>математика; </a:t>
            </a:r>
          </a:p>
          <a:p>
            <a:r>
              <a:rPr lang="ru-RU" dirty="0"/>
              <a:t>физика, астрономия;</a:t>
            </a:r>
          </a:p>
          <a:p>
            <a:r>
              <a:rPr lang="ru-RU" dirty="0"/>
              <a:t>информатика, ИКТ;</a:t>
            </a:r>
          </a:p>
          <a:p>
            <a:r>
              <a:rPr lang="ru-RU" dirty="0"/>
              <a:t>история, краеведение;</a:t>
            </a:r>
          </a:p>
          <a:p>
            <a:r>
              <a:rPr lang="ru-RU" dirty="0"/>
              <a:t>обществознание, экономика;</a:t>
            </a:r>
          </a:p>
          <a:p>
            <a:r>
              <a:rPr lang="ru-RU" dirty="0"/>
              <a:t>биология, экология; </a:t>
            </a:r>
          </a:p>
          <a:p>
            <a:r>
              <a:rPr lang="ru-RU" dirty="0"/>
              <a:t>география; </a:t>
            </a:r>
          </a:p>
          <a:p>
            <a:r>
              <a:rPr lang="ru-RU" dirty="0"/>
              <a:t>химия;</a:t>
            </a:r>
          </a:p>
          <a:p>
            <a:r>
              <a:rPr lang="ru-RU" dirty="0"/>
              <a:t>технология </a:t>
            </a:r>
            <a:r>
              <a:rPr lang="ru-RU" dirty="0" smtClean="0"/>
              <a:t>(также </a:t>
            </a:r>
            <a:r>
              <a:rPr lang="ru-RU" dirty="0"/>
              <a:t>могут быть представлены работы по архитектурному дизайну);</a:t>
            </a:r>
          </a:p>
          <a:p>
            <a:r>
              <a:rPr lang="ru-RU" dirty="0"/>
              <a:t>искусство.</a:t>
            </a:r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44286" l="200" r="31200"/>
                    </a14:imgEffect>
                  </a14:imgLayer>
                </a14:imgProps>
              </a:ext>
            </a:extLst>
          </a:blip>
          <a:srcRect r="68971" b="55206"/>
          <a:stretch/>
        </p:blipFill>
        <p:spPr bwMode="auto">
          <a:xfrm>
            <a:off x="7397564" y="2564904"/>
            <a:ext cx="1418637" cy="10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0571" l="62200" r="99800"/>
                    </a14:imgEffect>
                  </a14:imgLayer>
                </a14:imgProps>
              </a:ext>
            </a:extLst>
          </a:blip>
          <a:srcRect l="62684" b="50000"/>
          <a:stretch/>
        </p:blipFill>
        <p:spPr bwMode="auto">
          <a:xfrm>
            <a:off x="3525239" y="5696618"/>
            <a:ext cx="1440160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514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КОНКУРСА</a:t>
            </a:r>
          </a:p>
        </p:txBody>
      </p:sp>
      <p:sp>
        <p:nvSpPr>
          <p:cNvPr id="7" name="AutoShape 23"/>
          <p:cNvSpPr>
            <a:spLocks noGrp="1" noChangeArrowheads="1"/>
          </p:cNvSpPr>
          <p:nvPr>
            <p:ph idx="1"/>
          </p:nvPr>
        </p:nvSpPr>
        <p:spPr bwMode="gray">
          <a:xfrm>
            <a:off x="467544" y="1689551"/>
            <a:ext cx="2340000" cy="676672"/>
          </a:xfrm>
          <a:prstGeom prst="roundRect">
            <a:avLst>
              <a:gd name="adj" fmla="val 50000"/>
            </a:avLst>
          </a:prstGeom>
          <a:solidFill>
            <a:srgbClr val="8793ED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Этап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gray">
          <a:xfrm>
            <a:off x="4572000" y="1693081"/>
            <a:ext cx="2376000" cy="673142"/>
          </a:xfrm>
          <a:prstGeom prst="roundRect">
            <a:avLst>
              <a:gd name="adj" fmla="val 50000"/>
            </a:avLst>
          </a:prstGeom>
          <a:solidFill>
            <a:srgbClr val="5AB14B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Этап 2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251520" y="2934000"/>
            <a:ext cx="4104000" cy="3672000"/>
          </a:xfrm>
          <a:prstGeom prst="chevron">
            <a:avLst>
              <a:gd name="adj" fmla="val 17842"/>
            </a:avLst>
          </a:prstGeom>
          <a:solidFill>
            <a:srgbClr val="8793ED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работ, заявок, согласий на обработку персональных данных авторов работ и руководителей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января 2023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</a:rPr>
              <a:t>методист Степичева Татьяна Алексеевна, тел. 8 (4832) 74-39-12).</a:t>
            </a:r>
            <a:endParaRPr lang="ru-RU" alt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4211512" y="2902912"/>
            <a:ext cx="4680968" cy="3693319"/>
          </a:xfrm>
          <a:prstGeom prst="chevron">
            <a:avLst>
              <a:gd name="adj" fmla="val 17842"/>
            </a:avLst>
          </a:prstGeom>
          <a:solidFill>
            <a:srgbClr val="5AB14B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I </a:t>
            </a:r>
            <a:r>
              <a:rPr lang="ru-RU" dirty="0">
                <a:latin typeface="Times New Roman"/>
                <a:ea typeface="Times New Roman"/>
              </a:rPr>
              <a:t>этап – муниципальный – </a:t>
            </a:r>
            <a:r>
              <a:rPr lang="ru-RU" b="1" dirty="0">
                <a:solidFill>
                  <a:srgbClr val="F0EA74"/>
                </a:solidFill>
                <a:latin typeface="Times New Roman"/>
                <a:ea typeface="Times New Roman"/>
              </a:rPr>
              <a:t>ноябрь 2022 – январь 2023 </a:t>
            </a:r>
            <a:r>
              <a:rPr lang="ru-RU" dirty="0">
                <a:latin typeface="Times New Roman"/>
                <a:ea typeface="Times New Roman"/>
              </a:rPr>
              <a:t>года на конкурсной основе отбираются лучшие исследовательские работы, которые направляются на областной этап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до 30 января 2023 года.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II </a:t>
            </a:r>
            <a:r>
              <a:rPr lang="ru-RU" dirty="0">
                <a:latin typeface="Times New Roman"/>
                <a:ea typeface="Times New Roman"/>
              </a:rPr>
              <a:t>этап – областной –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февраль – март 2023 года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проводится в два тура: заочная оценка экспертами и очная защита исследовательских работ.                                         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80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#9 Учебно-методическая служба\Стоюхина А.И\ОБЛОЖКА СБОР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442">
            <a:off x="1362703" y="2965293"/>
            <a:ext cx="2377651" cy="33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870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 и награждение</a:t>
            </a:r>
            <a:endParaRPr lang="ru-RU" sz="48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67" y="1556792"/>
            <a:ext cx="5338936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ea typeface="Calibri"/>
                <a:cs typeface="Times New Roman"/>
              </a:rPr>
              <a:t>Победители и призеры (2 и 3 места) по номинациям конкурса </a:t>
            </a:r>
            <a:r>
              <a:rPr lang="ru-RU" sz="2400" dirty="0"/>
              <a:t>награждаются грамотами департамента образования и науки Брянской области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700674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</a:rPr>
              <a:t>Лучшие работы участников Конкурса будут рекомендованы к публикации в Сборнике исследовательских работ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8" t="12043" r="6575" b="12049"/>
          <a:stretch/>
        </p:blipFill>
        <p:spPr bwMode="auto">
          <a:xfrm>
            <a:off x="6156176" y="1103657"/>
            <a:ext cx="2534456" cy="35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533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Matilda</vt:lpstr>
      <vt:lpstr>Calibri</vt:lpstr>
      <vt:lpstr>Times New Roman</vt:lpstr>
      <vt:lpstr>Тема Office</vt:lpstr>
      <vt:lpstr>Государственное бюджетное учреждение  дополнительного образования «БРЯНСКИЙ ОБЛАСТНОЙ ГУБЕРНАТОРСКИЙ  ДВОРЕЦ ДЕТСКОГО И ЮНОШЕСКОГО ТВОРЧЕСТВА ИМЕНИ Ю.А. ГАГАРИНА» </vt:lpstr>
      <vt:lpstr>Презентация PowerPoint</vt:lpstr>
      <vt:lpstr>Компетенции выпускника</vt:lpstr>
      <vt:lpstr>РОЛЬ ПЕДАГОГА</vt:lpstr>
      <vt:lpstr>Презентация PowerPoint</vt:lpstr>
      <vt:lpstr>Возрастные группы</vt:lpstr>
      <vt:lpstr>Номинации конкурсов</vt:lpstr>
      <vt:lpstr>ЭТАПЫ КОНКУРСА</vt:lpstr>
      <vt:lpstr>Подведение итогов и награждение</vt:lpstr>
      <vt:lpstr>ОФОРМЛЕНИЕ  ИССЛЕДОВАТЕЛЬСКОЙ РАБОТЫ </vt:lpstr>
      <vt:lpstr>Параметры страниц  исследовательской работы</vt:lpstr>
      <vt:lpstr>Оформление титульного листа</vt:lpstr>
      <vt:lpstr>Методические рекомендации: структура и правила оформления  исследовательских работ</vt:lpstr>
      <vt:lpstr>Василий Александрович Сухомлинский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Бухгалтерия</cp:lastModifiedBy>
  <cp:revision>102</cp:revision>
  <dcterms:created xsi:type="dcterms:W3CDTF">2013-08-23T08:38:35Z</dcterms:created>
  <dcterms:modified xsi:type="dcterms:W3CDTF">2023-01-23T07:30:05Z</dcterms:modified>
</cp:coreProperties>
</file>