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4" r:id="rId3"/>
    <p:sldId id="258" r:id="rId4"/>
    <p:sldId id="259" r:id="rId5"/>
    <p:sldId id="260" r:id="rId6"/>
    <p:sldId id="261" r:id="rId7"/>
    <p:sldId id="262" r:id="rId8"/>
    <p:sldId id="263" r:id="rId9"/>
    <p:sldId id="277" r:id="rId10"/>
    <p:sldId id="265" r:id="rId11"/>
    <p:sldId id="266" r:id="rId12"/>
    <p:sldId id="267" r:id="rId13"/>
    <p:sldId id="278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-42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F65523D-CB58-4675-AD88-DB6E20718C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470383E8-97C6-EFD9-0035-7590BC4543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BE07B9E7-D52C-E9D8-8249-DCAB98F98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B3B58-560F-41FD-8E07-0FB47BB744DC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32079746-081E-805F-D1A2-EF2F8CA6B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7B82DD7B-9868-BC6A-DF94-B2590510B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79B94-47F8-4A38-976F-388B5DE1BF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2378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6B57DC9-E625-55C8-5B3A-C11132C2D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CE5011ED-3F59-4DA8-65FA-B506DA018B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89E0231D-7E46-3604-DEDC-BC8999AFE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B3B58-560F-41FD-8E07-0FB47BB744DC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85D2766-FF2A-B9E8-2FDA-16E847242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597406EC-8471-8780-909B-43FCECD7F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79B94-47F8-4A38-976F-388B5DE1BF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5652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="" xmlns:a16="http://schemas.microsoft.com/office/drawing/2014/main" id="{F57F8FD2-DE51-9407-313C-30D7F0731F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="" xmlns:a16="http://schemas.microsoft.com/office/drawing/2014/main" id="{ED619A01-F5DE-DAFE-6925-12AE030F68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08C3E2EC-FB09-0563-1F93-F85CF5863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B3B58-560F-41FD-8E07-0FB47BB744DC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F7FA4FA-47E8-7480-8DFF-01001488F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92EB2A41-96F2-0066-7DB4-119F3EB41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79B94-47F8-4A38-976F-388B5DE1BF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1355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63795C-9BB1-09D3-4C89-A03038768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254D7D6B-E467-999D-DE07-A6EF8AD569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3B61BC5D-D329-BFFA-F098-BD96A62AE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B3B58-560F-41FD-8E07-0FB47BB744DC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27C01E93-AB2A-DACD-9B6A-D98D71A19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4C28F254-5DF3-118B-7C6F-E65D337B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79B94-47F8-4A38-976F-388B5DE1BF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93147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85AD322-68D0-F5AC-1A51-8F32821C5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B803676-CCB7-64BA-A9F8-DC3D2740E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7D080107-82A0-D8E2-F1F4-B7B636DF8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B3B58-560F-41FD-8E07-0FB47BB744DC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B299055E-7E83-4A6A-226C-42C3932F1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F7FD966D-9D02-2CF3-17DE-94C57DE92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79B94-47F8-4A38-976F-388B5DE1BF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360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45AA2FF-69BA-2E09-F699-B84130902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044371A6-DFD0-9DB4-CA9E-E0530F986D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879D3F71-CCF1-D30C-AB0A-B62BC55768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0D172AE-64F8-0633-DD87-04A75769D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B3B58-560F-41FD-8E07-0FB47BB744DC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65343635-C3F7-228F-FF4B-E772D5E0B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415179BF-15BF-5B99-97DE-B1C19DFC4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79B94-47F8-4A38-976F-388B5DE1BF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03923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ED4652B-D962-7DA8-B346-27144D3D0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49E14615-29B7-B9FF-2ACE-9EEF9D433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="" xmlns:a16="http://schemas.microsoft.com/office/drawing/2014/main" id="{EDDAFC73-3217-461B-F200-69B45E7897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="" xmlns:a16="http://schemas.microsoft.com/office/drawing/2014/main" id="{C1035902-01AA-0B9F-208E-06235619FF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="" xmlns:a16="http://schemas.microsoft.com/office/drawing/2014/main" id="{8BB4C2AC-BC46-8660-E8B2-282FE5692F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E1F92676-EA6B-8742-B2C2-BE0E1CA0B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B3B58-560F-41FD-8E07-0FB47BB744DC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="" xmlns:a16="http://schemas.microsoft.com/office/drawing/2014/main" id="{DBD68608-FDE7-2B82-E0EB-935C4E7E6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1B848C12-50F0-A37C-3DFA-DB9EF2CC8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79B94-47F8-4A38-976F-388B5DE1BF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1697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67C3AE-91AD-10B9-ACF6-BADCE5D3B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7288CC14-558C-67BF-207C-472AA625B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B3B58-560F-41FD-8E07-0FB47BB744DC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BF8DCE5-9EC7-5F75-DD4F-D1BB03CF3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A167877-D8B7-0052-909F-A8C6587A4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79B94-47F8-4A38-976F-388B5DE1BF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1457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3EE240CE-B7BC-16E9-1466-42D514A2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B3B58-560F-41FD-8E07-0FB47BB744DC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37BB2F35-F10F-0FCE-6380-A4377C87A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4B1707C-7484-6E30-233E-46E0782E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79B94-47F8-4A38-976F-388B5DE1BF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8108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7B8DF9D-A5E5-795A-B55D-13CB276F6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1D0458DC-DE60-BDA3-7CB6-593EC3588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A18E96E7-7C04-FFE4-E0B3-44AB0CF47F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44342009-B203-FC96-B896-786B81C80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B3B58-560F-41FD-8E07-0FB47BB744DC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5D7234B-B4CC-0BE1-8929-41BDD457E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08CD0927-B2C9-32A8-8EB9-1FC41664A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79B94-47F8-4A38-976F-388B5DE1BF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1953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32AFCDE-CA55-1209-3691-257C8F108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="" xmlns:a16="http://schemas.microsoft.com/office/drawing/2014/main" id="{E697D3F1-7B41-4001-FCF9-A14B80AB42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="" xmlns:a16="http://schemas.microsoft.com/office/drawing/2014/main" id="{8F66F505-684B-1745-0324-147CDBFA7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61391E7-461A-58B1-F523-0B746C294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B3B58-560F-41FD-8E07-0FB47BB744DC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AF989A83-F4CA-00ED-986C-ADAC68C27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98944991-2A87-937D-DF19-643F176F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779B94-47F8-4A38-976F-388B5DE1BF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57784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E1B4FF4-25F6-5EF0-7751-9E9895718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="" xmlns:a16="http://schemas.microsoft.com/office/drawing/2014/main" id="{B15B64FC-280A-1584-C8BD-94DDF0799B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3912C89-1BA0-01E3-CC81-EF757A5437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DB3B58-560F-41FD-8E07-0FB47BB744DC}" type="datetimeFigureOut">
              <a:rPr lang="ru-RU" smtClean="0"/>
              <a:pPr/>
              <a:t>19.01.2023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A3AFABC-87AE-4831-75A7-74BAB75D01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21AF0EDE-F763-7A66-2893-FEA4A0A689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779B94-47F8-4A38-976F-388B5DE1BFE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7632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rospsy.ru/node/533" TargetMode="External"/><Relationship Id="rId2" Type="http://schemas.openxmlformats.org/officeDocument/2006/relationships/hyperlink" Target="https://&#1091;&#1088;&#1086;&#1082;.&#1088;&#1092;/course/1981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A432637-F3F3-E017-0E64-1590A1E0E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53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бюджетное общеобразовательное учреждение Брасовского района </a:t>
            </a:r>
            <a:b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Погребская средняя общеобразовательная школа (МБОУ ПСОШ)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B0FA28D1-37DF-056F-EB20-6F7FBF41D7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428" y="1615411"/>
            <a:ext cx="6974958" cy="5167312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2ACD6FA-1828-7292-1E15-940DFE322F1C}"/>
              </a:ext>
            </a:extLst>
          </p:cNvPr>
          <p:cNvSpPr txBox="1"/>
          <p:nvPr/>
        </p:nvSpPr>
        <p:spPr>
          <a:xfrm>
            <a:off x="7304567" y="1690688"/>
            <a:ext cx="4625163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</a:t>
            </a: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адаптивности учебного процесса через применение на уроках элементов формирующего оценивания и современных педагогических </a:t>
            </a:r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технологий</a:t>
            </a:r>
            <a:endParaRPr lang="ru-R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653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67D7C5A-612C-2FD1-A68F-BAF86E49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2227"/>
            <a:ext cx="10515600" cy="85761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уроки в рамках работы ПОС НОО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90846C0-4E2C-2867-2E8A-CA40A910C4ED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5114" y="1104530"/>
            <a:ext cx="5611912" cy="31550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3ADC4A08-F07B-12EF-5C6A-F0D11148B14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0" y="1119853"/>
            <a:ext cx="5854168" cy="3291270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EF3141B1-E9F3-C16B-88F9-176BCEDFD8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863456" y="4112057"/>
            <a:ext cx="5080843" cy="291325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200FF392-6388-A072-6E8A-5824017EABB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4299" y="4112057"/>
            <a:ext cx="5181792" cy="291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3111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E389643-A68F-2086-7DA1-5556A4644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9503A59E-7F9F-A216-C268-04D3A73A5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5651429" cy="317737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A6740921-BFAD-786B-C666-28BBC83CF18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40411" y="0"/>
            <a:ext cx="5651589" cy="317737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37C2D36-E764-F2E0-5DBB-09DE3246950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71361" y="3033077"/>
            <a:ext cx="6803375" cy="382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3700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D143501-0289-6155-F460-3977A499D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595"/>
            <a:ext cx="10515600" cy="87888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 «Формирующее оценивание на уровне ООО»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02FCB8E8-BC67-4E29-325F-E57AC3C70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8223" y="953756"/>
            <a:ext cx="5801784" cy="4351338"/>
          </a:xfr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B74E793-6338-B08F-EB5B-186D2FCDB38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0218" y="966374"/>
            <a:ext cx="5561170" cy="43387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A257D3BC-C736-FBD5-4295-C61BBBC6BF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5266" y="3878225"/>
            <a:ext cx="3973033" cy="297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5882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D143501-0289-6155-F460-3977A499D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1595"/>
            <a:ext cx="10515600" cy="87888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 «Формирующее оценивание на уровне ООО»</a:t>
            </a:r>
            <a:endParaRPr lang="ru-RU" sz="3200" dirty="0">
              <a:solidFill>
                <a:srgbClr val="C0000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80009671"/>
              </p:ext>
            </p:extLst>
          </p:nvPr>
        </p:nvGraphicFramePr>
        <p:xfrm>
          <a:off x="1010093" y="1020725"/>
          <a:ext cx="10281683" cy="51461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24665"/>
                <a:gridCol w="2023639"/>
                <a:gridCol w="3226857"/>
                <a:gridCol w="4606522"/>
              </a:tblGrid>
              <a:tr h="443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96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91" marR="396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960"/>
                        </a:spcAft>
                      </a:pPr>
                      <a:r>
                        <a:rPr lang="ru-RU" sz="1400">
                          <a:effectLst/>
                        </a:rPr>
                        <a:t>Ф.И.О. педагога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91" marR="396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960"/>
                        </a:spcAft>
                      </a:pPr>
                      <a:r>
                        <a:rPr lang="ru-RU" sz="1400">
                          <a:effectLst/>
                        </a:rPr>
                        <a:t>Тема самообразования: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91" marR="396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960"/>
                        </a:spcAft>
                      </a:pPr>
                      <a:r>
                        <a:rPr lang="ru-RU" sz="1400">
                          <a:effectLst/>
                        </a:rPr>
                        <a:t>Технологии и методы, применяемые учебном процессе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91" marR="39691" marT="0" marB="0"/>
                </a:tc>
              </a:tr>
              <a:tr h="1007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91" marR="396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Чудова И.Н., учитель русского языка и литературы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91" marR="396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Внедрение методов и приемов формирующего оценивания образовательных результатов учащихся на уроках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91" marR="396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960"/>
                        </a:spcAft>
                      </a:pPr>
                      <a:r>
                        <a:rPr lang="ru-RU" sz="1400">
                          <a:effectLst/>
                        </a:rPr>
                        <a:t>Технологии критического мышления, технологии формирующего оценивания (рабочий лист, карта понятий, лист самооценки, одноминутное эссе, лист обратной связи)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91" marR="39691" marT="0" marB="0"/>
                </a:tc>
              </a:tr>
              <a:tr h="839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91" marR="396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Щербакова Н.Ю., учитель немецкого языка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91" marR="396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960"/>
                        </a:spcAft>
                      </a:pPr>
                      <a:r>
                        <a:rPr lang="ru-RU" sz="1400" dirty="0">
                          <a:effectLst/>
                        </a:rPr>
                        <a:t>Формирующее оценивание на уроках иностранного языка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91" marR="396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960"/>
                        </a:spcAft>
                      </a:pPr>
                      <a:r>
                        <a:rPr lang="ru-RU" sz="1400" dirty="0">
                          <a:effectLst/>
                        </a:rPr>
                        <a:t>Технологии формирующего оценивания (рабочий лист, карта понятий, лист самооценки, одноминутное эссе, лист обратной связи).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91" marR="39691" marT="0" marB="0"/>
                </a:tc>
              </a:tr>
              <a:tr h="1007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91" marR="396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Воронкова Г.Г., учитель русского языка и литературы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91" marR="396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960"/>
                        </a:spcAft>
                      </a:pPr>
                      <a:r>
                        <a:rPr lang="ru-RU" sz="1400">
                          <a:effectLst/>
                        </a:rPr>
                        <a:t>Технологии формирующего оценивания как средства повышения мотивации обучающихся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91" marR="396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960"/>
                        </a:spcAft>
                      </a:pPr>
                      <a:r>
                        <a:rPr lang="ru-RU" sz="1400">
                          <a:effectLst/>
                        </a:rPr>
                        <a:t>Методики «Cоставление тестов», «Опросник», «Карты понятий» «Минутный обзор», лестница самооценки, организация рефлексии (метод неоконченных предложений)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91" marR="39691" marT="0" marB="0"/>
                </a:tc>
              </a:tr>
              <a:tr h="8397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91" marR="396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Чернова А.И., учитель математики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91" marR="396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960"/>
                        </a:spcAft>
                      </a:pPr>
                      <a:r>
                        <a:rPr lang="ru-RU" sz="1400">
                          <a:effectLst/>
                        </a:rPr>
                        <a:t>Формирующее оценивание на уроках математики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91" marR="396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960"/>
                        </a:spcAft>
                      </a:pPr>
                      <a:r>
                        <a:rPr lang="ru-RU" sz="1400">
                          <a:effectLst/>
                        </a:rPr>
                        <a:t>Технологии формирующего оценивания (рабочий лист, карта понятий, лист самооценки, одноминутное эссе, лист обратной связи)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91" marR="39691" marT="0" marB="0"/>
                </a:tc>
              </a:tr>
              <a:tr h="10076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5.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91" marR="396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Гущин С.Н., учитель истории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91" marR="396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960"/>
                        </a:spcAft>
                      </a:pPr>
                      <a:r>
                        <a:rPr lang="ru-RU" sz="1400">
                          <a:effectLst/>
                        </a:rPr>
                        <a:t>Приемы организации оценочной самостоятельности школьников                                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91" marR="3969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960"/>
                        </a:spcAft>
                      </a:pPr>
                      <a:r>
                        <a:rPr lang="ru-RU" sz="1400" dirty="0">
                          <a:effectLst/>
                        </a:rPr>
                        <a:t>Технологии критического мышления, технологии формирующего оценивания (рабочий лист, карта понятий, лист самооценки, одноминутное эссе, лист обратной связи)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9691" marR="39691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51228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FF40CD4D-5D1B-2CA5-750D-9BF9D2D4A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055" y="130628"/>
            <a:ext cx="10758377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уроки в рамках работы </a:t>
            </a:r>
            <a:b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 ООО</a:t>
            </a:r>
            <a:endParaRPr lang="ru-RU" sz="4000" dirty="0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120F0DE9-3B3F-8107-C510-9CDB55DB8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959" y="1289646"/>
            <a:ext cx="5097689" cy="28674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A1C3C297-2EAF-D6B8-5003-D2601F5CC8A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7297" y="3859922"/>
            <a:ext cx="5117138" cy="28674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4DC116BB-AC5A-0E12-E92B-AC6E4C14E0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66904" y="1289646"/>
            <a:ext cx="5254029" cy="2957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357B0E03-F246-23F5-2FA3-C5B79AD3CF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85243" y="3943555"/>
            <a:ext cx="5254029" cy="27451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02142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>
            <a:extLst>
              <a:ext uri="{FF2B5EF4-FFF2-40B4-BE49-F238E27FC236}">
                <a16:creationId xmlns="" xmlns:a16="http://schemas.microsoft.com/office/drawing/2014/main" id="{AFC0952A-F469-DDA5-C57E-8B9F8CBFB5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40103" y="0"/>
            <a:ext cx="5927088" cy="3313954"/>
          </a:xfrm>
          <a:prstGeom prst="rect">
            <a:avLst/>
          </a:prstGeom>
          <a:noFill/>
        </p:spPr>
      </p:pic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FC412D3-77E5-14A5-2A86-3D8D8ED7B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FDFD946-C87A-C796-F1FC-493F7BDC857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09" y="23295"/>
            <a:ext cx="6296025" cy="35413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9EB37BC4-C3D8-2D22-1FBA-411F6AD9CB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5552" y="3313954"/>
            <a:ext cx="6932691" cy="35939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8734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C62C36F-BCE0-7310-A3D0-263C7A078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 «Применение современных педагогических технологий и ЦОР на уроках»</a:t>
            </a:r>
            <a:endParaRPr lang="ru-RU" sz="3200" dirty="0">
              <a:solidFill>
                <a:srgbClr val="C00000"/>
              </a:solidFill>
            </a:endParaRPr>
          </a:p>
        </p:txBody>
      </p:sp>
      <p:pic>
        <p:nvPicPr>
          <p:cNvPr id="9" name="Объект 8">
            <a:extLst>
              <a:ext uri="{FF2B5EF4-FFF2-40B4-BE49-F238E27FC236}">
                <a16:creationId xmlns="" xmlns:a16="http://schemas.microsoft.com/office/drawing/2014/main" id="{1EF7AF57-120B-010E-F017-1CA4A1515F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2930" y="1648323"/>
            <a:ext cx="4748472" cy="3561354"/>
          </a:xfr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592212E5-40C9-EA11-8A14-E8E54689C8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063563" y="1531641"/>
            <a:ext cx="4748473" cy="356135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0167351E-1119-9DCB-17A8-288F850200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6321" y="3679917"/>
            <a:ext cx="4079358" cy="3059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5488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0DFB103-3197-C3A5-D90C-D9241D9A42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269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Открытые уроки в рамках работы </a:t>
            </a:r>
            <a:b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 «</a:t>
            </a:r>
            <a:r>
              <a:rPr lang="ru-RU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Применение современных педагогических технологий и ЦОР на уроках»</a:t>
            </a:r>
            <a:endParaRPr lang="ru-RU" sz="3600" dirty="0">
              <a:solidFill>
                <a:srgbClr val="002060"/>
              </a:solidFill>
            </a:endParaRP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1EF06BE7-9ABE-D4DD-A382-3146E9C956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0106" y="1743740"/>
            <a:ext cx="5933945" cy="3339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3685F48D-77F5-9B18-AD7B-FD5E928ED4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99645" y="1743740"/>
            <a:ext cx="5938503" cy="33406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3DAB24F-0542-548A-82C6-7AE2B8F7D1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0105" y="4597027"/>
            <a:ext cx="4275151" cy="240496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37D7642D-4B5E-D7AD-3C21-9EA101E89D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70821" y="4597027"/>
            <a:ext cx="4019193" cy="2260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705323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F947858-577F-6D71-2965-205B8AE93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F7A266C0-1485-31FC-D899-91FB503233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62940"/>
            <a:ext cx="6292735" cy="3541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E8DB5588-872B-0D89-2027-21E9C03A2A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7880" y="162940"/>
            <a:ext cx="6294120" cy="353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11B1929D-6CDB-EFC5-0BD8-03876B2B2E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322320"/>
            <a:ext cx="6294120" cy="353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644B7179-7ADE-F953-749F-423ECA6645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7880" y="3322320"/>
            <a:ext cx="6294120" cy="35356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1296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7CFE4E0-09FF-5D81-AC24-09601EF5E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497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Ход реализации программы </a:t>
            </a:r>
            <a:r>
              <a:rPr lang="ru-RU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антирисковых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мер «Низкая адаптивность учебного процесса» можно оценить с помощью целевых индикаторов и показателей:</a:t>
            </a:r>
            <a:b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91363160-C66F-A140-D10D-C3DA94603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83356"/>
            <a:ext cx="10515600" cy="2873966"/>
          </a:xfrm>
        </p:spPr>
        <p:txBody>
          <a:bodyPr>
            <a:normAutofit/>
          </a:bodyPr>
          <a:lstStyle/>
          <a:p>
            <a:pPr marL="342900" marR="66675" lvl="0" indent="-342900" algn="just" fontAlgn="base">
              <a:buFont typeface="+mj-lt"/>
              <a:buAutoNum type="arabicParenR"/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Увеличение доли педагогов, использующих элементы формирующего оценивания;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66675" lvl="0" indent="-342900" algn="just" fontAlgn="base">
              <a:buFont typeface="+mj-lt"/>
              <a:buAutoNum type="arabicParenR"/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Увеличение доли педагогов, использующих современные педагогические технологии в учебном процессе;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66675" lvl="0" indent="-342900" algn="just" fontAlgn="base">
              <a:buFont typeface="+mj-lt"/>
              <a:buAutoNum type="arabicParenR"/>
            </a:pP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Положительная динамика образовательных результатов обучающихся по итогам 2022 года.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0118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26FAC1E-4327-3918-F831-4EAD6956F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9EFF6322-306E-F4A7-7663-647737A563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11"/>
            <a:ext cx="4149800" cy="297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="" xmlns:a16="http://schemas.microsoft.com/office/drawing/2014/main" id="{263CE31D-A138-73AC-5356-67FBF8118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95649" y="305299"/>
            <a:ext cx="4703135" cy="352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="" xmlns:a16="http://schemas.microsoft.com/office/drawing/2014/main" id="{03B74229-7913-2E7F-D46B-7539E7A29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3462331"/>
            <a:ext cx="4135461" cy="281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="" xmlns:a16="http://schemas.microsoft.com/office/drawing/2014/main" id="{09F587A7-D70A-6A8D-68B9-478D279A7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20093" y="3226705"/>
            <a:ext cx="4571907" cy="304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="" xmlns:a16="http://schemas.microsoft.com/office/drawing/2014/main" id="{C5D7A391-2F29-07CA-CAB0-8C5E141EF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4864" y="0"/>
            <a:ext cx="4287136" cy="321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="" xmlns:a16="http://schemas.microsoft.com/office/drawing/2014/main" id="{FBE63A1D-3E39-A59D-41FB-E9920DD2A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2257" y="3692156"/>
            <a:ext cx="4002716" cy="2976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57109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4D2A597-771A-215B-D685-18E3774C6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Применение педагогами школы элементов формирующего оценивания и современных педагогических технологий</a:t>
            </a:r>
            <a:endParaRPr lang="ru-RU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439CF4C5-9097-2483-6067-59E888BE1AB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11625947"/>
              </p:ext>
            </p:extLst>
          </p:nvPr>
        </p:nvGraphicFramePr>
        <p:xfrm>
          <a:off x="1446029" y="2211571"/>
          <a:ext cx="9675627" cy="36044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5307">
                  <a:extLst>
                    <a:ext uri="{9D8B030D-6E8A-4147-A177-3AD203B41FA5}">
                      <a16:colId xmlns="" xmlns:a16="http://schemas.microsoft.com/office/drawing/2014/main" val="4156801504"/>
                    </a:ext>
                  </a:extLst>
                </a:gridCol>
                <a:gridCol w="1936222">
                  <a:extLst>
                    <a:ext uri="{9D8B030D-6E8A-4147-A177-3AD203B41FA5}">
                      <a16:colId xmlns="" xmlns:a16="http://schemas.microsoft.com/office/drawing/2014/main" val="3969049654"/>
                    </a:ext>
                  </a:extLst>
                </a:gridCol>
                <a:gridCol w="1937136">
                  <a:extLst>
                    <a:ext uri="{9D8B030D-6E8A-4147-A177-3AD203B41FA5}">
                      <a16:colId xmlns="" xmlns:a16="http://schemas.microsoft.com/office/drawing/2014/main" val="330308713"/>
                    </a:ext>
                  </a:extLst>
                </a:gridCol>
                <a:gridCol w="1937136">
                  <a:extLst>
                    <a:ext uri="{9D8B030D-6E8A-4147-A177-3AD203B41FA5}">
                      <a16:colId xmlns="" xmlns:a16="http://schemas.microsoft.com/office/drawing/2014/main" val="1079058223"/>
                    </a:ext>
                  </a:extLst>
                </a:gridCol>
                <a:gridCol w="1929826">
                  <a:extLst>
                    <a:ext uri="{9D8B030D-6E8A-4147-A177-3AD203B41FA5}">
                      <a16:colId xmlns="" xmlns:a16="http://schemas.microsoft.com/office/drawing/2014/main" val="2708360192"/>
                    </a:ext>
                  </a:extLst>
                </a:gridCol>
              </a:tblGrid>
              <a:tr h="2059678">
                <a:tc rowSpan="2">
                  <a:txBody>
                    <a:bodyPr/>
                    <a:lstStyle/>
                    <a:p>
                      <a:pPr marL="292735" marR="66675" indent="-228600" algn="ctr" fontAlgn="base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292735" marR="66675" indent="-228600" algn="ctr" fontAlgn="base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педагогов, применяющих в работе элементы формирующего оценивания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292735" marR="66675" indent="-228600" algn="ctr" fontAlgn="base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педагогов, применяющих в работе современные педагогические технологии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454111540"/>
                  </a:ext>
                </a:extLst>
              </a:tr>
              <a:tr h="102983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92735" marR="66675" indent="-228600" algn="ctr" fontAlgn="base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 2022 года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92735" marR="66675" indent="-228600" algn="ctr" fontAlgn="base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2022 года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92735" marR="66675" indent="-228600" algn="ctr" fontAlgn="base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январь 2022 года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92735" marR="66675" indent="-228600" algn="ctr" fontAlgn="base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декабрь 2022 года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88677842"/>
                  </a:ext>
                </a:extLst>
              </a:tr>
              <a:tr h="514920">
                <a:tc>
                  <a:txBody>
                    <a:bodyPr/>
                    <a:lstStyle/>
                    <a:p>
                      <a:pPr marL="292735" marR="66675" indent="-228600" algn="ctr" fontAlgn="base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92735" marR="66675" indent="-228600" algn="ctr" fontAlgn="base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92735" marR="66675" indent="-228600" algn="ctr" fontAlgn="base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92735" marR="66675" indent="-228600" algn="ctr" fontAlgn="base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92735" marR="66675" indent="-228600" algn="ctr" fontAlgn="base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87%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83887478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8012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E0D1C4A-8B9A-328E-25AD-6A831D201F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54" y="115743"/>
            <a:ext cx="10808855" cy="1870075"/>
          </a:xfrm>
        </p:spPr>
        <p:txBody>
          <a:bodyPr>
            <a:normAutofit/>
          </a:bodyPr>
          <a:lstStyle/>
          <a:p>
            <a:pPr marL="76200" marR="12700" algn="ctr">
              <a:lnSpc>
                <a:spcPct val="100000"/>
              </a:lnSpc>
              <a:spcAft>
                <a:spcPts val="0"/>
              </a:spcAft>
              <a:tabLst>
                <a:tab pos="262255" algn="l"/>
              </a:tabLst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Сравнительный анализ качества знаний обучающихся на уровне начального общего и основного общего образования по результатам </a:t>
            </a: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2021-2022 учебного года и </a:t>
            </a:r>
            <a:br>
              <a:rPr lang="ru-RU" sz="28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четверти 2022-2023 учебного года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="" xmlns:a16="http://schemas.microsoft.com/office/drawing/2014/main" id="{2A69803D-208D-6E61-A01B-40E85B613E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876195488"/>
              </p:ext>
            </p:extLst>
          </p:nvPr>
        </p:nvGraphicFramePr>
        <p:xfrm>
          <a:off x="1607127" y="1985818"/>
          <a:ext cx="8728364" cy="44057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1736">
                  <a:extLst>
                    <a:ext uri="{9D8B030D-6E8A-4147-A177-3AD203B41FA5}">
                      <a16:colId xmlns="" xmlns:a16="http://schemas.microsoft.com/office/drawing/2014/main" val="708659107"/>
                    </a:ext>
                  </a:extLst>
                </a:gridCol>
                <a:gridCol w="2638650">
                  <a:extLst>
                    <a:ext uri="{9D8B030D-6E8A-4147-A177-3AD203B41FA5}">
                      <a16:colId xmlns="" xmlns:a16="http://schemas.microsoft.com/office/drawing/2014/main" val="3437238023"/>
                    </a:ext>
                  </a:extLst>
                </a:gridCol>
                <a:gridCol w="2639497">
                  <a:extLst>
                    <a:ext uri="{9D8B030D-6E8A-4147-A177-3AD203B41FA5}">
                      <a16:colId xmlns="" xmlns:a16="http://schemas.microsoft.com/office/drawing/2014/main" val="1127525764"/>
                    </a:ext>
                  </a:extLst>
                </a:gridCol>
                <a:gridCol w="2518481">
                  <a:extLst>
                    <a:ext uri="{9D8B030D-6E8A-4147-A177-3AD203B41FA5}">
                      <a16:colId xmlns="" xmlns:a16="http://schemas.microsoft.com/office/drawing/2014/main" val="3527950082"/>
                    </a:ext>
                  </a:extLst>
                </a:gridCol>
              </a:tblGrid>
              <a:tr h="1201567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Класс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знаний за 2021-2022 учебный год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Качество знаний за 1 четверть 2021-2022 учебного года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Динамика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3173358853"/>
                  </a:ext>
                </a:extLst>
              </a:tr>
              <a:tr h="400522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стабильно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4108724034"/>
                  </a:ext>
                </a:extLst>
              </a:tr>
              <a:tr h="400522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стабильно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229689923"/>
                  </a:ext>
                </a:extLst>
              </a:tr>
              <a:tr h="400522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положительная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146487189"/>
                  </a:ext>
                </a:extLst>
              </a:tr>
              <a:tr h="400522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67%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положительная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012787027"/>
                  </a:ext>
                </a:extLst>
              </a:tr>
              <a:tr h="400522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стабильно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917278336"/>
                  </a:ext>
                </a:extLst>
              </a:tr>
              <a:tr h="400522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58%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стабильно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517237291"/>
                  </a:ext>
                </a:extLst>
              </a:tr>
              <a:tr h="400522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положительная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123741402"/>
                  </a:ext>
                </a:extLst>
              </a:tr>
              <a:tr h="400522"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56%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положительная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3810363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7133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7A3AE7E-101E-64E6-2E5E-6606E8B96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9527" y="983962"/>
            <a:ext cx="8525163" cy="1325563"/>
          </a:xfrm>
        </p:spPr>
        <p:txBody>
          <a:bodyPr>
            <a:noAutofit/>
          </a:bodyPr>
          <a:lstStyle/>
          <a:p>
            <a:pPr algn="r"/>
            <a:r>
              <a:rPr lang="ru-R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«Образование – величайшее из земных благ, </a:t>
            </a:r>
            <a:br>
              <a:rPr lang="ru-R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если оно наивысшего качества. </a:t>
            </a:r>
            <a:br>
              <a:rPr lang="ru-R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 противном случае оно совершенно бесполезно»</a:t>
            </a:r>
            <a:br>
              <a:rPr lang="ru-RU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Р.Киплинг</a:t>
            </a:r>
            <a:endParaRPr lang="ru-RU" sz="32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="" xmlns:a16="http://schemas.microsoft.com/office/drawing/2014/main" id="{B49C6151-7A65-6997-521E-03A686028FD1}"/>
              </a:ext>
            </a:extLst>
          </p:cNvPr>
          <p:cNvSpPr/>
          <p:nvPr/>
        </p:nvSpPr>
        <p:spPr>
          <a:xfrm>
            <a:off x="1394691" y="3189007"/>
            <a:ext cx="9624291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xmlns="" val="248737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1F46A82-8C59-156D-1E01-877E44293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2466" y="134354"/>
            <a:ext cx="4871484" cy="71625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Рисковый профиль школы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="" xmlns:a16="http://schemas.microsoft.com/office/drawing/2014/main" id="{76BFD747-CAA3-3FCA-2D91-92610A12200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65260024"/>
              </p:ext>
            </p:extLst>
          </p:nvPr>
        </p:nvGraphicFramePr>
        <p:xfrm>
          <a:off x="381443" y="850606"/>
          <a:ext cx="5411085" cy="58585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6368">
                  <a:extLst>
                    <a:ext uri="{9D8B030D-6E8A-4147-A177-3AD203B41FA5}">
                      <a16:colId xmlns="" xmlns:a16="http://schemas.microsoft.com/office/drawing/2014/main" val="3938142166"/>
                    </a:ext>
                  </a:extLst>
                </a:gridCol>
                <a:gridCol w="2294717">
                  <a:extLst>
                    <a:ext uri="{9D8B030D-6E8A-4147-A177-3AD203B41FA5}">
                      <a16:colId xmlns="" xmlns:a16="http://schemas.microsoft.com/office/drawing/2014/main" val="2496154800"/>
                    </a:ext>
                  </a:extLst>
                </a:gridCol>
              </a:tblGrid>
              <a:tr h="6486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Факторы риска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6" marR="62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Значимость фактора риска</a:t>
                      </a:r>
                      <a:endParaRPr lang="ru-RU" sz="105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 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6" marR="62536" marT="0" marB="0"/>
                </a:tc>
                <a:extLst>
                  <a:ext uri="{0D108BD9-81ED-4DB2-BD59-A6C34878D82A}">
                    <a16:rowId xmlns="" xmlns:a16="http://schemas.microsoft.com/office/drawing/2014/main" val="3537772262"/>
                  </a:ext>
                </a:extLst>
              </a:tr>
              <a:tr h="2545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1. Низкий уровень оснащения школы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6" marR="62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Низкая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6" marR="62536" marT="0" marB="0"/>
                </a:tc>
                <a:extLst>
                  <a:ext uri="{0D108BD9-81ED-4DB2-BD59-A6C34878D82A}">
                    <a16:rowId xmlns="" xmlns:a16="http://schemas.microsoft.com/office/drawing/2014/main" val="4275747118"/>
                  </a:ext>
                </a:extLst>
              </a:tr>
              <a:tr h="2545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2. Дефицит педагогических кадров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6" marR="62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Низкая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6" marR="62536" marT="0" marB="0"/>
                </a:tc>
                <a:extLst>
                  <a:ext uri="{0D108BD9-81ED-4DB2-BD59-A6C34878D82A}">
                    <a16:rowId xmlns="" xmlns:a16="http://schemas.microsoft.com/office/drawing/2014/main" val="2658158201"/>
                  </a:ext>
                </a:extLst>
              </a:tr>
              <a:tr h="7873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3. Недостаточная предметная и методическая компетентность педагогических работников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6" marR="62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Низкая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6" marR="62536" marT="0" marB="0"/>
                </a:tc>
                <a:extLst>
                  <a:ext uri="{0D108BD9-81ED-4DB2-BD59-A6C34878D82A}">
                    <a16:rowId xmlns="" xmlns:a16="http://schemas.microsoft.com/office/drawing/2014/main" val="839756592"/>
                  </a:ext>
                </a:extLst>
              </a:tr>
              <a:tr h="5209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4. Риски низкой адаптивности учебного процесса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6" marR="62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Средняя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6" marR="62536" marT="0" marB="0"/>
                </a:tc>
                <a:extLst>
                  <a:ext uri="{0D108BD9-81ED-4DB2-BD59-A6C34878D82A}">
                    <a16:rowId xmlns="" xmlns:a16="http://schemas.microsoft.com/office/drawing/2014/main" val="4199950657"/>
                  </a:ext>
                </a:extLst>
              </a:tr>
              <a:tr h="7873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5. Несформированность внутришкольной системы повышения квалификации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6" marR="62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Низкая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6" marR="62536" marT="0" marB="0"/>
                </a:tc>
                <a:extLst>
                  <a:ext uri="{0D108BD9-81ED-4DB2-BD59-A6C34878D82A}">
                    <a16:rowId xmlns="" xmlns:a16="http://schemas.microsoft.com/office/drawing/2014/main" val="1873352629"/>
                  </a:ext>
                </a:extLst>
              </a:tr>
              <a:tr h="5209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6. Высокая доля обучающихся с рисками учебной неуспешности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6" marR="62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Средняя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6" marR="62536" marT="0" marB="0"/>
                </a:tc>
                <a:extLst>
                  <a:ext uri="{0D108BD9-81ED-4DB2-BD59-A6C34878D82A}">
                    <a16:rowId xmlns="" xmlns:a16="http://schemas.microsoft.com/office/drawing/2014/main" val="374680471"/>
                  </a:ext>
                </a:extLst>
              </a:tr>
              <a:tr h="2545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7. Высокая доля обучающихся с ОВЗ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6" marR="62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Средняя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6" marR="62536" marT="0" marB="0"/>
                </a:tc>
                <a:extLst>
                  <a:ext uri="{0D108BD9-81ED-4DB2-BD59-A6C34878D82A}">
                    <a16:rowId xmlns="" xmlns:a16="http://schemas.microsoft.com/office/drawing/2014/main" val="1572211482"/>
                  </a:ext>
                </a:extLst>
              </a:tr>
              <a:tr h="5209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8. Низкое качество преодоления языковых и культурных барьеров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6" marR="62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Низкая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6" marR="62536" marT="0" marB="0"/>
                </a:tc>
                <a:extLst>
                  <a:ext uri="{0D108BD9-81ED-4DB2-BD59-A6C34878D82A}">
                    <a16:rowId xmlns="" xmlns:a16="http://schemas.microsoft.com/office/drawing/2014/main" val="3819833632"/>
                  </a:ext>
                </a:extLst>
              </a:tr>
              <a:tr h="7873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9. Пониженный уровень качества школьной образовательной и воспитательной среды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6" marR="62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Средняя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6" marR="62536" marT="0" marB="0"/>
                </a:tc>
                <a:extLst>
                  <a:ext uri="{0D108BD9-81ED-4DB2-BD59-A6C34878D82A}">
                    <a16:rowId xmlns="" xmlns:a16="http://schemas.microsoft.com/office/drawing/2014/main" val="2943980193"/>
                  </a:ext>
                </a:extLst>
              </a:tr>
              <a:tr h="5209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effectLst/>
                        </a:rPr>
                        <a:t>10. Низкий уровень вовлеченности родителей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6" marR="6253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effectLst/>
                        </a:rPr>
                        <a:t>Низкая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6" marR="62536" marT="0" marB="0"/>
                </a:tc>
                <a:extLst>
                  <a:ext uri="{0D108BD9-81ED-4DB2-BD59-A6C34878D82A}">
                    <a16:rowId xmlns="" xmlns:a16="http://schemas.microsoft.com/office/drawing/2014/main" val="1765670186"/>
                  </a:ext>
                </a:extLst>
              </a:tr>
            </a:tbl>
          </a:graphicData>
        </a:graphic>
      </p:graphicFrame>
      <p:graphicFrame>
        <p:nvGraphicFramePr>
          <p:cNvPr id="9" name="Таблица 8">
            <a:extLst>
              <a:ext uri="{FF2B5EF4-FFF2-40B4-BE49-F238E27FC236}">
                <a16:creationId xmlns="" xmlns:a16="http://schemas.microsoft.com/office/drawing/2014/main" id="{B9ABA993-842E-6C8F-E2C6-72C96F98B3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99833821"/>
              </p:ext>
            </p:extLst>
          </p:nvPr>
        </p:nvGraphicFramePr>
        <p:xfrm>
          <a:off x="6095999" y="850606"/>
          <a:ext cx="5714557" cy="58585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2674">
                  <a:extLst>
                    <a:ext uri="{9D8B030D-6E8A-4147-A177-3AD203B41FA5}">
                      <a16:colId xmlns="" xmlns:a16="http://schemas.microsoft.com/office/drawing/2014/main" val="2902682647"/>
                    </a:ext>
                  </a:extLst>
                </a:gridCol>
                <a:gridCol w="1892674">
                  <a:extLst>
                    <a:ext uri="{9D8B030D-6E8A-4147-A177-3AD203B41FA5}">
                      <a16:colId xmlns="" xmlns:a16="http://schemas.microsoft.com/office/drawing/2014/main" val="1642454421"/>
                    </a:ext>
                  </a:extLst>
                </a:gridCol>
                <a:gridCol w="1004955">
                  <a:extLst>
                    <a:ext uri="{9D8B030D-6E8A-4147-A177-3AD203B41FA5}">
                      <a16:colId xmlns="" xmlns:a16="http://schemas.microsoft.com/office/drawing/2014/main" val="1927086232"/>
                    </a:ext>
                  </a:extLst>
                </a:gridCol>
                <a:gridCol w="924254">
                  <a:extLst>
                    <a:ext uri="{9D8B030D-6E8A-4147-A177-3AD203B41FA5}">
                      <a16:colId xmlns="" xmlns:a16="http://schemas.microsoft.com/office/drawing/2014/main" val="3589775150"/>
                    </a:ext>
                  </a:extLst>
                </a:gridCol>
              </a:tblGrid>
              <a:tr h="176785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Оценка рисков школы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89" marR="41489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815535883"/>
                  </a:ext>
                </a:extLst>
              </a:tr>
              <a:tr h="1767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Фактор риска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89" marR="41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Параметры анализа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89" marR="41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ед. изм.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89" marR="41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Результат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89" marR="41489" marT="0" marB="0"/>
                </a:tc>
                <a:extLst>
                  <a:ext uri="{0D108BD9-81ED-4DB2-BD59-A6C34878D82A}">
                    <a16:rowId xmlns="" xmlns:a16="http://schemas.microsoft.com/office/drawing/2014/main" val="3959446872"/>
                  </a:ext>
                </a:extLst>
              </a:tr>
              <a:tr h="734606">
                <a:tc rowSpan="3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1. Риски низкой адаптивности учебного процесса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89" marR="414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Учет индивидуальных возможностей обучающихся в учебном процессе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89" marR="41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100-балльная шкала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89" marR="41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100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89" marR="41489" marT="0" marB="0"/>
                </a:tc>
                <a:extLst>
                  <a:ext uri="{0D108BD9-81ED-4DB2-BD59-A6C34878D82A}">
                    <a16:rowId xmlns="" xmlns:a16="http://schemas.microsoft.com/office/drawing/2014/main" val="4118350045"/>
                  </a:ext>
                </a:extLst>
              </a:tr>
              <a:tr h="5486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Использование элементов формирующего оценивания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89" marR="41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100-балльная шкала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89" marR="41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51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89" marR="41489" marT="0" marB="0"/>
                </a:tc>
                <a:extLst>
                  <a:ext uri="{0D108BD9-81ED-4DB2-BD59-A6C34878D82A}">
                    <a16:rowId xmlns="" xmlns:a16="http://schemas.microsoft.com/office/drawing/2014/main" val="2640824673"/>
                  </a:ext>
                </a:extLst>
              </a:tr>
              <a:tr h="7346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Использование современных педагогических технологий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89" marR="41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100-балльная шкала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89" marR="41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80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89" marR="41489" marT="0" marB="0"/>
                </a:tc>
                <a:extLst>
                  <a:ext uri="{0D108BD9-81ED-4DB2-BD59-A6C34878D82A}">
                    <a16:rowId xmlns="" xmlns:a16="http://schemas.microsoft.com/office/drawing/2014/main" val="2547069920"/>
                  </a:ext>
                </a:extLst>
              </a:tr>
              <a:tr h="920546">
                <a:tc rowSpan="5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2. Пониженный уровень качества школьной образовательной и воспитательной среды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89" marR="41489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Доля обучающихся регулярно подвергающихся буллингу в школе (по ответам обучающихся)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89" marR="41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89" marR="41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0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89" marR="41489" marT="0" marB="0"/>
                </a:tc>
                <a:extLst>
                  <a:ext uri="{0D108BD9-81ED-4DB2-BD59-A6C34878D82A}">
                    <a16:rowId xmlns="" xmlns:a16="http://schemas.microsoft.com/office/drawing/2014/main" val="3485288194"/>
                  </a:ext>
                </a:extLst>
              </a:tr>
              <a:tr h="73460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Отношения в педагогическом коллективе (по ответам учителей)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89" marR="41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100-балльная шкала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89" marR="41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88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89" marR="41489" marT="0" marB="0"/>
                </a:tc>
                <a:extLst>
                  <a:ext uri="{0D108BD9-81ED-4DB2-BD59-A6C34878D82A}">
                    <a16:rowId xmlns="" xmlns:a16="http://schemas.microsoft.com/office/drawing/2014/main" val="699047826"/>
                  </a:ext>
                </a:extLst>
              </a:tr>
              <a:tr h="3627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Уровень мотивации обучающихся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89" marR="41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100-балльная шкала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89" marR="41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74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89" marR="41489" marT="0" marB="0"/>
                </a:tc>
                <a:extLst>
                  <a:ext uri="{0D108BD9-81ED-4DB2-BD59-A6C34878D82A}">
                    <a16:rowId xmlns="" xmlns:a16="http://schemas.microsoft.com/office/drawing/2014/main" val="72674377"/>
                  </a:ext>
                </a:extLst>
              </a:tr>
              <a:tr h="54866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Системность </a:t>
                      </a:r>
                      <a:r>
                        <a:rPr lang="ru-RU" sz="1000" dirty="0" err="1">
                          <a:effectLst/>
                        </a:rPr>
                        <a:t>профориентационной</a:t>
                      </a:r>
                      <a:r>
                        <a:rPr lang="ru-RU" sz="1000" dirty="0">
                          <a:effectLst/>
                        </a:rPr>
                        <a:t> деятельности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89" marR="41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%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89" marR="41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>
                          <a:effectLst/>
                        </a:rPr>
                        <a:t>14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89" marR="41489" marT="0" marB="0"/>
                </a:tc>
                <a:extLst>
                  <a:ext uri="{0D108BD9-81ED-4DB2-BD59-A6C34878D82A}">
                    <a16:rowId xmlns="" xmlns:a16="http://schemas.microsoft.com/office/drawing/2014/main" val="3615240668"/>
                  </a:ext>
                </a:extLst>
              </a:tr>
              <a:tr h="92054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Распространенность деструктивных педагогических практик (доля ответов обучающихся)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89" marR="41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%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89" marR="41489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00" dirty="0">
                          <a:effectLst/>
                        </a:rPr>
                        <a:t>0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1489" marR="41489" marT="0" marB="0"/>
                </a:tc>
                <a:extLst>
                  <a:ext uri="{0D108BD9-81ED-4DB2-BD59-A6C34878D82A}">
                    <a16:rowId xmlns="" xmlns:a16="http://schemas.microsoft.com/office/drawing/2014/main" val="36053036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74551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651C66A-F312-1790-D5C7-4C7322449A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8801"/>
            <a:ext cx="10515600" cy="98103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МБОУ ПСОШ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AB0940B9-2DEC-09BF-CA0C-280E6CB764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16978"/>
            <a:ext cx="3084343" cy="4242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81D9BFA-C007-AA8E-CE64-DF81988A2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2232" y="2161793"/>
            <a:ext cx="3220682" cy="4568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054B64D6-61AD-4C34-EEC8-5CFFB51C2D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477835" y="1917245"/>
            <a:ext cx="3405820" cy="481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54B5F1C-9CC6-A975-FEFA-156EC49122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8730" y="972620"/>
            <a:ext cx="3130149" cy="445444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81954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743BAE-63B2-8114-D575-0865EFAF7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9005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«Низкая адаптивность учебного процесса»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747F1672-5B95-1FC8-E7C6-B4B30C444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181" y="1253330"/>
            <a:ext cx="10515600" cy="5073041"/>
          </a:xfrm>
        </p:spPr>
        <p:txBody>
          <a:bodyPr/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повышение адаптивности учебного процесса к 2022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путем создания системы работы с обучающимися 1-8 классов,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испытывающими затруднения в процессе обучения.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ЗАДАЧИ:</a:t>
            </a:r>
            <a:endParaRPr lang="ru-RU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Увеличить долю педагогов, использующих элементы формирующего оценивания до 80%.</a:t>
            </a: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Увеличить долю педагогов, использующих современные педагогические технологии в учебном процессе до 87%.</a:t>
            </a:r>
          </a:p>
          <a:p>
            <a:pPr marL="342900" lvl="0" indent="-342900" algn="just">
              <a:lnSpc>
                <a:spcPct val="115000"/>
              </a:lnSpc>
              <a:spcAft>
                <a:spcPts val="800"/>
              </a:spcAft>
              <a:buFont typeface="+mj-lt"/>
              <a:buAutoNum type="arabicParenR"/>
            </a:pPr>
            <a:r>
              <a:rPr lang="ru-RU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Повысить образовательные результаты обучающихся.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1719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C8E0CCD1-672B-1BF3-D9DD-882192417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педагогических обучающихся сообществ (ПОС)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="" xmlns:a16="http://schemas.microsoft.com/office/drawing/2014/main" id="{7780E683-77AE-3527-7B55-B716684656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59" t="5452" r="2873" b="8457"/>
          <a:stretch/>
        </p:blipFill>
        <p:spPr bwMode="auto">
          <a:xfrm>
            <a:off x="4470543" y="1688029"/>
            <a:ext cx="3313874" cy="49373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6BAC26F8-E021-E518-0B5D-7FA0F57B5B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910" t="5276" r="3115" b="17778"/>
          <a:stretch/>
        </p:blipFill>
        <p:spPr bwMode="auto">
          <a:xfrm>
            <a:off x="7922640" y="1688029"/>
            <a:ext cx="3537903" cy="451274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62EF7C7E-7EE6-2A7D-605E-24375E2453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38" t="4836" r="8074" b="8721"/>
          <a:stretch/>
        </p:blipFill>
        <p:spPr bwMode="auto">
          <a:xfrm>
            <a:off x="576639" y="1569515"/>
            <a:ext cx="3463733" cy="51744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115887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7B393DF9-170E-CB6F-06B5-751783AB5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0818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Методический марафон «Формирующее оценивание на уроке»</a:t>
            </a:r>
            <a:b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0A9AB94D-6604-E0BA-86B7-BEA7B0BF08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6999" y="1496015"/>
            <a:ext cx="7735712" cy="4351338"/>
          </a:xfr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D57BFE7A-FA77-B268-E179-3F90D5EDD54A}"/>
              </a:ext>
            </a:extLst>
          </p:cNvPr>
          <p:cNvSpPr txBox="1"/>
          <p:nvPr/>
        </p:nvSpPr>
        <p:spPr>
          <a:xfrm>
            <a:off x="4053219" y="6051328"/>
            <a:ext cx="43832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14 по 25 марта 2022 года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348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481415-AC2D-4578-1029-76C9093F7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508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 «Формирующее оценивание на уровне НОО»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5" name="Объект 4">
            <a:extLst>
              <a:ext uri="{FF2B5EF4-FFF2-40B4-BE49-F238E27FC236}">
                <a16:creationId xmlns="" xmlns:a16="http://schemas.microsoft.com/office/drawing/2014/main" id="{B72E246C-CE1C-0955-4624-C43F14B5A3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518468" y="1890068"/>
            <a:ext cx="5098572" cy="3678865"/>
          </a:xfr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7873F958-B3A7-33A8-C190-E9C76C8D0C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7352561" y="1880818"/>
            <a:ext cx="5026248" cy="3769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1636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1481415-AC2D-4578-1029-76C9093F7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508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 «Формирующее оценивание на уровне НОО»</a:t>
            </a:r>
            <a:endParaRPr lang="ru-RU" sz="3200" dirty="0">
              <a:solidFill>
                <a:srgbClr val="002060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88963951"/>
              </p:ext>
            </p:extLst>
          </p:nvPr>
        </p:nvGraphicFramePr>
        <p:xfrm>
          <a:off x="404039" y="1063256"/>
          <a:ext cx="7538482" cy="2743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1655"/>
                <a:gridCol w="5248032"/>
                <a:gridCol w="1758795"/>
              </a:tblGrid>
              <a:tr h="5404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№ п/п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Тема вебинара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Участники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0964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4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«Формирующее оценивание. Цифровые инструменты повышения качества обучения» </a:t>
                      </a:r>
                      <a:endParaRPr lang="ru-RU" sz="1200" dirty="0">
                        <a:effectLst/>
                      </a:endParaRPr>
                    </a:p>
                    <a:p>
                      <a:pPr marL="228600" algn="just">
                        <a:lnSpc>
                          <a:spcPts val="1450"/>
                        </a:lnSpc>
                        <a:spcAft>
                          <a:spcPts val="1000"/>
                        </a:spcAft>
                      </a:pPr>
                      <a:r>
                        <a:rPr lang="ru-RU" sz="1600" u="sng" dirty="0">
                          <a:effectLst/>
                          <a:hlinkClick r:id="rId2"/>
                        </a:rPr>
                        <a:t>https://урок.рф/course/1981</a:t>
                      </a:r>
                      <a:endParaRPr lang="ru-RU" sz="12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Юрасова С.И.</a:t>
                      </a:r>
                      <a:endParaRPr lang="ru-RU" sz="12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Болдаева С.В.</a:t>
                      </a:r>
                      <a:endParaRPr lang="ru-RU" sz="12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Анишкина С.А.</a:t>
                      </a:r>
                      <a:endParaRPr lang="ru-RU" sz="12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Самохина В.Г.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931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«Роль психолого-педагогического сопровождения в повышении эффективности работы образовательных организаций»</a:t>
                      </a:r>
                      <a:endParaRPr lang="ru-RU" sz="1200" dirty="0">
                        <a:effectLst/>
                      </a:endParaRPr>
                    </a:p>
                    <a:p>
                      <a:pPr marL="250190" algn="just">
                        <a:lnSpc>
                          <a:spcPts val="1450"/>
                        </a:lnSpc>
                        <a:spcAft>
                          <a:spcPts val="1000"/>
                        </a:spcAft>
                      </a:pPr>
                      <a:r>
                        <a:rPr lang="ru-RU" sz="1600" u="sng" dirty="0">
                          <a:effectLst/>
                          <a:hlinkClick r:id="rId3"/>
                        </a:rPr>
                        <a:t>https://rospsy.ru/node/533</a:t>
                      </a:r>
                      <a:endParaRPr lang="ru-RU" sz="12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Юрасова С.И.</a:t>
                      </a:r>
                      <a:endParaRPr lang="ru-RU" sz="12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Болдаева</a:t>
                      </a:r>
                      <a:r>
                        <a:rPr lang="ru-RU" sz="1600" dirty="0">
                          <a:effectLst/>
                        </a:rPr>
                        <a:t> С.В.</a:t>
                      </a:r>
                      <a:endParaRPr lang="ru-RU" sz="12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Анишкина</a:t>
                      </a:r>
                      <a:r>
                        <a:rPr lang="ru-RU" sz="1600" dirty="0">
                          <a:effectLst/>
                        </a:rPr>
                        <a:t> С.А.</a:t>
                      </a:r>
                      <a:endParaRPr lang="ru-RU" sz="12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Самохина В.Г.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37006105"/>
              </p:ext>
            </p:extLst>
          </p:nvPr>
        </p:nvGraphicFramePr>
        <p:xfrm>
          <a:off x="4391246" y="3795824"/>
          <a:ext cx="7676708" cy="28707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1405"/>
                <a:gridCol w="5344258"/>
                <a:gridCol w="1791045"/>
              </a:tblGrid>
              <a:tr h="5931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№ п/п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Тема мастер-класса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Ответственные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61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5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«Формирующее оценивание: внутриклассное оценивание в начальной школе»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Юрасова С.И.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61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5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«Критериальное оценивание как основа современного урока».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Анишкина С.А.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592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«Инструменты развития и оценки ключевых компетенций – креативного мышления, коммуникации и умения работать в команде».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Самохина В.Г.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061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45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«Инструменты развития учебной самостоятельности, рефлексии и планирования»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>
                          <a:effectLst/>
                        </a:rPr>
                        <a:t>Болдаева</a:t>
                      </a:r>
                      <a:r>
                        <a:rPr lang="ru-RU" sz="1600" dirty="0">
                          <a:effectLst/>
                        </a:rPr>
                        <a:t> С.В.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27912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883</Words>
  <Application>Microsoft Office PowerPoint</Application>
  <PresentationFormat>Произвольный</PresentationFormat>
  <Paragraphs>188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Муниципальное бюджетное общеобразовательное учреждение Брасовского района  Погребская средняя общеобразовательная школа (МБОУ ПСОШ)</vt:lpstr>
      <vt:lpstr>Слайд 2</vt:lpstr>
      <vt:lpstr>Рисковый профиль школы</vt:lpstr>
      <vt:lpstr>Программы МБОУ ПСОШ</vt:lpstr>
      <vt:lpstr>«Низкая адаптивность учебного процесса» </vt:lpstr>
      <vt:lpstr>Создание педагогических обучающихся сообществ (ПОС)</vt:lpstr>
      <vt:lpstr>Методический марафон «Формирующее оценивание на уроке» </vt:lpstr>
      <vt:lpstr>ПОС «Формирующее оценивание на уровне НОО»</vt:lpstr>
      <vt:lpstr>ПОС «Формирующее оценивание на уровне НОО»</vt:lpstr>
      <vt:lpstr>Открытые уроки в рамках работы ПОС НОО</vt:lpstr>
      <vt:lpstr>Слайд 11</vt:lpstr>
      <vt:lpstr>ПОС «Формирующее оценивание на уровне ООО»</vt:lpstr>
      <vt:lpstr>ПОС «Формирующее оценивание на уровне ООО»</vt:lpstr>
      <vt:lpstr>Открытые уроки в рамках работы  ПОС ООО</vt:lpstr>
      <vt:lpstr>Слайд 15</vt:lpstr>
      <vt:lpstr>ПОС «Применение современных педагогических технологий и ЦОР на уроках»</vt:lpstr>
      <vt:lpstr>Открытые уроки в рамках работы  ПОС «Применение современных педагогических технологий и ЦОР на уроках»</vt:lpstr>
      <vt:lpstr>Слайд 18</vt:lpstr>
      <vt:lpstr>Ход реализации программы антирисковых мер «Низкая адаптивность учебного процесса» можно оценить с помощью целевых индикаторов и показателей: </vt:lpstr>
      <vt:lpstr>Применение педагогами школы элементов формирующего оценивания и современных педагогических технологий</vt:lpstr>
      <vt:lpstr>Сравнительный анализ качества знаний обучающихся на уровне начального общего и основного общего образования по результатам 2021-2022 учебного года и  1 четверти 2022-2023 учебного года</vt:lpstr>
      <vt:lpstr>«Образование – величайшее из земных благ,  если оно наивысшего качества.  В противном случае оно совершенно бесполезно» Р.Киплинг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Брасовского района  Погребская средняя общеобразовательная школа (МБОУ ПСОШ)</dc:title>
  <dc:creator>Марина Цыганкова</dc:creator>
  <cp:lastModifiedBy>Ольга</cp:lastModifiedBy>
  <cp:revision>9</cp:revision>
  <dcterms:created xsi:type="dcterms:W3CDTF">2022-12-19T06:52:54Z</dcterms:created>
  <dcterms:modified xsi:type="dcterms:W3CDTF">2023-01-19T08:56:01Z</dcterms:modified>
</cp:coreProperties>
</file>