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57" r:id="rId4"/>
    <p:sldId id="258" r:id="rId5"/>
    <p:sldId id="260" r:id="rId6"/>
    <p:sldId id="290" r:id="rId7"/>
    <p:sldId id="281" r:id="rId8"/>
    <p:sldId id="282" r:id="rId9"/>
    <p:sldId id="283" r:id="rId10"/>
    <p:sldId id="264" r:id="rId11"/>
    <p:sldId id="287" r:id="rId12"/>
    <p:sldId id="284" r:id="rId13"/>
    <p:sldId id="278" r:id="rId14"/>
    <p:sldId id="289" r:id="rId15"/>
    <p:sldId id="270" r:id="rId16"/>
    <p:sldId id="274" r:id="rId17"/>
    <p:sldId id="285" r:id="rId18"/>
    <p:sldId id="276" r:id="rId19"/>
    <p:sldId id="262" r:id="rId20"/>
    <p:sldId id="261" r:id="rId21"/>
    <p:sldId id="268" r:id="rId22"/>
    <p:sldId id="29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5598"/>
    <a:srgbClr val="29C7FF"/>
    <a:srgbClr val="99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D97F-0E26-4A7E-A1B9-79C48D8CFB66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DC6F-5316-48E7-A544-850636EB23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260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D97F-0E26-4A7E-A1B9-79C48D8CFB66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DC6F-5316-48E7-A544-850636EB23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113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D97F-0E26-4A7E-A1B9-79C48D8CFB66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DC6F-5316-48E7-A544-850636EB23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20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AFEB0-7C47-432D-87F6-B1F5EC22F1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D97F-0E26-4A7E-A1B9-79C48D8CFB66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DC6F-5316-48E7-A544-850636EB23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648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D97F-0E26-4A7E-A1B9-79C48D8CFB66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DC6F-5316-48E7-A544-850636EB23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478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D97F-0E26-4A7E-A1B9-79C48D8CFB66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DC6F-5316-48E7-A544-850636EB23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6600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D97F-0E26-4A7E-A1B9-79C48D8CFB66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DC6F-5316-48E7-A544-850636EB23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997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D97F-0E26-4A7E-A1B9-79C48D8CFB66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DC6F-5316-48E7-A544-850636EB23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2775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D97F-0E26-4A7E-A1B9-79C48D8CFB66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DC6F-5316-48E7-A544-850636EB23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2984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D97F-0E26-4A7E-A1B9-79C48D8CFB66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DC6F-5316-48E7-A544-850636EB23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1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D97F-0E26-4A7E-A1B9-79C48D8CFB66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DC6F-5316-48E7-A544-850636EB23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32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6D97F-0E26-4A7E-A1B9-79C48D8CFB66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4DC6F-5316-48E7-A544-850636EB23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577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ktonanovenkogo.ru/voprosy-i-otvety/teoriya-chto-ehto-takoe-teoreticheskie-metody-issledovaniya-poznaniya.html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3055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3055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3055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Эффективные нестандартные формы работы</a:t>
            </a:r>
            <a:br>
              <a:rPr lang="ru-RU" sz="3600" b="1" dirty="0" smtClean="0">
                <a:solidFill>
                  <a:srgbClr val="3055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3055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повышению методической компетентности педагогических кадров в ГБОУ «Брянская областная школа-интернат имени Героя России </a:t>
            </a:r>
            <a:r>
              <a:rPr lang="ru-RU" sz="3600" b="1" dirty="0" err="1" smtClean="0">
                <a:solidFill>
                  <a:srgbClr val="3055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А.А.Титова</a:t>
            </a:r>
            <a:r>
              <a:rPr lang="ru-RU" sz="3600" b="1" dirty="0" smtClean="0">
                <a:solidFill>
                  <a:srgbClr val="3055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rgbClr val="3055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34727"/>
            <a:ext cx="10410022" cy="3742235"/>
          </a:xfrm>
        </p:spPr>
        <p:txBody>
          <a:bodyPr/>
          <a:lstStyle/>
          <a:p>
            <a:r>
              <a:rPr lang="ru-RU" dirty="0" smtClean="0"/>
              <a:t>                                             </a:t>
            </a:r>
            <a:endParaRPr lang="ru-RU" dirty="0"/>
          </a:p>
        </p:txBody>
      </p:sp>
      <p:pic>
        <p:nvPicPr>
          <p:cNvPr id="4" name="Picture 7" descr="C:\Users\Администратор\Pictures\фото школы-интерната 2020-2021\территория интерната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2159" y="2538324"/>
            <a:ext cx="5864648" cy="329886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1251" y="3275072"/>
            <a:ext cx="4601378" cy="34510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824" y="2117881"/>
            <a:ext cx="3574518" cy="26822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5179" y="4554089"/>
            <a:ext cx="55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75054" y="5405735"/>
            <a:ext cx="4363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20661" y="2554958"/>
            <a:ext cx="453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т</a:t>
            </a:r>
            <a:endParaRPr lang="ru-RU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26983" y="5791217"/>
            <a:ext cx="593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24873" y="5647782"/>
            <a:ext cx="554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38590" y="2554958"/>
            <a:ext cx="453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т</a:t>
            </a:r>
            <a:endParaRPr lang="ru-RU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888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Педагогический совет (форма проведения деловая игра – защита инноваций )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«Применение новых подходов в обучении для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форирования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функциональной грамотности обучающихся»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30" name="Picture 6" descr="C:\Users\Администратор\Desktop\500\A2131B55-EB8C-471C-88DF-FDC157967A8E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95247" y="1726499"/>
            <a:ext cx="3886198" cy="2914649"/>
          </a:xfrm>
          <a:prstGeom prst="rect">
            <a:avLst/>
          </a:prstGeom>
          <a:noFill/>
        </p:spPr>
      </p:pic>
      <p:pic>
        <p:nvPicPr>
          <p:cNvPr id="1031" name="Picture 7" descr="C:\Users\Администратор\Desktop\500\22BA1B55-48EA-4A21-8310-FE06A5DB5866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83024" y="1798217"/>
            <a:ext cx="3635188" cy="2726391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6706" y="4126541"/>
            <a:ext cx="3639670" cy="273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176946"/>
            <a:ext cx="4477871" cy="251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683195" y="2840922"/>
            <a:ext cx="20222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авторы-новаторы, </a:t>
            </a:r>
          </a:p>
          <a:p>
            <a:r>
              <a:rPr lang="ru-RU" dirty="0" smtClean="0"/>
              <a:t>оптимисты, </a:t>
            </a:r>
          </a:p>
          <a:p>
            <a:r>
              <a:rPr lang="ru-RU" dirty="0" smtClean="0"/>
              <a:t>пессимисты,</a:t>
            </a:r>
          </a:p>
          <a:p>
            <a:r>
              <a:rPr lang="ru-RU" dirty="0" smtClean="0"/>
              <a:t>реалисты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186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Методический семинар-практикум 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«Работа с банком заданий по формированию финансовой грамотности, глобальных компетенций,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креативного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мышления»</a:t>
            </a:r>
            <a:endParaRPr lang="ru-RU" sz="2800" dirty="0"/>
          </a:p>
        </p:txBody>
      </p:sp>
      <p:pic>
        <p:nvPicPr>
          <p:cNvPr id="6" name="Picture 2" descr="C:\Users\Администратор\Desktop\500\4635C3C8-84B4-43FF-88BF-D5E152C7E996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6424" y="2058193"/>
            <a:ext cx="3841812" cy="2881359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esktop\500\IMG-20211031-WA0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41433" y="1644602"/>
            <a:ext cx="4115777" cy="3088763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6528" y="3585884"/>
            <a:ext cx="4652684" cy="3101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Конференция</a:t>
            </a:r>
            <a:r>
              <a:rPr lang="ru-RU" sz="22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 (копилка методического мастерства)</a:t>
            </a:r>
            <a:r>
              <a:rPr lang="ru-RU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Чем богат минувший год?</a:t>
            </a:r>
          </a:p>
        </p:txBody>
      </p:sp>
      <p:pic>
        <p:nvPicPr>
          <p:cNvPr id="32771" name="Picture 13" descr="C:\Users\Администратор\Pictures\фото школы-интерната 2020-2021\итоговая конференция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1" y="3960814"/>
            <a:ext cx="4857751" cy="2725737"/>
          </a:xfrm>
          <a:noFill/>
        </p:spPr>
      </p:pic>
      <p:pic>
        <p:nvPicPr>
          <p:cNvPr id="32772" name="Picture 12" descr="C:\Users\Администратор\Pictures\фото школы-интерната 2020-2021\итоговая конференция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332009" y="208990"/>
            <a:ext cx="4582583" cy="2571750"/>
          </a:xfrm>
          <a:noFill/>
        </p:spPr>
      </p:pic>
      <p:pic>
        <p:nvPicPr>
          <p:cNvPr id="32773" name="Picture 15" descr="C:\Users\Администратор\Pictures\фото школы-интерната 2020-2021\IMG_20210828_11153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3757334" y="1473575"/>
            <a:ext cx="3988173" cy="2381249"/>
          </a:xfrm>
          <a:noFill/>
        </p:spPr>
      </p:pic>
      <p:pic>
        <p:nvPicPr>
          <p:cNvPr id="32774" name="Picture 16" descr="C:\Users\Администратор\Pictures\фото школы-интерната 2020-2021\IMG_20210828_11155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905500" y="4000500"/>
            <a:ext cx="4709584" cy="2643188"/>
          </a:xfrm>
          <a:noFill/>
        </p:spPr>
      </p:pic>
      <p:pic>
        <p:nvPicPr>
          <p:cNvPr id="7" name="Picture 2" descr="C:\Users\Администратор\Desktop\500\конф 4.jpg"/>
          <p:cNvPicPr>
            <a:picLocks noChangeAspect="1" noChangeArrowheads="1"/>
          </p:cNvPicPr>
          <p:nvPr/>
        </p:nvPicPr>
        <p:blipFill>
          <a:blip r:embed="rId6"/>
          <a:srcRect l="15694" t="21038" r="23540"/>
          <a:stretch>
            <a:fillRect/>
          </a:stretch>
        </p:blipFill>
        <p:spPr bwMode="auto">
          <a:xfrm>
            <a:off x="210031" y="1463738"/>
            <a:ext cx="3439613" cy="2014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Учитель года-2022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7410" name="Picture 2" descr="C:\Users\Администратор\Desktop\500\учитель года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6857" y="1789999"/>
            <a:ext cx="6190059" cy="4126706"/>
          </a:xfrm>
          <a:prstGeom prst="rect">
            <a:avLst/>
          </a:prstGeom>
          <a:noFill/>
        </p:spPr>
      </p:pic>
      <p:pic>
        <p:nvPicPr>
          <p:cNvPr id="3074" name="Picture 2" descr="C:\Users\Администратор\Desktop\500\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t="21897"/>
          <a:stretch>
            <a:fillRect/>
          </a:stretch>
        </p:blipFill>
        <p:spPr bwMode="auto">
          <a:xfrm>
            <a:off x="6929717" y="1673352"/>
            <a:ext cx="4625789" cy="481714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957939" y="388727"/>
            <a:ext cx="47418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5080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Областная практико-ориентированная</a:t>
            </a:r>
          </a:p>
          <a:p>
            <a:pPr algn="ctr"/>
            <a:r>
              <a:rPr lang="ru-RU" sz="2000" b="1" cap="none" spc="0" dirty="0" smtClean="0">
                <a:ln w="5080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конференция  «Стратегия и тактика </a:t>
            </a:r>
          </a:p>
          <a:p>
            <a:pPr algn="ctr"/>
            <a:r>
              <a:rPr lang="ru-RU" sz="2000" b="1" cap="none" spc="0" dirty="0" smtClean="0">
                <a:ln w="5080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развития воспитания обучающихся </a:t>
            </a:r>
          </a:p>
          <a:p>
            <a:pPr algn="ctr"/>
            <a:r>
              <a:rPr lang="ru-RU" sz="2000" b="1" cap="none" spc="0" dirty="0" smtClean="0">
                <a:ln w="5080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 современных условиях</a:t>
            </a:r>
            <a:endParaRPr lang="ru-RU" sz="2000" b="1" cap="none" spc="0" dirty="0">
              <a:ln w="50800"/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Научно-практический семинар «Технологии наставничества в образовательной организации»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</a:t>
            </a: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КВН «Отцы и дети»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 descr="C:\Users\Администратор\Desktop\IMG-20221202-WA00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0946" y="2218204"/>
            <a:ext cx="4381501" cy="3286126"/>
          </a:xfrm>
          <a:prstGeom prst="rect">
            <a:avLst/>
          </a:prstGeom>
          <a:noFill/>
        </p:spPr>
      </p:pic>
      <p:pic>
        <p:nvPicPr>
          <p:cNvPr id="1031" name="Picture 7" descr="C:\Users\Администратор\Desktop\IMG-20221202-WA004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4485" y="1312769"/>
            <a:ext cx="4064762" cy="3048572"/>
          </a:xfrm>
          <a:prstGeom prst="rect">
            <a:avLst/>
          </a:prstGeom>
          <a:noFill/>
        </p:spPr>
      </p:pic>
      <p:pic>
        <p:nvPicPr>
          <p:cNvPr id="7" name="Picture 2" descr="C:\Users\Администратор\Desktop\IMG-20221202-WA00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8362" y="3747247"/>
            <a:ext cx="4015755" cy="3011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Администратор\Desktop\500\MSp2DeYypJ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58196" y="3367427"/>
            <a:ext cx="4887710" cy="3257201"/>
          </a:xfrm>
          <a:prstGeom prst="rect">
            <a:avLst/>
          </a:prstGeom>
          <a:noFill/>
        </p:spPr>
      </p:pic>
      <p:pic>
        <p:nvPicPr>
          <p:cNvPr id="8198" name="Picture 6" descr="C:\Users\Администратор\Desktop\500\Рисунок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23335" y="235449"/>
            <a:ext cx="3282632" cy="3096883"/>
          </a:xfrm>
          <a:prstGeom prst="rect">
            <a:avLst/>
          </a:prstGeom>
          <a:noFill/>
        </p:spPr>
      </p:pic>
      <p:pic>
        <p:nvPicPr>
          <p:cNvPr id="13" name="Picture 4" descr="C:\Users\Администратор\Desktop\500\Рисунок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418" y="2195197"/>
            <a:ext cx="5181600" cy="3449138"/>
          </a:xfrm>
          <a:prstGeom prst="rect">
            <a:avLst/>
          </a:prstGeom>
          <a:noFill/>
        </p:spPr>
      </p:pic>
      <p:pic>
        <p:nvPicPr>
          <p:cNvPr id="14" name="Picture 5" descr="C:\Users\Администратор\Desktop\500\Рисунок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94449" y="172527"/>
            <a:ext cx="3751578" cy="2785825"/>
          </a:xfrm>
          <a:prstGeom prst="rect">
            <a:avLst/>
          </a:prstGeom>
          <a:noFill/>
        </p:spPr>
      </p:pic>
      <p:pic>
        <p:nvPicPr>
          <p:cNvPr id="2050" name="Picture 2" descr="C:\Users\Администратор\Desktop\500\1637634288_39-sportishka-com-p-futbol-emblema-komandnii-sport-foto-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3775" y="216462"/>
            <a:ext cx="1998719" cy="1832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дминистратор\Desktop\500\картинг ремонт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6566647" y="2622176"/>
            <a:ext cx="5181600" cy="3886200"/>
          </a:xfrm>
          <a:prstGeom prst="rect">
            <a:avLst/>
          </a:prstGeom>
          <a:noFill/>
        </p:spPr>
      </p:pic>
      <p:pic>
        <p:nvPicPr>
          <p:cNvPr id="12294" name="Picture 6" descr="C:\Users\Администратор\Desktop\500\Рисунок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6506" y="2695262"/>
            <a:ext cx="5181600" cy="3885051"/>
          </a:xfrm>
          <a:prstGeom prst="rect">
            <a:avLst/>
          </a:prstGeom>
          <a:noFill/>
        </p:spPr>
      </p:pic>
      <p:pic>
        <p:nvPicPr>
          <p:cNvPr id="15" name="Picture 8" descr="C:\Users\Администратор\Pictures\фото школы-интерната 2020-2021\1 обл место картинг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8151" y="717176"/>
            <a:ext cx="4452408" cy="334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Администратор\Pictures\фото школы-интерната 2020-2021\велопробег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8576" y="274781"/>
            <a:ext cx="5181600" cy="2791378"/>
          </a:xfrm>
          <a:noFill/>
        </p:spPr>
      </p:pic>
      <p:pic>
        <p:nvPicPr>
          <p:cNvPr id="6" name="Picture 2" descr="C:\Users\Администратор\Pictures\фото школы-интерната 2020-2021\в Хацун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78388" y="399724"/>
            <a:ext cx="5181600" cy="3886200"/>
          </a:xfrm>
          <a:noFill/>
        </p:spPr>
      </p:pic>
      <p:pic>
        <p:nvPicPr>
          <p:cNvPr id="7" name="Picture 10" descr="C:\Users\Администратор\Pictures\фото школы-интерната 2020-2021\кванториум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5423" y="2782584"/>
            <a:ext cx="4863353" cy="3701623"/>
          </a:xfrm>
          <a:prstGeom prst="rect">
            <a:avLst/>
          </a:prstGeom>
          <a:noFill/>
        </p:spPr>
      </p:pic>
      <p:pic>
        <p:nvPicPr>
          <p:cNvPr id="8" name="Picture 5" descr="C:\Users\Администратор\Desktop\500\Рисунок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2506" y="3836834"/>
            <a:ext cx="3769659" cy="2841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Picture 3" descr="C:\Users\Администратор\Desktop\500\а ну-ка де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139953" y="258662"/>
            <a:ext cx="3592232" cy="4789642"/>
          </a:xfrm>
          <a:prstGeom prst="rect">
            <a:avLst/>
          </a:prstGeom>
          <a:noFill/>
        </p:spPr>
      </p:pic>
      <p:pic>
        <p:nvPicPr>
          <p:cNvPr id="16" name="Picture 3" descr="C:\Users\Администратор\Desktop\500\Рисунок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0359" y="3407602"/>
            <a:ext cx="3166284" cy="3304367"/>
          </a:xfrm>
          <a:prstGeom prst="rect">
            <a:avLst/>
          </a:prstGeom>
          <a:noFill/>
        </p:spPr>
      </p:pic>
      <p:pic>
        <p:nvPicPr>
          <p:cNvPr id="7" name="Picture 3" descr="C:\Users\Администратор\Desktop\500\Рисунок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2426" y="2854827"/>
            <a:ext cx="3282349" cy="3868704"/>
          </a:xfrm>
          <a:prstGeom prst="rect">
            <a:avLst/>
          </a:prstGeom>
          <a:noFill/>
        </p:spPr>
      </p:pic>
      <p:pic>
        <p:nvPicPr>
          <p:cNvPr id="10" name="Picture 3" descr="C:\Users\Администратор\Desktop\500\Рисунок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66483" y="400827"/>
            <a:ext cx="5181600" cy="2987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97" y="241540"/>
            <a:ext cx="3017782" cy="402980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Администратор\Desktop\500\IMG_20210217_1146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8062" y="3560016"/>
            <a:ext cx="4058285" cy="3043714"/>
          </a:xfrm>
          <a:prstGeom prst="rect">
            <a:avLst/>
          </a:prstGeom>
          <a:noFill/>
        </p:spPr>
      </p:pic>
      <p:pic>
        <p:nvPicPr>
          <p:cNvPr id="5123" name="Picture 3" descr="C:\Users\Администратор\Desktop\500\IMG_20220321_17435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86586" y="288086"/>
            <a:ext cx="2763441" cy="3684588"/>
          </a:xfrm>
          <a:prstGeom prst="rect">
            <a:avLst/>
          </a:prstGeom>
          <a:noFill/>
        </p:spPr>
      </p:pic>
      <p:pic>
        <p:nvPicPr>
          <p:cNvPr id="5124" name="Picture 4" descr="C:\Users\Администратор\Desktop\500\Рисунок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3163" y="3362600"/>
            <a:ext cx="4398604" cy="3215310"/>
          </a:xfrm>
          <a:prstGeom prst="rect">
            <a:avLst/>
          </a:prstGeom>
          <a:noFill/>
        </p:spPr>
      </p:pic>
      <p:pic>
        <p:nvPicPr>
          <p:cNvPr id="9" name="Picture 9" descr="D:\Фото телефон 2021\IMG-20210617-WA0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229221" y="287940"/>
            <a:ext cx="3731437" cy="279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2714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ru-RU" sz="2800" dirty="0" smtClean="0">
              <a:solidFill>
                <a:srgbClr val="0000FF"/>
              </a:solidFill>
            </a:endParaRPr>
          </a:p>
        </p:txBody>
      </p:sp>
      <p:sp>
        <p:nvSpPr>
          <p:cNvPr id="3075" name="Объект 5"/>
          <p:cNvSpPr>
            <a:spLocks noGrp="1"/>
          </p:cNvSpPr>
          <p:nvPr>
            <p:ph sz="quarter" idx="4"/>
          </p:nvPr>
        </p:nvSpPr>
        <p:spPr>
          <a:xfrm>
            <a:off x="6262971" y="2859741"/>
            <a:ext cx="5429249" cy="3191435"/>
          </a:xfrm>
          <a:solidFill>
            <a:srgbClr val="FFCCFF"/>
          </a:solidFill>
        </p:spPr>
        <p:txBody>
          <a:bodyPr>
            <a:noAutofit/>
          </a:bodyPr>
          <a:lstStyle/>
          <a:p>
            <a:pPr eaLnBrk="1" hangingPunct="1"/>
            <a:r>
              <a:rPr lang="ru-RU" sz="2400" dirty="0" smtClean="0"/>
              <a:t>Общее число учителей: 18 чел</a:t>
            </a:r>
          </a:p>
          <a:p>
            <a:pPr eaLnBrk="1" hangingPunct="1"/>
            <a:r>
              <a:rPr lang="ru-RU" sz="2400" dirty="0" smtClean="0"/>
              <a:t>Совместители: 4 чел</a:t>
            </a:r>
          </a:p>
          <a:p>
            <a:pPr eaLnBrk="1" hangingPunct="1"/>
            <a:r>
              <a:rPr lang="ru-RU" sz="2400" dirty="0" smtClean="0"/>
              <a:t>Работают 1-ый год – </a:t>
            </a:r>
            <a:r>
              <a:rPr lang="ru-RU" sz="2400" b="1" dirty="0" smtClean="0"/>
              <a:t>7 чел</a:t>
            </a:r>
          </a:p>
          <a:p>
            <a:pPr eaLnBrk="1" hangingPunct="1"/>
            <a:r>
              <a:rPr lang="ru-RU" sz="2400" dirty="0" smtClean="0"/>
              <a:t>Переобучение -4 чел</a:t>
            </a:r>
          </a:p>
          <a:p>
            <a:pPr eaLnBrk="1" hangingPunct="1"/>
            <a:r>
              <a:rPr lang="ru-RU" sz="2400" dirty="0" smtClean="0"/>
              <a:t>Основной состав – 4 чел (1 чел – 65+)</a:t>
            </a:r>
          </a:p>
          <a:p>
            <a:r>
              <a:rPr lang="ru-RU" sz="2400" dirty="0" smtClean="0"/>
              <a:t>Нет </a:t>
            </a:r>
            <a:r>
              <a:rPr lang="ru-RU" sz="2400" dirty="0" err="1" smtClean="0"/>
              <a:t>медико-психолого</a:t>
            </a:r>
            <a:r>
              <a:rPr lang="ru-RU" sz="2400" dirty="0" smtClean="0"/>
              <a:t>-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ru-RU" sz="2400" dirty="0" smtClean="0"/>
              <a:t>дефектологической службы</a:t>
            </a:r>
          </a:p>
        </p:txBody>
      </p:sp>
      <p:sp>
        <p:nvSpPr>
          <p:cNvPr id="3076" name="Содержимое 7"/>
          <p:cNvSpPr>
            <a:spLocks noGrp="1"/>
          </p:cNvSpPr>
          <p:nvPr>
            <p:ph sz="quarter" idx="1"/>
          </p:nvPr>
        </p:nvSpPr>
        <p:spPr>
          <a:xfrm>
            <a:off x="519952" y="282389"/>
            <a:ext cx="5384800" cy="2185988"/>
          </a:xfrm>
          <a:solidFill>
            <a:srgbClr val="FFFF00"/>
          </a:solidFill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</a:rPr>
              <a:t>         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</a:rPr>
              <a:t>           </a:t>
            </a:r>
            <a:r>
              <a:rPr lang="ru-RU" b="1" dirty="0" smtClean="0">
                <a:solidFill>
                  <a:srgbClr val="0000FF"/>
                </a:solidFill>
              </a:rPr>
              <a:t>Сведения о  контингенте образовательного учреждения</a:t>
            </a:r>
            <a:endParaRPr lang="ru-RU" dirty="0" smtClean="0"/>
          </a:p>
        </p:txBody>
      </p:sp>
      <p:sp>
        <p:nvSpPr>
          <p:cNvPr id="3077" name="Содержимое 8"/>
          <p:cNvSpPr>
            <a:spLocks noGrp="1"/>
          </p:cNvSpPr>
          <p:nvPr>
            <p:ph sz="quarter" idx="2"/>
          </p:nvPr>
        </p:nvSpPr>
        <p:spPr>
          <a:xfrm>
            <a:off x="6260353" y="282388"/>
            <a:ext cx="5384800" cy="2185988"/>
          </a:xfrm>
          <a:solidFill>
            <a:srgbClr val="FFFF00"/>
          </a:solidFill>
        </p:spPr>
        <p:txBody>
          <a:bodyPr/>
          <a:lstStyle/>
          <a:p>
            <a:pPr>
              <a:buNone/>
            </a:pPr>
            <a:endParaRPr lang="ru-RU" b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</a:rPr>
              <a:t>            Сведения о кадрах образовательного учреждения</a:t>
            </a:r>
            <a:endParaRPr lang="ru-RU" sz="2800" dirty="0" smtClean="0">
              <a:solidFill>
                <a:srgbClr val="C00000"/>
              </a:solidFill>
            </a:endParaRPr>
          </a:p>
        </p:txBody>
      </p:sp>
      <p:sp>
        <p:nvSpPr>
          <p:cNvPr id="3078" name="Содержимое 9"/>
          <p:cNvSpPr>
            <a:spLocks noGrp="1"/>
          </p:cNvSpPr>
          <p:nvPr>
            <p:ph sz="quarter" idx="3"/>
          </p:nvPr>
        </p:nvSpPr>
        <p:spPr>
          <a:xfrm>
            <a:off x="555812" y="2841813"/>
            <a:ext cx="5384800" cy="3200400"/>
          </a:xfrm>
          <a:solidFill>
            <a:srgbClr val="FFCCFF"/>
          </a:solidFill>
        </p:spPr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Общее число обучающихся- 98  чел., </a:t>
            </a:r>
          </a:p>
          <a:p>
            <a:r>
              <a:rPr lang="ru-RU" sz="2400" dirty="0" smtClean="0"/>
              <a:t>92% - социальные сироты </a:t>
            </a:r>
          </a:p>
          <a:p>
            <a:r>
              <a:rPr lang="ru-RU" sz="2400" dirty="0" err="1" smtClean="0"/>
              <a:t>Девиантное</a:t>
            </a:r>
            <a:r>
              <a:rPr lang="ru-RU" sz="2400" dirty="0" smtClean="0"/>
              <a:t> и </a:t>
            </a:r>
            <a:r>
              <a:rPr lang="ru-RU" sz="2400" dirty="0" err="1" smtClean="0"/>
              <a:t>делинквентное</a:t>
            </a:r>
            <a:r>
              <a:rPr lang="ru-RU" sz="2400" dirty="0" smtClean="0"/>
              <a:t> поведение</a:t>
            </a:r>
          </a:p>
          <a:p>
            <a:r>
              <a:rPr lang="ru-RU" sz="2400" dirty="0" smtClean="0"/>
              <a:t>Генетическая усталость (СЕ)</a:t>
            </a:r>
          </a:p>
          <a:p>
            <a:r>
              <a:rPr lang="ru-RU" sz="2400" dirty="0" smtClean="0"/>
              <a:t>Состояние здоровья – 12,5% здоровы</a:t>
            </a:r>
          </a:p>
          <a:p>
            <a:pPr>
              <a:buNone/>
            </a:pPr>
            <a:r>
              <a:rPr lang="ru-RU" sz="2400" dirty="0" smtClean="0"/>
              <a:t>    </a:t>
            </a:r>
            <a:r>
              <a:rPr lang="ru-RU" sz="2400" dirty="0" err="1" smtClean="0"/>
              <a:t>Дефицитарное</a:t>
            </a:r>
            <a:r>
              <a:rPr lang="ru-RU" sz="2400" dirty="0" smtClean="0"/>
              <a:t> развитие - 2/3  - «Д» учет </a:t>
            </a:r>
          </a:p>
          <a:p>
            <a:pPr>
              <a:buNone/>
            </a:pPr>
            <a:r>
              <a:rPr lang="ru-RU" sz="2400" dirty="0" smtClean="0"/>
              <a:t>37 обучающихся прибыли из ДНР в октябре.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87932" y="5791218"/>
            <a:ext cx="55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29478" y="5773306"/>
            <a:ext cx="4363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75720" y="5531241"/>
            <a:ext cx="453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т</a:t>
            </a:r>
            <a:endParaRPr lang="ru-RU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42771" y="5701569"/>
            <a:ext cx="593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227649" y="5665711"/>
            <a:ext cx="554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56889" y="5029217"/>
            <a:ext cx="143635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buNone/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Джон</a:t>
            </a:r>
          </a:p>
          <a:p>
            <a:pPr>
              <a:buNone/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Боулби</a:t>
            </a:r>
            <a:endParaRPr lang="ru-RU" sz="28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262607" y="5002322"/>
            <a:ext cx="13949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buNone/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мкш-7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762" y="365125"/>
            <a:ext cx="4478438" cy="33588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7823" y="365125"/>
            <a:ext cx="3895696" cy="2921772"/>
          </a:xfrm>
          <a:prstGeom prst="rect">
            <a:avLst/>
          </a:prstGeom>
        </p:spPr>
      </p:pic>
      <p:pic>
        <p:nvPicPr>
          <p:cNvPr id="15362" name="Picture 2" descr="C:\Users\Администратор\Desktop\500\Рисунок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0024" y="3276619"/>
            <a:ext cx="5008203" cy="3209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08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500\IMG_20211008_175724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8126" y="0"/>
            <a:ext cx="51434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500\Cпасибо-за-внимание-картинки-для-презентации-подборка-36-штук-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885"/>
            <a:ext cx="12192000" cy="7571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3368" y="3473232"/>
            <a:ext cx="4278700" cy="3209025"/>
          </a:xfrm>
          <a:prstGeom prst="rect">
            <a:avLst/>
          </a:prstGeom>
        </p:spPr>
      </p:pic>
      <p:pic>
        <p:nvPicPr>
          <p:cNvPr id="10242" name="Picture 2" descr="C:\Users\Администратор\Desktop\500\P_20220831_130029_N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777" y="603026"/>
            <a:ext cx="4713177" cy="2651162"/>
          </a:xfrm>
          <a:prstGeom prst="rect">
            <a:avLst/>
          </a:prstGeom>
          <a:noFill/>
        </p:spPr>
      </p:pic>
      <p:pic>
        <p:nvPicPr>
          <p:cNvPr id="10244" name="Picture 4" descr="C:\Users\Администратор\Desktop\500\P_20220831_130831_N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1059" y="3600621"/>
            <a:ext cx="5181600" cy="2914650"/>
          </a:xfrm>
          <a:prstGeom prst="rect">
            <a:avLst/>
          </a:prstGeom>
          <a:noFill/>
        </p:spPr>
      </p:pic>
      <p:pic>
        <p:nvPicPr>
          <p:cNvPr id="12" name="Picture 2" descr="C:\Users\Администратор\Desktop\500\P_20220831_135608_N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4435" y="499510"/>
            <a:ext cx="5008766" cy="281743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896795" y="2976300"/>
            <a:ext cx="1484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с-дп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97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04" r="14792" b="2521"/>
          <a:stretch>
            <a:fillRect/>
          </a:stretch>
        </p:blipFill>
        <p:spPr>
          <a:xfrm>
            <a:off x="694765" y="663389"/>
            <a:ext cx="4415118" cy="3137647"/>
          </a:xfrm>
        </p:spPr>
      </p:pic>
      <p:pic>
        <p:nvPicPr>
          <p:cNvPr id="7" name="Picture 2" descr="C:\Users\Администратор\Pictures\фото школы-интерната 2020-2021\конкурс воспитатель год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437965" y="2268500"/>
            <a:ext cx="5181600" cy="3895898"/>
          </a:xfrm>
          <a:noFill/>
        </p:spPr>
      </p:pic>
      <p:pic>
        <p:nvPicPr>
          <p:cNvPr id="4098" name="Picture 2" descr="C:\Users\Администратор\Documents\разное\разное\926101_order_usmiechu_logo_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62681" y="156883"/>
            <a:ext cx="3514165" cy="3514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4104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807" y="202548"/>
            <a:ext cx="4718663" cy="314577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8025" y="2962669"/>
            <a:ext cx="4713104" cy="314206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744" y="269061"/>
            <a:ext cx="4208751" cy="280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810" y="2968692"/>
            <a:ext cx="4738107" cy="3158738"/>
          </a:xfrm>
          <a:prstGeom prst="rect">
            <a:avLst/>
          </a:prstGeom>
        </p:spPr>
      </p:pic>
      <p:sp>
        <p:nvSpPr>
          <p:cNvPr id="21506" name="AutoShape 2" descr="https://assets.lily.fi/sites/lily/files/user/6007/2013/03/cropped-ecg-red-line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7" name="Picture 3" descr="C:\Users\Администратор\Desktop\500\cropped-ecg-red-line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1976" y="178552"/>
            <a:ext cx="2070848" cy="436200"/>
          </a:xfrm>
          <a:prstGeom prst="rect">
            <a:avLst/>
          </a:prstGeom>
          <a:noFill/>
        </p:spPr>
      </p:pic>
      <p:pic>
        <p:nvPicPr>
          <p:cNvPr id="21508" name="Picture 4" descr="C:\Users\Администратор\Desktop\500\kisspng-school-dijak-shkol-nik-class-knowledge-day-5adc172bb185b9.11991534152437329172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68474" y="1022050"/>
            <a:ext cx="1631573" cy="141403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 rot="20756589">
            <a:off x="4075669" y="2859758"/>
            <a:ext cx="3348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Триггер-формат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1025824">
            <a:off x="5336318" y="5149400"/>
            <a:ext cx="15873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СоЛ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07685" y="6094583"/>
            <a:ext cx="73224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Эмоция – мысль-действие-привычка</a:t>
            </a:r>
            <a:endParaRPr lang="ru-RU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31736" y="2331720"/>
            <a:ext cx="43068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>
                  <a:prstDash val="solid"/>
                </a:ln>
                <a:solidFill>
                  <a:srgbClr val="29C7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«Тайная опора-привязанность в жизни ребенка»</a:t>
            </a:r>
            <a:endParaRPr lang="ru-RU" sz="2400" b="1" cap="none" spc="0" dirty="0">
              <a:ln>
                <a:prstDash val="solid"/>
              </a:ln>
              <a:solidFill>
                <a:srgbClr val="29C7FF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193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Психолого-педагогический семинар (тренинг)</a:t>
            </a:r>
            <a:br>
              <a:rPr lang="ru-RU" sz="32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«Понятие эмоционального интеллекта. Основные сферы: сфера адаптивности, сфера управления стрессом» </a:t>
            </a:r>
            <a:endParaRPr lang="ru-RU" sz="3200" i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Администратор\Desktop\Рисунок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r="12024" b="29765"/>
          <a:stretch>
            <a:fillRect/>
          </a:stretch>
        </p:blipFill>
        <p:spPr bwMode="auto">
          <a:xfrm>
            <a:off x="528551" y="2014159"/>
            <a:ext cx="5217827" cy="3050900"/>
          </a:xfrm>
          <a:prstGeom prst="rect">
            <a:avLst/>
          </a:prstGeom>
          <a:noFill/>
        </p:spPr>
      </p:pic>
      <p:pic>
        <p:nvPicPr>
          <p:cNvPr id="6" name="Picture 4" descr="C:\Users\Администратор\Desktop\500\IMG_90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18427" y="1752456"/>
            <a:ext cx="3332914" cy="2221943"/>
          </a:xfrm>
          <a:prstGeom prst="rect">
            <a:avLst/>
          </a:prstGeom>
          <a:noFill/>
        </p:spPr>
      </p:pic>
      <p:pic>
        <p:nvPicPr>
          <p:cNvPr id="7" name="Содержимое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3651" y="2294800"/>
            <a:ext cx="3846584" cy="2563549"/>
          </a:xfrm>
          <a:prstGeom prst="rect">
            <a:avLst/>
          </a:prstGeom>
        </p:spPr>
      </p:pic>
      <p:pic>
        <p:nvPicPr>
          <p:cNvPr id="8" name="Picture 2" descr="C:\Users\Администратор\Desktop\500\IMG_9078.JPG"/>
          <p:cNvPicPr>
            <a:picLocks noChangeAspect="1" noChangeArrowheads="1"/>
          </p:cNvPicPr>
          <p:nvPr/>
        </p:nvPicPr>
        <p:blipFill>
          <a:blip r:embed="rId5" cstate="print"/>
          <a:srcRect r="26730"/>
          <a:stretch>
            <a:fillRect/>
          </a:stretch>
        </p:blipFill>
        <p:spPr bwMode="auto">
          <a:xfrm>
            <a:off x="7579658" y="3856620"/>
            <a:ext cx="2953871" cy="268766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905435" y="52672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Т</a:t>
            </a:r>
            <a:r>
              <a:rPr lang="ru-RU" i="1" dirty="0" smtClean="0"/>
              <a:t>ренинг — это интенсивная форма обучения, в ходе которой основной упор делается на </a:t>
            </a:r>
            <a:r>
              <a:rPr lang="ru-RU" b="1" i="1" dirty="0" smtClean="0"/>
              <a:t>приобретение практических навыков</a:t>
            </a:r>
            <a:r>
              <a:rPr lang="ru-RU" i="1" dirty="0" smtClean="0"/>
              <a:t>, и лишь малую его часть </a:t>
            </a:r>
            <a:r>
              <a:rPr lang="ru-RU" i="1" u="sng" dirty="0" smtClean="0">
                <a:hlinkClick r:id="rId6"/>
              </a:rPr>
              <a:t>составляет теория</a:t>
            </a:r>
            <a:r>
              <a:rPr lang="ru-RU" i="1" u="sng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1296651" cy="12969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Психолого-педагогические семинар с использованием формы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TED -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формата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«Психологические основы повышения учебной мотивации школьников» </a:t>
            </a:r>
            <a:br>
              <a:rPr lang="ru-RU" sz="28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2" descr="C:\Users\Администратор\Pictures\фото школы-интерната 2020-2021\педсовет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29504" y="1391491"/>
            <a:ext cx="3752849" cy="2343150"/>
          </a:xfrm>
          <a:noFill/>
        </p:spPr>
      </p:pic>
      <p:pic>
        <p:nvPicPr>
          <p:cNvPr id="28676" name="Picture 2" descr="C:\Users\Администратор\Pictures\фото школы-интерната 2020-2021\545E58DD-81E0-49DD-AEA3-E24961FAFDEA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824319" y="3660122"/>
            <a:ext cx="3966881" cy="2517775"/>
          </a:xfrm>
          <a:noFill/>
        </p:spPr>
      </p:pic>
      <p:pic>
        <p:nvPicPr>
          <p:cNvPr id="28677" name="Picture 3" descr="C:\Users\Администратор\Pictures\фото школы-интерната 2020-2021\1DFD9E54-8DB5-4F08-BBA4-8559AFB8F6DB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905500" y="1365157"/>
            <a:ext cx="4387851" cy="2468562"/>
          </a:xfrm>
          <a:noFill/>
        </p:spPr>
      </p:pic>
      <p:pic>
        <p:nvPicPr>
          <p:cNvPr id="28678" name="Picture 3" descr="C:\Users\Администратор\Pictures\фото школы-интерната 2020-2021\психолого-педагог семинар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6608358" y="3597929"/>
            <a:ext cx="4328583" cy="2633662"/>
          </a:xfrm>
          <a:noFill/>
        </p:spPr>
      </p:pic>
      <p:sp>
        <p:nvSpPr>
          <p:cNvPr id="7" name="Прямоугольник 6"/>
          <p:cNvSpPr/>
          <p:nvPr/>
        </p:nvSpPr>
        <p:spPr>
          <a:xfrm>
            <a:off x="3117735" y="6158770"/>
            <a:ext cx="58803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Идеи, достойные распространения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9788" y="365126"/>
            <a:ext cx="10515600" cy="7644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ЕМД       </a:t>
            </a: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«Я- эффективный учитель» (мастер-классы)</a:t>
            </a:r>
            <a:b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 smtClean="0">
              <a:solidFill>
                <a:srgbClr val="FF0000"/>
              </a:solidFill>
            </a:endParaRPr>
          </a:p>
        </p:txBody>
      </p:sp>
      <p:sp>
        <p:nvSpPr>
          <p:cNvPr id="29699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2970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703" name="Picture 8" descr="C:\Users\Администратор\Pictures\фото школы-интерната 2020-2021\2756C9BD-6A54-4510-BC08-959E16608B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6786282" y="1308567"/>
            <a:ext cx="4756522" cy="2884576"/>
          </a:xfrm>
          <a:noFill/>
        </p:spPr>
      </p:pic>
      <p:pic>
        <p:nvPicPr>
          <p:cNvPr id="8" name="Picture 2" descr="C:\Users\Администратор\Desktop\500\IMG_90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565" y="1359694"/>
            <a:ext cx="5181600" cy="3454400"/>
          </a:xfrm>
          <a:prstGeom prst="rect">
            <a:avLst/>
          </a:prstGeom>
          <a:noFill/>
        </p:spPr>
      </p:pic>
      <p:pic>
        <p:nvPicPr>
          <p:cNvPr id="9" name="Picture 2" descr="C:\Users\Администратор\Pictures\фото школы-интерната 2020-2021\педсовет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686572" y="3694607"/>
            <a:ext cx="3951358" cy="298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888941" y="4620870"/>
            <a:ext cx="37113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«Я – эффективный учитель: как мотивировать к учебе и повысить успешность «слабых» учащихся».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Авторы-составители: учебно-методическое пособие / Составители: Н.В.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Бысик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В.С. Евтюхова, М.А.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Пинская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– М.: Университетская книга, 2017.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Педагогический совет (форма проведения  - аукцион педагогических идей)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«Я - эффективный учитель. Как мотивировать к учебе и обеспечить успешность "слабых" учащихся?»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3" name="Содержимое 6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30724" name="Picture 2" descr="D:\Фото телефон 2021\IMG-20210113-WA00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1928814"/>
            <a:ext cx="5715000" cy="3214687"/>
          </a:xfrm>
          <a:noFill/>
        </p:spPr>
      </p:pic>
      <p:pic>
        <p:nvPicPr>
          <p:cNvPr id="30725" name="Picture 3" descr="C:\Users\Администратор\Pictures\фото школы-интерната 2020-2021\1F270B9E-18D6-4176-963F-CAAFB430C4B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0" y="3549650"/>
            <a:ext cx="5429251" cy="3054350"/>
          </a:xfrm>
          <a:noFill/>
        </p:spPr>
      </p:pic>
      <p:pic>
        <p:nvPicPr>
          <p:cNvPr id="30726" name="Picture 3" descr="C:\Users\Администратор\Pictures\фото школы-интерната 2020-2021\FE7A7D18-5727-40EB-ADA5-C5736938EF7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7797800" y="1600200"/>
            <a:ext cx="2184400" cy="2185988"/>
          </a:xfrm>
          <a:noFill/>
        </p:spPr>
      </p:pic>
      <p:sp>
        <p:nvSpPr>
          <p:cNvPr id="7" name="Прямоугольник 6"/>
          <p:cNvSpPr/>
          <p:nvPr/>
        </p:nvSpPr>
        <p:spPr>
          <a:xfrm>
            <a:off x="4416328" y="5226441"/>
            <a:ext cx="1417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ЭВРИКИ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</TotalTime>
  <Words>244</Words>
  <Application>Microsoft Office PowerPoint</Application>
  <PresentationFormat>Произвольный</PresentationFormat>
  <Paragraphs>62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Эффективные нестандартные формы работы  по повышению методической компетентности педагогических кадров в ГБОУ «Брянская областная школа-интернат имени Героя России А.А.Титова»</vt:lpstr>
      <vt:lpstr>Слайд 2</vt:lpstr>
      <vt:lpstr>Слайд 3</vt:lpstr>
      <vt:lpstr>Слайд 4</vt:lpstr>
      <vt:lpstr>Слайд 5</vt:lpstr>
      <vt:lpstr>Психолого-педагогический семинар (тренинг) «Понятие эмоционального интеллекта. Основные сферы: сфера адаптивности, сфера управления стрессом» </vt:lpstr>
      <vt:lpstr> Психолого-педагогические семинар с использованием формы TED - формата «Психологические основы повышения учебной мотивации школьников»  </vt:lpstr>
      <vt:lpstr>     ЕМД       «Я- эффективный учитель» (мастер-классы)  </vt:lpstr>
      <vt:lpstr> Педагогический совет (форма проведения  - аукцион педагогических идей) «Я - эффективный учитель. Как мотивировать к учебе и обеспечить успешность "слабых" учащихся?»</vt:lpstr>
      <vt:lpstr>Педагогический совет (форма проведения деловая игра – защита инноваций ) «Применение новых подходов в обучении для форирования функциональной грамотности обучающихся»</vt:lpstr>
      <vt:lpstr>Методический семинар-практикум  «Работа с банком заданий по формированию финансовой грамотности, глобальных компетенций, креативного мышления»</vt:lpstr>
      <vt:lpstr>Конференция  (копилка методического мастерства) Чем богат минувший год?</vt:lpstr>
      <vt:lpstr>Учитель года-2022</vt:lpstr>
      <vt:lpstr> Научно-практический семинар «Технологии наставничества в образовательной организации»                                                                              КВН «Отцы и дети»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Эффективные нестандартные формы работы  по повышению методической компетентности педагогических кадров в ГБОУ «Брянская областная школа-интернат имени Героя России А.А.Титова»</dc:title>
  <dc:creator>user</dc:creator>
  <cp:lastModifiedBy>Ольга</cp:lastModifiedBy>
  <cp:revision>60</cp:revision>
  <dcterms:created xsi:type="dcterms:W3CDTF">2022-12-16T12:07:55Z</dcterms:created>
  <dcterms:modified xsi:type="dcterms:W3CDTF">2023-01-19T08:50:35Z</dcterms:modified>
</cp:coreProperties>
</file>