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8" r:id="rId10"/>
    <p:sldId id="269" r:id="rId11"/>
    <p:sldId id="276" r:id="rId12"/>
    <p:sldId id="278" r:id="rId13"/>
    <p:sldId id="280" r:id="rId14"/>
    <p:sldId id="271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0" r:id="rId23"/>
    <p:sldId id="289" r:id="rId24"/>
    <p:sldId id="31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b7/78/bab7780f2390be597f88b14e826de0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017" y="4902445"/>
            <a:ext cx="3008540" cy="1664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82" y="4039814"/>
            <a:ext cx="1126778" cy="24738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40438" y="5551472"/>
            <a:ext cx="1170003" cy="117000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76CE3-FBEC-4BC8-A73C-7B0DE171704E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93A0-314D-419B-8893-E878571AA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007833" y="1808228"/>
            <a:ext cx="81763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833" y="4279121"/>
            <a:ext cx="81763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048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42DC-8FAC-4131-8352-2556CE8DC34D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35D29-945F-4334-93BD-BCFD13983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3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E293E-DF4E-4664-BFAC-D53B93F0B23C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C9F0E-F1D1-4172-A9C4-31E057FF8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96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D6010-FCCA-4152-9B86-31EDB50B4BF1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07548-F252-4084-82FB-DC67C10100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70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BDB37-3A19-40D7-B2F7-CD86EDB8AA3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03ABE-17D3-4FCF-9064-A33A1C36E1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53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86423-340B-4662-8747-EF1338731D01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A6FC1-C51E-4690-9438-CF66ECA90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80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2DECC-BCCA-433F-A48E-ADD3C6A479A9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D23C2-6A13-4B8F-AB9E-423E7F2D9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75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DF126-39F4-4BA8-AFE2-C99E79A9BD84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536B-BF27-4B95-9977-DCBDD4C2F7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6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i.pinimg.com/originals/ba/b7/78/bab7780f2390be597f88b14e826de0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6" y="5656831"/>
            <a:ext cx="1784851" cy="987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768" y="4792679"/>
            <a:ext cx="877722" cy="19270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902B7-8E13-4998-9FDE-A964B65F5127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FDE9F-B4AB-40B3-A90D-060646B7C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010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i.pinimg.com/originals/ba/b7/78/bab7780f2390be597f88b14e826de0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1916" y="5749600"/>
            <a:ext cx="1784851" cy="987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420B-03DB-4CA1-B717-AEFFFD57AA0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970ED-028E-4AB1-9793-E28DFE3F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200" y="4372554"/>
            <a:ext cx="986708" cy="21663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420B-03DB-4CA1-B717-AEFFFD57AA0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970ED-028E-4AB1-9793-E28DFE3F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84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1219887" y="5443614"/>
            <a:ext cx="972113" cy="1135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420B-03DB-4CA1-B717-AEFFFD57AA0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970ED-028E-4AB1-9793-E28DFE3F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47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420B-03DB-4CA1-B717-AEFFFD57AA0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970ED-028E-4AB1-9793-E28DFE3F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4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420B-03DB-4CA1-B717-AEFFFD57AA0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970ED-028E-4AB1-9793-E28DFE3F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572433" y="1825625"/>
            <a:ext cx="11047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015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731" y="1026069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7731" y="3905794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17BF1-D5FD-4282-A96C-128DEBBC2712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448B-63C2-4D2A-A335-B01D45202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5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A64AF-93E2-438A-90FB-6AC12A858EAD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5BA1A-4B02-49C2-B330-762B103BE1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98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145" y="6642207"/>
            <a:ext cx="904672" cy="215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33" y="455802"/>
            <a:ext cx="11047133" cy="139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35" y="1914258"/>
            <a:ext cx="11047132" cy="423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08420B-03DB-4CA1-B717-AEFFFD57AA0B}" type="datetimeFigureOut">
              <a:rPr lang="ru-RU" smtClean="0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D970ED-028E-4AB1-9793-E28DFE3F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553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316" y="1148627"/>
            <a:ext cx="10634472" cy="2241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Преодоление рисков </a:t>
            </a:r>
            <a:br>
              <a:rPr lang="ru-RU" dirty="0" smtClean="0"/>
            </a:br>
            <a:r>
              <a:rPr lang="ru-RU" dirty="0" smtClean="0"/>
              <a:t>учебной </a:t>
            </a:r>
            <a:r>
              <a:rPr lang="ru-RU" dirty="0" err="1" smtClean="0"/>
              <a:t>неуспешности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4953" y="3758617"/>
            <a:ext cx="8176334" cy="1655762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МБОУ Дубровская №1 СОШ </a:t>
            </a:r>
          </a:p>
          <a:p>
            <a:r>
              <a:rPr lang="ru-RU" sz="4000" i="1" dirty="0" smtClean="0"/>
              <a:t>им. генерал-майора Никитина И.С.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35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2740529"/>
              </p:ext>
            </p:extLst>
          </p:nvPr>
        </p:nvGraphicFramePr>
        <p:xfrm>
          <a:off x="766572" y="976566"/>
          <a:ext cx="10867410" cy="4456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379795"/>
                <a:gridCol w="2307798"/>
                <a:gridCol w="1875340"/>
                <a:gridCol w="1875340"/>
                <a:gridCol w="928004"/>
                <a:gridCol w="2501133"/>
              </a:tblGrid>
              <a:tr h="4045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балл по предмету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Учитель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2020-2021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2021-2022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70,7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70,8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+0,1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Зенькина Е.В.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Математика, база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Тишина Т.Н.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Математика, профиль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50,9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66,2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+15,3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Артюхова Н.В.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 и ИКТ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50,3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+36,2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Семкина</a:t>
                      </a:r>
                      <a:r>
                        <a:rPr lang="ru-RU" sz="2000" dirty="0">
                          <a:effectLst/>
                        </a:rPr>
                        <a:t> Н.С.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54,2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+16,2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Андрюшина Н.П.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История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-25,0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Глушанкова</a:t>
                      </a:r>
                      <a:r>
                        <a:rPr lang="ru-RU" sz="2000" dirty="0">
                          <a:effectLst/>
                        </a:rPr>
                        <a:t> И.Н.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Обществознание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56,7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69,8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+13,1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Жукова Т.Г.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Иностранный язык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86,0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Филимоненкова</a:t>
                      </a:r>
                      <a:r>
                        <a:rPr lang="ru-RU" sz="2000" dirty="0">
                          <a:effectLst/>
                        </a:rPr>
                        <a:t> И.А.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02018" y="162351"/>
            <a:ext cx="67553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Сравнительный анализ сдачи ЕГЭ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 два года на уровне образовательной организации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5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344" y="435323"/>
            <a:ext cx="1126540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/>
            <a:r>
              <a:rPr lang="ru-RU" sz="2800" b="1" dirty="0" smtClean="0">
                <a:effectLst/>
              </a:rPr>
              <a:t>Русский язык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рейтинге школ района по русскому языку МБОУ Дубровская №1 СОШ им. генерал-майора Никитина И.С. заняла 3 место.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040130"/>
              </p:ext>
            </p:extLst>
          </p:nvPr>
        </p:nvGraphicFramePr>
        <p:xfrm>
          <a:off x="347475" y="2447407"/>
          <a:ext cx="11398346" cy="26443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652516"/>
                <a:gridCol w="864118"/>
                <a:gridCol w="908661"/>
                <a:gridCol w="908661"/>
                <a:gridCol w="864118"/>
                <a:gridCol w="775034"/>
                <a:gridCol w="775034"/>
                <a:gridCol w="775034"/>
                <a:gridCol w="775034"/>
                <a:gridCol w="775034"/>
                <a:gridCol w="775034"/>
                <a:gridCol w="775034"/>
                <a:gridCol w="775034"/>
              </a:tblGrid>
              <a:tr h="4096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участников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Средняя отметка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Качество знаний 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Дубровский район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77,0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82,4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59,0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6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Школа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4,2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3,9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4,7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87,0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99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7743547"/>
              </p:ext>
            </p:extLst>
          </p:nvPr>
        </p:nvGraphicFramePr>
        <p:xfrm>
          <a:off x="467933" y="191770"/>
          <a:ext cx="11419266" cy="6535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665021"/>
                <a:gridCol w="1231689"/>
                <a:gridCol w="614776"/>
                <a:gridCol w="614776"/>
                <a:gridCol w="619046"/>
                <a:gridCol w="1299997"/>
                <a:gridCol w="1299997"/>
                <a:gridCol w="1152707"/>
                <a:gridCol w="995811"/>
                <a:gridCol w="962723"/>
                <a:gridCol w="962723"/>
              </a:tblGrid>
              <a:tr h="3441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Сдавали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Оценки за экзамен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Результат по предмету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Качество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«5»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«4»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«3»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«2»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подтвер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дили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ниже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выше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Экза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мен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Русский язык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86,9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Математика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47,8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Информатика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История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Обществознание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География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Химия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Биология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3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Литература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32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0831289"/>
              </p:ext>
            </p:extLst>
          </p:nvPr>
        </p:nvGraphicFramePr>
        <p:xfrm>
          <a:off x="438910" y="784972"/>
          <a:ext cx="11247121" cy="53481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907041"/>
                <a:gridCol w="2113360"/>
                <a:gridCol w="2113360"/>
                <a:gridCol w="2113360"/>
              </a:tblGrid>
              <a:tr h="335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2019-2020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2020-2021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2021-2022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231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обучающихся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346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обучающихся 9 класса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80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обучающихся, получивших аттестат об основном общем образовании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577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обучающихся, получивших аттестат с отличием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80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обучающихся, получивших справку или оставленных на повторное обучение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346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обучающихся 11 класса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808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обучающихся, получивших аттестат о среднем общем образовании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577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обучающихся, получивших аттестат с отличием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  <a:tr h="462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обучающихся, получивших справку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427" marR="35427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92050" y="227130"/>
            <a:ext cx="9087681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Статистика по результатам государственной итоговой аттестации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7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8401017"/>
              </p:ext>
            </p:extLst>
          </p:nvPr>
        </p:nvGraphicFramePr>
        <p:xfrm>
          <a:off x="1386332" y="1213442"/>
          <a:ext cx="9452864" cy="278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432"/>
                <a:gridCol w="4726432"/>
              </a:tblGrid>
              <a:tr h="8883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Аттестат с отличием в 2022 году получили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8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Основное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Среднее образование</a:t>
                      </a:r>
                    </a:p>
                  </a:txBody>
                  <a:tcPr/>
                </a:tc>
              </a:tr>
              <a:tr h="888323">
                <a:tc>
                  <a:txBody>
                    <a:bodyPr/>
                    <a:lstStyle/>
                    <a:p>
                      <a:pPr lvl="0"/>
                      <a:r>
                        <a:rPr lang="ru-RU" altLang="ru-RU" sz="2000" b="1" dirty="0" smtClean="0">
                          <a:solidFill>
                            <a:schemeClr val="tx1"/>
                          </a:solidFill>
                        </a:rPr>
                        <a:t>4 выпускника </a:t>
                      </a:r>
                    </a:p>
                    <a:p>
                      <a:pPr lvl="0"/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</a:rPr>
                        <a:t>МБОУ Дубровской № 1 СОШ им. генерал-майора Никитина И.С.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 выпускников</a:t>
                      </a:r>
                    </a:p>
                    <a:p>
                      <a:pPr lvl="0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МБОУ Дубровской № 1 СОШ им. генерал-майора Никитина И.С.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00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128" y="1737360"/>
            <a:ext cx="81381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/>
              <a:t>Индивидуальные учебные  планы</a:t>
            </a:r>
            <a:endParaRPr lang="ru-RU" sz="7200" b="1" i="1" dirty="0"/>
          </a:p>
        </p:txBody>
      </p:sp>
    </p:spTree>
    <p:extLst>
      <p:ext uri="{BB962C8B-B14F-4D97-AF65-F5344CB8AC3E}">
        <p14:creationId xmlns="" xmlns:p14="http://schemas.microsoft.com/office/powerpoint/2010/main" val="36974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71" t="21538" r="25937" b="6250"/>
          <a:stretch>
            <a:fillRect/>
          </a:stretch>
        </p:blipFill>
        <p:spPr bwMode="auto">
          <a:xfrm>
            <a:off x="436099" y="422032"/>
            <a:ext cx="6733759" cy="58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475" t="46010" r="25709" b="34375"/>
          <a:stretch>
            <a:fillRect/>
          </a:stretch>
        </p:blipFill>
        <p:spPr bwMode="auto">
          <a:xfrm>
            <a:off x="1477107" y="2447778"/>
            <a:ext cx="9734152" cy="22930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3042" t="27740" r="22682" b="14760"/>
          <a:stretch>
            <a:fillRect/>
          </a:stretch>
        </p:blipFill>
        <p:spPr bwMode="auto">
          <a:xfrm>
            <a:off x="1097279" y="492368"/>
            <a:ext cx="9312814" cy="5546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02047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250" t="16133" r="51550" b="6933"/>
          <a:stretch/>
        </p:blipFill>
        <p:spPr>
          <a:xfrm>
            <a:off x="411480" y="356616"/>
            <a:ext cx="5376482" cy="5385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51975" t="16533" r="15700" b="6667"/>
          <a:stretch/>
        </p:blipFill>
        <p:spPr>
          <a:xfrm>
            <a:off x="6382512" y="237744"/>
            <a:ext cx="4709160" cy="6293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7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5275" t="21088" r="26050" b="8000"/>
          <a:stretch/>
        </p:blipFill>
        <p:spPr>
          <a:xfrm>
            <a:off x="137159" y="106157"/>
            <a:ext cx="6319911" cy="5179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6025" t="35867" r="27026" b="22933"/>
          <a:stretch/>
        </p:blipFill>
        <p:spPr>
          <a:xfrm>
            <a:off x="4114800" y="2514600"/>
            <a:ext cx="7576618" cy="3739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26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175" t="18934" r="27700" b="9733"/>
          <a:stretch/>
        </p:blipFill>
        <p:spPr>
          <a:xfrm>
            <a:off x="246887" y="219456"/>
            <a:ext cx="5854809" cy="5093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5650" t="28400" r="27250" b="23734"/>
          <a:stretch/>
        </p:blipFill>
        <p:spPr>
          <a:xfrm>
            <a:off x="4242815" y="2020824"/>
            <a:ext cx="7709895" cy="4407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3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9867" y="944994"/>
            <a:ext cx="11047132" cy="42361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Выявленная проблема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результатов национальных оценочных процедур: ВПР, ОГЭ и ЕГЭ.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450215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b="1" dirty="0"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Факторы риска: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и методическая компетентность педагогических работников.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вовлеченности </a:t>
            </a:r>
            <a:r>
              <a:rPr lang="ru-RU" dirty="0" smtClean="0"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родителей в образовательный процесс.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69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625" t="16400" r="27625" b="10133"/>
          <a:stretch/>
        </p:blipFill>
        <p:spPr>
          <a:xfrm>
            <a:off x="146304" y="155448"/>
            <a:ext cx="5901780" cy="5330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6700" t="38799" r="28225" b="32401"/>
          <a:stretch/>
        </p:blipFill>
        <p:spPr>
          <a:xfrm>
            <a:off x="4498847" y="3794760"/>
            <a:ext cx="7072969" cy="254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5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100" t="18133" r="27400" b="7733"/>
          <a:stretch/>
        </p:blipFill>
        <p:spPr>
          <a:xfrm>
            <a:off x="210312" y="201168"/>
            <a:ext cx="5669280" cy="5084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6475" t="29466" r="27700" b="39867"/>
          <a:stretch/>
        </p:blipFill>
        <p:spPr>
          <a:xfrm>
            <a:off x="4919472" y="3674540"/>
            <a:ext cx="6805124" cy="2561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4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960" y="1153710"/>
            <a:ext cx="10689336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Лучший результат ЕГЭ по сумме трех экзаменов из числа медалистов Дубровского района показали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выпускник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профиля МБОУ Дубровской № 1 СОШ им. генерал-майора Никитина И.С, набравший 271 балл по сумме трех экзаменов.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выпускница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универсального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профиля МБОУ Дубровской № 1 СОШ им. генерал-майора Никитина И.С.,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набравшая 248 баллов по сумме трех экзаменов.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0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300" t="17733" r="23800" b="15733"/>
          <a:stretch/>
        </p:blipFill>
        <p:spPr>
          <a:xfrm>
            <a:off x="1682496" y="210312"/>
            <a:ext cx="9052560" cy="5976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6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2433" y="1411338"/>
            <a:ext cx="11047132" cy="4236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b="1" i="1" dirty="0" smtClean="0"/>
              <a:t>Спасибо </a:t>
            </a:r>
          </a:p>
          <a:p>
            <a:pPr marL="0" indent="0" algn="ctr">
              <a:buNone/>
            </a:pPr>
            <a:r>
              <a:rPr lang="ru-RU" sz="11500" b="1" i="1" dirty="0" smtClean="0"/>
              <a:t>за внимание!</a:t>
            </a:r>
            <a:endParaRPr lang="ru-RU" sz="115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22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5901505"/>
              </p:ext>
            </p:extLst>
          </p:nvPr>
        </p:nvGraphicFramePr>
        <p:xfrm>
          <a:off x="841252" y="1069847"/>
          <a:ext cx="10433300" cy="523036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889893"/>
                <a:gridCol w="2514469"/>
                <a:gridCol w="2514469"/>
                <a:gridCol w="2514469"/>
              </a:tblGrid>
              <a:tr h="308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</a:tr>
              <a:tr h="4629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выпускников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</a:tr>
              <a:tr h="446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Допущено к ГИА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</a:tr>
              <a:tr h="1543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прошли минимальный порог по обязательным предметам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</a:tr>
              <a:tr h="1388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прошли минимальный порог по предметам по выбору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</a:tr>
              <a:tr h="1080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получили аттестат (указать фамилии)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61" marR="59561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9113" y="313346"/>
            <a:ext cx="61741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Динамика результатов ЕГЭ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476328"/>
              </p:ext>
            </p:extLst>
          </p:nvPr>
        </p:nvGraphicFramePr>
        <p:xfrm>
          <a:off x="654114" y="1426210"/>
          <a:ext cx="10894758" cy="479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457"/>
                <a:gridCol w="4680724"/>
                <a:gridCol w="1901603"/>
                <a:gridCol w="1730610"/>
                <a:gridCol w="1501364"/>
              </a:tblGrid>
              <a:tr h="569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предмета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Математика базовая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9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Математика профильная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0869" y="400715"/>
            <a:ext cx="990816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2022 году нет выпускников, не преодолевших порог по учебным предметам,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 есть снизилось количество выпускников,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 преодолевших минимального количества баллов, определяемого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Рособрназором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3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3069194"/>
              </p:ext>
            </p:extLst>
          </p:nvPr>
        </p:nvGraphicFramePr>
        <p:xfrm>
          <a:off x="466532" y="1418254"/>
          <a:ext cx="11420669" cy="5125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51612"/>
                <a:gridCol w="2280643"/>
                <a:gridCol w="2094468"/>
                <a:gridCol w="1769826"/>
                <a:gridCol w="1815205"/>
                <a:gridCol w="1342787"/>
                <a:gridCol w="1466128"/>
              </a:tblGrid>
              <a:tr h="94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обучающихся, сдававших ЕГЭ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Проходной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балл по Брянской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 по Дубровскому району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 по предмету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71,8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8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(базовый уровень)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8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(профильный уровень)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53,6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54,8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ИКТ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2946" y="460642"/>
            <a:ext cx="9608849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Наиболее востребованными учебными предметами за последние три года: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«Математика профильная», «Обществознание».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1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57" y="701973"/>
            <a:ext cx="1134770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/>
            <a:r>
              <a:rPr lang="ru-RU" sz="2400" b="1" dirty="0" smtClean="0">
                <a:effectLst/>
              </a:rPr>
              <a:t>Русский язык</a:t>
            </a:r>
            <a:endParaRPr lang="ru-RU" sz="2400" dirty="0" smtClean="0">
              <a:effectLst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рейтинге школ района по русскому языку МБОУ Дубровская №1 СОШ им. генерал-майора Никитина И.С. заняла 2 место.</a:t>
            </a: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ЕГЭ по русскому языку выше результатов района.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4087094"/>
              </p:ext>
            </p:extLst>
          </p:nvPr>
        </p:nvGraphicFramePr>
        <p:xfrm>
          <a:off x="608904" y="2823131"/>
          <a:ext cx="11077830" cy="25148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383885"/>
                <a:gridCol w="1383885"/>
                <a:gridCol w="1385010"/>
                <a:gridCol w="1385010"/>
                <a:gridCol w="1385010"/>
                <a:gridCol w="1385010"/>
                <a:gridCol w="1385010"/>
                <a:gridCol w="1385010"/>
              </a:tblGrid>
              <a:tr h="50297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Набрали баллы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24-40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41-50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51-60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61-70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71-80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81-90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91-100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2020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(15,4%)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(30,8%)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(30,8%)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(15,4%)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(7,6%)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2021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 (33%)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(22%)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(22%)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(11%)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(11%)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2022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(6,5%)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 (20%)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(27%)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(13%)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(27%)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(6,5%)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365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00" y="1020740"/>
            <a:ext cx="1122883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профильная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рейтинге школ района по математике профильной МБОУ Дубровская №1 СОШ им. генерал-майора Никитина И.С. заняла 1 место.</a:t>
            </a: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ЕГЭ по математике профильной выше результатов по району.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2591282"/>
              </p:ext>
            </p:extLst>
          </p:nvPr>
        </p:nvGraphicFramePr>
        <p:xfrm>
          <a:off x="484632" y="3575050"/>
          <a:ext cx="11155680" cy="2377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393611"/>
                <a:gridCol w="1393611"/>
                <a:gridCol w="1394743"/>
                <a:gridCol w="1394743"/>
                <a:gridCol w="1394743"/>
                <a:gridCol w="1394743"/>
                <a:gridCol w="1394743"/>
                <a:gridCol w="1394743"/>
              </a:tblGrid>
              <a:tr h="4755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Набрали баллы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20-40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41-50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51-60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61-70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71-80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81-90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91-100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2020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 (56%)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(22%)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(11%)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(11%)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2021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(28,5%)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(28,5%)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 (43%)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2022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(10%)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(20%)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(20%)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 (40%)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(10%)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11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96" y="286340"/>
            <a:ext cx="1113739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ffectLst/>
              </a:rPr>
              <a:t>Информатика и ИКТ</a:t>
            </a:r>
            <a:endParaRPr lang="ru-RU" sz="2800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рейтинге школ района по информатике и ИКТ МБОУ Дубровская №1 СОШ им. генерал-майора Никитина И.С. заняла 1 место.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ЕГЭ по информатике и ИКТ выше результатов по району.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5604855"/>
              </p:ext>
            </p:extLst>
          </p:nvPr>
        </p:nvGraphicFramePr>
        <p:xfrm>
          <a:off x="539496" y="3337306"/>
          <a:ext cx="11137394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391326"/>
                <a:gridCol w="1391326"/>
                <a:gridCol w="1392457"/>
                <a:gridCol w="1392457"/>
                <a:gridCol w="1392457"/>
                <a:gridCol w="1392457"/>
                <a:gridCol w="1392457"/>
                <a:gridCol w="1392457"/>
              </a:tblGrid>
              <a:tr h="2624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Набрали баллы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27-35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36-40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41-50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51-60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61-70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71-80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81-100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2020 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1(100%)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2021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(67%)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(33%)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2022 год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 (0%)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 (0%)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(50%)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(50%)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74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9138892"/>
              </p:ext>
            </p:extLst>
          </p:nvPr>
        </p:nvGraphicFramePr>
        <p:xfrm>
          <a:off x="476202" y="822835"/>
          <a:ext cx="11199982" cy="51533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708450"/>
                <a:gridCol w="1594259"/>
                <a:gridCol w="1609648"/>
                <a:gridCol w="1585475"/>
                <a:gridCol w="1265273"/>
                <a:gridCol w="1710972"/>
                <a:gridCol w="1455671"/>
                <a:gridCol w="1270234"/>
              </a:tblGrid>
              <a:tr h="6468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обучающихся, сдававших ЕГЭ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балл по предмету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2019-2020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2020-2021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2021-2022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2019-2020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2020-2021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</a:tr>
              <a:tr h="336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521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Математика, баз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521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Математика, пр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50,9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63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86,5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323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323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598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69,8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  <a:tr h="646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Иностранный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86,0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600" marR="6560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28366" y="412299"/>
            <a:ext cx="46256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Сравнительный анализ сдачи ЕГЭ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4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9DF28DAB-E782-41FE-99F7-D256EB89392B}" vid="{731E5062-8904-4EB0-97BE-4C87EEECDA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568</TotalTime>
  <Words>1333</Words>
  <Application>Microsoft Office PowerPoint</Application>
  <PresentationFormat>Произвольный</PresentationFormat>
  <Paragraphs>665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Преодоление рисков  учебной неуспешности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антикризисной программе МБОУ Дубровская №1 СОШ им. генерал-майора Никитина И.С.</dc:title>
  <dc:creator>HBN0CV08A91045E</dc:creator>
  <cp:lastModifiedBy>Ольга</cp:lastModifiedBy>
  <cp:revision>41</cp:revision>
  <dcterms:created xsi:type="dcterms:W3CDTF">2022-10-12T20:25:49Z</dcterms:created>
  <dcterms:modified xsi:type="dcterms:W3CDTF">2023-01-19T08:52:36Z</dcterms:modified>
</cp:coreProperties>
</file>