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71" r:id="rId3"/>
    <p:sldId id="288" r:id="rId4"/>
    <p:sldId id="267" r:id="rId5"/>
    <p:sldId id="287" r:id="rId6"/>
    <p:sldId id="289" r:id="rId7"/>
    <p:sldId id="290" r:id="rId8"/>
    <p:sldId id="293" r:id="rId9"/>
    <p:sldId id="296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Open Sans" charset="0"/>
      <p:regular r:id="rId15"/>
      <p:bold r:id="rId16"/>
    </p:embeddedFont>
    <p:embeddedFont>
      <p:font typeface="Clear Sans Regular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1"/>
              <c:layout>
                <c:manualLayout>
                  <c:x val="-0.12012076780677169"/>
                  <c:y val="-0.24515112355937071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B4-4A2F-BEFC-88F27F9C1C10}"/>
                </c:ext>
              </c:extLst>
            </c:dLbl>
            <c:dLbl>
              <c:idx val="2"/>
              <c:layout>
                <c:manualLayout>
                  <c:x val="0.13036235142023794"/>
                  <c:y val="6.63201164782860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B4-4A2F-BEFC-88F27F9C1C10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30-55 лет</c:v>
                </c:pt>
                <c:pt idx="2">
                  <c:v>Старше 55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1411</c:v>
                </c:pt>
                <c:pt idx="1">
                  <c:v>9820</c:v>
                </c:pt>
                <c:pt idx="2">
                  <c:v>4946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B4-4A2F-BEFC-88F27F9C1C10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47254038453539"/>
          <c:y val="7.5769956749482212E-2"/>
          <c:w val="0.36832373563153187"/>
          <c:h val="0.84846008650103555"/>
        </c:manualLayout>
      </c:layout>
    </c:legend>
    <c:plotVisOnly val="1"/>
    <c:dispBlanksAs val="zero"/>
  </c:chart>
  <c:txPr>
    <a:bodyPr/>
    <a:lstStyle/>
    <a:p>
      <a:pPr>
        <a:defRPr sz="2000">
          <a:solidFill>
            <a:schemeClr val="tx2">
              <a:lumMod val="50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Высшее обазование</c:v>
                </c:pt>
                <c:pt idx="1">
                  <c:v>Среднее профессиональное</c:v>
                </c:pt>
                <c:pt idx="2">
                  <c:v>Не имеют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10813</c:v>
                </c:pt>
                <c:pt idx="1">
                  <c:v>4178</c:v>
                </c:pt>
                <c:pt idx="2">
                  <c:v>1186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C0-461D-A717-E68DE40F554E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7396828496687213"/>
          <c:y val="0"/>
          <c:w val="0.41302367599671963"/>
          <c:h val="1"/>
        </c:manualLayout>
      </c:layout>
    </c:legend>
    <c:plotVisOnly val="1"/>
    <c:dispBlanksAs val="zero"/>
  </c:chart>
  <c:txPr>
    <a:bodyPr/>
    <a:lstStyle/>
    <a:p>
      <a:pPr>
        <a:defRPr sz="2000">
          <a:solidFill>
            <a:schemeClr val="tx2">
              <a:lumMod val="50000"/>
            </a:schemeClr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Не имеют категорию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4883</c:v>
                </c:pt>
                <c:pt idx="1">
                  <c:v>4641</c:v>
                </c:pt>
                <c:pt idx="2">
                  <c:v>1186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0B-41FB-B6CC-134107D3180B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103900834585524"/>
          <c:y val="0.28534460913512305"/>
          <c:w val="0.37501032996174627"/>
          <c:h val="0.62534460835612315"/>
        </c:manualLayout>
      </c:layout>
    </c:legend>
    <c:plotVisOnly val="1"/>
    <c:dispBlanksAs val="zero"/>
  </c:chart>
  <c:txPr>
    <a:bodyPr/>
    <a:lstStyle/>
    <a:p>
      <a:pPr>
        <a:defRPr sz="2000">
          <a:solidFill>
            <a:schemeClr val="tx2">
              <a:lumMod val="50000"/>
            </a:schemeClr>
          </a:solidFill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DF366-15DA-44AD-B4A7-B4FC36F05D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B48566-5AD6-4A15-B810-2D224D3EF51F}">
      <dgm:prSet phldrT="[Текст]"/>
      <dgm:spPr>
        <a:solidFill>
          <a:srgbClr val="403D59"/>
        </a:solidFill>
        <a:ln>
          <a:solidFill>
            <a:srgbClr val="403D59"/>
          </a:solidFill>
        </a:ln>
      </dgm:spPr>
      <dgm:t>
        <a:bodyPr/>
        <a:lstStyle/>
        <a:p>
          <a:r>
            <a:rPr lang="en-US" dirty="0"/>
            <a:t>I</a:t>
          </a:r>
          <a:r>
            <a:rPr lang="ru-RU" dirty="0"/>
            <a:t> этап</a:t>
          </a:r>
        </a:p>
      </dgm:t>
    </dgm:pt>
    <dgm:pt modelId="{BE765848-0775-46D3-898F-609C78E656D2}" type="parTrans" cxnId="{90C598F4-3899-4B35-B11E-FF6F1E613894}">
      <dgm:prSet/>
      <dgm:spPr/>
      <dgm:t>
        <a:bodyPr/>
        <a:lstStyle/>
        <a:p>
          <a:endParaRPr lang="ru-RU"/>
        </a:p>
      </dgm:t>
    </dgm:pt>
    <dgm:pt modelId="{EA7014CB-301A-45D5-977B-1AFFB765F25A}" type="sibTrans" cxnId="{90C598F4-3899-4B35-B11E-FF6F1E613894}">
      <dgm:prSet/>
      <dgm:spPr/>
      <dgm:t>
        <a:bodyPr/>
        <a:lstStyle/>
        <a:p>
          <a:endParaRPr lang="ru-RU"/>
        </a:p>
      </dgm:t>
    </dgm:pt>
    <dgm:pt modelId="{3B6CB8D9-E535-43EC-9A40-7BF1AE13CEF2}">
      <dgm:prSet phldrT="[Текст]"/>
      <dgm:spPr/>
      <dgm:t>
        <a:bodyPr/>
        <a:lstStyle/>
        <a:p>
          <a:r>
            <a:rPr lang="ru-RU" i="0" dirty="0" smtClean="0"/>
            <a:t>Подготовительный - июнь-июль 2022 г</a:t>
          </a:r>
          <a:r>
            <a:rPr lang="ru-RU" i="0" dirty="0"/>
            <a:t>. – </a:t>
          </a:r>
          <a:r>
            <a:rPr lang="ru-RU" i="0" dirty="0" smtClean="0"/>
            <a:t>самодиагностика общеобразовательных организаций, участие в </a:t>
          </a:r>
          <a:r>
            <a:rPr lang="ru-RU" i="0" dirty="0" err="1" smtClean="0"/>
            <a:t>вебинарах</a:t>
          </a:r>
          <a:r>
            <a:rPr lang="ru-RU" i="0" dirty="0" smtClean="0"/>
            <a:t> Академии </a:t>
          </a:r>
          <a:r>
            <a:rPr lang="ru-RU" i="0" dirty="0" err="1" smtClean="0"/>
            <a:t>Минпросвещения</a:t>
          </a:r>
          <a:endParaRPr lang="ru-RU" i="0" dirty="0"/>
        </a:p>
      </dgm:t>
    </dgm:pt>
    <dgm:pt modelId="{0C4649EF-AA1E-4963-B1B7-EE801316A1DC}" type="parTrans" cxnId="{8A051E73-0A2F-4F35-86DC-92BEEA84B00C}">
      <dgm:prSet/>
      <dgm:spPr/>
      <dgm:t>
        <a:bodyPr/>
        <a:lstStyle/>
        <a:p>
          <a:endParaRPr lang="ru-RU"/>
        </a:p>
      </dgm:t>
    </dgm:pt>
    <dgm:pt modelId="{9D262BF4-BAD5-4DDD-85C4-FBE82C0C3D9A}" type="sibTrans" cxnId="{8A051E73-0A2F-4F35-86DC-92BEEA84B00C}">
      <dgm:prSet/>
      <dgm:spPr/>
      <dgm:t>
        <a:bodyPr/>
        <a:lstStyle/>
        <a:p>
          <a:endParaRPr lang="ru-RU"/>
        </a:p>
      </dgm:t>
    </dgm:pt>
    <dgm:pt modelId="{70CAD9F0-54E3-4412-A8DF-4E7963F01312}">
      <dgm:prSet phldrT="[Текст]"/>
      <dgm:spPr>
        <a:solidFill>
          <a:srgbClr val="403D59"/>
        </a:solidFill>
        <a:ln>
          <a:solidFill>
            <a:srgbClr val="403D59"/>
          </a:solidFill>
        </a:ln>
      </dgm:spPr>
      <dgm:t>
        <a:bodyPr/>
        <a:lstStyle/>
        <a:p>
          <a:r>
            <a:rPr lang="en-US" dirty="0"/>
            <a:t>II</a:t>
          </a:r>
          <a:r>
            <a:rPr lang="ru-RU" dirty="0"/>
            <a:t> этап</a:t>
          </a:r>
        </a:p>
      </dgm:t>
    </dgm:pt>
    <dgm:pt modelId="{C3F8DBDB-69BF-4907-BE24-53D954088765}" type="parTrans" cxnId="{09F60284-36A9-4F78-A306-5DA23A442B49}">
      <dgm:prSet/>
      <dgm:spPr/>
      <dgm:t>
        <a:bodyPr/>
        <a:lstStyle/>
        <a:p>
          <a:endParaRPr lang="ru-RU"/>
        </a:p>
      </dgm:t>
    </dgm:pt>
    <dgm:pt modelId="{CE231CB6-2DD7-4BBA-9847-58106268E025}" type="sibTrans" cxnId="{09F60284-36A9-4F78-A306-5DA23A442B49}">
      <dgm:prSet/>
      <dgm:spPr/>
      <dgm:t>
        <a:bodyPr/>
        <a:lstStyle/>
        <a:p>
          <a:endParaRPr lang="ru-RU"/>
        </a:p>
      </dgm:t>
    </dgm:pt>
    <dgm:pt modelId="{DE135AE9-6ADF-482C-9A8D-0780A13941DC}">
      <dgm:prSet phldrT="[Текст]"/>
      <dgm:spPr/>
      <dgm:t>
        <a:bodyPr/>
        <a:lstStyle/>
        <a:p>
          <a:r>
            <a:rPr lang="ru-RU" b="0" i="0" dirty="0" smtClean="0"/>
            <a:t>Старт проекта - июль-август 2022 г</a:t>
          </a:r>
          <a:r>
            <a:rPr lang="ru-RU" b="0" i="0" dirty="0"/>
            <a:t>. </a:t>
          </a:r>
          <a:r>
            <a:rPr lang="ru-RU" b="0" i="0" dirty="0" smtClean="0"/>
            <a:t>– 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обучение школьных команд, создание и защита проекта программы развития общеобразовательной организации, закрепление куратора из числа региональных методистов </a:t>
          </a:r>
          <a:endParaRPr lang="ru-RU" b="0" i="0" dirty="0"/>
        </a:p>
      </dgm:t>
    </dgm:pt>
    <dgm:pt modelId="{2F6A9EB3-B65E-4039-B9C6-21A7DA4A0C76}" type="parTrans" cxnId="{1A534E2F-1D93-4336-A98A-0A1027B31EB0}">
      <dgm:prSet/>
      <dgm:spPr/>
      <dgm:t>
        <a:bodyPr/>
        <a:lstStyle/>
        <a:p>
          <a:endParaRPr lang="ru-RU"/>
        </a:p>
      </dgm:t>
    </dgm:pt>
    <dgm:pt modelId="{F80E7566-F60C-423F-A0DE-072E13943162}" type="sibTrans" cxnId="{1A534E2F-1D93-4336-A98A-0A1027B31EB0}">
      <dgm:prSet/>
      <dgm:spPr/>
      <dgm:t>
        <a:bodyPr/>
        <a:lstStyle/>
        <a:p>
          <a:endParaRPr lang="ru-RU"/>
        </a:p>
      </dgm:t>
    </dgm:pt>
    <dgm:pt modelId="{E8EE604E-6734-49C6-A681-FA563E2B42C0}">
      <dgm:prSet phldrT="[Текст]"/>
      <dgm:spPr>
        <a:solidFill>
          <a:srgbClr val="403D59"/>
        </a:solidFill>
        <a:ln>
          <a:solidFill>
            <a:srgbClr val="403D59"/>
          </a:solidFill>
        </a:ln>
      </dgm:spPr>
      <dgm:t>
        <a:bodyPr/>
        <a:lstStyle/>
        <a:p>
          <a:r>
            <a:rPr lang="en-US" dirty="0"/>
            <a:t>III</a:t>
          </a:r>
          <a:r>
            <a:rPr lang="ru-RU" dirty="0"/>
            <a:t> этап</a:t>
          </a:r>
        </a:p>
      </dgm:t>
    </dgm:pt>
    <dgm:pt modelId="{E687D25F-4812-4F51-A43E-3C60A620B9AB}" type="parTrans" cxnId="{06142F15-2162-4677-89A8-F0F9A33A0D04}">
      <dgm:prSet/>
      <dgm:spPr/>
      <dgm:t>
        <a:bodyPr/>
        <a:lstStyle/>
        <a:p>
          <a:endParaRPr lang="ru-RU"/>
        </a:p>
      </dgm:t>
    </dgm:pt>
    <dgm:pt modelId="{CFC3AECB-D057-4114-A60F-BB6F391DE232}" type="sibTrans" cxnId="{06142F15-2162-4677-89A8-F0F9A33A0D04}">
      <dgm:prSet/>
      <dgm:spPr/>
      <dgm:t>
        <a:bodyPr/>
        <a:lstStyle/>
        <a:p>
          <a:endParaRPr lang="ru-RU"/>
        </a:p>
      </dgm:t>
    </dgm:pt>
    <dgm:pt modelId="{DA334F21-92AA-482B-A450-50DC325FA8B7}">
      <dgm:prSet phldrT="[Текст]"/>
      <dgm:spPr/>
      <dgm:t>
        <a:bodyPr/>
        <a:lstStyle/>
        <a:p>
          <a:r>
            <a:rPr lang="ru-RU" dirty="0" smtClean="0"/>
            <a:t>Основной этап  проекта - сентябрь-октябрь 2022 г</a:t>
          </a:r>
          <a:r>
            <a:rPr lang="ru-RU" dirty="0"/>
            <a:t>. – </a:t>
          </a:r>
          <a:r>
            <a:rPr lang="ru-RU" dirty="0" smtClean="0"/>
            <a:t> взаимопроверка общеобразовательных организаций,  реализация проекта, корректировка программ развития </a:t>
          </a:r>
          <a:endParaRPr lang="ru-RU" dirty="0"/>
        </a:p>
      </dgm:t>
    </dgm:pt>
    <dgm:pt modelId="{6EBB8E84-8C8F-440A-AAFD-C93B83DF1DA4}" type="parTrans" cxnId="{F5450B54-6F91-4872-99CB-B0B62D40D070}">
      <dgm:prSet/>
      <dgm:spPr/>
      <dgm:t>
        <a:bodyPr/>
        <a:lstStyle/>
        <a:p>
          <a:endParaRPr lang="ru-RU"/>
        </a:p>
      </dgm:t>
    </dgm:pt>
    <dgm:pt modelId="{46CA3B41-3EA6-476B-81E3-380F5946EA2C}" type="sibTrans" cxnId="{F5450B54-6F91-4872-99CB-B0B62D40D070}">
      <dgm:prSet/>
      <dgm:spPr/>
      <dgm:t>
        <a:bodyPr/>
        <a:lstStyle/>
        <a:p>
          <a:endParaRPr lang="ru-RU"/>
        </a:p>
      </dgm:t>
    </dgm:pt>
    <dgm:pt modelId="{38ABA69D-E729-4D3A-8013-4828AE21440E}">
      <dgm:prSet phldrT="[Текст]"/>
      <dgm:spPr>
        <a:solidFill>
          <a:srgbClr val="403D59"/>
        </a:solidFill>
        <a:ln>
          <a:solidFill>
            <a:srgbClr val="403D59"/>
          </a:solidFill>
        </a:ln>
      </dgm:spPr>
      <dgm:t>
        <a:bodyPr/>
        <a:lstStyle/>
        <a:p>
          <a:r>
            <a:rPr lang="en-US" dirty="0"/>
            <a:t>IV</a:t>
          </a:r>
          <a:r>
            <a:rPr lang="ru-RU" dirty="0"/>
            <a:t> этап</a:t>
          </a:r>
        </a:p>
      </dgm:t>
    </dgm:pt>
    <dgm:pt modelId="{A0B8D998-8644-4353-BE8E-0D453D9AD60A}" type="parTrans" cxnId="{05CDA93E-DBA2-43A4-90FF-EF53A58A569A}">
      <dgm:prSet/>
      <dgm:spPr/>
      <dgm:t>
        <a:bodyPr/>
        <a:lstStyle/>
        <a:p>
          <a:endParaRPr lang="ru-RU"/>
        </a:p>
      </dgm:t>
    </dgm:pt>
    <dgm:pt modelId="{184099A8-FF7F-4ED2-ADCB-8DDC1193625C}" type="sibTrans" cxnId="{05CDA93E-DBA2-43A4-90FF-EF53A58A569A}">
      <dgm:prSet/>
      <dgm:spPr/>
      <dgm:t>
        <a:bodyPr/>
        <a:lstStyle/>
        <a:p>
          <a:endParaRPr lang="ru-RU"/>
        </a:p>
      </dgm:t>
    </dgm:pt>
    <dgm:pt modelId="{17754A84-47BD-4F5D-8ECA-47024A661EDE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Подведение промежуточных итогов - декабрь 2022 – конференция по итогам работы, представление практик по основным направлениям проекта</a:t>
          </a:r>
          <a:endParaRPr lang="ru-RU" dirty="0"/>
        </a:p>
      </dgm:t>
    </dgm:pt>
    <dgm:pt modelId="{B98E7637-3D35-4A3E-B29A-0512D2DB1133}" type="parTrans" cxnId="{D576919D-9FDF-48D6-8E62-74115F2EC5EE}">
      <dgm:prSet/>
      <dgm:spPr/>
      <dgm:t>
        <a:bodyPr/>
        <a:lstStyle/>
        <a:p>
          <a:endParaRPr lang="ru-RU"/>
        </a:p>
      </dgm:t>
    </dgm:pt>
    <dgm:pt modelId="{7EC71B58-000D-4BDB-8585-AFA1BEFAFB3F}" type="sibTrans" cxnId="{D576919D-9FDF-48D6-8E62-74115F2EC5EE}">
      <dgm:prSet/>
      <dgm:spPr/>
      <dgm:t>
        <a:bodyPr/>
        <a:lstStyle/>
        <a:p>
          <a:endParaRPr lang="ru-RU"/>
        </a:p>
      </dgm:t>
    </dgm:pt>
    <dgm:pt modelId="{7300EFF1-F4E7-4844-BED6-B429ADFA7617}" type="pres">
      <dgm:prSet presAssocID="{C31DF366-15DA-44AD-B4A7-B4FC36F05D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41050-B367-4D11-9108-C2D6CC809245}" type="pres">
      <dgm:prSet presAssocID="{87B48566-5AD6-4A15-B810-2D224D3EF51F}" presName="composite" presStyleCnt="0"/>
      <dgm:spPr/>
    </dgm:pt>
    <dgm:pt modelId="{729F77C2-EF4A-4974-B396-EAB93AA58DC4}" type="pres">
      <dgm:prSet presAssocID="{87B48566-5AD6-4A15-B810-2D224D3EF51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19291-223D-4421-A83E-7322EE497B8E}" type="pres">
      <dgm:prSet presAssocID="{87B48566-5AD6-4A15-B810-2D224D3EF51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EFB78-2018-4B85-A608-A0403A97AA89}" type="pres">
      <dgm:prSet presAssocID="{EA7014CB-301A-45D5-977B-1AFFB765F25A}" presName="sp" presStyleCnt="0"/>
      <dgm:spPr/>
    </dgm:pt>
    <dgm:pt modelId="{18C1531A-DA02-4F67-AA11-0DB2ED577232}" type="pres">
      <dgm:prSet presAssocID="{70CAD9F0-54E3-4412-A8DF-4E7963F01312}" presName="composite" presStyleCnt="0"/>
      <dgm:spPr/>
    </dgm:pt>
    <dgm:pt modelId="{032F60D7-F2E8-4C9D-9317-6EC595706A74}" type="pres">
      <dgm:prSet presAssocID="{70CAD9F0-54E3-4412-A8DF-4E7963F0131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EA04-599A-43F1-BB56-9FDA01FE1668}" type="pres">
      <dgm:prSet presAssocID="{70CAD9F0-54E3-4412-A8DF-4E7963F0131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933DC-A202-497C-941E-724DA9141445}" type="pres">
      <dgm:prSet presAssocID="{CE231CB6-2DD7-4BBA-9847-58106268E025}" presName="sp" presStyleCnt="0"/>
      <dgm:spPr/>
    </dgm:pt>
    <dgm:pt modelId="{A857E2F7-C6D6-439B-B693-5A3E3DBE9889}" type="pres">
      <dgm:prSet presAssocID="{E8EE604E-6734-49C6-A681-FA563E2B42C0}" presName="composite" presStyleCnt="0"/>
      <dgm:spPr/>
    </dgm:pt>
    <dgm:pt modelId="{056AB216-8CA0-49AF-B4BD-7A4A3364E445}" type="pres">
      <dgm:prSet presAssocID="{E8EE604E-6734-49C6-A681-FA563E2B42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6D5AD-828E-4C63-816C-F49D0F923B1D}" type="pres">
      <dgm:prSet presAssocID="{E8EE604E-6734-49C6-A681-FA563E2B42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46C3C-CFFC-495E-8256-B28EED49D750}" type="pres">
      <dgm:prSet presAssocID="{CFC3AECB-D057-4114-A60F-BB6F391DE232}" presName="sp" presStyleCnt="0"/>
      <dgm:spPr/>
    </dgm:pt>
    <dgm:pt modelId="{F55E187A-78A5-4B3E-8CB1-D5136DC6F7C2}" type="pres">
      <dgm:prSet presAssocID="{38ABA69D-E729-4D3A-8013-4828AE21440E}" presName="composite" presStyleCnt="0"/>
      <dgm:spPr/>
    </dgm:pt>
    <dgm:pt modelId="{D562807A-4B26-4CED-AFBC-EDFBD68776FC}" type="pres">
      <dgm:prSet presAssocID="{38ABA69D-E729-4D3A-8013-4828AE21440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9AC79-3BA1-41DF-B929-48DF994FAB88}" type="pres">
      <dgm:prSet presAssocID="{38ABA69D-E729-4D3A-8013-4828AE21440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42F15-2162-4677-89A8-F0F9A33A0D04}" srcId="{C31DF366-15DA-44AD-B4A7-B4FC36F05D10}" destId="{E8EE604E-6734-49C6-A681-FA563E2B42C0}" srcOrd="2" destOrd="0" parTransId="{E687D25F-4812-4F51-A43E-3C60A620B9AB}" sibTransId="{CFC3AECB-D057-4114-A60F-BB6F391DE232}"/>
    <dgm:cxn modelId="{D576919D-9FDF-48D6-8E62-74115F2EC5EE}" srcId="{38ABA69D-E729-4D3A-8013-4828AE21440E}" destId="{17754A84-47BD-4F5D-8ECA-47024A661EDE}" srcOrd="0" destOrd="0" parTransId="{B98E7637-3D35-4A3E-B29A-0512D2DB1133}" sibTransId="{7EC71B58-000D-4BDB-8585-AFA1BEFAFB3F}"/>
    <dgm:cxn modelId="{FD441164-697F-4C79-9F9B-46AFD895161E}" type="presOf" srcId="{17754A84-47BD-4F5D-8ECA-47024A661EDE}" destId="{1619AC79-3BA1-41DF-B929-48DF994FAB88}" srcOrd="0" destOrd="0" presId="urn:microsoft.com/office/officeart/2005/8/layout/chevron2"/>
    <dgm:cxn modelId="{8A051E73-0A2F-4F35-86DC-92BEEA84B00C}" srcId="{87B48566-5AD6-4A15-B810-2D224D3EF51F}" destId="{3B6CB8D9-E535-43EC-9A40-7BF1AE13CEF2}" srcOrd="0" destOrd="0" parTransId="{0C4649EF-AA1E-4963-B1B7-EE801316A1DC}" sibTransId="{9D262BF4-BAD5-4DDD-85C4-FBE82C0C3D9A}"/>
    <dgm:cxn modelId="{09F60284-36A9-4F78-A306-5DA23A442B49}" srcId="{C31DF366-15DA-44AD-B4A7-B4FC36F05D10}" destId="{70CAD9F0-54E3-4412-A8DF-4E7963F01312}" srcOrd="1" destOrd="0" parTransId="{C3F8DBDB-69BF-4907-BE24-53D954088765}" sibTransId="{CE231CB6-2DD7-4BBA-9847-58106268E025}"/>
    <dgm:cxn modelId="{D092FFF1-7CFD-4251-92BF-E56C82C89F01}" type="presOf" srcId="{87B48566-5AD6-4A15-B810-2D224D3EF51F}" destId="{729F77C2-EF4A-4974-B396-EAB93AA58DC4}" srcOrd="0" destOrd="0" presId="urn:microsoft.com/office/officeart/2005/8/layout/chevron2"/>
    <dgm:cxn modelId="{D9552B24-7950-41CC-9C62-8AD817BEAF45}" type="presOf" srcId="{DA334F21-92AA-482B-A450-50DC325FA8B7}" destId="{B446D5AD-828E-4C63-816C-F49D0F923B1D}" srcOrd="0" destOrd="0" presId="urn:microsoft.com/office/officeart/2005/8/layout/chevron2"/>
    <dgm:cxn modelId="{C9875409-12D2-4FBF-B00F-3A96C1E8884B}" type="presOf" srcId="{DE135AE9-6ADF-482C-9A8D-0780A13941DC}" destId="{8360EA04-599A-43F1-BB56-9FDA01FE1668}" srcOrd="0" destOrd="0" presId="urn:microsoft.com/office/officeart/2005/8/layout/chevron2"/>
    <dgm:cxn modelId="{1D67F466-B1AD-4DA1-9337-8EA2B86A26EF}" type="presOf" srcId="{70CAD9F0-54E3-4412-A8DF-4E7963F01312}" destId="{032F60D7-F2E8-4C9D-9317-6EC595706A74}" srcOrd="0" destOrd="0" presId="urn:microsoft.com/office/officeart/2005/8/layout/chevron2"/>
    <dgm:cxn modelId="{3A5E61F7-A65B-4600-885B-D83B835C66BB}" type="presOf" srcId="{E8EE604E-6734-49C6-A681-FA563E2B42C0}" destId="{056AB216-8CA0-49AF-B4BD-7A4A3364E445}" srcOrd="0" destOrd="0" presId="urn:microsoft.com/office/officeart/2005/8/layout/chevron2"/>
    <dgm:cxn modelId="{F5450B54-6F91-4872-99CB-B0B62D40D070}" srcId="{E8EE604E-6734-49C6-A681-FA563E2B42C0}" destId="{DA334F21-92AA-482B-A450-50DC325FA8B7}" srcOrd="0" destOrd="0" parTransId="{6EBB8E84-8C8F-440A-AAFD-C93B83DF1DA4}" sibTransId="{46CA3B41-3EA6-476B-81E3-380F5946EA2C}"/>
    <dgm:cxn modelId="{05CDA93E-DBA2-43A4-90FF-EF53A58A569A}" srcId="{C31DF366-15DA-44AD-B4A7-B4FC36F05D10}" destId="{38ABA69D-E729-4D3A-8013-4828AE21440E}" srcOrd="3" destOrd="0" parTransId="{A0B8D998-8644-4353-BE8E-0D453D9AD60A}" sibTransId="{184099A8-FF7F-4ED2-ADCB-8DDC1193625C}"/>
    <dgm:cxn modelId="{90C598F4-3899-4B35-B11E-FF6F1E613894}" srcId="{C31DF366-15DA-44AD-B4A7-B4FC36F05D10}" destId="{87B48566-5AD6-4A15-B810-2D224D3EF51F}" srcOrd="0" destOrd="0" parTransId="{BE765848-0775-46D3-898F-609C78E656D2}" sibTransId="{EA7014CB-301A-45D5-977B-1AFFB765F25A}"/>
    <dgm:cxn modelId="{1A534E2F-1D93-4336-A98A-0A1027B31EB0}" srcId="{70CAD9F0-54E3-4412-A8DF-4E7963F01312}" destId="{DE135AE9-6ADF-482C-9A8D-0780A13941DC}" srcOrd="0" destOrd="0" parTransId="{2F6A9EB3-B65E-4039-B9C6-21A7DA4A0C76}" sibTransId="{F80E7566-F60C-423F-A0DE-072E13943162}"/>
    <dgm:cxn modelId="{0F8F9336-C8C5-4B20-AEF5-8AE1F74B8AF3}" type="presOf" srcId="{C31DF366-15DA-44AD-B4A7-B4FC36F05D10}" destId="{7300EFF1-F4E7-4844-BED6-B429ADFA7617}" srcOrd="0" destOrd="0" presId="urn:microsoft.com/office/officeart/2005/8/layout/chevron2"/>
    <dgm:cxn modelId="{2ECC79F0-38E4-4F51-A650-44081689FD9E}" type="presOf" srcId="{3B6CB8D9-E535-43EC-9A40-7BF1AE13CEF2}" destId="{A3919291-223D-4421-A83E-7322EE497B8E}" srcOrd="0" destOrd="0" presId="urn:microsoft.com/office/officeart/2005/8/layout/chevron2"/>
    <dgm:cxn modelId="{19702F14-BF3C-411D-8298-6BC2024A3177}" type="presOf" srcId="{38ABA69D-E729-4D3A-8013-4828AE21440E}" destId="{D562807A-4B26-4CED-AFBC-EDFBD68776FC}" srcOrd="0" destOrd="0" presId="urn:microsoft.com/office/officeart/2005/8/layout/chevron2"/>
    <dgm:cxn modelId="{115FBF0A-373E-4076-B74B-639993BC7F51}" type="presParOf" srcId="{7300EFF1-F4E7-4844-BED6-B429ADFA7617}" destId="{0A041050-B367-4D11-9108-C2D6CC809245}" srcOrd="0" destOrd="0" presId="urn:microsoft.com/office/officeart/2005/8/layout/chevron2"/>
    <dgm:cxn modelId="{AC60A68C-2089-42EC-99F9-33973A9A939B}" type="presParOf" srcId="{0A041050-B367-4D11-9108-C2D6CC809245}" destId="{729F77C2-EF4A-4974-B396-EAB93AA58DC4}" srcOrd="0" destOrd="0" presId="urn:microsoft.com/office/officeart/2005/8/layout/chevron2"/>
    <dgm:cxn modelId="{3571E22C-83DA-4F39-907C-02C3C14F998F}" type="presParOf" srcId="{0A041050-B367-4D11-9108-C2D6CC809245}" destId="{A3919291-223D-4421-A83E-7322EE497B8E}" srcOrd="1" destOrd="0" presId="urn:microsoft.com/office/officeart/2005/8/layout/chevron2"/>
    <dgm:cxn modelId="{DC29EAB6-A11F-4969-B9AA-48C9822C65D9}" type="presParOf" srcId="{7300EFF1-F4E7-4844-BED6-B429ADFA7617}" destId="{C8DEFB78-2018-4B85-A608-A0403A97AA89}" srcOrd="1" destOrd="0" presId="urn:microsoft.com/office/officeart/2005/8/layout/chevron2"/>
    <dgm:cxn modelId="{C14CFE08-BABE-4706-9CA3-E31C2E7792FB}" type="presParOf" srcId="{7300EFF1-F4E7-4844-BED6-B429ADFA7617}" destId="{18C1531A-DA02-4F67-AA11-0DB2ED577232}" srcOrd="2" destOrd="0" presId="urn:microsoft.com/office/officeart/2005/8/layout/chevron2"/>
    <dgm:cxn modelId="{EC8B70A2-CC3A-4098-B783-E2A4097639FE}" type="presParOf" srcId="{18C1531A-DA02-4F67-AA11-0DB2ED577232}" destId="{032F60D7-F2E8-4C9D-9317-6EC595706A74}" srcOrd="0" destOrd="0" presId="urn:microsoft.com/office/officeart/2005/8/layout/chevron2"/>
    <dgm:cxn modelId="{73FEA5DB-ADAC-43E8-95E9-420D070AE3BD}" type="presParOf" srcId="{18C1531A-DA02-4F67-AA11-0DB2ED577232}" destId="{8360EA04-599A-43F1-BB56-9FDA01FE1668}" srcOrd="1" destOrd="0" presId="urn:microsoft.com/office/officeart/2005/8/layout/chevron2"/>
    <dgm:cxn modelId="{34FD5815-5F67-4722-831D-32F8142E6D41}" type="presParOf" srcId="{7300EFF1-F4E7-4844-BED6-B429ADFA7617}" destId="{E55933DC-A202-497C-941E-724DA9141445}" srcOrd="3" destOrd="0" presId="urn:microsoft.com/office/officeart/2005/8/layout/chevron2"/>
    <dgm:cxn modelId="{ECA23CF1-477C-4A33-BCDA-4823C1B0BE0B}" type="presParOf" srcId="{7300EFF1-F4E7-4844-BED6-B429ADFA7617}" destId="{A857E2F7-C6D6-439B-B693-5A3E3DBE9889}" srcOrd="4" destOrd="0" presId="urn:microsoft.com/office/officeart/2005/8/layout/chevron2"/>
    <dgm:cxn modelId="{B4288079-066F-4B48-AEB3-5DAD0ADDA2C5}" type="presParOf" srcId="{A857E2F7-C6D6-439B-B693-5A3E3DBE9889}" destId="{056AB216-8CA0-49AF-B4BD-7A4A3364E445}" srcOrd="0" destOrd="0" presId="urn:microsoft.com/office/officeart/2005/8/layout/chevron2"/>
    <dgm:cxn modelId="{6859B824-2451-4621-ABEE-95578F444A3E}" type="presParOf" srcId="{A857E2F7-C6D6-439B-B693-5A3E3DBE9889}" destId="{B446D5AD-828E-4C63-816C-F49D0F923B1D}" srcOrd="1" destOrd="0" presId="urn:microsoft.com/office/officeart/2005/8/layout/chevron2"/>
    <dgm:cxn modelId="{B8F36869-A33E-4B40-A9AC-A39B78896423}" type="presParOf" srcId="{7300EFF1-F4E7-4844-BED6-B429ADFA7617}" destId="{AD146C3C-CFFC-495E-8256-B28EED49D750}" srcOrd="5" destOrd="0" presId="urn:microsoft.com/office/officeart/2005/8/layout/chevron2"/>
    <dgm:cxn modelId="{41C1D1AC-45A3-47A8-B3FE-81DEBEAE5482}" type="presParOf" srcId="{7300EFF1-F4E7-4844-BED6-B429ADFA7617}" destId="{F55E187A-78A5-4B3E-8CB1-D5136DC6F7C2}" srcOrd="6" destOrd="0" presId="urn:microsoft.com/office/officeart/2005/8/layout/chevron2"/>
    <dgm:cxn modelId="{26441357-66A4-4B8A-8E72-639D041BEF15}" type="presParOf" srcId="{F55E187A-78A5-4B3E-8CB1-D5136DC6F7C2}" destId="{D562807A-4B26-4CED-AFBC-EDFBD68776FC}" srcOrd="0" destOrd="0" presId="urn:microsoft.com/office/officeart/2005/8/layout/chevron2"/>
    <dgm:cxn modelId="{85D9A477-8136-4CA7-8C14-5F2536358D8D}" type="presParOf" srcId="{F55E187A-78A5-4B3E-8CB1-D5136DC6F7C2}" destId="{1619AC79-3BA1-41DF-B929-48DF994FAB8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F77C2-EF4A-4974-B396-EAB93AA58DC4}">
      <dsp:nvSpPr>
        <dsp:cNvPr id="0" name=""/>
        <dsp:cNvSpPr/>
      </dsp:nvSpPr>
      <dsp:spPr>
        <a:xfrm rot="5400000">
          <a:off x="-185253" y="185995"/>
          <a:ext cx="1235026" cy="864518"/>
        </a:xfrm>
        <a:prstGeom prst="chevron">
          <a:avLst/>
        </a:prstGeom>
        <a:solidFill>
          <a:srgbClr val="403D59"/>
        </a:solidFill>
        <a:ln w="25400" cap="flat" cmpd="sng" algn="ctr">
          <a:solidFill>
            <a:srgbClr val="403D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</a:t>
          </a:r>
          <a:r>
            <a:rPr lang="ru-RU" sz="2200" kern="1200" dirty="0"/>
            <a:t> этап</a:t>
          </a:r>
        </a:p>
      </dsp:txBody>
      <dsp:txXfrm rot="-5400000">
        <a:off x="1" y="433000"/>
        <a:ext cx="864518" cy="370508"/>
      </dsp:txXfrm>
    </dsp:sp>
    <dsp:sp modelId="{A3919291-223D-4421-A83E-7322EE497B8E}">
      <dsp:nvSpPr>
        <dsp:cNvPr id="0" name=""/>
        <dsp:cNvSpPr/>
      </dsp:nvSpPr>
      <dsp:spPr>
        <a:xfrm rot="5400000">
          <a:off x="5745915" y="-4880655"/>
          <a:ext cx="802767" cy="10565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0" kern="1200" dirty="0"/>
            <a:t>Апрель-май 2021г. – экспертиза проектов рабочих программ воспитания 172 </a:t>
          </a:r>
          <a:r>
            <a:rPr lang="ru-RU" sz="1600" i="0" kern="1200" dirty="0" err="1"/>
            <a:t>пилотных</a:t>
          </a:r>
          <a:r>
            <a:rPr lang="ru-RU" sz="1600" i="0" kern="1200" dirty="0"/>
            <a:t> образовательных организаций</a:t>
          </a:r>
        </a:p>
      </dsp:txBody>
      <dsp:txXfrm rot="-5400000">
        <a:off x="864518" y="39930"/>
        <a:ext cx="10526373" cy="724391"/>
      </dsp:txXfrm>
    </dsp:sp>
    <dsp:sp modelId="{032F60D7-F2E8-4C9D-9317-6EC595706A74}">
      <dsp:nvSpPr>
        <dsp:cNvPr id="0" name=""/>
        <dsp:cNvSpPr/>
      </dsp:nvSpPr>
      <dsp:spPr>
        <a:xfrm rot="5400000">
          <a:off x="-185253" y="1274023"/>
          <a:ext cx="1235026" cy="864518"/>
        </a:xfrm>
        <a:prstGeom prst="chevron">
          <a:avLst/>
        </a:prstGeom>
        <a:solidFill>
          <a:srgbClr val="403D59"/>
        </a:solidFill>
        <a:ln w="25400" cap="flat" cmpd="sng" algn="ctr">
          <a:solidFill>
            <a:srgbClr val="403D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II</a:t>
          </a:r>
          <a:r>
            <a:rPr lang="ru-RU" sz="2200" kern="1200" dirty="0"/>
            <a:t> этап</a:t>
          </a:r>
        </a:p>
      </dsp:txBody>
      <dsp:txXfrm rot="-5400000">
        <a:off x="1" y="1521028"/>
        <a:ext cx="864518" cy="370508"/>
      </dsp:txXfrm>
    </dsp:sp>
    <dsp:sp modelId="{8360EA04-599A-43F1-BB56-9FDA01FE1668}">
      <dsp:nvSpPr>
        <dsp:cNvPr id="0" name=""/>
        <dsp:cNvSpPr/>
      </dsp:nvSpPr>
      <dsp:spPr>
        <a:xfrm rot="5400000">
          <a:off x="5745915" y="-3792627"/>
          <a:ext cx="802767" cy="10565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/>
            <a:t>Июнь-октябрь 2021г. - </a:t>
          </a:r>
          <a:r>
            <a:rPr kumimoji="0" lang="ru-RU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определение организаций-кураторов и общеобразовательных организаций, нуждающихся в помощи,  стажировки на базе общеобразовательных организаций – участников федерального проекта «Апробация и внедрение примерной программы воспитания»</a:t>
          </a:r>
          <a:endParaRPr lang="ru-RU" sz="1600" b="0" i="0" kern="1200" dirty="0"/>
        </a:p>
      </dsp:txBody>
      <dsp:txXfrm rot="-5400000">
        <a:off x="864518" y="1127958"/>
        <a:ext cx="10526373" cy="724391"/>
      </dsp:txXfrm>
    </dsp:sp>
    <dsp:sp modelId="{056AB216-8CA0-49AF-B4BD-7A4A3364E445}">
      <dsp:nvSpPr>
        <dsp:cNvPr id="0" name=""/>
        <dsp:cNvSpPr/>
      </dsp:nvSpPr>
      <dsp:spPr>
        <a:xfrm rot="5400000">
          <a:off x="-185253" y="2362051"/>
          <a:ext cx="1235026" cy="864518"/>
        </a:xfrm>
        <a:prstGeom prst="chevron">
          <a:avLst/>
        </a:prstGeom>
        <a:solidFill>
          <a:srgbClr val="403D59"/>
        </a:solidFill>
        <a:ln w="25400" cap="flat" cmpd="sng" algn="ctr">
          <a:solidFill>
            <a:srgbClr val="403D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III</a:t>
          </a:r>
          <a:r>
            <a:rPr lang="ru-RU" sz="2200" kern="1200" dirty="0"/>
            <a:t> этап</a:t>
          </a:r>
        </a:p>
      </dsp:txBody>
      <dsp:txXfrm rot="-5400000">
        <a:off x="1" y="2609056"/>
        <a:ext cx="864518" cy="370508"/>
      </dsp:txXfrm>
    </dsp:sp>
    <dsp:sp modelId="{B446D5AD-828E-4C63-816C-F49D0F923B1D}">
      <dsp:nvSpPr>
        <dsp:cNvPr id="0" name=""/>
        <dsp:cNvSpPr/>
      </dsp:nvSpPr>
      <dsp:spPr>
        <a:xfrm rot="5400000">
          <a:off x="5745915" y="-2704599"/>
          <a:ext cx="802767" cy="10565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Октябрь-ноябрь 2021г. – апробация </a:t>
          </a:r>
          <a:r>
            <a:rPr lang="ru-RU" sz="1600" kern="1200" dirty="0" err="1"/>
            <a:t>пилотной</a:t>
          </a:r>
          <a:r>
            <a:rPr lang="ru-RU" sz="1600" kern="1200" dirty="0"/>
            <a:t> модели наставничества «организация-организация», оценка эффективности</a:t>
          </a:r>
        </a:p>
      </dsp:txBody>
      <dsp:txXfrm rot="-5400000">
        <a:off x="864518" y="2215986"/>
        <a:ext cx="10526373" cy="724391"/>
      </dsp:txXfrm>
    </dsp:sp>
    <dsp:sp modelId="{D562807A-4B26-4CED-AFBC-EDFBD68776FC}">
      <dsp:nvSpPr>
        <dsp:cNvPr id="0" name=""/>
        <dsp:cNvSpPr/>
      </dsp:nvSpPr>
      <dsp:spPr>
        <a:xfrm rot="5400000">
          <a:off x="-185253" y="3450080"/>
          <a:ext cx="1235026" cy="864518"/>
        </a:xfrm>
        <a:prstGeom prst="chevron">
          <a:avLst/>
        </a:prstGeom>
        <a:solidFill>
          <a:srgbClr val="403D59"/>
        </a:solidFill>
        <a:ln w="25400" cap="flat" cmpd="sng" algn="ctr">
          <a:solidFill>
            <a:srgbClr val="403D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IV</a:t>
          </a:r>
          <a:r>
            <a:rPr lang="ru-RU" sz="2200" kern="1200" dirty="0"/>
            <a:t> этап</a:t>
          </a:r>
        </a:p>
      </dsp:txBody>
      <dsp:txXfrm rot="-5400000">
        <a:off x="1" y="3697085"/>
        <a:ext cx="864518" cy="370508"/>
      </dsp:txXfrm>
    </dsp:sp>
    <dsp:sp modelId="{1619AC79-3BA1-41DF-B929-48DF994FAB88}">
      <dsp:nvSpPr>
        <dsp:cNvPr id="0" name=""/>
        <dsp:cNvSpPr/>
      </dsp:nvSpPr>
      <dsp:spPr>
        <a:xfrm rot="5400000">
          <a:off x="5745915" y="-1616571"/>
          <a:ext cx="802767" cy="10565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/>
            <a:t>Декабрь 2021 – январь 2022г. – масштабный мониторинг качества рабочих программ воспитания общеобразовательных и профессиональных образовательных организаций</a:t>
          </a:r>
        </a:p>
      </dsp:txBody>
      <dsp:txXfrm rot="-5400000">
        <a:off x="864518" y="3304014"/>
        <a:ext cx="10526373" cy="72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chart" Target="../charts/chart3.xml"/><Relationship Id="rId5" Type="http://schemas.openxmlformats.org/officeDocument/2006/relationships/image" Target="../media/image7.png"/><Relationship Id="rId10" Type="http://schemas.openxmlformats.org/officeDocument/2006/relationships/chart" Target="../charts/chart2.xml"/><Relationship Id="rId4" Type="http://schemas.openxmlformats.org/officeDocument/2006/relationships/image" Target="../media/image6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660"/>
            <a:ext cx="18288001" cy="10329660"/>
            <a:chOff x="0" y="0"/>
            <a:chExt cx="6174386" cy="342728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386" cy="3427283"/>
            </a:xfrm>
            <a:custGeom>
              <a:avLst/>
              <a:gdLst/>
              <a:ahLst/>
              <a:cxnLst/>
              <a:rect l="l" t="t" r="r" b="b"/>
              <a:pathLst>
                <a:path w="6174386" h="3479800">
                  <a:moveTo>
                    <a:pt x="0" y="0"/>
                  </a:moveTo>
                  <a:lnTo>
                    <a:pt x="6174386" y="0"/>
                  </a:lnTo>
                  <a:lnTo>
                    <a:pt x="6174386" y="3479800"/>
                  </a:lnTo>
                  <a:lnTo>
                    <a:pt x="0" y="3479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</p:sp>
      </p:grpSp>
      <p:sp>
        <p:nvSpPr>
          <p:cNvPr id="12" name="TextBox 12"/>
          <p:cNvSpPr txBox="1"/>
          <p:nvPr/>
        </p:nvSpPr>
        <p:spPr>
          <a:xfrm>
            <a:off x="357126" y="8501086"/>
            <a:ext cx="1286957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Захарова Марина Владимировна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проректор по учебно-методической и проектной деятельности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ДПО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«Брянский институт повышения квалификации работников образования», кандидат биологических наук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Викульева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Геннадьевна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ректор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ДПО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«Брянский институт повышения квалификации работников образования», кандидат педагогических наук, доцент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488263" y="6970991"/>
            <a:ext cx="7901857" cy="0"/>
          </a:xfrm>
          <a:prstGeom prst="line">
            <a:avLst/>
          </a:prstGeom>
          <a:ln w="476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4488263" y="2540388"/>
            <a:ext cx="7901857" cy="0"/>
          </a:xfrm>
          <a:prstGeom prst="line">
            <a:avLst/>
          </a:prstGeom>
          <a:ln w="47625" cap="rnd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003" y="-214350"/>
            <a:ext cx="1924997" cy="19249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834" y="285716"/>
            <a:ext cx="2804549" cy="1209300"/>
          </a:xfrm>
          <a:prstGeom prst="rect">
            <a:avLst/>
          </a:prstGeom>
        </p:spPr>
      </p:pic>
      <p:pic>
        <p:nvPicPr>
          <p:cNvPr id="1028" name="Picture 4" descr="категори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23" t="2486" r="523" b="42532"/>
          <a:stretch/>
        </p:blipFill>
        <p:spPr bwMode="auto">
          <a:xfrm>
            <a:off x="11635826" y="4812952"/>
            <a:ext cx="7279917" cy="543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658666" y="801508"/>
            <a:ext cx="4974935" cy="3657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43142" y="2962521"/>
            <a:ext cx="1180931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Организационно-методическое сопровождение реализации проекта «Школа </a:t>
            </a:r>
            <a:r>
              <a:rPr lang="ru-RU" sz="5400" dirty="0" err="1" smtClean="0">
                <a:solidFill>
                  <a:schemeClr val="tx2">
                    <a:lumMod val="50000"/>
                  </a:schemeClr>
                </a:solidFill>
              </a:rPr>
              <a:t>Минпросвещения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 России»: опыт Брянской области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Clear Sans Regular"/>
            </a:endParaRPr>
          </a:p>
        </p:txBody>
      </p:sp>
      <p:pic>
        <p:nvPicPr>
          <p:cNvPr id="18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15073354" y="214278"/>
            <a:ext cx="1000132" cy="134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29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42660"/>
            <a:ext cx="18288001" cy="10329660"/>
            <a:chOff x="0" y="0"/>
            <a:chExt cx="6174386" cy="342728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386" cy="3427283"/>
            </a:xfrm>
            <a:custGeom>
              <a:avLst/>
              <a:gdLst/>
              <a:ahLst/>
              <a:cxnLst/>
              <a:rect l="l" t="t" r="r" b="b"/>
              <a:pathLst>
                <a:path w="6174386" h="3479800">
                  <a:moveTo>
                    <a:pt x="0" y="0"/>
                  </a:moveTo>
                  <a:lnTo>
                    <a:pt x="6174386" y="0"/>
                  </a:lnTo>
                  <a:lnTo>
                    <a:pt x="6174386" y="3479800"/>
                  </a:lnTo>
                  <a:lnTo>
                    <a:pt x="0" y="3479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</p:sp>
      </p:grpSp>
      <p:sp>
        <p:nvSpPr>
          <p:cNvPr id="14" name="AutoShape 14"/>
          <p:cNvSpPr/>
          <p:nvPr/>
        </p:nvSpPr>
        <p:spPr>
          <a:xfrm>
            <a:off x="2447256" y="2767236"/>
            <a:ext cx="7901857" cy="0"/>
          </a:xfrm>
          <a:prstGeom prst="line">
            <a:avLst/>
          </a:prstGeom>
          <a:ln w="47625" cap="rnd">
            <a:solidFill>
              <a:srgbClr val="3760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003" y="-214350"/>
            <a:ext cx="1924997" cy="19249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96" y="285716"/>
            <a:ext cx="2804549" cy="1209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244" y="1714447"/>
            <a:ext cx="1899199" cy="1396302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7E9EBCC5-F4AF-4DBA-A762-C0A49FF83997}"/>
              </a:ext>
            </a:extLst>
          </p:cNvPr>
          <p:cNvSpPr txBox="1">
            <a:spLocks/>
          </p:cNvSpPr>
          <p:nvPr/>
        </p:nvSpPr>
        <p:spPr>
          <a:xfrm>
            <a:off x="1643010" y="1714476"/>
            <a:ext cx="10005873" cy="654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БРЯНСКАЯ ОБЛАСТЬ</a:t>
            </a:r>
          </a:p>
        </p:txBody>
      </p:sp>
      <p:pic>
        <p:nvPicPr>
          <p:cNvPr id="13" name="Picture 2" descr="C:\Users\Shmatkova\Downloads\брянская облатсь (1).png">
            <a:extLst>
              <a:ext uri="{FF2B5EF4-FFF2-40B4-BE49-F238E27FC236}">
                <a16:creationId xmlns="" xmlns:a16="http://schemas.microsoft.com/office/drawing/2014/main" id="{13731BE4-4B21-4A68-8A1C-4FB369780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36" r="16719"/>
          <a:stretch/>
        </p:blipFill>
        <p:spPr bwMode="auto">
          <a:xfrm>
            <a:off x="214250" y="3571864"/>
            <a:ext cx="6509750" cy="5904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1571D6F3-182B-444F-99FA-32B50B9BBB3A}"/>
              </a:ext>
            </a:extLst>
          </p:cNvPr>
          <p:cNvSpPr txBox="1">
            <a:spLocks/>
          </p:cNvSpPr>
          <p:nvPr/>
        </p:nvSpPr>
        <p:spPr>
          <a:xfrm>
            <a:off x="13395565" y="2522113"/>
            <a:ext cx="4175769" cy="17160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200" b="1" dirty="0">
                <a:solidFill>
                  <a:schemeClr val="tx2">
                    <a:lumMod val="50000"/>
                  </a:schemeClr>
                </a:solidFill>
              </a:rPr>
              <a:t>20935 педагогических работников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EA35083A-E801-44CB-99C6-F4D7C9B1ED7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93185243"/>
              </p:ext>
            </p:extLst>
          </p:nvPr>
        </p:nvGraphicFramePr>
        <p:xfrm>
          <a:off x="7000860" y="3357550"/>
          <a:ext cx="5214974" cy="244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="" xmlns:a16="http://schemas.microsoft.com/office/drawing/2014/main" id="{D5787444-930E-433F-8370-97A6B633150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08478016"/>
              </p:ext>
            </p:extLst>
          </p:nvPr>
        </p:nvGraphicFramePr>
        <p:xfrm>
          <a:off x="11930082" y="4786310"/>
          <a:ext cx="5857916" cy="284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FDDFE685-A12A-4849-A683-3F21C9AF863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93514360"/>
              </p:ext>
            </p:extLst>
          </p:nvPr>
        </p:nvGraphicFramePr>
        <p:xfrm>
          <a:off x="7143736" y="6858012"/>
          <a:ext cx="6929486" cy="310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1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15144792" y="142840"/>
            <a:ext cx="1000132" cy="134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60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42660"/>
            <a:ext cx="18288001" cy="10329660"/>
            <a:chOff x="0" y="0"/>
            <a:chExt cx="6174386" cy="342728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386" cy="3427283"/>
            </a:xfrm>
            <a:custGeom>
              <a:avLst/>
              <a:gdLst/>
              <a:ahLst/>
              <a:cxnLst/>
              <a:rect l="l" t="t" r="r" b="b"/>
              <a:pathLst>
                <a:path w="6174386" h="3479800">
                  <a:moveTo>
                    <a:pt x="0" y="0"/>
                  </a:moveTo>
                  <a:lnTo>
                    <a:pt x="6174386" y="0"/>
                  </a:lnTo>
                  <a:lnTo>
                    <a:pt x="6174386" y="3479800"/>
                  </a:lnTo>
                  <a:lnTo>
                    <a:pt x="0" y="3479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</p:sp>
      </p:grpSp>
      <p:sp>
        <p:nvSpPr>
          <p:cNvPr id="14" name="AutoShape 14"/>
          <p:cNvSpPr/>
          <p:nvPr/>
        </p:nvSpPr>
        <p:spPr>
          <a:xfrm>
            <a:off x="2285953" y="2811781"/>
            <a:ext cx="9072625" cy="45719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44" y="1714447"/>
            <a:ext cx="1899199" cy="139630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D8AAB33-F14E-464A-999F-C9C7B9C3C10E}"/>
              </a:ext>
            </a:extLst>
          </p:cNvPr>
          <p:cNvSpPr/>
          <p:nvPr/>
        </p:nvSpPr>
        <p:spPr>
          <a:xfrm>
            <a:off x="1857325" y="1571600"/>
            <a:ext cx="9929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Методическое сопровождение общеобразовательных организаций, получивших средства субсидии из федерального бюджета на мероприятия по модернизации школьных систем образования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D76A392B-6CD9-4C7B-AD8D-3681E30A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26" y="3571864"/>
            <a:ext cx="8715436" cy="59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60E4FD8-B3E5-447B-988D-246AA125C4F6}"/>
              </a:ext>
            </a:extLst>
          </p:cNvPr>
          <p:cNvSpPr/>
          <p:nvPr/>
        </p:nvSpPr>
        <p:spPr>
          <a:xfrm>
            <a:off x="9594324" y="4319933"/>
            <a:ext cx="8122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4000" b="1" dirty="0">
                <a:solidFill>
                  <a:schemeClr val="tx2"/>
                </a:solidFill>
              </a:rPr>
              <a:t>25 </a:t>
            </a:r>
            <a:r>
              <a:rPr lang="ru-RU" sz="2800" dirty="0">
                <a:solidFill>
                  <a:schemeClr val="tx2"/>
                </a:solidFill>
              </a:rPr>
              <a:t>общеобразовательных </a:t>
            </a:r>
            <a:r>
              <a:rPr lang="ru-RU" sz="2800" dirty="0" smtClean="0">
                <a:solidFill>
                  <a:schemeClr val="tx2"/>
                </a:solidFill>
              </a:rPr>
              <a:t>организаций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dirty="0">
                <a:solidFill>
                  <a:schemeClr val="tx2"/>
                </a:solidFill>
              </a:rPr>
              <a:t>- </a:t>
            </a:r>
            <a:r>
              <a:rPr lang="ru-RU" sz="4000" b="1" dirty="0">
                <a:solidFill>
                  <a:schemeClr val="tx2"/>
                </a:solidFill>
              </a:rPr>
              <a:t>876</a:t>
            </a:r>
            <a:r>
              <a:rPr lang="ru-RU" sz="2800" dirty="0">
                <a:solidFill>
                  <a:schemeClr val="tx2"/>
                </a:solidFill>
              </a:rPr>
              <a:t> руководящих и педагогических работников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Сопровождение обучения школьных команд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Еженедельные семинары</a:t>
            </a:r>
          </a:p>
          <a:p>
            <a:r>
              <a:rPr lang="ru-RU" sz="2800" dirty="0">
                <a:solidFill>
                  <a:schemeClr val="tx2"/>
                </a:solidFill>
              </a:rPr>
              <a:t>- Консультационный пункт</a:t>
            </a:r>
          </a:p>
          <a:p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358710" y="-214350"/>
            <a:ext cx="5929290" cy="1924997"/>
            <a:chOff x="12358710" y="-214350"/>
            <a:chExt cx="5929290" cy="192499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3003" y="-214350"/>
              <a:ext cx="1924997" cy="192499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710" y="214278"/>
              <a:ext cx="2804549" cy="1209300"/>
            </a:xfrm>
            <a:prstGeom prst="rect">
              <a:avLst/>
            </a:prstGeom>
          </p:spPr>
        </p:pic>
        <p:pic>
          <p:nvPicPr>
            <p:cNvPr id="27" name="Picture 2" descr="C:\Users\Shmatkova\Downloads\логотип (1)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357" r="16700" b="5100"/>
            <a:stretch/>
          </p:blipFill>
          <p:spPr bwMode="auto">
            <a:xfrm>
              <a:off x="15287668" y="142840"/>
              <a:ext cx="1000132" cy="1341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6865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660"/>
            <a:ext cx="18288001" cy="10329660"/>
            <a:chOff x="0" y="0"/>
            <a:chExt cx="6174386" cy="342728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386" cy="3427283"/>
            </a:xfrm>
            <a:custGeom>
              <a:avLst/>
              <a:gdLst/>
              <a:ahLst/>
              <a:cxnLst/>
              <a:rect l="l" t="t" r="r" b="b"/>
              <a:pathLst>
                <a:path w="6174386" h="3479800">
                  <a:moveTo>
                    <a:pt x="0" y="0"/>
                  </a:moveTo>
                  <a:lnTo>
                    <a:pt x="6174386" y="0"/>
                  </a:lnTo>
                  <a:lnTo>
                    <a:pt x="6174386" y="3479800"/>
                  </a:lnTo>
                  <a:lnTo>
                    <a:pt x="0" y="3479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</p:sp>
      </p:grpSp>
      <p:sp>
        <p:nvSpPr>
          <p:cNvPr id="14" name="AutoShape 14"/>
          <p:cNvSpPr/>
          <p:nvPr/>
        </p:nvSpPr>
        <p:spPr>
          <a:xfrm>
            <a:off x="2153922" y="2857500"/>
            <a:ext cx="7901857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44" y="1714447"/>
            <a:ext cx="1899199" cy="1396302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A71D4105-A194-4A2E-98EE-F04FBC64992E}"/>
              </a:ext>
            </a:extLst>
          </p:cNvPr>
          <p:cNvGrpSpPr/>
          <p:nvPr/>
        </p:nvGrpSpPr>
        <p:grpSpPr>
          <a:xfrm>
            <a:off x="2235780" y="3451896"/>
            <a:ext cx="14253036" cy="5868068"/>
            <a:chOff x="226760" y="2492896"/>
            <a:chExt cx="8796555" cy="3104728"/>
          </a:xfrm>
        </p:grpSpPr>
        <p:sp>
          <p:nvSpPr>
            <p:cNvPr id="13" name="Пятиугольник 3">
              <a:extLst>
                <a:ext uri="{FF2B5EF4-FFF2-40B4-BE49-F238E27FC236}">
                  <a16:creationId xmlns="" xmlns:a16="http://schemas.microsoft.com/office/drawing/2014/main" id="{EEC88E7C-E78B-4EFC-8ED8-1B267A0BC8CF}"/>
                </a:ext>
              </a:extLst>
            </p:cNvPr>
            <p:cNvSpPr/>
            <p:nvPr/>
          </p:nvSpPr>
          <p:spPr>
            <a:xfrm>
              <a:off x="285568" y="2655523"/>
              <a:ext cx="8737747" cy="2808312"/>
            </a:xfrm>
            <a:prstGeom prst="homePlate">
              <a:avLst>
                <a:gd name="adj" fmla="val 2196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06C13CE0-F8CC-4DFE-80EA-C118DEA907F4}"/>
                </a:ext>
              </a:extLst>
            </p:cNvPr>
            <p:cNvCxnSpPr/>
            <p:nvPr/>
          </p:nvCxnSpPr>
          <p:spPr>
            <a:xfrm flipV="1">
              <a:off x="1259632" y="2924944"/>
              <a:ext cx="7018278" cy="4192"/>
            </a:xfrm>
            <a:prstGeom prst="line">
              <a:avLst/>
            </a:prstGeom>
            <a:ln>
              <a:solidFill>
                <a:srgbClr val="F15B4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Заголовок 1">
              <a:extLst>
                <a:ext uri="{FF2B5EF4-FFF2-40B4-BE49-F238E27FC236}">
                  <a16:creationId xmlns="" xmlns:a16="http://schemas.microsoft.com/office/drawing/2014/main" id="{FB73FAD7-A867-4BB3-BB87-03AB839902D7}"/>
                </a:ext>
              </a:extLst>
            </p:cNvPr>
            <p:cNvSpPr txBox="1">
              <a:spLocks/>
            </p:cNvSpPr>
            <p:nvPr/>
          </p:nvSpPr>
          <p:spPr>
            <a:xfrm>
              <a:off x="2771800" y="2641104"/>
              <a:ext cx="4968553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rgbClr val="373C59"/>
                  </a:solidFill>
                </a:rPr>
                <a:t>НЕПРЕРЫВНОЕ ПОВЫШЕНИЕ ПРОФЕССИОНАЛЬНОГО МАСТЕРСТВА </a:t>
              </a:r>
            </a:p>
          </p:txBody>
        </p:sp>
        <p:sp>
          <p:nvSpPr>
            <p:cNvPr id="21" name="Заголовок 1">
              <a:extLst>
                <a:ext uri="{FF2B5EF4-FFF2-40B4-BE49-F238E27FC236}">
                  <a16:creationId xmlns="" xmlns:a16="http://schemas.microsoft.com/office/drawing/2014/main" id="{9CB8E4FE-7608-4B34-BA4A-96EC784FEE5B}"/>
                </a:ext>
              </a:extLst>
            </p:cNvPr>
            <p:cNvSpPr txBox="1">
              <a:spLocks/>
            </p:cNvSpPr>
            <p:nvPr/>
          </p:nvSpPr>
          <p:spPr>
            <a:xfrm>
              <a:off x="3203847" y="3289176"/>
              <a:ext cx="1565379" cy="1800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/>
                <a:t>Текст</a:t>
              </a:r>
            </a:p>
          </p:txBody>
        </p:sp>
        <p:sp>
          <p:nvSpPr>
            <p:cNvPr id="24" name="Заголовок 1">
              <a:extLst>
                <a:ext uri="{FF2B5EF4-FFF2-40B4-BE49-F238E27FC236}">
                  <a16:creationId xmlns="" xmlns:a16="http://schemas.microsoft.com/office/drawing/2014/main" id="{1089E6FF-7FDE-4BD8-892A-341A76C5206C}"/>
                </a:ext>
              </a:extLst>
            </p:cNvPr>
            <p:cNvSpPr txBox="1">
              <a:spLocks/>
            </p:cNvSpPr>
            <p:nvPr/>
          </p:nvSpPr>
          <p:spPr>
            <a:xfrm>
              <a:off x="5580112" y="3441576"/>
              <a:ext cx="1565379" cy="1800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/>
                <a:t>Текст</a:t>
              </a:r>
            </a:p>
          </p:txBody>
        </p:sp>
        <p:sp>
          <p:nvSpPr>
            <p:cNvPr id="25" name="Пятиугольник 21">
              <a:extLst>
                <a:ext uri="{FF2B5EF4-FFF2-40B4-BE49-F238E27FC236}">
                  <a16:creationId xmlns="" xmlns:a16="http://schemas.microsoft.com/office/drawing/2014/main" id="{85F15D31-D0D2-4E84-ACFA-38F33862B647}"/>
                </a:ext>
              </a:extLst>
            </p:cNvPr>
            <p:cNvSpPr/>
            <p:nvPr/>
          </p:nvSpPr>
          <p:spPr>
            <a:xfrm>
              <a:off x="4233597" y="2924944"/>
              <a:ext cx="2808312" cy="2520280"/>
            </a:xfrm>
            <a:prstGeom prst="homePlate">
              <a:avLst>
                <a:gd name="adj" fmla="val 2177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ятиугольник 11">
              <a:extLst>
                <a:ext uri="{FF2B5EF4-FFF2-40B4-BE49-F238E27FC236}">
                  <a16:creationId xmlns="" xmlns:a16="http://schemas.microsoft.com/office/drawing/2014/main" id="{EC626043-3E75-41E8-B7B1-441823742D25}"/>
                </a:ext>
              </a:extLst>
            </p:cNvPr>
            <p:cNvSpPr/>
            <p:nvPr/>
          </p:nvSpPr>
          <p:spPr>
            <a:xfrm>
              <a:off x="2267744" y="2924944"/>
              <a:ext cx="2808312" cy="2520280"/>
            </a:xfrm>
            <a:prstGeom prst="homePlate">
              <a:avLst>
                <a:gd name="adj" fmla="val 2177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ятиугольник 4">
              <a:extLst>
                <a:ext uri="{FF2B5EF4-FFF2-40B4-BE49-F238E27FC236}">
                  <a16:creationId xmlns="" xmlns:a16="http://schemas.microsoft.com/office/drawing/2014/main" id="{A7D958EF-B7C0-4D0C-8534-EEDE3E551724}"/>
                </a:ext>
              </a:extLst>
            </p:cNvPr>
            <p:cNvSpPr/>
            <p:nvPr/>
          </p:nvSpPr>
          <p:spPr>
            <a:xfrm>
              <a:off x="250551" y="2492896"/>
              <a:ext cx="2808312" cy="3104728"/>
            </a:xfrm>
            <a:prstGeom prst="homePlate">
              <a:avLst>
                <a:gd name="adj" fmla="val 2188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Заголовок 1">
              <a:extLst>
                <a:ext uri="{FF2B5EF4-FFF2-40B4-BE49-F238E27FC236}">
                  <a16:creationId xmlns="" xmlns:a16="http://schemas.microsoft.com/office/drawing/2014/main" id="{5B8E5CF1-0E01-47BF-9A2A-E0A3DBD5B2C3}"/>
                </a:ext>
              </a:extLst>
            </p:cNvPr>
            <p:cNvSpPr txBox="1">
              <a:spLocks/>
            </p:cNvSpPr>
            <p:nvPr/>
          </p:nvSpPr>
          <p:spPr>
            <a:xfrm>
              <a:off x="226760" y="3750954"/>
              <a:ext cx="2789177" cy="9409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800" b="1" dirty="0">
                <a:solidFill>
                  <a:srgbClr val="373C59"/>
                </a:solidFill>
              </a:endParaRPr>
            </a:p>
            <a:p>
              <a:r>
                <a:rPr lang="ru-RU" sz="2000" b="1" dirty="0">
                  <a:solidFill>
                    <a:srgbClr val="373C59"/>
                  </a:solidFill>
                </a:rPr>
                <a:t>ОРГАНИЗАЦИЯ НЕПРЕРЫВНОГО ПОВЫШЕНИЯ ПРОФЕССИОНАЛЬНОГО МАСТЕРСТВА  РУКОВОДЯЩИХ И ПЕДАГОГИЧЕСКИХ РАБОТНИКОВ</a:t>
              </a:r>
            </a:p>
            <a:p>
              <a:r>
                <a:rPr lang="ru-RU" sz="2000" b="1" dirty="0">
                  <a:solidFill>
                    <a:srgbClr val="373C59"/>
                  </a:solidFill>
                </a:rPr>
                <a:t> БРЯНСКОЙ ОБЛАСТИ</a:t>
              </a:r>
            </a:p>
            <a:p>
              <a:endParaRPr lang="ru-RU" sz="2000" b="1" dirty="0">
                <a:solidFill>
                  <a:srgbClr val="373C59"/>
                </a:solidFill>
              </a:endParaRPr>
            </a:p>
            <a:p>
              <a:endParaRPr lang="ru-RU" sz="1800" b="1" dirty="0">
                <a:solidFill>
                  <a:srgbClr val="373C59"/>
                </a:solidFill>
              </a:endParaRPr>
            </a:p>
          </p:txBody>
        </p:sp>
        <p:sp>
          <p:nvSpPr>
            <p:cNvPr id="29" name="Заголовок 1">
              <a:extLst>
                <a:ext uri="{FF2B5EF4-FFF2-40B4-BE49-F238E27FC236}">
                  <a16:creationId xmlns="" xmlns:a16="http://schemas.microsoft.com/office/drawing/2014/main" id="{127B7CE7-8353-44A8-A362-91E339A8FA72}"/>
                </a:ext>
              </a:extLst>
            </p:cNvPr>
            <p:cNvSpPr txBox="1">
              <a:spLocks/>
            </p:cNvSpPr>
            <p:nvPr/>
          </p:nvSpPr>
          <p:spPr>
            <a:xfrm>
              <a:off x="2950017" y="3068960"/>
              <a:ext cx="1910015" cy="22602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rgbClr val="373C59"/>
                  </a:solidFill>
                </a:rPr>
                <a:t>Создание условий для развития профессиональных компетенций руководящих и педагогических работников</a:t>
              </a:r>
            </a:p>
            <a:p>
              <a:endParaRPr lang="ru-RU" sz="2000" b="1" dirty="0">
                <a:solidFill>
                  <a:srgbClr val="373C59"/>
                </a:solidFill>
              </a:endParaRPr>
            </a:p>
            <a:p>
              <a:endParaRPr lang="ru-RU" sz="2000" b="1" dirty="0">
                <a:solidFill>
                  <a:srgbClr val="373C59"/>
                </a:solidFill>
              </a:endParaRPr>
            </a:p>
          </p:txBody>
        </p:sp>
        <p:sp>
          <p:nvSpPr>
            <p:cNvPr id="30" name="Заголовок 1">
              <a:extLst>
                <a:ext uri="{FF2B5EF4-FFF2-40B4-BE49-F238E27FC236}">
                  <a16:creationId xmlns="" xmlns:a16="http://schemas.microsoft.com/office/drawing/2014/main" id="{F64D7352-444D-46F2-B224-489A31345920}"/>
                </a:ext>
              </a:extLst>
            </p:cNvPr>
            <p:cNvSpPr txBox="1">
              <a:spLocks/>
            </p:cNvSpPr>
            <p:nvPr/>
          </p:nvSpPr>
          <p:spPr>
            <a:xfrm>
              <a:off x="4860032" y="3140968"/>
              <a:ext cx="2160240" cy="21882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300" b="1" dirty="0">
                <a:solidFill>
                  <a:srgbClr val="373C59"/>
                </a:solidFill>
              </a:endParaRPr>
            </a:p>
          </p:txBody>
        </p:sp>
        <p:sp>
          <p:nvSpPr>
            <p:cNvPr id="31" name="Заголовок 1">
              <a:extLst>
                <a:ext uri="{FF2B5EF4-FFF2-40B4-BE49-F238E27FC236}">
                  <a16:creationId xmlns="" xmlns:a16="http://schemas.microsoft.com/office/drawing/2014/main" id="{3608B227-EDEB-474C-A18C-85D6C644BFDC}"/>
                </a:ext>
              </a:extLst>
            </p:cNvPr>
            <p:cNvSpPr txBox="1">
              <a:spLocks/>
            </p:cNvSpPr>
            <p:nvPr/>
          </p:nvSpPr>
          <p:spPr>
            <a:xfrm>
              <a:off x="4975294" y="2972137"/>
              <a:ext cx="1952884" cy="22003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rgbClr val="373C59"/>
                  </a:solidFill>
                </a:rPr>
                <a:t>Удовлетворение  </a:t>
              </a:r>
            </a:p>
            <a:p>
              <a:r>
                <a:rPr lang="ru-RU" sz="2000" b="1" dirty="0">
                  <a:solidFill>
                    <a:srgbClr val="373C59"/>
                  </a:solidFill>
                </a:rPr>
                <a:t>запросов руководящих </a:t>
              </a:r>
              <a:r>
                <a:rPr lang="ru-RU" sz="2000" b="1" dirty="0" smtClean="0">
                  <a:solidFill>
                    <a:srgbClr val="373C59"/>
                  </a:solidFill>
                </a:rPr>
                <a:t/>
              </a:r>
              <a:br>
                <a:rPr lang="ru-RU" sz="2000" b="1" dirty="0" smtClean="0">
                  <a:solidFill>
                    <a:srgbClr val="373C59"/>
                  </a:solidFill>
                </a:rPr>
              </a:br>
              <a:r>
                <a:rPr lang="ru-RU" sz="2000" b="1" dirty="0" smtClean="0">
                  <a:solidFill>
                    <a:srgbClr val="373C59"/>
                  </a:solidFill>
                </a:rPr>
                <a:t>и </a:t>
              </a:r>
              <a:r>
                <a:rPr lang="ru-RU" sz="2000" b="1" dirty="0">
                  <a:solidFill>
                    <a:srgbClr val="373C59"/>
                  </a:solidFill>
                </a:rPr>
                <a:t>педагогических  работников в  развитии профессиональных компетенций </a:t>
              </a:r>
            </a:p>
          </p:txBody>
        </p:sp>
        <p:sp>
          <p:nvSpPr>
            <p:cNvPr id="32" name="Заголовок 1">
              <a:extLst>
                <a:ext uri="{FF2B5EF4-FFF2-40B4-BE49-F238E27FC236}">
                  <a16:creationId xmlns="" xmlns:a16="http://schemas.microsoft.com/office/drawing/2014/main" id="{086E87CB-BE7D-4832-A99C-914EBC35070D}"/>
                </a:ext>
              </a:extLst>
            </p:cNvPr>
            <p:cNvSpPr txBox="1">
              <a:spLocks/>
            </p:cNvSpPr>
            <p:nvPr/>
          </p:nvSpPr>
          <p:spPr>
            <a:xfrm>
              <a:off x="7012497" y="3054934"/>
              <a:ext cx="1633324" cy="22602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rgbClr val="373C59"/>
                  </a:solidFill>
                </a:rPr>
                <a:t>Научно-методическое сопровождение непрерывного повышения профессионального мастерства руководящих и педагогических работников</a:t>
              </a:r>
            </a:p>
          </p:txBody>
        </p:sp>
        <p:sp>
          <p:nvSpPr>
            <p:cNvPr id="33" name="Заголовок 1">
              <a:extLst>
                <a:ext uri="{FF2B5EF4-FFF2-40B4-BE49-F238E27FC236}">
                  <a16:creationId xmlns="" xmlns:a16="http://schemas.microsoft.com/office/drawing/2014/main" id="{87EF397B-C68A-457F-8210-4D66E1F1B650}"/>
                </a:ext>
              </a:extLst>
            </p:cNvPr>
            <p:cNvSpPr txBox="1">
              <a:spLocks/>
            </p:cNvSpPr>
            <p:nvPr/>
          </p:nvSpPr>
          <p:spPr>
            <a:xfrm>
              <a:off x="1167616" y="3341340"/>
              <a:ext cx="730743" cy="1966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rgbClr val="373C59"/>
                  </a:solidFill>
                </a:rPr>
                <a:t>ЦЕЛЬ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2358710" y="-214350"/>
            <a:ext cx="5929290" cy="1924997"/>
            <a:chOff x="12358710" y="-214350"/>
            <a:chExt cx="5929290" cy="192499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3003" y="-214350"/>
              <a:ext cx="1924997" cy="1924997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710" y="214278"/>
              <a:ext cx="2804549" cy="1209300"/>
            </a:xfrm>
            <a:prstGeom prst="rect">
              <a:avLst/>
            </a:prstGeom>
          </p:spPr>
        </p:pic>
        <p:pic>
          <p:nvPicPr>
            <p:cNvPr id="34" name="Picture 2" descr="C:\Users\Shmatkova\Downloads\логотип (1)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357" r="16700" b="5100"/>
            <a:stretch/>
          </p:blipFill>
          <p:spPr bwMode="auto">
            <a:xfrm>
              <a:off x="15287668" y="142840"/>
              <a:ext cx="1000132" cy="1341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8350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2660"/>
            <a:ext cx="18288001" cy="10329660"/>
            <a:chOff x="0" y="0"/>
            <a:chExt cx="6174386" cy="342728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386" cy="3427283"/>
            </a:xfrm>
            <a:custGeom>
              <a:avLst/>
              <a:gdLst/>
              <a:ahLst/>
              <a:cxnLst/>
              <a:rect l="l" t="t" r="r" b="b"/>
              <a:pathLst>
                <a:path w="6174386" h="3479800">
                  <a:moveTo>
                    <a:pt x="0" y="0"/>
                  </a:moveTo>
                  <a:lnTo>
                    <a:pt x="6174386" y="0"/>
                  </a:lnTo>
                  <a:lnTo>
                    <a:pt x="6174386" y="3479800"/>
                  </a:lnTo>
                  <a:lnTo>
                    <a:pt x="0" y="3479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</p:sp>
      </p:grpSp>
      <p:sp>
        <p:nvSpPr>
          <p:cNvPr id="14" name="AutoShape 14"/>
          <p:cNvSpPr/>
          <p:nvPr/>
        </p:nvSpPr>
        <p:spPr>
          <a:xfrm>
            <a:off x="2153922" y="2857500"/>
            <a:ext cx="7901857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44" y="1714447"/>
            <a:ext cx="1899199" cy="139630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9401D42-0E91-4DEC-9C18-34A94DA3D4FB}"/>
              </a:ext>
            </a:extLst>
          </p:cNvPr>
          <p:cNvSpPr/>
          <p:nvPr/>
        </p:nvSpPr>
        <p:spPr>
          <a:xfrm>
            <a:off x="2162720" y="1677758"/>
            <a:ext cx="13499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Методическое сопровождение </a:t>
            </a:r>
            <a:r>
              <a:rPr lang="ru-RU" sz="3200" b="1" dirty="0" smtClean="0">
                <a:solidFill>
                  <a:schemeClr val="tx2"/>
                </a:solidFill>
              </a:rPr>
              <a:t>реализации проекта «Школа </a:t>
            </a:r>
            <a:r>
              <a:rPr lang="ru-RU" sz="3200" b="1" dirty="0" err="1" smtClean="0">
                <a:solidFill>
                  <a:schemeClr val="tx2"/>
                </a:solidFill>
              </a:rPr>
              <a:t>Минпросвещения</a:t>
            </a:r>
            <a:r>
              <a:rPr lang="ru-RU" sz="3200" b="1" dirty="0" smtClean="0">
                <a:solidFill>
                  <a:schemeClr val="tx2"/>
                </a:solidFill>
              </a:rPr>
              <a:t>» в </a:t>
            </a:r>
            <a:r>
              <a:rPr lang="ru-RU" sz="3200" b="1" dirty="0">
                <a:solidFill>
                  <a:schemeClr val="tx2"/>
                </a:solidFill>
              </a:rPr>
              <a:t>Брянской области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17DE15BB-BC60-4590-A95A-6EEF70D04BE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95202469"/>
              </p:ext>
            </p:extLst>
          </p:nvPr>
        </p:nvGraphicFramePr>
        <p:xfrm>
          <a:off x="2071638" y="3143236"/>
          <a:ext cx="1435903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12358710" y="-214350"/>
            <a:ext cx="5929290" cy="1924997"/>
            <a:chOff x="12358710" y="-214350"/>
            <a:chExt cx="5929290" cy="192499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3003" y="-214350"/>
              <a:ext cx="1924997" cy="192499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710" y="214278"/>
              <a:ext cx="2804549" cy="1209300"/>
            </a:xfrm>
            <a:prstGeom prst="rect">
              <a:avLst/>
            </a:prstGeom>
          </p:spPr>
        </p:pic>
        <p:pic>
          <p:nvPicPr>
            <p:cNvPr id="27" name="Picture 2" descr="C:\Users\Shmatkova\Downloads\логотип (1)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357" r="16700" b="5100"/>
            <a:stretch/>
          </p:blipFill>
          <p:spPr bwMode="auto">
            <a:xfrm>
              <a:off x="15287668" y="142840"/>
              <a:ext cx="1000132" cy="1341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3939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42660"/>
            <a:ext cx="18288001" cy="10329660"/>
            <a:chOff x="0" y="0"/>
            <a:chExt cx="6174386" cy="342728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386" cy="3427283"/>
            </a:xfrm>
            <a:custGeom>
              <a:avLst/>
              <a:gdLst/>
              <a:ahLst/>
              <a:cxnLst/>
              <a:rect l="l" t="t" r="r" b="b"/>
              <a:pathLst>
                <a:path w="6174386" h="3479800">
                  <a:moveTo>
                    <a:pt x="0" y="0"/>
                  </a:moveTo>
                  <a:lnTo>
                    <a:pt x="6174386" y="0"/>
                  </a:lnTo>
                  <a:lnTo>
                    <a:pt x="6174386" y="3479800"/>
                  </a:lnTo>
                  <a:lnTo>
                    <a:pt x="0" y="3479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</p:sp>
      </p:grpSp>
      <p:sp>
        <p:nvSpPr>
          <p:cNvPr id="14" name="AutoShape 14"/>
          <p:cNvSpPr/>
          <p:nvPr/>
        </p:nvSpPr>
        <p:spPr>
          <a:xfrm>
            <a:off x="1928762" y="2214542"/>
            <a:ext cx="7901857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44" y="1714447"/>
            <a:ext cx="1899199" cy="139630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1A5DA81-5BE4-4419-9FF2-92BA0F98B18C}"/>
              </a:ext>
            </a:extLst>
          </p:cNvPr>
          <p:cNvSpPr/>
          <p:nvPr/>
        </p:nvSpPr>
        <p:spPr>
          <a:xfrm>
            <a:off x="2285952" y="8643962"/>
            <a:ext cx="12073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закрепление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кураторов из числа региональных методистов, разработка регламента оказания консультаций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Picture 2" descr="C:\Users\Полина\Desktop\ЗАХАРОВА\ВЫСТУПЛЕНИЯ\23.08_августовская_конференция\картинки\консультации.png">
            <a:extLst>
              <a:ext uri="{FF2B5EF4-FFF2-40B4-BE49-F238E27FC236}">
                <a16:creationId xmlns="" xmlns:a16="http://schemas.microsoft.com/office/drawing/2014/main" id="{37489536-7AE4-4A19-8C1F-E4664F32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50" y="5786442"/>
            <a:ext cx="1785950" cy="2053842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C86875F-D13F-4109-91DD-6134526052A9}"/>
              </a:ext>
            </a:extLst>
          </p:cNvPr>
          <p:cNvSpPr/>
          <p:nvPr/>
        </p:nvSpPr>
        <p:spPr>
          <a:xfrm>
            <a:off x="5021184" y="4133581"/>
            <a:ext cx="10739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Picture 3" descr="C:\Users\Полина\Desktop\ЗАХАРОВА\ВЫСТУПЛЕНИЯ\23.08_августовская_конференция\картинки\круглые столы.png">
            <a:extLst>
              <a:ext uri="{FF2B5EF4-FFF2-40B4-BE49-F238E27FC236}">
                <a16:creationId xmlns="" xmlns:a16="http://schemas.microsoft.com/office/drawing/2014/main" id="{1CDCC3EE-776C-43E0-BFA0-A9ACD528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50" y="8151004"/>
            <a:ext cx="1857388" cy="2135996"/>
          </a:xfrm>
          <a:prstGeom prst="rect">
            <a:avLst/>
          </a:prstGeom>
          <a:noFill/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B1714A7-0844-46D5-9879-46F6B522122F}"/>
              </a:ext>
            </a:extLst>
          </p:cNvPr>
          <p:cNvSpPr/>
          <p:nvPr/>
        </p:nvSpPr>
        <p:spPr>
          <a:xfrm>
            <a:off x="2285952" y="6357946"/>
            <a:ext cx="12430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защита проектов программ развития общеобразовательных организаций, отбор участников федерального и регионального проектов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ШМПР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" name="Picture 4" descr="C:\Users\Полина\Desktop\ЗАХАРОВА\ВЫСТУПЛЕНИЯ\23.08_августовская_конференция\картинки\конференция.png">
            <a:extLst>
              <a:ext uri="{FF2B5EF4-FFF2-40B4-BE49-F238E27FC236}">
                <a16:creationId xmlns="" xmlns:a16="http://schemas.microsoft.com/office/drawing/2014/main" id="{B6D42E2D-4579-49DB-AA8E-947A89D6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50" y="3500426"/>
            <a:ext cx="1785950" cy="2053843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12358710" y="-214350"/>
            <a:ext cx="5929290" cy="1924997"/>
            <a:chOff x="12358710" y="-214350"/>
            <a:chExt cx="5929290" cy="192499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3003" y="-214350"/>
              <a:ext cx="1924997" cy="192499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710" y="214278"/>
              <a:ext cx="2804549" cy="1209300"/>
            </a:xfrm>
            <a:prstGeom prst="rect">
              <a:avLst/>
            </a:prstGeom>
          </p:spPr>
        </p:pic>
        <p:pic>
          <p:nvPicPr>
            <p:cNvPr id="30" name="Picture 2" descr="C:\Users\Shmatkova\Downloads\логотип (1)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357" r="16700" b="5100"/>
            <a:stretch/>
          </p:blipFill>
          <p:spPr bwMode="auto">
            <a:xfrm>
              <a:off x="15287668" y="142840"/>
              <a:ext cx="1000132" cy="1341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2214514" y="3357550"/>
            <a:ext cx="126445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обучение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школьных команд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ДПП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«"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Школа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Минпросвещения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России": новые возможности для повышения качества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образования»)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обучение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кураторов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ДПП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«Организация методического сопровождения деятельности образовательных организаций, включенных в проект "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Школа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Минпросвещения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России"»)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770" y="1357286"/>
            <a:ext cx="501932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Старт проекта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июль-август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2022 г.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916" y="4357682"/>
            <a:ext cx="2684612" cy="17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573288" y="3071798"/>
            <a:ext cx="3431685" cy="12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630923" y="6786574"/>
            <a:ext cx="2442827" cy="192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58644" y="6929450"/>
            <a:ext cx="2264446" cy="16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58842" y="8501086"/>
            <a:ext cx="2471144" cy="173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4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42660"/>
            <a:ext cx="18288001" cy="10329660"/>
            <a:chOff x="0" y="0"/>
            <a:chExt cx="6174386" cy="342728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386" cy="3427283"/>
            </a:xfrm>
            <a:custGeom>
              <a:avLst/>
              <a:gdLst/>
              <a:ahLst/>
              <a:cxnLst/>
              <a:rect l="l" t="t" r="r" b="b"/>
              <a:pathLst>
                <a:path w="6174386" h="3479800">
                  <a:moveTo>
                    <a:pt x="0" y="0"/>
                  </a:moveTo>
                  <a:lnTo>
                    <a:pt x="6174386" y="0"/>
                  </a:lnTo>
                  <a:lnTo>
                    <a:pt x="6174386" y="3479800"/>
                  </a:lnTo>
                  <a:lnTo>
                    <a:pt x="0" y="3479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</p:sp>
      </p:grpSp>
      <p:sp>
        <p:nvSpPr>
          <p:cNvPr id="14" name="AutoShape 14"/>
          <p:cNvSpPr/>
          <p:nvPr/>
        </p:nvSpPr>
        <p:spPr>
          <a:xfrm>
            <a:off x="2153922" y="2857500"/>
            <a:ext cx="7901857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44" y="1714447"/>
            <a:ext cx="1899199" cy="1396302"/>
          </a:xfrm>
          <a:prstGeom prst="rect">
            <a:avLst/>
          </a:prstGeom>
        </p:spPr>
      </p:pic>
      <p:sp>
        <p:nvSpPr>
          <p:cNvPr id="15" name="Горизонтальный свиток 3">
            <a:extLst>
              <a:ext uri="{FF2B5EF4-FFF2-40B4-BE49-F238E27FC236}">
                <a16:creationId xmlns="" xmlns:a16="http://schemas.microsoft.com/office/drawing/2014/main" id="{C4D491AC-8953-4A29-8DFA-8838BE7769DF}"/>
              </a:ext>
            </a:extLst>
          </p:cNvPr>
          <p:cNvSpPr/>
          <p:nvPr/>
        </p:nvSpPr>
        <p:spPr>
          <a:xfrm>
            <a:off x="500002" y="3428988"/>
            <a:ext cx="4222949" cy="25717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Образовательная </a:t>
            </a:r>
          </a:p>
          <a:p>
            <a:pPr algn="ctr"/>
            <a:r>
              <a:rPr lang="ru-RU" sz="2000" b="1" dirty="0"/>
              <a:t>организация -</a:t>
            </a:r>
          </a:p>
          <a:p>
            <a:pPr algn="ctr"/>
            <a:r>
              <a:rPr lang="ru-RU" sz="2000" b="1" dirty="0"/>
              <a:t>куратор</a:t>
            </a:r>
          </a:p>
        </p:txBody>
      </p:sp>
      <p:sp>
        <p:nvSpPr>
          <p:cNvPr id="18" name="Горизонтальный свиток 4">
            <a:extLst>
              <a:ext uri="{FF2B5EF4-FFF2-40B4-BE49-F238E27FC236}">
                <a16:creationId xmlns="" xmlns:a16="http://schemas.microsoft.com/office/drawing/2014/main" id="{139C48C2-C873-4870-91E9-61D7F7527D72}"/>
              </a:ext>
            </a:extLst>
          </p:cNvPr>
          <p:cNvSpPr/>
          <p:nvPr/>
        </p:nvSpPr>
        <p:spPr>
          <a:xfrm>
            <a:off x="5429224" y="6357946"/>
            <a:ext cx="4191029" cy="26431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Взаимопроверка   (по типу самодиагностики) – выявление рисков – корректировка программы развития</a:t>
            </a:r>
            <a:endParaRPr lang="ru-RU" b="1" dirty="0"/>
          </a:p>
        </p:txBody>
      </p:sp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A4CB730B-7362-4BA6-8797-23A6C2DD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08" y="4786310"/>
            <a:ext cx="32567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BE402BB6-3C45-4961-80C8-470DEDBDD71E}"/>
              </a:ext>
            </a:extLst>
          </p:cNvPr>
          <p:cNvSpPr txBox="1">
            <a:spLocks/>
          </p:cNvSpPr>
          <p:nvPr/>
        </p:nvSpPr>
        <p:spPr>
          <a:xfrm>
            <a:off x="1714448" y="1857360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Основной этап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проекта</a:t>
            </a:r>
          </a:p>
          <a:p>
            <a:pPr lvl="0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сентябрь-октябрь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2022 г.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2358710" y="-214350"/>
            <a:ext cx="5929290" cy="1924997"/>
            <a:chOff x="12358710" y="-214350"/>
            <a:chExt cx="5929290" cy="192499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3003" y="-214350"/>
              <a:ext cx="1924997" cy="192499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710" y="214278"/>
              <a:ext cx="2804549" cy="1209300"/>
            </a:xfrm>
            <a:prstGeom prst="rect">
              <a:avLst/>
            </a:prstGeom>
          </p:spPr>
        </p:pic>
        <p:pic>
          <p:nvPicPr>
            <p:cNvPr id="28" name="Picture 2" descr="C:\Users\Shmatkova\Downloads\логотип (1)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357" r="16700" b="5100"/>
            <a:stretch/>
          </p:blipFill>
          <p:spPr bwMode="auto">
            <a:xfrm>
              <a:off x="15287668" y="142840"/>
              <a:ext cx="1000132" cy="1341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73222" y="2285980"/>
            <a:ext cx="1914526" cy="226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072958" y="3428988"/>
            <a:ext cx="1728887" cy="22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501850" y="4929186"/>
            <a:ext cx="2120162" cy="27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573024" y="6357946"/>
            <a:ext cx="1877538" cy="26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144923" y="2500294"/>
            <a:ext cx="15788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87008" y="3857616"/>
            <a:ext cx="1573655" cy="15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15636" y="7215202"/>
            <a:ext cx="1585329" cy="154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644990" y="5429252"/>
            <a:ext cx="1562104" cy="156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4714844" y="9086671"/>
            <a:ext cx="10144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30 сентября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семинаре «Строим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"Школу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Минпросвещения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России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"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Наталья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Кузнецова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директор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Лицея №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 им. Героя Советского Союза Д.С.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Езерского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г. Жуковки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Брянской области,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представила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опыт организации воспитательного пространства и работы с родительским сообществом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26" y="7786706"/>
            <a:ext cx="4180753" cy="230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623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1" cy="10329660"/>
            <a:chOff x="0" y="0"/>
            <a:chExt cx="6174386" cy="342728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386" cy="3427283"/>
            </a:xfrm>
            <a:custGeom>
              <a:avLst/>
              <a:gdLst/>
              <a:ahLst/>
              <a:cxnLst/>
              <a:rect l="l" t="t" r="r" b="b"/>
              <a:pathLst>
                <a:path w="6174386" h="3479800">
                  <a:moveTo>
                    <a:pt x="0" y="0"/>
                  </a:moveTo>
                  <a:lnTo>
                    <a:pt x="6174386" y="0"/>
                  </a:lnTo>
                  <a:lnTo>
                    <a:pt x="6174386" y="3479800"/>
                  </a:lnTo>
                  <a:lnTo>
                    <a:pt x="0" y="3479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</p:sp>
      </p:grpSp>
      <p:sp>
        <p:nvSpPr>
          <p:cNvPr id="14" name="AutoShape 14"/>
          <p:cNvSpPr/>
          <p:nvPr/>
        </p:nvSpPr>
        <p:spPr>
          <a:xfrm>
            <a:off x="2153922" y="2857500"/>
            <a:ext cx="7901857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44" y="1714447"/>
            <a:ext cx="1899199" cy="139630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E6AF13-146B-4BB3-B383-22ACA6FF5EFA}"/>
              </a:ext>
            </a:extLst>
          </p:cNvPr>
          <p:cNvSpPr/>
          <p:nvPr/>
        </p:nvSpPr>
        <p:spPr>
          <a:xfrm>
            <a:off x="2094630" y="1857352"/>
            <a:ext cx="124786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Подведение промежуточных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итогов  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декабрь 2022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3065966-65CF-4FD7-A7FA-EF123F061E28}"/>
              </a:ext>
            </a:extLst>
          </p:cNvPr>
          <p:cNvSpPr txBox="1">
            <a:spLocks/>
          </p:cNvSpPr>
          <p:nvPr/>
        </p:nvSpPr>
        <p:spPr>
          <a:xfrm>
            <a:off x="1714448" y="3643302"/>
            <a:ext cx="2443901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AB19B40C-2601-4ECD-AD29-CF8BA43A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40" y="3364019"/>
            <a:ext cx="1071570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F4C8A742-C864-4E5C-8126-52F33117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382" y="4643434"/>
            <a:ext cx="1006499" cy="115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B8B247EE-4D1A-4F78-B6DA-3933AD2BF7C4}"/>
              </a:ext>
            </a:extLst>
          </p:cNvPr>
          <p:cNvSpPr txBox="1">
            <a:spLocks/>
          </p:cNvSpPr>
          <p:nvPr/>
        </p:nvSpPr>
        <p:spPr>
          <a:xfrm>
            <a:off x="2285952" y="4929186"/>
            <a:ext cx="250033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эффективности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5">
            <a:extLst>
              <a:ext uri="{FF2B5EF4-FFF2-40B4-BE49-F238E27FC236}">
                <a16:creationId xmlns="" xmlns:a16="http://schemas.microsoft.com/office/drawing/2014/main" id="{AB1DBABD-ED24-4193-AF8B-04E8AE22F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24" y="5857880"/>
            <a:ext cx="982681" cy="113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86029795-F25D-4CAB-BC5D-1B5CC80DCC3C}"/>
              </a:ext>
            </a:extLst>
          </p:cNvPr>
          <p:cNvSpPr txBox="1">
            <a:spLocks/>
          </p:cNvSpPr>
          <p:nvPr/>
        </p:nvSpPr>
        <p:spPr>
          <a:xfrm>
            <a:off x="3071770" y="6072194"/>
            <a:ext cx="237626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="" xmlns:a16="http://schemas.microsoft.com/office/drawing/2014/main" id="{D0AA4207-7E53-4E56-BD7C-A6C2C99B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06" y="6929450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7">
            <a:extLst>
              <a:ext uri="{FF2B5EF4-FFF2-40B4-BE49-F238E27FC236}">
                <a16:creationId xmlns="" xmlns:a16="http://schemas.microsoft.com/office/drawing/2014/main" id="{CCAA7931-9730-4D08-BD3D-038A99E24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26" y="8286772"/>
            <a:ext cx="1071570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663F45A9-8548-44D6-AD05-77A03C6DB825}"/>
              </a:ext>
            </a:extLst>
          </p:cNvPr>
          <p:cNvSpPr txBox="1">
            <a:spLocks/>
          </p:cNvSpPr>
          <p:nvPr/>
        </p:nvSpPr>
        <p:spPr>
          <a:xfrm>
            <a:off x="1571572" y="8501086"/>
            <a:ext cx="371477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участниками проекта - 2023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2358710" y="-214350"/>
            <a:ext cx="5929290" cy="1924997"/>
            <a:chOff x="12358710" y="-214350"/>
            <a:chExt cx="5929290" cy="1924997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3003" y="-214350"/>
              <a:ext cx="1924997" cy="1924997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710" y="214278"/>
              <a:ext cx="2804549" cy="1209300"/>
            </a:xfrm>
            <a:prstGeom prst="rect">
              <a:avLst/>
            </a:prstGeom>
          </p:spPr>
        </p:pic>
        <p:pic>
          <p:nvPicPr>
            <p:cNvPr id="40" name="Picture 2" descr="C:\Users\Shmatkova\Downloads\логотип (1)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357" r="16700" b="5100"/>
            <a:stretch/>
          </p:blipFill>
          <p:spPr bwMode="auto">
            <a:xfrm>
              <a:off x="15287668" y="142840"/>
              <a:ext cx="1000132" cy="1341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5108" y="4500558"/>
            <a:ext cx="11010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Заголовок 1">
            <a:extLst>
              <a:ext uri="{FF2B5EF4-FFF2-40B4-BE49-F238E27FC236}">
                <a16:creationId xmlns="" xmlns:a16="http://schemas.microsoft.com/office/drawing/2014/main" id="{E093E642-41EB-4AFD-8C68-48027C5CE7A9}"/>
              </a:ext>
            </a:extLst>
          </p:cNvPr>
          <p:cNvSpPr txBox="1">
            <a:spLocks/>
          </p:cNvSpPr>
          <p:nvPr/>
        </p:nvSpPr>
        <p:spPr>
          <a:xfrm>
            <a:off x="2285952" y="7286640"/>
            <a:ext cx="271464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Еженедельные встречи </a:t>
            </a:r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endParaRPr lang="ru-RU" sz="25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7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1" cy="10329660"/>
            <a:chOff x="0" y="0"/>
            <a:chExt cx="6174386" cy="342728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386" cy="3427283"/>
            </a:xfrm>
            <a:custGeom>
              <a:avLst/>
              <a:gdLst/>
              <a:ahLst/>
              <a:cxnLst/>
              <a:rect l="l" t="t" r="r" b="b"/>
              <a:pathLst>
                <a:path w="6174386" h="3479800">
                  <a:moveTo>
                    <a:pt x="0" y="0"/>
                  </a:moveTo>
                  <a:lnTo>
                    <a:pt x="6174386" y="0"/>
                  </a:lnTo>
                  <a:lnTo>
                    <a:pt x="6174386" y="3479800"/>
                  </a:lnTo>
                  <a:lnTo>
                    <a:pt x="0" y="3479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</p:sp>
      </p:grpSp>
      <p:sp>
        <p:nvSpPr>
          <p:cNvPr id="14" name="AutoShape 14"/>
          <p:cNvSpPr/>
          <p:nvPr/>
        </p:nvSpPr>
        <p:spPr>
          <a:xfrm>
            <a:off x="2153922" y="2857500"/>
            <a:ext cx="7901857" cy="0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44" y="1714447"/>
            <a:ext cx="1899199" cy="139630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2F1193E-0298-4797-8062-D165A9EADE44}"/>
              </a:ext>
            </a:extLst>
          </p:cNvPr>
          <p:cNvSpPr/>
          <p:nvPr/>
        </p:nvSpPr>
        <p:spPr>
          <a:xfrm>
            <a:off x="4214778" y="3643302"/>
            <a:ext cx="9501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1D65543-E0F5-467E-8F9A-D02BBF216B08}"/>
              </a:ext>
            </a:extLst>
          </p:cNvPr>
          <p:cNvSpPr/>
          <p:nvPr/>
        </p:nvSpPr>
        <p:spPr>
          <a:xfrm>
            <a:off x="3643274" y="4643434"/>
            <a:ext cx="8841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Тел.: 8 (4832) 59-94-20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bipkro_br@mail.ru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http://bipkro.ru:65000/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https://vk.com/bipkro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https://t.me/bipkro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1334C2AD-4E0D-4697-BF52-F805C87F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34" y="7429516"/>
            <a:ext cx="1803403" cy="17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>
            <a:extLst>
              <a:ext uri="{FF2B5EF4-FFF2-40B4-BE49-F238E27FC236}">
                <a16:creationId xmlns="" xmlns:a16="http://schemas.microsoft.com/office/drawing/2014/main" id="{A5D3258C-53AD-4271-B005-1E332A580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190" y="7572391"/>
            <a:ext cx="1720853" cy="16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Группа 20"/>
          <p:cNvGrpSpPr/>
          <p:nvPr/>
        </p:nvGrpSpPr>
        <p:grpSpPr>
          <a:xfrm>
            <a:off x="12358710" y="-214350"/>
            <a:ext cx="5929290" cy="1924997"/>
            <a:chOff x="12358710" y="-214350"/>
            <a:chExt cx="5929290" cy="192499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3003" y="-214350"/>
              <a:ext cx="1924997" cy="1924997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710" y="214278"/>
              <a:ext cx="2804549" cy="1209300"/>
            </a:xfrm>
            <a:prstGeom prst="rect">
              <a:avLst/>
            </a:prstGeom>
          </p:spPr>
        </p:pic>
        <p:pic>
          <p:nvPicPr>
            <p:cNvPr id="26" name="Picture 2" descr="C:\Users\Shmatkova\Downloads\логотип (1)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357" r="16700" b="5100"/>
            <a:stretch/>
          </p:blipFill>
          <p:spPr bwMode="auto">
            <a:xfrm>
              <a:off x="15287668" y="142840"/>
              <a:ext cx="1000132" cy="1341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371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423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Clear Sans Regular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K211B</dc:creator>
  <cp:lastModifiedBy>Пользователь Windows</cp:lastModifiedBy>
  <cp:revision>49</cp:revision>
  <dcterms:created xsi:type="dcterms:W3CDTF">2006-08-16T00:00:00Z</dcterms:created>
  <dcterms:modified xsi:type="dcterms:W3CDTF">2022-11-28T16:37:07Z</dcterms:modified>
  <dc:identifier>DAEyAolfRxg</dc:identifier>
</cp:coreProperties>
</file>