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3" r:id="rId3"/>
    <p:sldId id="272" r:id="rId4"/>
    <p:sldId id="278" r:id="rId5"/>
    <p:sldId id="270" r:id="rId6"/>
    <p:sldId id="271" r:id="rId7"/>
    <p:sldId id="257" r:id="rId8"/>
    <p:sldId id="277" r:id="rId9"/>
    <p:sldId id="274" r:id="rId10"/>
    <p:sldId id="275" r:id="rId11"/>
    <p:sldId id="276" r:id="rId12"/>
    <p:sldId id="259" r:id="rId13"/>
    <p:sldId id="261" r:id="rId14"/>
    <p:sldId id="260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882" autoAdjust="0"/>
    <p:restoredTop sz="94660"/>
  </p:normalViewPr>
  <p:slideViewPr>
    <p:cSldViewPr>
      <p:cViewPr>
        <p:scale>
          <a:sx n="100" d="100"/>
          <a:sy n="100" d="100"/>
        </p:scale>
        <p:origin x="-222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CE90AA-4E4F-4BAC-A098-6791C6E7B62C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7D08D9-B272-4068-9F94-7C26D77948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CE90AA-4E4F-4BAC-A098-6791C6E7B62C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7D08D9-B272-4068-9F94-7C26D7794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CE90AA-4E4F-4BAC-A098-6791C6E7B62C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7D08D9-B272-4068-9F94-7C26D7794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-433387" y="-647700"/>
            <a:ext cx="10029825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452438" y="3562350"/>
            <a:ext cx="8239125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Автор и дата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452884" y="553069"/>
            <a:ext cx="8238233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438" y="5804955"/>
            <a:ext cx="8239125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85555761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CE90AA-4E4F-4BAC-A098-6791C6E7B62C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7D08D9-B272-4068-9F94-7C26D7794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CE90AA-4E4F-4BAC-A098-6791C6E7B62C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7D08D9-B272-4068-9F94-7C26D77948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CE90AA-4E4F-4BAC-A098-6791C6E7B62C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7D08D9-B272-4068-9F94-7C26D7794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CE90AA-4E4F-4BAC-A098-6791C6E7B62C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7D08D9-B272-4068-9F94-7C26D77948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CE90AA-4E4F-4BAC-A098-6791C6E7B62C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7D08D9-B272-4068-9F94-7C26D7794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CE90AA-4E4F-4BAC-A098-6791C6E7B62C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7D08D9-B272-4068-9F94-7C26D7794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CE90AA-4E4F-4BAC-A098-6791C6E7B62C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7D08D9-B272-4068-9F94-7C26D7794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2CE90AA-4E4F-4BAC-A098-6791C6E7B62C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17D08D9-B272-4068-9F94-7C26D7794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2CE90AA-4E4F-4BAC-A098-6791C6E7B62C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17D08D9-B272-4068-9F94-7C26D7794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ru-RU" sz="3200" b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О.Г.Викульева</a:t>
            </a:r>
            <a:r>
              <a:rPr lang="ru-RU" sz="3200" b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200" b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заведующий ЦНППМ</a:t>
            </a:r>
            <a:endParaRPr lang="ru-RU" sz="3200" b="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О реализации системы научно-методического сопровождения педагогических работников и управленческих кадров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Права и обязанности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органа местного самоуправления, осуществляющего управление в сфере образования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28736"/>
            <a:ext cx="7772400" cy="4926824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/>
              <a:t>обеспечивает </a:t>
            </a:r>
            <a:r>
              <a:rPr lang="ru-RU" dirty="0" smtClean="0"/>
              <a:t>функционирование структурных компонентов муниципального и институционального </a:t>
            </a:r>
            <a:r>
              <a:rPr lang="ru-RU" dirty="0" smtClean="0"/>
              <a:t>уровней региональной </a:t>
            </a:r>
            <a:r>
              <a:rPr lang="ru-RU" dirty="0" smtClean="0"/>
              <a:t>системы научно-методического </a:t>
            </a:r>
            <a:r>
              <a:rPr lang="ru-RU" dirty="0" smtClean="0"/>
              <a:t>сопровождения профессионального </a:t>
            </a:r>
            <a:r>
              <a:rPr lang="ru-RU" dirty="0" smtClean="0"/>
              <a:t>развития педагогических работников и управленческих кадров образовательных организаций Брянской области: муниципальной методической службы, методического (научно-методического) совета образовательной организации, методических объединений, профессиональных объединений педагогических работников, «пар» педагогов, объединенных разными формами наставничества;</a:t>
            </a:r>
          </a:p>
          <a:p>
            <a:pPr algn="just"/>
            <a:r>
              <a:rPr lang="ru-RU" dirty="0" smtClean="0"/>
              <a:t>предоставляет </a:t>
            </a:r>
            <a:r>
              <a:rPr lang="ru-RU" dirty="0" smtClean="0"/>
              <a:t>в ЦНППМПР информацию о муниципальной системе ДПО для паспорта ДППО;</a:t>
            </a:r>
          </a:p>
          <a:p>
            <a:pPr algn="just"/>
            <a:r>
              <a:rPr lang="ru-RU" dirty="0" smtClean="0"/>
              <a:t>обеспечивает </a:t>
            </a:r>
            <a:r>
              <a:rPr lang="ru-RU" dirty="0" smtClean="0"/>
              <a:t>(во взаимодействии с ЦНППМПР ГАУ ДПО «БИПКРО») выполнение показателей региональных и муниципальных механизмов управления качеством образования (система работы со школами с низкими результатами обучения, система обеспечения профессионального развития педагогических работников);</a:t>
            </a:r>
          </a:p>
          <a:p>
            <a:pPr algn="just"/>
            <a:r>
              <a:rPr lang="ru-RU" dirty="0" smtClean="0"/>
              <a:t>обеспечивает </a:t>
            </a:r>
            <a:r>
              <a:rPr lang="ru-RU" dirty="0" smtClean="0"/>
              <a:t>(во взаимодействии с ЦНППМПР ГАУ ДПО «БИПКРО</a:t>
            </a:r>
            <a:r>
              <a:rPr lang="ru-RU" dirty="0" smtClean="0"/>
              <a:t>») условия </a:t>
            </a:r>
            <a:r>
              <a:rPr lang="ru-RU" dirty="0" smtClean="0"/>
              <a:t>для повышения уровня профессионального мастерства педагогических работников, в том числе реализующих программы наставничества.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3092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Муниципальные методические службы Брянской области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14422"/>
            <a:ext cx="7901014" cy="514113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обеспечивают </a:t>
            </a:r>
            <a:r>
              <a:rPr lang="ru-RU" dirty="0" err="1" smtClean="0"/>
              <a:t>фасилитацию</a:t>
            </a:r>
            <a:r>
              <a:rPr lang="ru-RU" dirty="0" smtClean="0"/>
              <a:t> переноса приобретенных в ходе освоения индивидуальных образовательных маршрутов компетенций в реальную педагогическую практику во взаимодействии с ЦНППМПР (в формате стажировок, мастер-классов, организации обмена опытом, посещения учебных занятий педагогических работников); </a:t>
            </a:r>
          </a:p>
          <a:p>
            <a:pPr algn="just"/>
            <a:r>
              <a:rPr lang="ru-RU" dirty="0" smtClean="0"/>
              <a:t>обеспечивают </a:t>
            </a:r>
            <a:r>
              <a:rPr lang="ru-RU" dirty="0" smtClean="0"/>
              <a:t>изучение запросов и оказание практической помощи педагогическим работникам; </a:t>
            </a:r>
          </a:p>
          <a:p>
            <a:pPr algn="just"/>
            <a:r>
              <a:rPr lang="ru-RU" dirty="0" smtClean="0"/>
              <a:t>координируют </a:t>
            </a:r>
            <a:r>
              <a:rPr lang="ru-RU" dirty="0" smtClean="0"/>
              <a:t>методическую работу и формирует методическую инфраструктуру муниципальной системы образования для сопровождения профессиональной деятельности педагогических работников и управленческих кадров, образовательных организаций. </a:t>
            </a:r>
          </a:p>
          <a:p>
            <a:pPr algn="ctr">
              <a:buNone/>
            </a:pPr>
            <a:r>
              <a:rPr lang="ru-RU" b="1" dirty="0" smtClean="0"/>
              <a:t>Работники ММС проходят обучение по </a:t>
            </a:r>
            <a:r>
              <a:rPr lang="ru-RU" b="1" dirty="0" err="1" smtClean="0"/>
              <a:t>тьюторскому</a:t>
            </a:r>
            <a:r>
              <a:rPr lang="ru-RU" b="1" dirty="0" smtClean="0"/>
              <a:t> сопровождению педагогических работников на базе </a:t>
            </a:r>
            <a:r>
              <a:rPr lang="ru-RU" b="1" dirty="0" smtClean="0"/>
              <a:t>ЦНППМПР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50109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1928802"/>
            <a:ext cx="7772400" cy="33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500430" y="3286124"/>
            <a:ext cx="19415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ЦНППМ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642910" y="2357430"/>
            <a:ext cx="77153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ГАУ ДПО «Брянский институт повышения квалификации работников образования»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714884"/>
            <a:ext cx="835824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9" y="4000504"/>
            <a:ext cx="878684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2428860" y="5429264"/>
            <a:ext cx="39813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Методический совет ОО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1785918" y="6072206"/>
            <a:ext cx="59718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Методические объединения ОО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3" grpId="0"/>
      <p:bldP spid="4109" grpId="0"/>
      <p:bldP spid="41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5516880" y="0"/>
            <a:ext cx="3627120" cy="595035"/>
          </a:xfrm>
          <a:prstGeom prst="rect">
            <a:avLst/>
          </a:prstGeom>
          <a:solidFill>
            <a:srgbClr val="0072B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Параллелограмм 18"/>
          <p:cNvSpPr/>
          <p:nvPr/>
        </p:nvSpPr>
        <p:spPr>
          <a:xfrm flipV="1">
            <a:off x="0" y="0"/>
            <a:ext cx="9144000" cy="721638"/>
          </a:xfrm>
          <a:prstGeom prst="parallelogram">
            <a:avLst/>
          </a:prstGeom>
          <a:solidFill>
            <a:srgbClr val="1B328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2682240" cy="595035"/>
          </a:xfrm>
          <a:prstGeom prst="rect">
            <a:avLst/>
          </a:prstGeom>
          <a:solidFill>
            <a:srgbClr val="1B328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3541" y="238080"/>
            <a:ext cx="6125819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МЕТОДИЧЕСКАЯ СЛУЖБА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5241" y="992464"/>
            <a:ext cx="1569721" cy="0"/>
          </a:xfrm>
          <a:prstGeom prst="line">
            <a:avLst/>
          </a:prstGeom>
          <a:noFill/>
          <a:ln w="5715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Прямоугольник 12"/>
          <p:cNvSpPr/>
          <p:nvPr/>
        </p:nvSpPr>
        <p:spPr>
          <a:xfrm>
            <a:off x="642910" y="1285860"/>
            <a:ext cx="7838902" cy="378565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 smtClean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ЦЕЛЬ:</a:t>
            </a:r>
          </a:p>
          <a:p>
            <a:pPr algn="just"/>
            <a:r>
              <a:rPr lang="ru-RU" sz="2000" b="1" dirty="0" smtClean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стабильная, системная, адресная организационно-методическая работа с педагогами в соответствии с приоритетными национальными задачами и обеспечению повышения качества образования, прежде всего: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обеспечение глобальной конкурентоспособности российского образования и вхождение Российской Федерации в число 10 ведущих стран мира по качеству общего образования;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сопровождение </a:t>
            </a:r>
            <a:r>
              <a:rPr lang="ru-RU" sz="2000" b="1" dirty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введения обновлённых ФГОС общего </a:t>
            </a:r>
            <a:r>
              <a:rPr lang="ru-RU" sz="2000" b="1" dirty="0" smtClean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образования;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</a:t>
            </a:r>
            <a:r>
              <a:rPr lang="ru-RU" sz="2000" b="1" dirty="0" smtClean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овышение качества массового школьного образования, выравнивание результатов школ с низкими показателями качества образования.</a:t>
            </a:r>
            <a:endParaRPr lang="en-US" sz="2000" b="1" dirty="0" smtClean="0">
              <a:solidFill>
                <a:srgbClr val="273478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DE309E5E-5100-4352-933B-32015925F1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421" y="175225"/>
            <a:ext cx="614426" cy="9501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20758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772400" cy="914400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ЗАДАЧИ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1142984"/>
            <a:ext cx="818676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b="1" dirty="0" smtClean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выявление </a:t>
            </a:r>
            <a:r>
              <a:rPr lang="ru-RU" sz="1300" b="1" dirty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профессиональных дефицитов педагогических работников;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b="1" dirty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внедрение в процесс профессионального развития педагогических работников программ формирования компетенций с учетом задачи по улучшению результатов участия российских школьников в международных исследованиях качества образования (PISA, TIMSS, PIRLS);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b="1" dirty="0" smtClean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совершенствование предметных и метапредметных </a:t>
            </a:r>
            <a:r>
              <a:rPr lang="ru-RU" sz="1300" b="1" dirty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компетенций педагогических работников;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b="1" dirty="0" smtClean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построение </a:t>
            </a:r>
            <a:r>
              <a:rPr lang="ru-RU" sz="1300" b="1" dirty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индивидуальных маршрутов непрерывного развития профессионального мастерства педагогических работников;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b="1" dirty="0" smtClean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вовлечение </a:t>
            </a:r>
            <a:r>
              <a:rPr lang="ru-RU" sz="1300" b="1" dirty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педагогов в экспертную деятельность, организация </a:t>
            </a:r>
            <a:r>
              <a:rPr lang="ru-RU" sz="1300" b="1" dirty="0" smtClean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взаимодействия, взаимопомощи и взаимообучения </a:t>
            </a:r>
            <a:r>
              <a:rPr lang="ru-RU" sz="1300" b="1" dirty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работников </a:t>
            </a:r>
            <a:r>
              <a:rPr lang="ru-RU" sz="1300" b="1" dirty="0" smtClean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образования;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b="1" dirty="0" smtClean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1300" b="1" dirty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профилактики профессионального выгорания педагогов;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b="1" dirty="0" smtClean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1300" b="1" dirty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методического </a:t>
            </a:r>
            <a:r>
              <a:rPr lang="ru-RU" sz="1300" b="1" dirty="0" smtClean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актива;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b="1" dirty="0" smtClean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поддержка </a:t>
            </a:r>
            <a:r>
              <a:rPr lang="ru-RU" sz="1300" b="1" dirty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молодых педагогов/реализация программ наставничества педагогических работников;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b="1" dirty="0" smtClean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1300" b="1" dirty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сетевого взаимодействия педагогов (методических объединений, профессиональных сообществ педагогов);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b="1" dirty="0" smtClean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анализ </a:t>
            </a:r>
            <a:r>
              <a:rPr lang="ru-RU" sz="1300" b="1" dirty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состояния и результатов деятельности методических объединений и/или профессиональных сообществ педагогов;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b="1" dirty="0" smtClean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развитие </a:t>
            </a:r>
            <a:r>
              <a:rPr lang="ru-RU" sz="1300" b="1" dirty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кадрового потенциала в образовательных </a:t>
            </a:r>
            <a:r>
              <a:rPr lang="ru-RU" sz="1300" b="1" dirty="0" smtClean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организациях;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b="1" dirty="0" smtClean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методическая </a:t>
            </a:r>
            <a:r>
              <a:rPr lang="ru-RU" sz="1300" b="1" dirty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помощь школам с низкими результатами обучения и/или школам, функционирующим в неблагоприятных социальных </a:t>
            </a:r>
            <a:r>
              <a:rPr lang="ru-RU" sz="1300" b="1" dirty="0" smtClean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условиях;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b="1" dirty="0" smtClean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сопровождение </a:t>
            </a:r>
            <a:r>
              <a:rPr lang="ru-RU" sz="1300" b="1" dirty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педагогических работников по вопросам профессионального самоопределения </a:t>
            </a:r>
            <a:r>
              <a:rPr lang="ru-RU" sz="1300" b="1" dirty="0" smtClean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обучающихся.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214414" y="285728"/>
            <a:ext cx="612581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СТРАТЕГИЧЕСКИЕ ПРИОРИТЕТЫ МЕТОДИЧЕСКОЙ СЛУЖБЫ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2910" y="1643050"/>
            <a:ext cx="7487993" cy="4528844"/>
          </a:xfrm>
          <a:prstGeom prst="rect">
            <a:avLst/>
          </a:prstGeom>
          <a:solidFill>
            <a:srgbClr val="FFFFF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3429000"/>
            <a:ext cx="6000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Построение АДРЕСНОГО научно-методического сопровождения учителя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2000240"/>
            <a:ext cx="6000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Глобальная «сборка» всех </a:t>
            </a:r>
            <a:r>
              <a:rPr lang="ru-RU" sz="2000" b="1" dirty="0" smtClean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методических </a:t>
            </a:r>
            <a:r>
              <a:rPr lang="ru-RU" sz="2000" b="1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структур, элементов в единую систему и налаживание их реального взаимодействия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80" y="2158199"/>
            <a:ext cx="729000" cy="97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80" y="3338495"/>
            <a:ext cx="729000" cy="972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14480" y="4357694"/>
            <a:ext cx="6000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b="1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Технологизация методической </a:t>
            </a:r>
            <a:r>
              <a:rPr lang="ru-RU" sz="2000" b="1" dirty="0" smtClean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службы:</a:t>
            </a:r>
          </a:p>
          <a:p>
            <a:pPr marL="3556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создание </a:t>
            </a:r>
            <a:r>
              <a:rPr lang="ru-RU" sz="2000" b="1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типовых моделей, схем самой методической </a:t>
            </a:r>
            <a:r>
              <a:rPr lang="ru-RU" sz="2000" b="1" dirty="0" smtClean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службы</a:t>
            </a:r>
          </a:p>
          <a:p>
            <a:pPr marL="3556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технологизация </a:t>
            </a:r>
            <a:r>
              <a:rPr lang="ru-RU" sz="2000" b="1" dirty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труда регионального </a:t>
            </a:r>
            <a:r>
              <a:rPr lang="ru-RU" sz="2000" b="1" dirty="0" smtClean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методиста</a:t>
            </a:r>
            <a:endParaRPr lang="en-US" sz="2000" b="1" dirty="0">
              <a:solidFill>
                <a:srgbClr val="1B328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80" y="4783940"/>
            <a:ext cx="729000" cy="972000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-15241" y="992464"/>
            <a:ext cx="1569721" cy="0"/>
          </a:xfrm>
          <a:prstGeom prst="line">
            <a:avLst/>
          </a:prstGeom>
          <a:noFill/>
          <a:ln w="5715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="" xmlns:p14="http://schemas.microsoft.com/office/powerpoint/2010/main" val="30314883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Концепция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57364"/>
            <a:ext cx="336585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1536" y="1857364"/>
            <a:ext cx="365762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ЕФСНМС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3" y="1500174"/>
            <a:ext cx="3760568" cy="497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8361" y="1500174"/>
            <a:ext cx="3569099" cy="49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5516880" y="0"/>
            <a:ext cx="3627120" cy="595035"/>
          </a:xfrm>
          <a:prstGeom prst="rect">
            <a:avLst/>
          </a:prstGeom>
          <a:solidFill>
            <a:srgbClr val="0072B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Параллелограмм 18"/>
          <p:cNvSpPr/>
          <p:nvPr/>
        </p:nvSpPr>
        <p:spPr>
          <a:xfrm flipV="1">
            <a:off x="0" y="0"/>
            <a:ext cx="9144000" cy="721638"/>
          </a:xfrm>
          <a:prstGeom prst="parallelogram">
            <a:avLst/>
          </a:prstGeom>
          <a:solidFill>
            <a:srgbClr val="1B328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2682240" cy="595035"/>
          </a:xfrm>
          <a:prstGeom prst="rect">
            <a:avLst/>
          </a:prstGeom>
          <a:solidFill>
            <a:srgbClr val="1B328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5241" y="992464"/>
            <a:ext cx="1569721" cy="0"/>
          </a:xfrm>
          <a:prstGeom prst="line">
            <a:avLst/>
          </a:prstGeom>
          <a:noFill/>
          <a:ln w="5715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Прямоугольник 15"/>
          <p:cNvSpPr/>
          <p:nvPr/>
        </p:nvSpPr>
        <p:spPr>
          <a:xfrm>
            <a:off x="269427" y="5421906"/>
            <a:ext cx="7659328" cy="1028700"/>
          </a:xfrm>
          <a:prstGeom prst="rect">
            <a:avLst/>
          </a:prstGeom>
          <a:solidFill>
            <a:srgbClr val="FFFFF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69428" y="1631354"/>
            <a:ext cx="2240312" cy="3216426"/>
          </a:xfrm>
          <a:prstGeom prst="rect">
            <a:avLst/>
          </a:prstGeom>
          <a:solidFill>
            <a:srgbClr val="FFFFF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92664" y="1631354"/>
            <a:ext cx="2240312" cy="3216426"/>
          </a:xfrm>
          <a:prstGeom prst="rect">
            <a:avLst/>
          </a:prstGeom>
          <a:solidFill>
            <a:srgbClr val="FFFFF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87439" y="1631354"/>
            <a:ext cx="3017883" cy="3216426"/>
          </a:xfrm>
          <a:prstGeom prst="rect">
            <a:avLst/>
          </a:prstGeom>
          <a:solidFill>
            <a:srgbClr val="FFFFF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9427" y="5406326"/>
            <a:ext cx="7651061" cy="1044280"/>
          </a:xfrm>
          <a:prstGeom prst="rect">
            <a:avLst/>
          </a:prstGeom>
          <a:noFill/>
          <a:ln w="12700" cap="flat" cmpd="sng" algn="ctr">
            <a:noFill/>
            <a:prstDash val="sysDot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rgbClr val="273478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1300" b="1" dirty="0">
                <a:solidFill>
                  <a:srgbClr val="273478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регионального методического актива</a:t>
            </a:r>
            <a:r>
              <a:rPr lang="ru-RU" sz="1300" dirty="0">
                <a:solidFill>
                  <a:srgbClr val="273478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пула региональных методистов (тьюторов) – для сопровождения индивидуальных  образовательных маршрутов</a:t>
            </a:r>
            <a:endParaRPr lang="ru-RU" sz="1300" dirty="0">
              <a:solidFill>
                <a:srgbClr val="273478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31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rgbClr val="273478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Проведение </a:t>
            </a:r>
            <a:r>
              <a:rPr lang="ru-RU" sz="1300" b="1" dirty="0">
                <a:solidFill>
                  <a:srgbClr val="273478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диагностики профессиональных компетенций </a:t>
            </a:r>
            <a:r>
              <a:rPr lang="ru-RU" sz="1300" dirty="0">
                <a:solidFill>
                  <a:srgbClr val="273478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выявление педагогических и управленческих дефицитов</a:t>
            </a:r>
            <a:endParaRPr lang="ru-RU" sz="1300" dirty="0">
              <a:solidFill>
                <a:srgbClr val="273478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31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rgbClr val="273478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Проектирование </a:t>
            </a:r>
            <a:r>
              <a:rPr lang="ru-RU" sz="1300" b="1" dirty="0" smtClean="0">
                <a:solidFill>
                  <a:srgbClr val="273478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индивидуальных образовательных маршрутов </a:t>
            </a:r>
            <a:r>
              <a:rPr lang="ru-RU" sz="1300" b="1" dirty="0" smtClean="0">
                <a:solidFill>
                  <a:srgbClr val="273478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300" dirty="0" smtClean="0">
                <a:solidFill>
                  <a:srgbClr val="273478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развития профессионального мастерства на основе результатов диагностики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587439" y="1960304"/>
            <a:ext cx="301788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</a:t>
            </a:r>
            <a:r>
              <a:rPr lang="ru-RU" sz="1300" dirty="0" smtClean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опровождение </a:t>
            </a:r>
            <a:r>
              <a:rPr lang="ru-RU" sz="1300" dirty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персональных траекторий профессионального развития педагогов;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</a:t>
            </a:r>
            <a:r>
              <a:rPr lang="ru-RU" sz="1300" dirty="0" smtClean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ониторинг </a:t>
            </a:r>
            <a:r>
              <a:rPr lang="ru-RU" sz="1300" dirty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 оценка использования эффективных форм на практике;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Изучение </a:t>
            </a:r>
            <a:r>
              <a:rPr lang="ru-RU" sz="1300" dirty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запросов, методическое сопровождение и оказание практической помощи педагогическим работникам;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Стимулирование </a:t>
            </a:r>
            <a:r>
              <a:rPr lang="ru-RU" sz="1300" dirty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участия педагогических работников в деятельности профессиональных </a:t>
            </a:r>
            <a:r>
              <a:rPr lang="ru-RU" sz="1300" dirty="0" smtClean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ассоциаций;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</a:t>
            </a:r>
            <a:r>
              <a:rPr lang="ru-RU" sz="1300" dirty="0" smtClean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рганизация </a:t>
            </a:r>
            <a:r>
              <a:rPr lang="ru-RU" sz="1300" dirty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взаимодействия и </a:t>
            </a:r>
            <a:r>
              <a:rPr lang="ru-RU" sz="1300" dirty="0" smtClean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взаимообучения;</a:t>
            </a:r>
            <a:endParaRPr lang="ru-RU" sz="1300" dirty="0">
              <a:solidFill>
                <a:srgbClr val="273478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Помощь </a:t>
            </a:r>
            <a:r>
              <a:rPr lang="ru-RU" sz="1300" dirty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педагогам в обобщении и презентации своего опыта работы.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69427" y="2467292"/>
            <a:ext cx="2240312" cy="1680103"/>
          </a:xfrm>
          <a:prstGeom prst="rect">
            <a:avLst/>
          </a:prstGeom>
          <a:noFill/>
          <a:ln w="12700" cap="flat" cmpd="sng" algn="ctr">
            <a:noFill/>
            <a:prstDash val="sysDot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ru-RU" sz="1300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        </a:t>
            </a:r>
            <a:r>
              <a:rPr lang="ru-RU" sz="1300" b="1" dirty="0" smtClean="0">
                <a:solidFill>
                  <a:srgbClr val="0072BC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            </a:t>
            </a:r>
            <a:endParaRPr lang="ru-RU" sz="1300" dirty="0" smtClean="0">
              <a:solidFill>
                <a:srgbClr val="0072BC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300" b="1" dirty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300" dirty="0" smtClean="0">
              <a:solidFill>
                <a:srgbClr val="1B328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rgbClr val="273478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Реализация </a:t>
            </a:r>
            <a:r>
              <a:rPr lang="ru-RU" sz="1300" b="1" dirty="0" smtClean="0">
                <a:solidFill>
                  <a:srgbClr val="273478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</a:t>
            </a:r>
            <a:r>
              <a:rPr lang="ru-RU" sz="1300" b="1" dirty="0" smtClean="0">
                <a:solidFill>
                  <a:srgbClr val="27347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дресных ДПП </a:t>
            </a:r>
            <a:r>
              <a:rPr lang="ru-RU" sz="1300" dirty="0" smtClean="0">
                <a:solidFill>
                  <a:srgbClr val="27347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результатам диагностики и системного анализа образовательного запроса</a:t>
            </a:r>
            <a:r>
              <a:rPr lang="en-US" sz="1300" dirty="0" smtClean="0">
                <a:solidFill>
                  <a:srgbClr val="27347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1300" dirty="0" smtClean="0">
              <a:solidFill>
                <a:srgbClr val="273478"/>
              </a:solidFill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rgbClr val="273478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Реализация </a:t>
            </a:r>
            <a:r>
              <a:rPr lang="ru-RU" sz="1300" b="1" dirty="0" smtClean="0">
                <a:solidFill>
                  <a:srgbClr val="273478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практических модулей ДПП </a:t>
            </a:r>
            <a:r>
              <a:rPr lang="ru-RU" sz="1300" dirty="0" smtClean="0">
                <a:solidFill>
                  <a:srgbClr val="273478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базе стажировочных площадок, в т.ч. – на базе </a:t>
            </a:r>
            <a:r>
              <a:rPr lang="ru-RU" sz="1300" b="1" dirty="0" smtClean="0">
                <a:solidFill>
                  <a:srgbClr val="273478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инфраструктуры НП «Образование»</a:t>
            </a:r>
            <a:r>
              <a:rPr lang="en-US" sz="1300" dirty="0" smtClean="0">
                <a:solidFill>
                  <a:srgbClr val="273478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1300" dirty="0" smtClean="0">
              <a:solidFill>
                <a:srgbClr val="273478"/>
              </a:solidFill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rgbClr val="273478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Реализация </a:t>
            </a:r>
            <a:r>
              <a:rPr lang="ru-RU" sz="1300" b="1" dirty="0" smtClean="0">
                <a:solidFill>
                  <a:srgbClr val="273478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ДПП в сетевой форме.</a:t>
            </a:r>
            <a:endParaRPr lang="ru-RU" sz="1300" b="1" dirty="0" smtClean="0">
              <a:solidFill>
                <a:srgbClr val="273478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300" b="1" dirty="0">
              <a:solidFill>
                <a:srgbClr val="1B328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3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690641" y="2285583"/>
            <a:ext cx="2238113" cy="2043518"/>
          </a:xfrm>
          <a:prstGeom prst="rect">
            <a:avLst/>
          </a:prstGeom>
          <a:noFill/>
          <a:ln w="12700" cap="flat" cmpd="sng" algn="ctr">
            <a:noFill/>
            <a:prstDash val="sysDot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rgbClr val="273478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Организационно-методическое сопровождение </a:t>
            </a:r>
            <a:r>
              <a:rPr lang="ru-RU" sz="1300" b="1" dirty="0" smtClean="0">
                <a:solidFill>
                  <a:srgbClr val="273478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профессиональных конкурсов</a:t>
            </a:r>
            <a:r>
              <a:rPr lang="en-US" sz="1300" dirty="0" smtClean="0">
                <a:solidFill>
                  <a:srgbClr val="273478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1300" dirty="0" smtClean="0">
              <a:solidFill>
                <a:srgbClr val="273478"/>
              </a:solidFill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defTabSz="161131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rgbClr val="273478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Организационно-методическое сопровождение </a:t>
            </a:r>
            <a:r>
              <a:rPr lang="ru-RU" sz="1300" b="1" dirty="0" smtClean="0">
                <a:solidFill>
                  <a:srgbClr val="273478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профессиональных сообществ (ассоциаций, клубов)</a:t>
            </a:r>
            <a:r>
              <a:rPr lang="en-US" sz="1300" dirty="0" smtClean="0">
                <a:solidFill>
                  <a:srgbClr val="273478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1300" dirty="0" smtClean="0">
              <a:solidFill>
                <a:srgbClr val="273478"/>
              </a:solidFill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273478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Внедрение </a:t>
            </a:r>
            <a:r>
              <a:rPr lang="ru-RU" sz="1300" b="1" dirty="0">
                <a:solidFill>
                  <a:srgbClr val="273478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целевой модели педагогического наставничества</a:t>
            </a:r>
            <a:r>
              <a:rPr lang="en-US" sz="1300" dirty="0">
                <a:solidFill>
                  <a:srgbClr val="273478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1300" dirty="0">
              <a:solidFill>
                <a:srgbClr val="273478"/>
              </a:solidFill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273478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Внедрение </a:t>
            </a:r>
            <a:r>
              <a:rPr lang="ru-RU" sz="1300" b="1" dirty="0">
                <a:solidFill>
                  <a:srgbClr val="273478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системы </a:t>
            </a:r>
            <a:r>
              <a:rPr lang="ru-RU" sz="1300" b="1" dirty="0" smtClean="0">
                <a:solidFill>
                  <a:srgbClr val="273478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менторства</a:t>
            </a:r>
            <a:r>
              <a:rPr lang="ru-RU" sz="1300" b="1" dirty="0">
                <a:solidFill>
                  <a:srgbClr val="273478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7158" y="1071546"/>
            <a:ext cx="223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273478"/>
                </a:solidFill>
                <a:latin typeface="Arial Narrow" panose="020B0606020202030204" pitchFamily="34" charset="0"/>
              </a:rPr>
              <a:t>ФОРМАЛЬНЫЙ ТРЕК</a:t>
            </a:r>
            <a:endParaRPr lang="ru-RU" b="1" u="sng" dirty="0">
              <a:solidFill>
                <a:srgbClr val="273478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86446" y="928670"/>
            <a:ext cx="2238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273478"/>
                </a:solidFill>
                <a:latin typeface="Arial Narrow" panose="020B0606020202030204" pitchFamily="34" charset="0"/>
              </a:rPr>
              <a:t>НЕФОРМАЛЬНЫЙ ТРЕК</a:t>
            </a:r>
            <a:endParaRPr lang="ru-RU" b="1" u="sng" dirty="0">
              <a:solidFill>
                <a:srgbClr val="273478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14612" y="1071546"/>
            <a:ext cx="3017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273478"/>
                </a:solidFill>
                <a:latin typeface="Arial Narrow" panose="020B0606020202030204" pitchFamily="34" charset="0"/>
              </a:rPr>
              <a:t>МЕТОДИЧЕСКАЯ СЛУЖБА</a:t>
            </a:r>
            <a:endParaRPr lang="ru-RU" b="1" u="sng" dirty="0">
              <a:solidFill>
                <a:srgbClr val="273478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5321" y="5014512"/>
            <a:ext cx="8024441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ОЦЕНКА КОМПЕТЕНЦИЙ И МАРШРУТИЗАЦИЯ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27" y="4922384"/>
            <a:ext cx="309694" cy="412925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1571604" y="214290"/>
            <a:ext cx="4847360" cy="347345"/>
          </a:xfrm>
          <a:prstGeom prst="rect">
            <a:avLst/>
          </a:prstGeom>
          <a:noFill/>
          <a:ln w="12700" cap="flat" cmpd="sng" algn="ctr">
            <a:noFill/>
            <a:prstDash val="sysDot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РАЗВИТИЕ ПРОФЕССИОНАЛЬНОГО МАСТЕРСТВА</a:t>
            </a:r>
            <a:endParaRPr lang="ru-RU" sz="2000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DE309E5E-5100-4352-933B-32015925F1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421" y="175225"/>
            <a:ext cx="614426" cy="9501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84219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5516880" y="0"/>
            <a:ext cx="3627120" cy="595035"/>
          </a:xfrm>
          <a:prstGeom prst="rect">
            <a:avLst/>
          </a:prstGeom>
          <a:solidFill>
            <a:srgbClr val="0072B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Параллелограмм 18"/>
          <p:cNvSpPr/>
          <p:nvPr/>
        </p:nvSpPr>
        <p:spPr>
          <a:xfrm flipV="1">
            <a:off x="0" y="0"/>
            <a:ext cx="9144000" cy="721638"/>
          </a:xfrm>
          <a:prstGeom prst="parallelogram">
            <a:avLst/>
          </a:prstGeom>
          <a:solidFill>
            <a:srgbClr val="1B328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2682240" cy="595035"/>
          </a:xfrm>
          <a:prstGeom prst="rect">
            <a:avLst/>
          </a:prstGeom>
          <a:solidFill>
            <a:srgbClr val="1B328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3540" y="364481"/>
            <a:ext cx="811464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ФЕДЕРАЛЬНЫЙ МЕТОДИЧЕСКИЙ ЦЕНТР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5241" y="992464"/>
            <a:ext cx="1569721" cy="0"/>
          </a:xfrm>
          <a:prstGeom prst="line">
            <a:avLst/>
          </a:prstGeom>
          <a:noFill/>
          <a:ln w="5715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Прямоугольник 25"/>
          <p:cNvSpPr/>
          <p:nvPr/>
        </p:nvSpPr>
        <p:spPr>
          <a:xfrm>
            <a:off x="500034" y="4714884"/>
            <a:ext cx="7838901" cy="86177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ЦЕНТР ЯВЛЯЕТСЯ:</a:t>
            </a:r>
          </a:p>
          <a:p>
            <a:pPr indent="365125" defTabSz="263525">
              <a:buFont typeface="Wingdings" panose="05000000000000000000" pitchFamily="2" charset="2"/>
              <a:buChar char="ü"/>
              <a:tabLst>
                <a:tab pos="2244725" algn="l"/>
              </a:tabLst>
            </a:pPr>
            <a:r>
              <a:rPr lang="ru-RU" sz="1600" dirty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координатором региональной сети ЦНППМ в части методической работы</a:t>
            </a:r>
          </a:p>
          <a:p>
            <a:pPr indent="365125" defTabSz="263525">
              <a:buFont typeface="Wingdings" panose="05000000000000000000" pitchFamily="2" charset="2"/>
              <a:buChar char="ü"/>
              <a:tabLst>
                <a:tab pos="2244725" algn="l"/>
              </a:tabLst>
            </a:pPr>
            <a:r>
              <a:rPr lang="ru-RU" sz="1600" dirty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«точкой входа» для региональных и муниципальных методических служб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42910" y="1643050"/>
            <a:ext cx="7838901" cy="646331"/>
          </a:xfrm>
          <a:prstGeom prst="rect">
            <a:avLst/>
          </a:prstGeom>
          <a:ln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ru-RU" sz="2000" b="1" u="sng" dirty="0" smtClean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ФМЦ</a:t>
            </a:r>
            <a:r>
              <a:rPr lang="ru-RU" b="1" dirty="0" smtClean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</a:t>
            </a:r>
            <a:r>
              <a:rPr lang="ru-RU" sz="1600" b="1" dirty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структурное подразделение Академии Минпросвещения России (координатор методической работы</a:t>
            </a:r>
            <a:r>
              <a:rPr lang="ru-RU" sz="1600" b="1" dirty="0" smtClean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endParaRPr lang="en-US" sz="1600" b="1" dirty="0" smtClean="0">
              <a:solidFill>
                <a:srgbClr val="273478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71472" y="2928934"/>
            <a:ext cx="7838901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ЦЕЛЬ:</a:t>
            </a:r>
          </a:p>
          <a:p>
            <a:r>
              <a:rPr lang="ru-RU" sz="1600" dirty="0" smtClean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выработка </a:t>
            </a:r>
            <a:r>
              <a:rPr lang="ru-RU" sz="1600" dirty="0">
                <a:solidFill>
                  <a:srgbClr val="2734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единых подходов к научно-методическому сопровождению педагогических работников и создание единой системы адресного научно-методического сопровождения педагогов и управленческих кадров.</a:t>
            </a:r>
          </a:p>
        </p:txBody>
      </p:sp>
      <p:pic>
        <p:nvPicPr>
          <p:cNvPr id="16" name="Рисунок 15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DE309E5E-5100-4352-933B-32015925F1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96" y="285728"/>
            <a:ext cx="828740" cy="9501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11904716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5516880" y="0"/>
            <a:ext cx="3627120" cy="595035"/>
          </a:xfrm>
          <a:prstGeom prst="rect">
            <a:avLst/>
          </a:prstGeom>
          <a:solidFill>
            <a:srgbClr val="0072B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Параллелограмм 18"/>
          <p:cNvSpPr/>
          <p:nvPr/>
        </p:nvSpPr>
        <p:spPr>
          <a:xfrm flipV="1">
            <a:off x="0" y="0"/>
            <a:ext cx="9144000" cy="721638"/>
          </a:xfrm>
          <a:prstGeom prst="parallelogram">
            <a:avLst/>
          </a:prstGeom>
          <a:solidFill>
            <a:srgbClr val="1B328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2682240" cy="595035"/>
          </a:xfrm>
          <a:prstGeom prst="rect">
            <a:avLst/>
          </a:prstGeom>
          <a:solidFill>
            <a:srgbClr val="1B328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83540" y="364481"/>
            <a:ext cx="811464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ФЕДЕРАЛЬНЫЙ МЕТОДИЧЕСКИЙ ЦЕНТР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42650" y="3266756"/>
            <a:ext cx="3077126" cy="18616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ru-RU" sz="2800" b="1" dirty="0">
                <a:ln w="10160">
                  <a:noFill/>
                  <a:prstDash val="solid"/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Ф</a:t>
            </a:r>
            <a:r>
              <a:rPr lang="ru-RU" sz="2800" b="1" dirty="0" smtClean="0">
                <a:ln w="10160">
                  <a:noFill/>
                  <a:prstDash val="solid"/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едеральный методический центр</a:t>
            </a:r>
          </a:p>
          <a:p>
            <a:pPr lvl="0" algn="ctr"/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«Точка входа» для методических служб</a:t>
            </a:r>
          </a:p>
          <a:p>
            <a:pPr algn="ctr"/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5194" y="1714488"/>
            <a:ext cx="2369417" cy="1289948"/>
          </a:xfrm>
          <a:prstGeom prst="roundRect">
            <a:avLst/>
          </a:prstGeom>
          <a:noFill/>
          <a:ln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ОТДЕЛ ОРГАНИЗАЦИОННО-НОРМАТИВНОГО СОПРОВОЖДЕНИЯ</a:t>
            </a:r>
          </a:p>
          <a:p>
            <a:pPr algn="ctr"/>
            <a:r>
              <a:rPr lang="ru-RU" sz="105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9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Разработка типовых документов и программ ДПО</a:t>
            </a:r>
            <a:endParaRPr lang="ru-RU" sz="9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5195" y="3407648"/>
            <a:ext cx="2160000" cy="1152000"/>
          </a:xfrm>
          <a:prstGeom prst="roundRect">
            <a:avLst/>
          </a:prstGeom>
          <a:noFill/>
          <a:ln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ИНФОРМАЦИОННО-АНАЛИТИЧЕСКИЙ ОТДЕЛ</a:t>
            </a:r>
          </a:p>
          <a:p>
            <a:pPr algn="ctr"/>
            <a:r>
              <a:rPr lang="ru-RU" sz="9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Мониторинги, сбор данных, подготовка информаций и отчетов, ведение баз</a:t>
            </a:r>
            <a:endParaRPr lang="ru-RU" sz="9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5194" y="4857760"/>
            <a:ext cx="2226541" cy="1340674"/>
          </a:xfrm>
          <a:prstGeom prst="roundRect">
            <a:avLst/>
          </a:prstGeom>
          <a:noFill/>
          <a:ln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ОТДЕЛ ОРГАНИЗАЦИИ УЧЕБНОЙ ДЕЯТЕЛЬНОСТИ И  МЕРОПРИЯТИЙ</a:t>
            </a:r>
          </a:p>
          <a:p>
            <a:pPr algn="ctr"/>
            <a:r>
              <a:rPr lang="ru-RU" sz="9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Организация курсовой подготовки, </a:t>
            </a:r>
            <a:r>
              <a:rPr lang="ru-RU" sz="900" dirty="0">
                <a:solidFill>
                  <a:srgbClr val="002060"/>
                </a:solidFill>
                <a:latin typeface="Arial Narrow" panose="020B0606020202030204" pitchFamily="34" charset="0"/>
              </a:rPr>
              <a:t>с</a:t>
            </a:r>
            <a:r>
              <a:rPr lang="ru-RU" sz="9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овещаний, вебинаров, тренингов, мастер-классов и т.п. </a:t>
            </a:r>
            <a:endParaRPr lang="ru-RU" sz="9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55658" y="1785926"/>
            <a:ext cx="2202490" cy="1218510"/>
          </a:xfrm>
          <a:prstGeom prst="roundRect">
            <a:avLst/>
          </a:prstGeom>
          <a:noFill/>
          <a:ln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ОТДЕЛ ПО РАБОТЕ С ЦНППМ</a:t>
            </a:r>
          </a:p>
          <a:p>
            <a:pPr algn="ctr"/>
            <a:r>
              <a:rPr lang="ru-RU" sz="9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Функции оператора, взаимодействие и сопровождение деятельности</a:t>
            </a:r>
            <a:endParaRPr lang="ru-RU" sz="9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55658" y="3143248"/>
            <a:ext cx="2273928" cy="1416400"/>
          </a:xfrm>
          <a:prstGeom prst="roundRect">
            <a:avLst/>
          </a:prstGeom>
          <a:noFill/>
          <a:ln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СЕКТОР ИНФОРМАЦИОННО-ТЕХНИЧЕСКОГО СОПРОВОЖДЕНИЯ</a:t>
            </a:r>
          </a:p>
          <a:p>
            <a:pPr algn="ctr"/>
            <a:r>
              <a:rPr lang="ru-RU" sz="9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Контентное наполнение информационного ресурса Академии, техническое обеспечение деятельности Центра</a:t>
            </a:r>
            <a:endParaRPr lang="ru-RU" sz="9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656253" y="5046434"/>
            <a:ext cx="2160000" cy="1152000"/>
          </a:xfrm>
          <a:prstGeom prst="roundRect">
            <a:avLst/>
          </a:prstGeom>
          <a:noFill/>
          <a:ln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rgbClr val="273478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00724" y="1785926"/>
            <a:ext cx="2285656" cy="1218510"/>
          </a:xfrm>
          <a:prstGeom prst="roundRect">
            <a:avLst/>
          </a:prstGeom>
          <a:noFill/>
          <a:ln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ОТДЕЛ ОРГАНИЗАЦИИ МЕТОДИЧЕСКОЙ РАБОТЫ</a:t>
            </a:r>
          </a:p>
          <a:p>
            <a:pPr algn="ctr"/>
            <a:r>
              <a:rPr lang="ru-RU" sz="9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Разработка кейсов</a:t>
            </a:r>
            <a:endParaRPr lang="ru-RU" sz="9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00724" y="5046434"/>
            <a:ext cx="2160000" cy="1152000"/>
          </a:xfrm>
          <a:prstGeom prst="roundRect">
            <a:avLst/>
          </a:prstGeom>
          <a:noFill/>
          <a:ln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rgbClr val="273478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00724" y="4929198"/>
            <a:ext cx="228565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СЕКТОР ОЦЕНКИ ДЕЯТЕЛЬНОСТИ МЕТОДИСТОВ</a:t>
            </a:r>
          </a:p>
          <a:p>
            <a:pPr algn="ctr"/>
            <a:r>
              <a:rPr lang="ru-RU" sz="900" dirty="0">
                <a:solidFill>
                  <a:srgbClr val="002060"/>
                </a:solidFill>
                <a:latin typeface="Arial Narrow" panose="020B0606020202030204" pitchFamily="34" charset="0"/>
              </a:rPr>
              <a:t>Разработка критериев и показателей эффективности методической работы и </a:t>
            </a:r>
            <a:r>
              <a:rPr lang="ru-RU" sz="9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методистов</a:t>
            </a:r>
            <a:endParaRPr lang="ru-RU" sz="9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43570" y="5000637"/>
            <a:ext cx="2428892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ОТДЕЛ ПО РАБОТЕ С ИННОВАЦИОННЫМИ ПЛОЩАДКАМИ И ЦЕНТРАМИ ОБРАЗОВАНИЯ</a:t>
            </a:r>
          </a:p>
          <a:p>
            <a:pPr algn="ctr"/>
            <a:r>
              <a:rPr lang="ru-RU" sz="900" dirty="0">
                <a:solidFill>
                  <a:srgbClr val="002060"/>
                </a:solidFill>
                <a:latin typeface="Arial Narrow" panose="020B0606020202030204" pitchFamily="34" charset="0"/>
              </a:rPr>
              <a:t>Взаимодействие и сопровождение деятельности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4" name="Рисунок 23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DE309E5E-5100-4352-933B-32015925F1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24" y="928670"/>
            <a:ext cx="828740" cy="9501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30108045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РСНМС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7140" y="1555804"/>
            <a:ext cx="3526232" cy="487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17710"/>
            <a:ext cx="3571900" cy="492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8072494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00240"/>
            <a:ext cx="8317279" cy="36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Соглашение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о </a:t>
            </a:r>
            <a:r>
              <a:rPr lang="ru-RU" dirty="0" smtClean="0"/>
              <a:t>взаимодействии по совместной реализации мероприятий, направленных на научно-методическое сопровождение профессионального развития педагогических работников и управленческих кадров образовательных организаций Брянской области</a:t>
            </a:r>
          </a:p>
          <a:p>
            <a:endParaRPr lang="ru-RU" dirty="0" smtClean="0"/>
          </a:p>
          <a:p>
            <a:pPr algn="r">
              <a:buNone/>
            </a:pPr>
            <a:r>
              <a:rPr lang="ru-RU" dirty="0" smtClean="0"/>
              <a:t>13   </a:t>
            </a:r>
            <a:r>
              <a:rPr lang="ru-RU" dirty="0" smtClean="0"/>
              <a:t>сентября 2021 года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90</TotalTime>
  <Words>826</Words>
  <Application>Microsoft Office PowerPoint</Application>
  <PresentationFormat>Экран (4:3)</PresentationFormat>
  <Paragraphs>100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Метро</vt:lpstr>
      <vt:lpstr>  О.Г.Викульева, заведующий ЦНППМ</vt:lpstr>
      <vt:lpstr>Концепция</vt:lpstr>
      <vt:lpstr>ЕФСНМС</vt:lpstr>
      <vt:lpstr>Слайд 4</vt:lpstr>
      <vt:lpstr>Слайд 5</vt:lpstr>
      <vt:lpstr>Слайд 6</vt:lpstr>
      <vt:lpstr>РСНМС</vt:lpstr>
      <vt:lpstr>Слайд 8</vt:lpstr>
      <vt:lpstr>Соглашение </vt:lpstr>
      <vt:lpstr>Права и обязанности органа местного самоуправления, осуществляющего управление в сфере образования</vt:lpstr>
      <vt:lpstr>Муниципальные методические службы Брянской области </vt:lpstr>
      <vt:lpstr>Слайд 12</vt:lpstr>
      <vt:lpstr>Слайд 13</vt:lpstr>
      <vt:lpstr>ЗАДАЧИ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36</cp:revision>
  <dcterms:created xsi:type="dcterms:W3CDTF">2022-09-16T11:20:01Z</dcterms:created>
  <dcterms:modified xsi:type="dcterms:W3CDTF">2022-09-22T09:59:26Z</dcterms:modified>
</cp:coreProperties>
</file>