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57" r:id="rId5"/>
    <p:sldId id="268" r:id="rId6"/>
    <p:sldId id="272" r:id="rId7"/>
    <p:sldId id="294" r:id="rId8"/>
    <p:sldId id="274" r:id="rId9"/>
    <p:sldId id="273" r:id="rId10"/>
    <p:sldId id="275" r:id="rId11"/>
    <p:sldId id="276" r:id="rId12"/>
    <p:sldId id="278" r:id="rId13"/>
    <p:sldId id="279" r:id="rId14"/>
    <p:sldId id="295" r:id="rId15"/>
    <p:sldId id="296" r:id="rId16"/>
    <p:sldId id="281" r:id="rId17"/>
    <p:sldId id="284" r:id="rId18"/>
    <p:sldId id="280" r:id="rId19"/>
    <p:sldId id="277" r:id="rId20"/>
    <p:sldId id="282" r:id="rId21"/>
    <p:sldId id="288" r:id="rId22"/>
    <p:sldId id="291" r:id="rId23"/>
    <p:sldId id="290" r:id="rId24"/>
    <p:sldId id="292" r:id="rId25"/>
    <p:sldId id="286" r:id="rId26"/>
    <p:sldId id="285" r:id="rId27"/>
    <p:sldId id="287" r:id="rId28"/>
    <p:sldId id="293" r:id="rId29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99" d="100"/>
          <a:sy n="99" d="100"/>
        </p:scale>
        <p:origin x="90" y="4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20000"/>
                    <a:satMod val="180000"/>
                    <a:lumMod val="98000"/>
                  </a:schemeClr>
                </a:gs>
                <a:gs pos="40000">
                  <a:schemeClr val="accent1">
                    <a:tint val="30000"/>
                    <a:satMod val="260000"/>
                    <a:lumMod val="84000"/>
                  </a:schemeClr>
                </a:gs>
                <a:gs pos="100000">
                  <a:schemeClr val="accent1">
                    <a:tint val="100000"/>
                    <a:satMod val="110000"/>
                  </a:schemeClr>
                </a:gs>
              </a:gsLst>
              <a:lin ang="504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ЦТО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20000"/>
                    <a:satMod val="180000"/>
                    <a:lumMod val="98000"/>
                  </a:schemeClr>
                </a:gs>
                <a:gs pos="40000">
                  <a:schemeClr val="accent2">
                    <a:tint val="30000"/>
                    <a:satMod val="260000"/>
                    <a:lumMod val="84000"/>
                  </a:schemeClr>
                </a:gs>
                <a:gs pos="100000">
                  <a:schemeClr val="accent2">
                    <a:tint val="100000"/>
                    <a:satMod val="110000"/>
                  </a:schemeClr>
                </a:gs>
              </a:gsLst>
              <a:lin ang="504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ЦТО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20000"/>
                    <a:satMod val="180000"/>
                    <a:lumMod val="98000"/>
                  </a:schemeClr>
                </a:gs>
                <a:gs pos="40000">
                  <a:schemeClr val="accent3">
                    <a:tint val="30000"/>
                    <a:satMod val="260000"/>
                    <a:lumMod val="84000"/>
                  </a:schemeClr>
                </a:gs>
                <a:gs pos="100000">
                  <a:schemeClr val="accent3">
                    <a:tint val="100000"/>
                    <a:satMod val="110000"/>
                  </a:schemeClr>
                </a:gs>
              </a:gsLst>
              <a:lin ang="504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ЦТО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809528"/>
        <c:axId val="331807568"/>
        <c:axId val="0"/>
      </c:bar3DChart>
      <c:catAx>
        <c:axId val="33180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807568"/>
        <c:crosses val="autoZero"/>
        <c:auto val="1"/>
        <c:lblAlgn val="ctr"/>
        <c:lblOffset val="100"/>
        <c:noMultiLvlLbl val="0"/>
      </c:catAx>
      <c:valAx>
        <c:axId val="33180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809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352549824928021"/>
          <c:y val="0.80800020078597845"/>
          <c:w val="0.40658676016708456"/>
          <c:h val="0.14361844568795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6.4803608099401305E-2"/>
          <c:y val="2.0789864252095759E-2"/>
          <c:w val="0.93519639190059867"/>
          <c:h val="0.80796681115339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1000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Учеников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5000"/>
                    <a:satMod val="180000"/>
                  </a:schemeClr>
                </a:gs>
                <a:gs pos="50000">
                  <a:schemeClr val="accent2">
                    <a:shade val="45000"/>
                    <a:satMod val="170000"/>
                  </a:schemeClr>
                </a:gs>
                <a:gs pos="70000">
                  <a:schemeClr val="accent2">
                    <a:tint val="99000"/>
                    <a:shade val="65000"/>
                    <a:satMod val="155000"/>
                  </a:schemeClr>
                </a:gs>
                <a:gs pos="100000">
                  <a:schemeClr val="accent2">
                    <a:tint val="1000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Учеников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5000"/>
                    <a:satMod val="180000"/>
                  </a:schemeClr>
                </a:gs>
                <a:gs pos="50000">
                  <a:schemeClr val="accent3">
                    <a:shade val="45000"/>
                    <a:satMod val="170000"/>
                  </a:schemeClr>
                </a:gs>
                <a:gs pos="70000">
                  <a:schemeClr val="accent3">
                    <a:tint val="99000"/>
                    <a:shade val="65000"/>
                    <a:satMod val="155000"/>
                  </a:schemeClr>
                </a:gs>
                <a:gs pos="100000">
                  <a:schemeClr val="accent3">
                    <a:tint val="1000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Учеников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2578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15000"/>
                    <a:satMod val="180000"/>
                  </a:schemeClr>
                </a:gs>
                <a:gs pos="50000">
                  <a:schemeClr val="accent4">
                    <a:shade val="45000"/>
                    <a:satMod val="170000"/>
                  </a:schemeClr>
                </a:gs>
                <a:gs pos="70000">
                  <a:schemeClr val="accent4">
                    <a:tint val="99000"/>
                    <a:shade val="65000"/>
                    <a:satMod val="155000"/>
                  </a:schemeClr>
                </a:gs>
                <a:gs pos="100000">
                  <a:schemeClr val="accent4">
                    <a:tint val="1000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Учеников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2736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15000"/>
                    <a:satMod val="180000"/>
                  </a:schemeClr>
                </a:gs>
                <a:gs pos="50000">
                  <a:schemeClr val="accent5">
                    <a:shade val="45000"/>
                    <a:satMod val="170000"/>
                  </a:schemeClr>
                </a:gs>
                <a:gs pos="70000">
                  <a:schemeClr val="accent5">
                    <a:tint val="99000"/>
                    <a:shade val="65000"/>
                    <a:satMod val="155000"/>
                  </a:schemeClr>
                </a:gs>
                <a:gs pos="100000">
                  <a:schemeClr val="accent5">
                    <a:tint val="1000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Учеников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331810704"/>
        <c:axId val="331807176"/>
        <c:axId val="0"/>
      </c:bar3DChart>
      <c:catAx>
        <c:axId val="33181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807176"/>
        <c:crosses val="autoZero"/>
        <c:auto val="1"/>
        <c:lblAlgn val="ctr"/>
        <c:lblOffset val="100"/>
        <c:noMultiLvlLbl val="0"/>
      </c:catAx>
      <c:valAx>
        <c:axId val="331807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81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94269318848171E-2"/>
          <c:y val="4.8381353526068455E-2"/>
          <c:w val="0.84933076898945703"/>
          <c:h val="0.773854483499359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1000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Субсидия</c:v>
                </c:pt>
                <c:pt idx="1">
                  <c:v>Иные цели</c:v>
                </c:pt>
              </c:strCache>
            </c:strRef>
          </c:cat>
          <c:val>
            <c:numRef>
              <c:f>Лист1!$B$2:$B$5</c:f>
              <c:numCache>
                <c:formatCode>_("₽"* #,##0.00_);_("₽"* \(#,##0.00\);_("₽"* "-"??_);_(@_)</c:formatCode>
                <c:ptCount val="4"/>
                <c:pt idx="0">
                  <c:v>970226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5000"/>
                    <a:satMod val="180000"/>
                  </a:schemeClr>
                </a:gs>
                <a:gs pos="50000">
                  <a:schemeClr val="accent2">
                    <a:shade val="45000"/>
                    <a:satMod val="170000"/>
                  </a:schemeClr>
                </a:gs>
                <a:gs pos="70000">
                  <a:schemeClr val="accent2">
                    <a:tint val="99000"/>
                    <a:shade val="65000"/>
                    <a:satMod val="155000"/>
                  </a:schemeClr>
                </a:gs>
                <a:gs pos="100000">
                  <a:schemeClr val="accent2">
                    <a:tint val="1000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Субсидия</c:v>
                </c:pt>
                <c:pt idx="1">
                  <c:v>Иные цели</c:v>
                </c:pt>
              </c:strCache>
            </c:strRef>
          </c:cat>
          <c:val>
            <c:numRef>
              <c:f>Лист1!$C$2:$C$5</c:f>
              <c:numCache>
                <c:formatCode>_("₽"* #,##0.00_);_("₽"* \(#,##0.00\);_("₽"* "-"??_);_(@_)</c:formatCode>
                <c:ptCount val="4"/>
                <c:pt idx="0">
                  <c:v>2265334</c:v>
                </c:pt>
                <c:pt idx="1">
                  <c:v>2385250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5000"/>
                    <a:satMod val="180000"/>
                  </a:schemeClr>
                </a:gs>
                <a:gs pos="50000">
                  <a:schemeClr val="accent3">
                    <a:shade val="45000"/>
                    <a:satMod val="170000"/>
                  </a:schemeClr>
                </a:gs>
                <a:gs pos="70000">
                  <a:schemeClr val="accent3">
                    <a:tint val="99000"/>
                    <a:shade val="65000"/>
                    <a:satMod val="155000"/>
                  </a:schemeClr>
                </a:gs>
                <a:gs pos="100000">
                  <a:schemeClr val="accent3">
                    <a:tint val="1000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Субсидия</c:v>
                </c:pt>
                <c:pt idx="1">
                  <c:v>Иные цели</c:v>
                </c:pt>
              </c:strCache>
            </c:strRef>
          </c:cat>
          <c:val>
            <c:numRef>
              <c:f>Лист1!$D$2:$D$5</c:f>
              <c:numCache>
                <c:formatCode>_("₽"* #,##0.00_);_("₽"* \(#,##0.00\);_("₽"* "-"??_);_(@_)</c:formatCode>
                <c:ptCount val="4"/>
                <c:pt idx="0">
                  <c:v>2505004</c:v>
                </c:pt>
                <c:pt idx="1">
                  <c:v>3286500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15000"/>
                    <a:satMod val="180000"/>
                  </a:schemeClr>
                </a:gs>
                <a:gs pos="50000">
                  <a:schemeClr val="accent4">
                    <a:shade val="45000"/>
                    <a:satMod val="170000"/>
                  </a:schemeClr>
                </a:gs>
                <a:gs pos="70000">
                  <a:schemeClr val="accent4">
                    <a:tint val="99000"/>
                    <a:shade val="65000"/>
                    <a:satMod val="155000"/>
                  </a:schemeClr>
                </a:gs>
                <a:gs pos="100000">
                  <a:schemeClr val="accent4">
                    <a:tint val="1000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Субсидия</c:v>
                </c:pt>
                <c:pt idx="1">
                  <c:v>Иные цели</c:v>
                </c:pt>
              </c:strCache>
            </c:strRef>
          </c:cat>
          <c:val>
            <c:numRef>
              <c:f>Лист1!$E$2:$E$5</c:f>
              <c:numCache>
                <c:formatCode>_("₽"* #,##0.00_);_("₽"* \(#,##0.00\);_("₽"* "-"??_);_(@_)</c:formatCode>
                <c:ptCount val="4"/>
                <c:pt idx="0">
                  <c:v>3858167</c:v>
                </c:pt>
                <c:pt idx="1">
                  <c:v>3286500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15000"/>
                    <a:satMod val="180000"/>
                  </a:schemeClr>
                </a:gs>
                <a:gs pos="50000">
                  <a:schemeClr val="accent5">
                    <a:shade val="45000"/>
                    <a:satMod val="170000"/>
                  </a:schemeClr>
                </a:gs>
                <a:gs pos="70000">
                  <a:schemeClr val="accent5">
                    <a:tint val="99000"/>
                    <a:shade val="65000"/>
                    <a:satMod val="155000"/>
                  </a:schemeClr>
                </a:gs>
                <a:gs pos="100000">
                  <a:schemeClr val="accent5">
                    <a:tint val="1000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Субсидия</c:v>
                </c:pt>
                <c:pt idx="1">
                  <c:v>Иные цели</c:v>
                </c:pt>
              </c:strCache>
            </c:strRef>
          </c:cat>
          <c:val>
            <c:numRef>
              <c:f>Лист1!$F$2:$F$5</c:f>
              <c:numCache>
                <c:formatCode>_("₽"* #,##0.00_);_("₽"* \(#,##0.00\);_("₽"* "-"??_);_(@_)</c:formatCode>
                <c:ptCount val="4"/>
                <c:pt idx="0">
                  <c:v>4379970</c:v>
                </c:pt>
                <c:pt idx="1">
                  <c:v>3286500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5000"/>
                    <a:satMod val="180000"/>
                  </a:schemeClr>
                </a:gs>
                <a:gs pos="50000">
                  <a:schemeClr val="accent6">
                    <a:shade val="45000"/>
                    <a:satMod val="170000"/>
                  </a:schemeClr>
                </a:gs>
                <a:gs pos="70000">
                  <a:schemeClr val="accent6">
                    <a:tint val="99000"/>
                    <a:shade val="65000"/>
                    <a:satMod val="155000"/>
                  </a:schemeClr>
                </a:gs>
                <a:gs pos="100000">
                  <a:schemeClr val="accent6">
                    <a:tint val="1000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Субсидия</c:v>
                </c:pt>
                <c:pt idx="1">
                  <c:v>Иные цели</c:v>
                </c:pt>
              </c:strCache>
            </c:strRef>
          </c:cat>
          <c:val>
            <c:numRef>
              <c:f>Лист1!$G$2:$G$5</c:f>
              <c:numCache>
                <c:formatCode>_("₽"* #,##0.00_);_("₽"* \(#,##0.00\);_("₽"* "-"??_);_(@_)</c:formatCode>
                <c:ptCount val="4"/>
                <c:pt idx="0">
                  <c:v>4966292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32131712"/>
        <c:axId val="332132496"/>
      </c:barChart>
      <c:catAx>
        <c:axId val="33213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132496"/>
        <c:crosses val="autoZero"/>
        <c:auto val="1"/>
        <c:lblAlgn val="ctr"/>
        <c:lblOffset val="100"/>
        <c:noMultiLvlLbl val="0"/>
      </c:catAx>
      <c:valAx>
        <c:axId val="332132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₽&quot;* #,##0.00_);_(&quot;₽&quot;* \(#,##0.00\);_(&quot;₽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13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669368558473552"/>
          <c:y val="0.18241473374681202"/>
          <c:w val="0.34531924392074348"/>
          <c:h val="0.801690904776129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БАЛЛЫ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15000"/>
                      <a:satMod val="180000"/>
                    </a:schemeClr>
                  </a:gs>
                  <a:gs pos="50000">
                    <a:schemeClr val="accent1">
                      <a:shade val="45000"/>
                      <a:satMod val="170000"/>
                    </a:schemeClr>
                  </a:gs>
                  <a:gs pos="70000">
                    <a:schemeClr val="accent1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5100000"/>
                </a:lightRig>
              </a:scene3d>
              <a:sp3d contourW="6350">
                <a:bevelT w="29210" h="12700"/>
                <a:contourClr>
                  <a:scrgbClr r="0" g="0" b="0">
                    <a:satMod val="300000"/>
                  </a:scrgbClr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15000"/>
                      <a:satMod val="180000"/>
                    </a:schemeClr>
                  </a:gs>
                  <a:gs pos="50000">
                    <a:schemeClr val="accent2">
                      <a:shade val="45000"/>
                      <a:satMod val="170000"/>
                    </a:schemeClr>
                  </a:gs>
                  <a:gs pos="70000">
                    <a:schemeClr val="accent2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5100000"/>
                </a:lightRig>
              </a:scene3d>
              <a:sp3d contourW="6350">
                <a:bevelT w="29210" h="12700"/>
                <a:contourClr>
                  <a:scrgbClr r="0" g="0" b="0">
                    <a:satMod val="300000"/>
                  </a:scrgbClr>
                </a:contourClr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15000"/>
                      <a:satMod val="180000"/>
                    </a:schemeClr>
                  </a:gs>
                  <a:gs pos="50000">
                    <a:schemeClr val="accent3">
                      <a:shade val="45000"/>
                      <a:satMod val="170000"/>
                    </a:schemeClr>
                  </a:gs>
                  <a:gs pos="70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5100000"/>
                </a:lightRig>
              </a:scene3d>
              <a:sp3d contourW="6350">
                <a:bevelT w="29210" h="12700"/>
                <a:contourClr>
                  <a:scrgbClr r="0" g="0" b="0">
                    <a:satMod val="300000"/>
                  </a:scrgb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ФГБОУ ВО "БГТУ"</c:v>
                </c:pt>
                <c:pt idx="1">
                  <c:v>ФГБОУ ВО "БГИТУ"</c:v>
                </c:pt>
                <c:pt idx="2">
                  <c:v>ФГБОУ ВО "БГАУ"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/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831223862876774"/>
          <c:y val="0.38679782891197079"/>
          <c:w val="0.22096056718009852"/>
          <c:h val="0.51643946403589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c:rich>
      </c:tx>
      <c:layout>
        <c:manualLayout>
          <c:xMode val="edge"/>
          <c:yMode val="edge"/>
          <c:x val="0.20005349905974396"/>
          <c:y val="1.27794865485564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503524364082137"/>
          <c:y val="2.2625397678367305E-2"/>
          <c:w val="0.38191838340158446"/>
          <c:h val="0.88665922832301358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037297207294378"/>
          <c:y val="0.17787239916611072"/>
          <c:w val="0.27793002430013442"/>
          <c:h val="0.4037711909320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30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01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74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76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60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57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10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24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47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90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7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21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56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10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03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954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36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9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5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0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85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20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29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4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диагонали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линии снизу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Полилиния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Полилиния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диагонали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линии слева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Полилиния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645700" cy="3348856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dirty="0" smtClean="0"/>
              <a:t>ЦЕНТРЫ ТЕХНИЧЕСКОГО ОБРАЗОВАНИЯ </a:t>
            </a:r>
            <a:br>
              <a:rPr lang="ru" dirty="0" smtClean="0"/>
            </a:br>
            <a:r>
              <a:rPr lang="ru" dirty="0" smtClean="0"/>
              <a:t>БРЯНСКОЙ </a:t>
            </a:r>
            <a:r>
              <a:rPr lang="ru" dirty="0" smtClean="0"/>
              <a:t>ОБЛАСТИ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опыта работы</a:t>
            </a:r>
            <a:endParaRPr lang="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3469216"/>
            <a:ext cx="2318443" cy="242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Количество учащихся, приступивших к занятиям </a:t>
            </a:r>
            <a:br>
              <a:rPr lang="ru-RU" dirty="0" smtClean="0"/>
            </a:br>
            <a:r>
              <a:rPr lang="ru-RU" dirty="0" smtClean="0"/>
              <a:t>в ЦТО по состоянию на 01 сентября (по годам)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44815"/>
              </p:ext>
            </p:extLst>
          </p:nvPr>
        </p:nvGraphicFramePr>
        <p:xfrm>
          <a:off x="1295999" y="1692000"/>
          <a:ext cx="11016000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8664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5700" y="198438"/>
            <a:ext cx="8061200" cy="1143000"/>
          </a:xfrm>
        </p:spPr>
        <p:txBody>
          <a:bodyPr/>
          <a:lstStyle/>
          <a:p>
            <a:r>
              <a:rPr lang="ru-RU" sz="2800" dirty="0"/>
              <a:t>Договор о сетевой форме реализации образовательной программы</a:t>
            </a:r>
            <a:endParaRPr lang="en-US" altLang="ru-RU" sz="2800" dirty="0"/>
          </a:p>
        </p:txBody>
      </p:sp>
      <p:pic>
        <p:nvPicPr>
          <p:cNvPr id="75779" name="Picture 3" descr="circule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2768601"/>
            <a:ext cx="2309812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Arc 4"/>
          <p:cNvSpPr>
            <a:spLocks/>
          </p:cNvSpPr>
          <p:nvPr/>
        </p:nvSpPr>
        <p:spPr bwMode="gray">
          <a:xfrm rot="5400000" flipH="1" flipV="1">
            <a:off x="5132387" y="3327400"/>
            <a:ext cx="2279650" cy="1174750"/>
          </a:xfrm>
          <a:custGeom>
            <a:avLst/>
            <a:gdLst>
              <a:gd name="G0" fmla="+- 21592 0 0"/>
              <a:gd name="G1" fmla="+- 21600 0 0"/>
              <a:gd name="G2" fmla="+- 21600 0 0"/>
              <a:gd name="T0" fmla="*/ 0 w 43192"/>
              <a:gd name="T1" fmla="*/ 21001 h 21809"/>
              <a:gd name="T2" fmla="*/ 43191 w 43192"/>
              <a:gd name="T3" fmla="*/ 21809 h 21809"/>
              <a:gd name="T4" fmla="*/ 21592 w 43192"/>
              <a:gd name="T5" fmla="*/ 21600 h 2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2" h="21809" fill="none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</a:path>
              <a:path w="43192" h="21809" stroke="0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  <a:lnTo>
                  <a:pt x="21592" y="21600"/>
                </a:lnTo>
                <a:close/>
              </a:path>
            </a:pathLst>
          </a:custGeom>
          <a:solidFill>
            <a:schemeClr val="hlink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Arc 5"/>
          <p:cNvSpPr>
            <a:spLocks/>
          </p:cNvSpPr>
          <p:nvPr/>
        </p:nvSpPr>
        <p:spPr bwMode="ltGray">
          <a:xfrm rot="16490432" flipH="1" flipV="1">
            <a:off x="6233319" y="3354368"/>
            <a:ext cx="2279650" cy="12303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7 w 43180"/>
              <a:gd name="T1" fmla="*/ 23297 h 23297"/>
              <a:gd name="T2" fmla="*/ 43180 w 43180"/>
              <a:gd name="T3" fmla="*/ 20669 h 23297"/>
              <a:gd name="T4" fmla="*/ 21600 w 43180"/>
              <a:gd name="T5" fmla="*/ 21600 h 23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80" h="23297" fill="none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</a:path>
              <a:path w="43180" h="23297" stroke="0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>
              <a:alpha val="99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5782" name="Group 6"/>
          <p:cNvGrpSpPr>
            <a:grpSpLocks/>
          </p:cNvGrpSpPr>
          <p:nvPr/>
        </p:nvGrpSpPr>
        <p:grpSpPr bwMode="auto">
          <a:xfrm rot="-3733502" flipH="1" flipV="1">
            <a:off x="6350794" y="4317207"/>
            <a:ext cx="2005012" cy="485775"/>
            <a:chOff x="2532" y="1051"/>
            <a:chExt cx="893" cy="246"/>
          </a:xfrm>
        </p:grpSpPr>
        <p:grpSp>
          <p:nvGrpSpPr>
            <p:cNvPr id="75783" name="Group 7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5784" name="AutoShape 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5" name="AutoShape 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6" name="AutoShape 1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87" name="AutoShape 1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5788" name="Group 12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5789" name="AutoShape 1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0" name="AutoShape 1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1" name="AutoShape 1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2" name="AutoShape 1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5793" name="Text Box 17"/>
          <p:cNvSpPr txBox="1">
            <a:spLocks noChangeArrowheads="1"/>
          </p:cNvSpPr>
          <p:nvPr/>
        </p:nvSpPr>
        <p:spPr bwMode="black">
          <a:xfrm>
            <a:off x="5684838" y="3429001"/>
            <a:ext cx="12360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ЦТО школы</a:t>
            </a:r>
            <a:endParaRPr lang="en-US" altLang="ru-RU" b="1" dirty="0">
              <a:solidFill>
                <a:srgbClr val="000000"/>
              </a:solidFill>
            </a:endParaRP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6856413" y="3403601"/>
            <a:ext cx="1234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ЦТО ВУЗы</a:t>
            </a:r>
            <a:endParaRPr lang="en-US" altLang="ru-RU" b="1" dirty="0">
              <a:solidFill>
                <a:srgbClr val="000000"/>
              </a:solidFill>
            </a:endParaRPr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5365750" y="3182938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 flipV="1">
            <a:off x="5437187" y="4875213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 rot="2103433" flipV="1">
            <a:off x="5241926" y="4076700"/>
            <a:ext cx="249237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 rot="120645" flipH="1">
            <a:off x="7905750" y="2959100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02" name="AutoShape 26"/>
          <p:cNvSpPr>
            <a:spLocks noChangeArrowheads="1"/>
          </p:cNvSpPr>
          <p:nvPr/>
        </p:nvSpPr>
        <p:spPr bwMode="gray">
          <a:xfrm>
            <a:off x="3913187" y="2722563"/>
            <a:ext cx="1384300" cy="677862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03" name="AutoShape 27"/>
          <p:cNvSpPr>
            <a:spLocks noChangeArrowheads="1"/>
          </p:cNvSpPr>
          <p:nvPr/>
        </p:nvSpPr>
        <p:spPr bwMode="gray">
          <a:xfrm>
            <a:off x="3946525" y="2762251"/>
            <a:ext cx="1301750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06" name="Rectangle 30"/>
          <p:cNvSpPr>
            <a:spLocks noChangeArrowheads="1"/>
          </p:cNvSpPr>
          <p:nvPr/>
        </p:nvSpPr>
        <p:spPr bwMode="black">
          <a:xfrm>
            <a:off x="4188290" y="2882900"/>
            <a:ext cx="8166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 dirty="0">
                <a:solidFill>
                  <a:srgbClr val="000000"/>
                </a:solidFill>
              </a:rPr>
              <a:t>8 класс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75808" name="AutoShape 32"/>
          <p:cNvSpPr>
            <a:spLocks noChangeArrowheads="1"/>
          </p:cNvSpPr>
          <p:nvPr/>
        </p:nvSpPr>
        <p:spPr bwMode="gray">
          <a:xfrm>
            <a:off x="3756025" y="3838576"/>
            <a:ext cx="1384300" cy="677863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09" name="AutoShape 33"/>
          <p:cNvSpPr>
            <a:spLocks noChangeArrowheads="1"/>
          </p:cNvSpPr>
          <p:nvPr/>
        </p:nvSpPr>
        <p:spPr bwMode="gray">
          <a:xfrm>
            <a:off x="3789362" y="3878264"/>
            <a:ext cx="1301750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10" name="Rectangle 34"/>
          <p:cNvSpPr>
            <a:spLocks noChangeArrowheads="1"/>
          </p:cNvSpPr>
          <p:nvPr/>
        </p:nvSpPr>
        <p:spPr bwMode="black">
          <a:xfrm>
            <a:off x="4031127" y="3998913"/>
            <a:ext cx="8166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 dirty="0">
                <a:solidFill>
                  <a:srgbClr val="000000"/>
                </a:solidFill>
              </a:rPr>
              <a:t>9 класс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75811" name="AutoShape 35"/>
          <p:cNvSpPr>
            <a:spLocks noChangeArrowheads="1"/>
          </p:cNvSpPr>
          <p:nvPr/>
        </p:nvSpPr>
        <p:spPr bwMode="gray">
          <a:xfrm>
            <a:off x="4052887" y="4924426"/>
            <a:ext cx="1384300" cy="677863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12" name="AutoShape 36"/>
          <p:cNvSpPr>
            <a:spLocks noChangeArrowheads="1"/>
          </p:cNvSpPr>
          <p:nvPr/>
        </p:nvSpPr>
        <p:spPr bwMode="gray">
          <a:xfrm>
            <a:off x="4086225" y="4964114"/>
            <a:ext cx="1301750" cy="587375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13" name="Rectangle 37"/>
          <p:cNvSpPr>
            <a:spLocks noChangeArrowheads="1"/>
          </p:cNvSpPr>
          <p:nvPr/>
        </p:nvSpPr>
        <p:spPr bwMode="black">
          <a:xfrm>
            <a:off x="4275894" y="5084763"/>
            <a:ext cx="9208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 dirty="0">
                <a:solidFill>
                  <a:srgbClr val="000000"/>
                </a:solidFill>
              </a:rPr>
              <a:t>10 класс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75817" name="AutoShape 41"/>
          <p:cNvSpPr>
            <a:spLocks noChangeArrowheads="1"/>
          </p:cNvSpPr>
          <p:nvPr/>
        </p:nvSpPr>
        <p:spPr bwMode="gray">
          <a:xfrm flipH="1">
            <a:off x="8174038" y="2405063"/>
            <a:ext cx="1382713" cy="677862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>
            <a:noFill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18" name="AutoShape 42"/>
          <p:cNvSpPr>
            <a:spLocks noChangeArrowheads="1"/>
          </p:cNvSpPr>
          <p:nvPr/>
        </p:nvSpPr>
        <p:spPr bwMode="ltGray">
          <a:xfrm flipH="1">
            <a:off x="8210550" y="2443164"/>
            <a:ext cx="1300162" cy="587375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819" name="Rectangle 43"/>
          <p:cNvSpPr>
            <a:spLocks noChangeArrowheads="1"/>
          </p:cNvSpPr>
          <p:nvPr/>
        </p:nvSpPr>
        <p:spPr bwMode="auto">
          <a:xfrm>
            <a:off x="8424029" y="2568575"/>
            <a:ext cx="9208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600" b="1" dirty="0">
                <a:solidFill>
                  <a:srgbClr val="000000"/>
                </a:solidFill>
              </a:rPr>
              <a:t>11 класс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grpSp>
        <p:nvGrpSpPr>
          <p:cNvPr id="75827" name="Group 51"/>
          <p:cNvGrpSpPr>
            <a:grpSpLocks/>
          </p:cNvGrpSpPr>
          <p:nvPr/>
        </p:nvGrpSpPr>
        <p:grpSpPr bwMode="auto">
          <a:xfrm>
            <a:off x="2710036" y="1256109"/>
            <a:ext cx="4520882" cy="926212"/>
            <a:chOff x="688" y="1071"/>
            <a:chExt cx="2640" cy="480"/>
          </a:xfrm>
        </p:grpSpPr>
        <p:sp>
          <p:nvSpPr>
            <p:cNvPr id="75828" name="AutoShape 52"/>
            <p:cNvSpPr>
              <a:spLocks noChangeArrowheads="1"/>
            </p:cNvSpPr>
            <p:nvPr/>
          </p:nvSpPr>
          <p:spPr bwMode="auto">
            <a:xfrm>
              <a:off x="688" y="1071"/>
              <a:ext cx="2640" cy="480"/>
            </a:xfrm>
            <a:prstGeom prst="wedgeRectCallout">
              <a:avLst>
                <a:gd name="adj1" fmla="val 40907"/>
                <a:gd name="adj2" fmla="val 111250"/>
              </a:avLst>
            </a:prstGeom>
            <a:solidFill>
              <a:srgbClr val="FFFFFF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/>
            </a:p>
          </p:txBody>
        </p:sp>
        <p:sp>
          <p:nvSpPr>
            <p:cNvPr id="75829" name="Rectangle 53"/>
            <p:cNvSpPr>
              <a:spLocks noChangeArrowheads="1"/>
            </p:cNvSpPr>
            <p:nvPr/>
          </p:nvSpPr>
          <p:spPr bwMode="auto">
            <a:xfrm>
              <a:off x="688" y="1077"/>
              <a:ext cx="2636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>
                  <a:solidFill>
                    <a:schemeClr val="bg1"/>
                  </a:solidFill>
                </a:rPr>
                <a:t>дополнительная общеразвивающая программа «Математика, информатика, физика» для учащихся 8-11 классов</a:t>
              </a:r>
              <a:endParaRPr lang="en-US" alt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7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AutoShape 3"/>
          <p:cNvSpPr>
            <a:spLocks noChangeArrowheads="1"/>
          </p:cNvSpPr>
          <p:nvPr/>
        </p:nvSpPr>
        <p:spPr bwMode="ltGray">
          <a:xfrm>
            <a:off x="3536951" y="2133600"/>
            <a:ext cx="5895975" cy="1225550"/>
          </a:xfrm>
          <a:prstGeom prst="roundRect">
            <a:avLst>
              <a:gd name="adj" fmla="val 16449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ltGray">
          <a:xfrm>
            <a:off x="3567113" y="3581400"/>
            <a:ext cx="5853113" cy="1289050"/>
          </a:xfrm>
          <a:prstGeom prst="roundRect">
            <a:avLst>
              <a:gd name="adj" fmla="val 16227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gray">
          <a:xfrm>
            <a:off x="4721226" y="2409825"/>
            <a:ext cx="4179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000" dirty="0">
                <a:solidFill>
                  <a:srgbClr val="080808"/>
                </a:solidFill>
              </a:rPr>
              <a:t> </a:t>
            </a:r>
            <a:r>
              <a:rPr lang="en-US" altLang="ru-RU" sz="2000" dirty="0" smtClean="0">
                <a:solidFill>
                  <a:srgbClr val="080808"/>
                </a:solidFill>
              </a:rPr>
              <a:t>7</a:t>
            </a:r>
            <a:r>
              <a:rPr lang="ru-RU" altLang="ru-RU" sz="2000" dirty="0" smtClean="0">
                <a:solidFill>
                  <a:srgbClr val="080808"/>
                </a:solidFill>
              </a:rPr>
              <a:t> </a:t>
            </a:r>
            <a:r>
              <a:rPr lang="ru-RU" altLang="ru-RU" sz="2000" dirty="0">
                <a:solidFill>
                  <a:srgbClr val="080808"/>
                </a:solidFill>
              </a:rPr>
              <a:t>часов в </a:t>
            </a:r>
            <a:r>
              <a:rPr lang="ru-RU" altLang="ru-RU" sz="2000" dirty="0" smtClean="0">
                <a:solidFill>
                  <a:srgbClr val="080808"/>
                </a:solidFill>
              </a:rPr>
              <a:t>неделю</a:t>
            </a:r>
            <a:endParaRPr lang="en-US" altLang="ru-RU" sz="2000" dirty="0">
              <a:solidFill>
                <a:srgbClr val="080808"/>
              </a:solidFill>
            </a:endParaRPr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ltGray">
          <a:xfrm>
            <a:off x="2746376" y="2300289"/>
            <a:ext cx="1806575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black">
          <a:xfrm>
            <a:off x="2773363" y="2543175"/>
            <a:ext cx="173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F8F8F8"/>
                </a:solidFill>
              </a:rPr>
              <a:t>8, 9 класс</a:t>
            </a:r>
            <a:endParaRPr lang="en-US" altLang="ru-RU" b="1" dirty="0">
              <a:solidFill>
                <a:srgbClr val="F8F8F8"/>
              </a:solidFill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gray">
          <a:xfrm>
            <a:off x="2770188" y="3748089"/>
            <a:ext cx="1806575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11" name="AutoShape 15"/>
          <p:cNvSpPr>
            <a:spLocks noChangeArrowheads="1"/>
          </p:cNvSpPr>
          <p:nvPr/>
        </p:nvSpPr>
        <p:spPr bwMode="ltGray">
          <a:xfrm>
            <a:off x="2759076" y="5241926"/>
            <a:ext cx="7223769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black">
          <a:xfrm>
            <a:off x="2638028" y="3839002"/>
            <a:ext cx="1938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rgbClr val="F8F8F8"/>
                </a:solidFill>
              </a:rPr>
              <a:t>10, 11 класс</a:t>
            </a:r>
            <a:endParaRPr lang="en-US" altLang="ru-RU" b="1" dirty="0">
              <a:solidFill>
                <a:srgbClr val="F8F8F8"/>
              </a:solidFill>
            </a:endParaRP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black">
          <a:xfrm>
            <a:off x="2800350" y="5486401"/>
            <a:ext cx="71104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rgbClr val="F8F8F8"/>
                </a:solidFill>
              </a:rPr>
              <a:t>по субботам</a:t>
            </a:r>
            <a:endParaRPr lang="en-US" altLang="ru-RU" b="1" dirty="0">
              <a:solidFill>
                <a:srgbClr val="F8F8F8"/>
              </a:solidFill>
            </a:endParaRPr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gray">
          <a:xfrm>
            <a:off x="4721226" y="3868738"/>
            <a:ext cx="3971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000" dirty="0" smtClean="0">
                <a:solidFill>
                  <a:srgbClr val="080808"/>
                </a:solidFill>
              </a:rPr>
              <a:t>8</a:t>
            </a:r>
            <a:r>
              <a:rPr lang="ru-RU" altLang="ru-RU" sz="2000" dirty="0" smtClean="0">
                <a:solidFill>
                  <a:srgbClr val="080808"/>
                </a:solidFill>
              </a:rPr>
              <a:t> </a:t>
            </a:r>
            <a:r>
              <a:rPr lang="ru-RU" altLang="ru-RU" sz="2000" dirty="0">
                <a:solidFill>
                  <a:srgbClr val="080808"/>
                </a:solidFill>
              </a:rPr>
              <a:t>часов в неделю</a:t>
            </a:r>
            <a:endParaRPr lang="en-US" altLang="ru-RU" sz="2000" dirty="0">
              <a:solidFill>
                <a:srgbClr val="080808"/>
              </a:solidFill>
            </a:endParaRPr>
          </a:p>
        </p:txBody>
      </p:sp>
      <p:sp>
        <p:nvSpPr>
          <p:cNvPr id="106517" name="Rectangle 21"/>
          <p:cNvSpPr>
            <a:spLocks noChangeArrowheads="1"/>
          </p:cNvSpPr>
          <p:nvPr/>
        </p:nvSpPr>
        <p:spPr bwMode="gray">
          <a:xfrm>
            <a:off x="1979613" y="1413938"/>
            <a:ext cx="84042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buFontTx/>
              <a:buChar char="•"/>
            </a:pPr>
            <a:r>
              <a:rPr lang="en-US" altLang="ru-RU" sz="2000" b="1" dirty="0">
                <a:solidFill>
                  <a:srgbClr val="333399"/>
                </a:solidFill>
              </a:rPr>
              <a:t> </a:t>
            </a:r>
            <a:r>
              <a:rPr lang="ru-RU" altLang="ru-RU" sz="2000" b="1" dirty="0">
                <a:solidFill>
                  <a:srgbClr val="333399"/>
                </a:solidFill>
              </a:rPr>
              <a:t>15 учебных недель в год</a:t>
            </a:r>
            <a:endParaRPr lang="en-US" altLang="ru-RU" sz="1600" dirty="0">
              <a:solidFill>
                <a:srgbClr val="080808"/>
              </a:solidFill>
            </a:endParaRPr>
          </a:p>
        </p:txBody>
      </p:sp>
      <p:sp>
        <p:nvSpPr>
          <p:cNvPr id="106518" name="Rectangle 22"/>
          <p:cNvSpPr>
            <a:spLocks noGrp="1" noChangeArrowheads="1"/>
          </p:cNvSpPr>
          <p:nvPr>
            <p:ph type="title"/>
          </p:nvPr>
        </p:nvSpPr>
        <p:spPr>
          <a:xfrm>
            <a:off x="2425700" y="198438"/>
            <a:ext cx="8061200" cy="1143000"/>
          </a:xfrm>
        </p:spPr>
        <p:txBody>
          <a:bodyPr/>
          <a:lstStyle/>
          <a:p>
            <a:r>
              <a:rPr lang="ru-RU" altLang="ru-RU" sz="4000" dirty="0"/>
              <a:t>Продолжительность обучения</a:t>
            </a:r>
            <a:endParaRPr lang="en-US" altLang="ru-RU" sz="4000" dirty="0"/>
          </a:p>
        </p:txBody>
      </p:sp>
      <p:pic>
        <p:nvPicPr>
          <p:cNvPr id="106519" name="Picture 2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7" y="2327276"/>
            <a:ext cx="16891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20" name="Picture 2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7" y="3781426"/>
            <a:ext cx="16891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21" name="Picture 2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5276851"/>
            <a:ext cx="7093024" cy="25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476672"/>
            <a:ext cx="10360501" cy="5687397"/>
          </a:xfrm>
        </p:spPr>
        <p:txBody>
          <a:bodyPr>
            <a:normAutofit/>
          </a:bodyPr>
          <a:lstStyle/>
          <a:p>
            <a:r>
              <a:rPr lang="ru-RU" dirty="0"/>
              <a:t>Ученики с 8 по 10 класс проходят занятия на базах образовательных организаций, с которыми ГАУ ДПО «БИПКРО» заключил Договор о сетевой форме реализации образовательной программы между ГАУ ДПО «БИПКРО» и образовательной организацией. А учащиеся 11-х классов проходят обучение в ФГБОУ ВО «Брянский государственный технический университет» и ФГБОУ ВО «Брянский государственный инженерно-технологический университет».</a:t>
            </a:r>
          </a:p>
          <a:p>
            <a:r>
              <a:rPr lang="ru-RU" dirty="0"/>
              <a:t>В целях организации образовательного процесса разработана дополнительная общеобразовательная программа «Математика, информатика, физика» для учащихся 8-11 классов, которая была утверждена на заседании учёного совета ГАУ ДПО «БИПКРО» 05 сентября 2019 года, протокол № 07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60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соответствии с годовым календарным графиком установлен следующий режим работы центров технического образования с </a:t>
            </a:r>
            <a:r>
              <a:rPr lang="ru-RU" dirty="0" smtClean="0"/>
              <a:t>сентября по </a:t>
            </a:r>
            <a:r>
              <a:rPr lang="ru-RU" dirty="0"/>
              <a:t>май </a:t>
            </a:r>
            <a:r>
              <a:rPr lang="ru-RU" dirty="0" smtClean="0"/>
              <a:t> </a:t>
            </a:r>
            <a:r>
              <a:rPr lang="ru-RU" dirty="0"/>
              <a:t>– 15 учебных недель, образовательный процесс организован в одну смену по субботам, продолжительность уроков – 40 минут.</a:t>
            </a:r>
          </a:p>
          <a:p>
            <a:r>
              <a:rPr lang="ru-RU" dirty="0"/>
              <a:t>Учебная программа составлена из расчёта по 7 учебных часов в 8-9 классе. 8 учебных часов в 10 и 11 классах с учётом деления групп на подгруппы во время проведения практических занятий.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2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КАДРОВЫЙ СОСТАВ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Для работы с детьми были привлечены опытные учителя, которые </a:t>
            </a:r>
            <a:r>
              <a:rPr lang="ru-RU" dirty="0" smtClean="0"/>
              <a:t>прошли </a:t>
            </a:r>
            <a:r>
              <a:rPr lang="ru-RU" dirty="0"/>
              <a:t>повышение квалификации в ГАУ ДПО «БИПКРО» и ФГБОУ ВО «</a:t>
            </a:r>
            <a:r>
              <a:rPr lang="ru-RU" dirty="0" smtClean="0"/>
              <a:t>Брянский государственный технический университет» </a:t>
            </a:r>
            <a:r>
              <a:rPr lang="ru-RU" dirty="0"/>
              <a:t>(в 2016-17 учебном году прошли обучение 220 учителей, в </a:t>
            </a:r>
            <a:r>
              <a:rPr lang="ru-RU" dirty="0" smtClean="0"/>
              <a:t>2017-18 и 2018-19 </a:t>
            </a:r>
            <a:r>
              <a:rPr lang="ru-RU" dirty="0"/>
              <a:t>учебном году прошли обучение </a:t>
            </a:r>
            <a:r>
              <a:rPr lang="ru-RU" dirty="0" smtClean="0"/>
              <a:t>41 учитель </a:t>
            </a:r>
            <a:r>
              <a:rPr lang="ru-RU" dirty="0"/>
              <a:t>(из вновь назначенных</a:t>
            </a:r>
            <a:r>
              <a:rPr lang="ru-RU" dirty="0" smtClean="0"/>
              <a:t>). 2020-2021 учебном году – 53 учителя. </a:t>
            </a:r>
            <a:r>
              <a:rPr lang="ru-RU" dirty="0"/>
              <a:t>Были проведены обучающие семинары по работе с 3D-оборудованием. В них приняло участие 18 преподавателей ЦТО области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Занятия на базах школ </a:t>
            </a:r>
            <a:r>
              <a:rPr lang="ru-RU" dirty="0" smtClean="0"/>
              <a:t>проводят 104 </a:t>
            </a:r>
            <a:r>
              <a:rPr lang="ru-RU" dirty="0"/>
              <a:t>учителей физики, математики, информатики общеобразовательных организаций Брянской области.</a:t>
            </a:r>
          </a:p>
          <a:p>
            <a:r>
              <a:rPr lang="ru-RU" dirty="0"/>
              <a:t>В работе с одиннадцатиклассниками </a:t>
            </a:r>
            <a:r>
              <a:rPr lang="ru-RU" dirty="0" smtClean="0"/>
              <a:t>задействованы </a:t>
            </a:r>
            <a:r>
              <a:rPr lang="ru-RU" dirty="0"/>
              <a:t>представители профессорско-преподавательского состава вузов Брянской области.</a:t>
            </a:r>
          </a:p>
          <a:p>
            <a:r>
              <a:rPr lang="ru-RU" dirty="0"/>
              <a:t>Общее количество задействованных работников – </a:t>
            </a:r>
            <a:r>
              <a:rPr lang="ru-RU" dirty="0" smtClean="0"/>
              <a:t>131 </a:t>
            </a:r>
            <a:r>
              <a:rPr lang="ru-RU" dirty="0"/>
              <a:t>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1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716" y="-171400"/>
            <a:ext cx="10360501" cy="1223963"/>
          </a:xfrm>
        </p:spPr>
        <p:txBody>
          <a:bodyPr/>
          <a:lstStyle/>
          <a:p>
            <a:r>
              <a:rPr lang="ru-RU" dirty="0" smtClean="0"/>
              <a:t>ТЕХНИЧЕСКАЯ ОСНАЩЕННОСТЬ ЦЕНТРОВ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124744"/>
            <a:ext cx="10360501" cy="503932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рамках подпрограммы «Развитие инженерно-технического образования Брянской области» (2017-2020 годы) за счет финансовых средств областного бюджета по Соглашению № 18 от </a:t>
            </a:r>
            <a:r>
              <a:rPr lang="ru-RU" dirty="0" smtClean="0"/>
              <a:t>15.01.2020 </a:t>
            </a:r>
            <a:r>
              <a:rPr lang="ru-RU" dirty="0"/>
              <a:t>г. «О предоставлении субсидии на финансовое обеспечение выполнения государственного задания на оказание государственных услуг (выполнение работ)» было приобретено и передано в центры технического образования Брянской области следующее оборудование на сумму 3 286 </a:t>
            </a:r>
            <a:r>
              <a:rPr lang="ru-RU" dirty="0" smtClean="0"/>
              <a:t>500 рублей: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Шлем виртуальной реальности (Система виртуальной реальности HTC VIVE </a:t>
            </a:r>
            <a:r>
              <a:rPr lang="ru-RU" dirty="0" err="1"/>
              <a:t>Cosmos</a:t>
            </a:r>
            <a:r>
              <a:rPr lang="ru-RU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Ноутбук виртуальной реальности (</a:t>
            </a:r>
            <a:r>
              <a:rPr lang="en-US" dirty="0"/>
              <a:t>Acer AN515-52 GeForce GTX 1660Ti 6 GB/ 15.6FHD/i5 9300H/8Gb/256Gb/W10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68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ФИНАНСИРОВАНИЕ ДЕЯТЕЛЬНОСТИ ЦТО (в руб.)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364328"/>
              </p:ext>
            </p:extLst>
          </p:nvPr>
        </p:nvGraphicFramePr>
        <p:xfrm>
          <a:off x="1219200" y="1701800"/>
          <a:ext cx="10360025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25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ЭКСКУРСИОННЫЕ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Помимо учебных занятий, с целью профессиональной ориентацией учащихся, учебной программой предусмотрено проведение экскурсий на производственные предприятия области и в высшие учебные заведения.</a:t>
            </a:r>
          </a:p>
          <a:p>
            <a:r>
              <a:rPr lang="ru-RU" dirty="0"/>
              <a:t>ГАУ ДПО «БИПКРО» с учетом предложений ЦТО составлен план-график экскурсий, куда включены следующие параметры: название предприятия, которое посетят с экскурсией школьники; дата проведения экскурсии; класс, количество участников экскурсии; педагог, ответственный за проведение экскурсии. </a:t>
            </a:r>
          </a:p>
          <a:p>
            <a:r>
              <a:rPr lang="ru-RU" dirty="0"/>
              <a:t>Цель проведения экскурсий - познакомить учащихся с миром профессий, востребованных в регионе, получить целостное представление о технологическом цикле изготовления продукции, способствовать профессиональной ориентации школьников.</a:t>
            </a:r>
          </a:p>
          <a:p>
            <a:r>
              <a:rPr lang="ru-RU" dirty="0"/>
              <a:t>В ходе экскурсии проводились встречи учащихся с передовиками производства, выдающимися профессионалами своего дела, которые рассказывали о том, что помогло им добиться высоких результатов в производственной и общественной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541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12981"/>
            <a:ext cx="3499752" cy="1938513"/>
          </a:xfrm>
        </p:spPr>
        <p:txBody>
          <a:bodyPr>
            <a:noAutofit/>
          </a:bodyPr>
          <a:lstStyle/>
          <a:p>
            <a:r>
              <a:rPr lang="ru-RU" sz="43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на КРЕМНИЙ (ЗАО «Группа Кремний-ЭЛ»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3" descr="_2KhNEaxR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043" y="2938374"/>
            <a:ext cx="5189319" cy="3891989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3500" y="893"/>
            <a:ext cx="8735325" cy="370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 descr="I0T4eoX8Fq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6" y="2969661"/>
            <a:ext cx="5147602" cy="38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НОРМАТИВНАЯ БАЗА</a:t>
            </a:r>
            <a:endParaRPr lang="en-US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40000" lnSpcReduction="20000"/>
          </a:bodyPr>
          <a:lstStyle/>
          <a:p>
            <a:r>
              <a:rPr lang="ru-RU" sz="4200" dirty="0"/>
              <a:t>Решение Совета Брянской областной Думы от 19.01.2016 № 104-СД </a:t>
            </a:r>
            <a:r>
              <a:rPr lang="ru-RU" sz="4200" i="1" dirty="0"/>
              <a:t>«Об исполнении рекомендаций «круглого стола» по теме «Проблемы и пути решения подготовки высококвалифицированных кадров для экономики Брянской области» (развитие технического образования в свете реализации в 2016 году отдельных положений Послания Президента Российской Федерации В.В. Путина Федеральному Собранию Российской Федерации)»</a:t>
            </a:r>
            <a:endParaRPr lang="ru-RU" sz="4200" dirty="0"/>
          </a:p>
          <a:p>
            <a:r>
              <a:rPr lang="ru-RU" sz="4200" dirty="0"/>
              <a:t>Решение Совета Брянской областной Думы от 17.05.2016 № 885-СД </a:t>
            </a:r>
            <a:r>
              <a:rPr lang="ru-RU" sz="4200" i="1" dirty="0"/>
              <a:t>«Об исполнении решения Совета областной Думы от 19.01.2016 № 104-сд в части создания в Брянской области центров технического образования учащихся»</a:t>
            </a:r>
            <a:endParaRPr lang="ru-RU" sz="4200" dirty="0"/>
          </a:p>
          <a:p>
            <a:r>
              <a:rPr lang="ru-RU" sz="4200" dirty="0"/>
              <a:t>Приказ Департамента образования и науки Брянской области от 20.07.2016 № 1771/1 «О создании центров технического образования» </a:t>
            </a:r>
          </a:p>
          <a:p>
            <a:r>
              <a:rPr lang="ru-RU" sz="4200" dirty="0"/>
              <a:t>Приказ Департамента образования и науки Брянской области от 07.09.2016 № 2230 «Об утверждении типовых нормативных документов по деятельности центров технического образования»</a:t>
            </a:r>
          </a:p>
          <a:p>
            <a:r>
              <a:rPr lang="ru-RU" sz="4200" dirty="0"/>
              <a:t>Приказ Департамента образования и науки Брянской области от 23.09.2016 № 2392 «О создании Общественного Совета по мониторингу работы Центров технического образования при департаменте образования и науки Брянской области»</a:t>
            </a:r>
          </a:p>
          <a:p>
            <a:r>
              <a:rPr lang="ru-RU" sz="4200" dirty="0"/>
              <a:t>Анкета профессионального самоопределения </a:t>
            </a:r>
            <a:r>
              <a:rPr lang="ru-RU" sz="4200" dirty="0" smtClean="0"/>
              <a:t>учащихся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7115" y="108795"/>
            <a:ext cx="8894033" cy="338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601" y="1101175"/>
            <a:ext cx="5331955" cy="1644676"/>
          </a:xfrm>
        </p:spPr>
        <p:txBody>
          <a:bodyPr>
            <a:noAutofit/>
          </a:bodyPr>
          <a:lstStyle/>
          <a:p>
            <a:r>
              <a:rPr lang="ru-RU" sz="31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на БМЗ (Брянский машиностроительный завод)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6" descr="MfIbIbSiF5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1" y="3407238"/>
            <a:ext cx="4457475" cy="3343106"/>
          </a:xfrm>
          <a:prstGeom prst="rect">
            <a:avLst/>
          </a:prstGeom>
        </p:spPr>
      </p:pic>
      <p:pic>
        <p:nvPicPr>
          <p:cNvPr id="7" name="Содержимое 3" descr="hcj2G82Y68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810" y="3407239"/>
            <a:ext cx="4498249" cy="3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3728" y="11776"/>
            <a:ext cx="8075097" cy="267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86" y="197466"/>
            <a:ext cx="4766704" cy="2851994"/>
          </a:xfrm>
        </p:spPr>
        <p:txBody>
          <a:bodyPr>
            <a:noAutofit/>
          </a:bodyPr>
          <a:lstStyle/>
          <a:p>
            <a:r>
              <a:rPr lang="ru-RU" sz="31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в БГТУ (Брянский государственный технический Университет)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MzNmMbEN9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3723"/>
            <a:ext cx="4084511" cy="3063384"/>
          </a:xfrm>
          <a:prstGeom prst="rect">
            <a:avLst/>
          </a:prstGeom>
        </p:spPr>
      </p:pic>
      <p:pic>
        <p:nvPicPr>
          <p:cNvPr id="7" name="Содержимое 3" descr="faRSVMckJi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176" y="2798740"/>
            <a:ext cx="3043775" cy="4058368"/>
          </a:xfrm>
          <a:prstGeom prst="rect">
            <a:avLst/>
          </a:prstGeom>
        </p:spPr>
      </p:pic>
      <p:pic>
        <p:nvPicPr>
          <p:cNvPr id="8" name="Содержимое 3" descr="lF9MJIyd_S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313" y="3761995"/>
            <a:ext cx="4126815" cy="30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1844" y="260648"/>
            <a:ext cx="1104252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Документом 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установленного образца  о завершении обучения в центрах технического образования является сертификат, выдаваемый лицам, зачисленным в ЦТО на обучение, успешно освоившим соответствующую программу и прошедшим итоговую аттестацию. </a:t>
            </a: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 сертификата – 4 года с момента выдачи документа.</a:t>
            </a:r>
            <a:endParaRPr lang="ru-R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31" y="2420888"/>
            <a:ext cx="6273837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Дополнительные баллы, начисляющие поступающим на программы </a:t>
            </a:r>
            <a:r>
              <a:rPr lang="ru-RU" dirty="0" err="1"/>
              <a:t>бакалавриата</a:t>
            </a:r>
            <a:r>
              <a:rPr lang="ru-RU" dirty="0"/>
              <a:t> и </a:t>
            </a:r>
            <a:r>
              <a:rPr lang="ru-RU" dirty="0" err="1"/>
              <a:t>специалитета</a:t>
            </a:r>
            <a:r>
              <a:rPr lang="ru-RU" dirty="0"/>
              <a:t> очной формы обучения в вузы Брянской области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37898"/>
              </p:ext>
            </p:extLst>
          </p:nvPr>
        </p:nvGraphicFramePr>
        <p:xfrm>
          <a:off x="1219200" y="1701800"/>
          <a:ext cx="10360025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50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indent="449263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800" dirty="0"/>
              <a:t>Количество выпускников ЦТО, поступивших в вузы г. Брянска в </a:t>
            </a:r>
            <a:r>
              <a:rPr lang="ru-RU" sz="2800" dirty="0" smtClean="0"/>
              <a:t>2020 </a:t>
            </a:r>
            <a:r>
              <a:rPr lang="ru-RU" sz="2800" dirty="0"/>
              <a:t>году</a:t>
            </a:r>
            <a:endParaRPr lang="ru-RU" altLang="ru-RU" sz="2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093913" y="2370138"/>
          <a:ext cx="1619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r:id="rId4" imgW="164957" imgH="190335" progId="Equation.3">
                  <p:embed/>
                </p:oleObj>
              </mc:Choice>
              <mc:Fallback>
                <p:oleObj r:id="rId4" imgW="164957" imgH="19033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2370138"/>
                        <a:ext cx="161925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50132"/>
              </p:ext>
            </p:extLst>
          </p:nvPr>
        </p:nvGraphicFramePr>
        <p:xfrm>
          <a:off x="55267" y="-94505"/>
          <a:ext cx="259041" cy="304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6" imgW="164957" imgH="190335" progId="Equation.3">
                  <p:embed/>
                </p:oleObj>
              </mc:Choice>
              <mc:Fallback>
                <p:oleObj r:id="rId6" imgW="164957" imgH="190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7" y="-94505"/>
                        <a:ext cx="259041" cy="304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817049"/>
              </p:ext>
            </p:extLst>
          </p:nvPr>
        </p:nvGraphicFramePr>
        <p:xfrm>
          <a:off x="1495107" y="1498606"/>
          <a:ext cx="9808210" cy="5026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816610"/>
                <a:gridCol w="816610"/>
                <a:gridCol w="816610"/>
                <a:gridCol w="816610"/>
                <a:gridCol w="902970"/>
                <a:gridCol w="816610"/>
                <a:gridCol w="816610"/>
                <a:gridCol w="816610"/>
                <a:gridCol w="902970"/>
              </a:tblGrid>
              <a:tr h="2191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ЦТО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соответствии с письмом </a:t>
                      </a:r>
                      <a:r>
                        <a:rPr lang="ru-RU" sz="900" dirty="0" err="1">
                          <a:effectLst/>
                        </a:rPr>
                        <a:t>ДОиН</a:t>
                      </a:r>
                      <a:r>
                        <a:rPr lang="ru-RU" sz="900" dirty="0">
                          <a:effectLst/>
                        </a:rPr>
                        <a:t> БО от 14.07.2020 № </a:t>
                      </a:r>
                      <a:r>
                        <a:rPr lang="ru-RU" sz="900" dirty="0" smtClean="0">
                          <a:effectLst/>
                        </a:rPr>
                        <a:t>3547-04-Б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4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БГУ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БГТУ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БГИТУ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БГАУ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Другие вузы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 пределы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 поступали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1.Бежицкий ЦТО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2.Брянский ЦТО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3.Володарский ЦТО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4.Дятьковский ЦТО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5.Жуковский ЦТО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6.Карачевский ЦТО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7.Клинцовский ЦТО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8.Новозыбковский ЦТО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9.Советский ЦТО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10.Унечский ЦТО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11.Фокинский ЦТО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3608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92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545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78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Количество выпускников ЦТО, </a:t>
            </a:r>
            <a:r>
              <a:rPr lang="ru-RU" dirty="0" smtClean="0"/>
              <a:t>поступивших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вузы г. </a:t>
            </a:r>
            <a:r>
              <a:rPr lang="ru-RU" dirty="0" smtClean="0"/>
              <a:t>Брянска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554865"/>
              </p:ext>
            </p:extLst>
          </p:nvPr>
        </p:nvGraphicFramePr>
        <p:xfrm>
          <a:off x="1341884" y="1700808"/>
          <a:ext cx="10360025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3"/>
          <p:cNvSpPr>
            <a:spLocks noChangeArrowheads="1"/>
          </p:cNvSpPr>
          <p:nvPr/>
        </p:nvSpPr>
        <p:spPr bwMode="hidden">
          <a:xfrm>
            <a:off x="838200" y="4038600"/>
            <a:ext cx="4113213" cy="1193800"/>
          </a:xfrm>
          <a:prstGeom prst="ellipse">
            <a:avLst/>
          </a:prstGeom>
          <a:gradFill rotWithShape="1">
            <a:gsLst>
              <a:gs pos="0">
                <a:srgbClr val="969696">
                  <a:gamma/>
                  <a:shade val="94118"/>
                  <a:invGamma/>
                </a:srgbClr>
              </a:gs>
              <a:gs pos="100000">
                <a:srgbClr val="969696">
                  <a:alpha val="11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rc 4"/>
          <p:cNvSpPr>
            <a:spLocks/>
          </p:cNvSpPr>
          <p:nvPr/>
        </p:nvSpPr>
        <p:spPr bwMode="ltGray">
          <a:xfrm rot="16200000">
            <a:off x="2287588" y="2216150"/>
            <a:ext cx="1628775" cy="38258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3380 w 43200"/>
              <a:gd name="T1" fmla="*/ 39705 h 43200"/>
              <a:gd name="T2" fmla="*/ 38438 w 43200"/>
              <a:gd name="T3" fmla="*/ 3512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</a:path>
              <a:path w="43200" h="43200" stroke="0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90775" y="3560763"/>
            <a:ext cx="652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ru-RU" sz="2000" b="1">
                <a:solidFill>
                  <a:srgbClr val="1C1C1C"/>
                </a:solidFill>
              </a:rPr>
              <a:t>70%</a:t>
            </a:r>
          </a:p>
        </p:txBody>
      </p:sp>
      <p:sp>
        <p:nvSpPr>
          <p:cNvPr id="9" name="Arc 6"/>
          <p:cNvSpPr>
            <a:spLocks/>
          </p:cNvSpPr>
          <p:nvPr/>
        </p:nvSpPr>
        <p:spPr bwMode="gray">
          <a:xfrm rot="16200000">
            <a:off x="2506663" y="2189163"/>
            <a:ext cx="1300162" cy="36814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8692 w 43200"/>
              <a:gd name="T1" fmla="*/ 42002 h 43200"/>
              <a:gd name="T2" fmla="*/ 31490 w 43200"/>
              <a:gd name="T3" fmla="*/ 40803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3200" stroke="0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rc 7"/>
          <p:cNvSpPr>
            <a:spLocks/>
          </p:cNvSpPr>
          <p:nvPr/>
        </p:nvSpPr>
        <p:spPr bwMode="ltGray">
          <a:xfrm rot="16200000">
            <a:off x="2403475" y="2327275"/>
            <a:ext cx="1301750" cy="35496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027 w 43200"/>
              <a:gd name="T1" fmla="*/ 42175 h 42175"/>
              <a:gd name="T2" fmla="*/ 31490 w 43200"/>
              <a:gd name="T3" fmla="*/ 40803 h 42175"/>
              <a:gd name="T4" fmla="*/ 21600 w 43200"/>
              <a:gd name="T5" fmla="*/ 21600 h 4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175" fill="none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2175" stroke="0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51373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rc 8"/>
          <p:cNvSpPr>
            <a:spLocks/>
          </p:cNvSpPr>
          <p:nvPr/>
        </p:nvSpPr>
        <p:spPr bwMode="ltGray">
          <a:xfrm rot="16200000">
            <a:off x="2338388" y="2374900"/>
            <a:ext cx="1335087" cy="34274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943 w 43200"/>
              <a:gd name="T1" fmla="*/ 37466 h 40803"/>
              <a:gd name="T2" fmla="*/ 31490 w 43200"/>
              <a:gd name="T3" fmla="*/ 40803 h 40803"/>
              <a:gd name="T4" fmla="*/ 21600 w 43200"/>
              <a:gd name="T5" fmla="*/ 21600 h 40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803" fill="none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0803" stroke="0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59225" y="4178300"/>
            <a:ext cx="579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ru-RU" sz="1400" b="1" dirty="0" smtClean="0">
                <a:solidFill>
                  <a:srgbClr val="1C1C1C"/>
                </a:solidFill>
              </a:rPr>
              <a:t>1</a:t>
            </a:r>
            <a:r>
              <a:rPr lang="ru-RU" altLang="ru-RU" sz="1400" b="1" dirty="0" smtClean="0">
                <a:solidFill>
                  <a:srgbClr val="1C1C1C"/>
                </a:solidFill>
              </a:rPr>
              <a:t>2</a:t>
            </a:r>
            <a:endParaRPr lang="en-US" altLang="ru-RU" sz="1400" b="1" dirty="0">
              <a:solidFill>
                <a:srgbClr val="1C1C1C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430713" y="3889375"/>
            <a:ext cx="506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1C1C1C"/>
                </a:solidFill>
              </a:rPr>
              <a:t>6</a:t>
            </a:r>
            <a:endParaRPr lang="en-US" altLang="ru-RU" sz="1400" b="1" dirty="0">
              <a:solidFill>
                <a:srgbClr val="1C1C1C"/>
              </a:solidFill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ltGray">
          <a:xfrm>
            <a:off x="4826000" y="4303713"/>
            <a:ext cx="0" cy="173037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ltGray">
          <a:xfrm>
            <a:off x="4430713" y="4546600"/>
            <a:ext cx="3175" cy="161925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gray">
          <a:xfrm flipH="1">
            <a:off x="2320925" y="4068763"/>
            <a:ext cx="955675" cy="782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rc 14"/>
          <p:cNvSpPr>
            <a:spLocks/>
          </p:cNvSpPr>
          <p:nvPr/>
        </p:nvSpPr>
        <p:spPr bwMode="gray">
          <a:xfrm rot="16200000">
            <a:off x="2359025" y="1971676"/>
            <a:ext cx="1666875" cy="4273550"/>
          </a:xfrm>
          <a:custGeom>
            <a:avLst/>
            <a:gdLst>
              <a:gd name="G0" fmla="+- 19812 0 0"/>
              <a:gd name="G1" fmla="+- 21600 0 0"/>
              <a:gd name="G2" fmla="+- 21600 0 0"/>
              <a:gd name="T0" fmla="*/ 0 w 41412"/>
              <a:gd name="T1" fmla="*/ 12994 h 41573"/>
              <a:gd name="T2" fmla="*/ 28035 w 41412"/>
              <a:gd name="T3" fmla="*/ 41573 h 41573"/>
              <a:gd name="T4" fmla="*/ 19812 w 41412"/>
              <a:gd name="T5" fmla="*/ 21600 h 4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412" h="41573" fill="none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</a:path>
              <a:path w="41412" h="41573" stroke="0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  <a:lnTo>
                  <a:pt x="19812" y="216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137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round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Freeform 15"/>
          <p:cNvSpPr>
            <a:spLocks/>
          </p:cNvSpPr>
          <p:nvPr/>
        </p:nvSpPr>
        <p:spPr bwMode="gray">
          <a:xfrm>
            <a:off x="5157788" y="3557588"/>
            <a:ext cx="211137" cy="279400"/>
          </a:xfrm>
          <a:custGeom>
            <a:avLst/>
            <a:gdLst>
              <a:gd name="T0" fmla="*/ 133 w 141"/>
              <a:gd name="T1" fmla="*/ 72 h 186"/>
              <a:gd name="T2" fmla="*/ 141 w 141"/>
              <a:gd name="T3" fmla="*/ 161 h 186"/>
              <a:gd name="T4" fmla="*/ 15 w 141"/>
              <a:gd name="T5" fmla="*/ 186 h 186"/>
              <a:gd name="T6" fmla="*/ 0 w 141"/>
              <a:gd name="T7" fmla="*/ 0 h 186"/>
              <a:gd name="T8" fmla="*/ 133 w 141"/>
              <a:gd name="T9" fmla="*/ 7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86">
                <a:moveTo>
                  <a:pt x="133" y="72"/>
                </a:moveTo>
                <a:lnTo>
                  <a:pt x="141" y="161"/>
                </a:lnTo>
                <a:lnTo>
                  <a:pt x="15" y="186"/>
                </a:lnTo>
                <a:lnTo>
                  <a:pt x="0" y="0"/>
                </a:lnTo>
                <a:lnTo>
                  <a:pt x="133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rc 16"/>
          <p:cNvSpPr>
            <a:spLocks/>
          </p:cNvSpPr>
          <p:nvPr/>
        </p:nvSpPr>
        <p:spPr bwMode="ltGray">
          <a:xfrm rot="16200000">
            <a:off x="2373313" y="1812925"/>
            <a:ext cx="1657350" cy="4276725"/>
          </a:xfrm>
          <a:custGeom>
            <a:avLst/>
            <a:gdLst>
              <a:gd name="G0" fmla="+- 19534 0 0"/>
              <a:gd name="G1" fmla="+- 21600 0 0"/>
              <a:gd name="G2" fmla="+- 21600 0 0"/>
              <a:gd name="T0" fmla="*/ 0 w 41134"/>
              <a:gd name="T1" fmla="*/ 12382 h 41573"/>
              <a:gd name="T2" fmla="*/ 27757 w 41134"/>
              <a:gd name="T3" fmla="*/ 41573 h 41573"/>
              <a:gd name="T4" fmla="*/ 19534 w 41134"/>
              <a:gd name="T5" fmla="*/ 21600 h 4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134" h="41573" fill="none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</a:path>
              <a:path w="41134" h="41573" stroke="0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  <a:lnTo>
                  <a:pt x="19534" y="216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505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122488" y="3402013"/>
            <a:ext cx="884237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2000" b="1" dirty="0" smtClean="0"/>
              <a:t>146</a:t>
            </a:r>
            <a:endParaRPr lang="en-US" altLang="ru-RU" sz="2000" b="1" dirty="0"/>
          </a:p>
        </p:txBody>
      </p:sp>
      <p:cxnSp>
        <p:nvCxnSpPr>
          <p:cNvPr id="21" name="AutoShape 18"/>
          <p:cNvCxnSpPr>
            <a:cxnSpLocks noChangeShapeType="1"/>
            <a:endCxn id="20" idx="3"/>
          </p:cNvCxnSpPr>
          <p:nvPr/>
        </p:nvCxnSpPr>
        <p:spPr bwMode="auto">
          <a:xfrm rot="10800000" flipV="1">
            <a:off x="3006725" y="2895600"/>
            <a:ext cx="3113088" cy="704850"/>
          </a:xfrm>
          <a:prstGeom prst="bentConnector3">
            <a:avLst>
              <a:gd name="adj1" fmla="val 5002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19"/>
          <p:cNvCxnSpPr>
            <a:cxnSpLocks noChangeShapeType="1"/>
            <a:endCxn id="13" idx="3"/>
          </p:cNvCxnSpPr>
          <p:nvPr/>
        </p:nvCxnSpPr>
        <p:spPr bwMode="auto">
          <a:xfrm rot="10800000">
            <a:off x="4937125" y="4041775"/>
            <a:ext cx="1436688" cy="373063"/>
          </a:xfrm>
          <a:prstGeom prst="bentConnector3">
            <a:avLst>
              <a:gd name="adj1" fmla="val 76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3081338" y="4284663"/>
            <a:ext cx="625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ru-RU" sz="1400" b="1" dirty="0" smtClean="0">
                <a:solidFill>
                  <a:srgbClr val="1C1C1C"/>
                </a:solidFill>
              </a:rPr>
              <a:t>2</a:t>
            </a:r>
            <a:r>
              <a:rPr lang="ru-RU" altLang="ru-RU" sz="1400" b="1" dirty="0" smtClean="0">
                <a:solidFill>
                  <a:srgbClr val="1C1C1C"/>
                </a:solidFill>
              </a:rPr>
              <a:t>0</a:t>
            </a:r>
            <a:endParaRPr lang="en-US" altLang="ru-RU" sz="1400" b="1" dirty="0">
              <a:solidFill>
                <a:srgbClr val="1C1C1C"/>
              </a:solidFill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854200" y="1905000"/>
            <a:ext cx="53165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600" b="1" dirty="0" smtClean="0"/>
              <a:t>Количество поступивших, </a:t>
            </a:r>
          </a:p>
          <a:p>
            <a:pPr algn="ctr" eaLnBrk="0" hangingPunct="0"/>
            <a:r>
              <a:rPr lang="ru-RU" altLang="ru-RU" sz="1600" b="1" dirty="0" smtClean="0"/>
              <a:t>44,3% от общего числа выпускников</a:t>
            </a:r>
            <a:endParaRPr lang="en-US" altLang="ru-RU" sz="1600" b="1" dirty="0"/>
          </a:p>
        </p:txBody>
      </p:sp>
      <p:cxnSp>
        <p:nvCxnSpPr>
          <p:cNvPr id="25" name="AutoShape 22"/>
          <p:cNvCxnSpPr>
            <a:cxnSpLocks noChangeShapeType="1"/>
          </p:cNvCxnSpPr>
          <p:nvPr/>
        </p:nvCxnSpPr>
        <p:spPr bwMode="auto">
          <a:xfrm rot="10800000">
            <a:off x="4511675" y="4419600"/>
            <a:ext cx="1220788" cy="11509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3"/>
          <p:cNvCxnSpPr>
            <a:cxnSpLocks noChangeShapeType="1"/>
          </p:cNvCxnSpPr>
          <p:nvPr/>
        </p:nvCxnSpPr>
        <p:spPr bwMode="auto">
          <a:xfrm flipV="1">
            <a:off x="2976563" y="4564063"/>
            <a:ext cx="241300" cy="11350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5734050" y="5372100"/>
            <a:ext cx="1905000" cy="436563"/>
            <a:chOff x="3618" y="3480"/>
            <a:chExt cx="1200" cy="275"/>
          </a:xfrm>
        </p:grpSpPr>
        <p:sp>
          <p:nvSpPr>
            <p:cNvPr id="28" name="Freeform 25"/>
            <p:cNvSpPr>
              <a:spLocks/>
            </p:cNvSpPr>
            <p:nvPr/>
          </p:nvSpPr>
          <p:spPr bwMode="ltGray">
            <a:xfrm>
              <a:off x="3682" y="3634"/>
              <a:ext cx="1063" cy="121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ltGray">
            <a:xfrm>
              <a:off x="3618" y="3480"/>
              <a:ext cx="1200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" name="Text Box 27"/>
          <p:cNvSpPr txBox="1">
            <a:spLocks noChangeArrowheads="1"/>
          </p:cNvSpPr>
          <p:nvPr/>
        </p:nvSpPr>
        <p:spPr bwMode="black">
          <a:xfrm>
            <a:off x="5719763" y="5405585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FFFFFF"/>
                </a:solidFill>
              </a:rPr>
              <a:t>БГУ</a:t>
            </a:r>
            <a:endParaRPr lang="en-US" altLang="ru-RU" b="1" dirty="0">
              <a:solidFill>
                <a:srgbClr val="FFFFFF"/>
              </a:solidFill>
            </a:endParaRPr>
          </a:p>
        </p:txBody>
      </p: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6324600" y="4200525"/>
            <a:ext cx="1905000" cy="436563"/>
            <a:chOff x="3618" y="3480"/>
            <a:chExt cx="1200" cy="275"/>
          </a:xfrm>
        </p:grpSpPr>
        <p:sp>
          <p:nvSpPr>
            <p:cNvPr id="32" name="Freeform 29"/>
            <p:cNvSpPr>
              <a:spLocks/>
            </p:cNvSpPr>
            <p:nvPr/>
          </p:nvSpPr>
          <p:spPr bwMode="ltGray">
            <a:xfrm>
              <a:off x="3682" y="3634"/>
              <a:ext cx="1063" cy="121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ltGray">
            <a:xfrm>
              <a:off x="3618" y="3480"/>
              <a:ext cx="1200" cy="24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" name="Text Box 31"/>
          <p:cNvSpPr txBox="1">
            <a:spLocks noChangeArrowheads="1"/>
          </p:cNvSpPr>
          <p:nvPr/>
        </p:nvSpPr>
        <p:spPr bwMode="black">
          <a:xfrm>
            <a:off x="6448425" y="4200525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FFFFFF"/>
                </a:solidFill>
              </a:rPr>
              <a:t>БГАУ</a:t>
            </a:r>
            <a:endParaRPr lang="en-US" altLang="ru-RU" b="1" dirty="0">
              <a:solidFill>
                <a:srgbClr val="FFFFFF"/>
              </a:solidFill>
            </a:endParaRPr>
          </a:p>
        </p:txBody>
      </p: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6096000" y="2686050"/>
            <a:ext cx="1905000" cy="436563"/>
            <a:chOff x="3618" y="3480"/>
            <a:chExt cx="1200" cy="275"/>
          </a:xfrm>
        </p:grpSpPr>
        <p:sp>
          <p:nvSpPr>
            <p:cNvPr id="36" name="Freeform 33"/>
            <p:cNvSpPr>
              <a:spLocks/>
            </p:cNvSpPr>
            <p:nvPr/>
          </p:nvSpPr>
          <p:spPr bwMode="ltGray">
            <a:xfrm>
              <a:off x="3682" y="3634"/>
              <a:ext cx="1063" cy="121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ltGray">
            <a:xfrm>
              <a:off x="3618" y="3480"/>
              <a:ext cx="1200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" name="Text Box 35"/>
          <p:cNvSpPr txBox="1">
            <a:spLocks noChangeArrowheads="1"/>
          </p:cNvSpPr>
          <p:nvPr/>
        </p:nvSpPr>
        <p:spPr bwMode="black">
          <a:xfrm>
            <a:off x="6219825" y="268605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FFFFFF"/>
                </a:solidFill>
              </a:rPr>
              <a:t>БГТУ</a:t>
            </a:r>
            <a:endParaRPr lang="en-US" altLang="ru-RU" b="1" dirty="0">
              <a:solidFill>
                <a:srgbClr val="FFFFFF"/>
              </a:solidFill>
            </a:endParaRPr>
          </a:p>
        </p:txBody>
      </p: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1085850" y="5486400"/>
            <a:ext cx="1905000" cy="436563"/>
            <a:chOff x="3618" y="3480"/>
            <a:chExt cx="1200" cy="275"/>
          </a:xfrm>
        </p:grpSpPr>
        <p:sp>
          <p:nvSpPr>
            <p:cNvPr id="40" name="Freeform 37"/>
            <p:cNvSpPr>
              <a:spLocks/>
            </p:cNvSpPr>
            <p:nvPr/>
          </p:nvSpPr>
          <p:spPr bwMode="gray">
            <a:xfrm>
              <a:off x="3682" y="3634"/>
              <a:ext cx="1063" cy="121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gray">
            <a:xfrm>
              <a:off x="3618" y="3480"/>
              <a:ext cx="1200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" name="Text Box 39"/>
          <p:cNvSpPr txBox="1">
            <a:spLocks noChangeArrowheads="1"/>
          </p:cNvSpPr>
          <p:nvPr/>
        </p:nvSpPr>
        <p:spPr bwMode="black">
          <a:xfrm>
            <a:off x="1209675" y="54864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FFFFFF"/>
                </a:solidFill>
              </a:rPr>
              <a:t>БГИТУ</a:t>
            </a:r>
            <a:endParaRPr lang="en-US" altLang="ru-RU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НОРМАТИВНАЯ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Приказ департамента образования и науки Брянской области от 30.12.2016 № 3568 «Об утверждении Положения о порядке оформления, выдачи и учета сертификатов об обучении в центрах технического образования Брянской области»</a:t>
            </a:r>
          </a:p>
          <a:p>
            <a:r>
              <a:rPr lang="ru-RU" dirty="0"/>
              <a:t>Положение о присуждении грантов педагогическим работникам Брянской области, работающим в центрах технического образования</a:t>
            </a:r>
          </a:p>
          <a:p>
            <a:r>
              <a:rPr lang="ru-RU" dirty="0"/>
              <a:t>Положение о взаимодействии центров технического образования, промышленных предприятий и образовательных организаций высшего образования Брянской области</a:t>
            </a:r>
          </a:p>
          <a:p>
            <a:r>
              <a:rPr lang="ru-RU" dirty="0"/>
              <a:t>Положение о промежуточной и итоговой аттестации учащихся центров технического образования</a:t>
            </a:r>
          </a:p>
          <a:p>
            <a:r>
              <a:rPr lang="ru-RU" dirty="0"/>
              <a:t>Положение об отчислении обучающихся из центров технического образования </a:t>
            </a:r>
          </a:p>
          <a:p>
            <a:r>
              <a:rPr lang="ru-RU" dirty="0"/>
              <a:t>Выписки из протоколов заседаний учёных советов вузов Брянской области о начислении дополнительных баллов при приёме в вузы</a:t>
            </a:r>
          </a:p>
          <a:p>
            <a:r>
              <a:rPr lang="ru-RU" dirty="0"/>
              <a:t>Дополнительные общеобразовательные программы для центров технического образования. Информатика, математика, физики 8-11 классы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pmag.ru/sites/spmag.ru/files/0fmn7jcwr2qjtvx8csozrom9svn5se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62" y="116773"/>
            <a:ext cx="8732931" cy="538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2627500"/>
            <a:ext cx="3314262" cy="1753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398" b="1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4 декабря</a:t>
            </a:r>
          </a:p>
          <a:p>
            <a:pPr algn="ctr"/>
            <a:r>
              <a:rPr lang="ru-RU" sz="5398" b="1" dirty="0"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2015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630" y="5640370"/>
            <a:ext cx="11815434" cy="107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99" b="1" dirty="0">
                <a:latin typeface="+mj-lt"/>
                <a:cs typeface="Times New Roman" panose="02020603050405020304" pitchFamily="18" charset="0"/>
              </a:rPr>
              <a:t>Ежегодное послание президента Российской Федерации </a:t>
            </a:r>
          </a:p>
          <a:p>
            <a:pPr algn="ctr"/>
            <a:r>
              <a:rPr lang="ru-RU" sz="3199" b="1" dirty="0">
                <a:latin typeface="+mj-lt"/>
                <a:cs typeface="Times New Roman" panose="02020603050405020304" pitchFamily="18" charset="0"/>
              </a:rPr>
              <a:t>Владимира Владимировича Путина Федеральному Собранию</a:t>
            </a:r>
          </a:p>
        </p:txBody>
      </p:sp>
    </p:spTree>
    <p:extLst>
      <p:ext uri="{BB962C8B-B14F-4D97-AF65-F5344CB8AC3E}">
        <p14:creationId xmlns:p14="http://schemas.microsoft.com/office/powerpoint/2010/main" val="1822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653" y="2163982"/>
            <a:ext cx="3314262" cy="1753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398" b="1" dirty="0">
                <a:latin typeface="+mj-lt"/>
                <a:cs typeface="Times New Roman" panose="02020603050405020304" pitchFamily="18" charset="0"/>
              </a:rPr>
              <a:t>Январь</a:t>
            </a:r>
            <a:r>
              <a:rPr lang="ru-RU" sz="5398" b="1" dirty="0">
                <a:latin typeface="+mj-lt"/>
              </a:rPr>
              <a:t>  </a:t>
            </a:r>
            <a:r>
              <a:rPr lang="ru-RU" sz="5398" b="1" dirty="0">
                <a:latin typeface="+mj-lt"/>
                <a:cs typeface="Times New Roman" panose="02020603050405020304" pitchFamily="18" charset="0"/>
              </a:rPr>
              <a:t>2016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5060971"/>
            <a:ext cx="11815434" cy="156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99" dirty="0">
                <a:latin typeface="+mj-lt"/>
                <a:cs typeface="Times New Roman" panose="02020603050405020304" pitchFamily="18" charset="0"/>
              </a:rPr>
              <a:t>Брянская областная Дума выступила с инициативой о создании </a:t>
            </a:r>
            <a:endParaRPr lang="ru-RU" sz="3199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3199" dirty="0" smtClean="0"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3199" dirty="0">
                <a:latin typeface="+mj-lt"/>
                <a:cs typeface="Times New Roman" panose="02020603050405020304" pitchFamily="18" charset="0"/>
              </a:rPr>
              <a:t>регионе Центров технического образования. </a:t>
            </a:r>
            <a:endParaRPr lang="ru-RU" sz="3199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3199" dirty="0" smtClean="0">
                <a:latin typeface="+mj-lt"/>
                <a:cs typeface="Times New Roman" panose="02020603050405020304" pitchFamily="18" charset="0"/>
              </a:rPr>
              <a:t>Идею </a:t>
            </a:r>
            <a:r>
              <a:rPr lang="ru-RU" sz="3199" dirty="0">
                <a:latin typeface="+mj-lt"/>
                <a:cs typeface="Times New Roman" panose="02020603050405020304" pitchFamily="18" charset="0"/>
              </a:rPr>
              <a:t>поддержало Правительство Брянской области</a:t>
            </a:r>
            <a:endParaRPr lang="ru-RU" sz="3199" b="1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14.stc.all.kpcdn.net/share/i/12/7477426/inx96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4" y="159349"/>
            <a:ext cx="7404451" cy="49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671" y="1356553"/>
            <a:ext cx="3315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j-lt"/>
                <a:cs typeface="Times New Roman" panose="02020603050405020304" pitchFamily="18" charset="0"/>
              </a:rPr>
              <a:t>Сентябрь</a:t>
            </a:r>
            <a:r>
              <a:rPr lang="ru-RU" sz="5400" b="1" dirty="0" smtClean="0">
                <a:latin typeface="+mj-lt"/>
              </a:rPr>
              <a:t>  </a:t>
            </a:r>
            <a:r>
              <a:rPr lang="ru-RU" sz="5400" b="1" dirty="0" smtClean="0">
                <a:latin typeface="+mj-lt"/>
                <a:cs typeface="Times New Roman" panose="02020603050405020304" pitchFamily="18" charset="0"/>
              </a:rPr>
              <a:t>2016 года</a:t>
            </a:r>
            <a:endParaRPr lang="ru-RU" sz="5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67" y="5300284"/>
            <a:ext cx="1181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+mj-lt"/>
                <a:cs typeface="Times New Roman" panose="02020603050405020304" pitchFamily="18" charset="0"/>
              </a:rPr>
              <a:t>Брянской области 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на базе образовательных организаций свои </a:t>
            </a:r>
            <a:r>
              <a:rPr lang="ru-RU" sz="3200" dirty="0">
                <a:latin typeface="+mj-lt"/>
                <a:cs typeface="Times New Roman" panose="02020603050405020304" pitchFamily="18" charset="0"/>
              </a:rPr>
              <a:t>двери распахнули первые семь 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Центров </a:t>
            </a:r>
            <a:r>
              <a:rPr lang="ru-RU" sz="3200" dirty="0">
                <a:latin typeface="+mj-lt"/>
                <a:cs typeface="Times New Roman" panose="02020603050405020304" pitchFamily="18" charset="0"/>
              </a:rPr>
              <a:t>технического 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образования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2" descr="ÐÐ¸Ð¼Ð½Ð°Ð·Ð¸Ñ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35" y="131360"/>
            <a:ext cx="307657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static.esosedi.org/fiber/12237/fit/1400x1000/gimnaziya_n7_g_bryanska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8"/>
          <a:stretch/>
        </p:blipFill>
        <p:spPr bwMode="auto">
          <a:xfrm>
            <a:off x="8324783" y="131360"/>
            <a:ext cx="3076575" cy="1104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fokinka32.ru/bank/gimnazja-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 b="21063"/>
          <a:stretch/>
        </p:blipFill>
        <p:spPr bwMode="auto">
          <a:xfrm>
            <a:off x="4757333" y="1755266"/>
            <a:ext cx="3076575" cy="1165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bryanskschool-11.narod.ru/images/school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19035" r="163" b="9091"/>
          <a:stretch/>
        </p:blipFill>
        <p:spPr bwMode="auto">
          <a:xfrm>
            <a:off x="8324783" y="1766931"/>
            <a:ext cx="3076575" cy="1165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38044" y="10083806"/>
            <a:ext cx="987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Унечской школы №4</a:t>
            </a:r>
            <a:endParaRPr lang="ru-RU" dirty="0"/>
          </a:p>
        </p:txBody>
      </p:sp>
      <p:pic>
        <p:nvPicPr>
          <p:cNvPr id="11" name="Picture 6" descr="https://avatars.mds.yandex.net/get-altay/492546/2a0000015e7aa02367d690ce2fda7fe8fcdd/XX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35" y="3462992"/>
            <a:ext cx="3076575" cy="125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://klsch3.narod.ru/risunok145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b="23066"/>
          <a:stretch/>
        </p:blipFill>
        <p:spPr bwMode="auto">
          <a:xfrm>
            <a:off x="8324783" y="3462992"/>
            <a:ext cx="3076575" cy="1250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://photos.wikimapia.org/p/00/01/72/20/67_big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4"/>
          <a:stretch/>
        </p:blipFill>
        <p:spPr bwMode="auto">
          <a:xfrm>
            <a:off x="1171977" y="3462992"/>
            <a:ext cx="3076575" cy="1250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89013" y="123446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Гимназия № 3 г. Брянск</a:t>
            </a:r>
            <a:endParaRPr lang="ru-RU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3625" y="1234695"/>
            <a:ext cx="335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Гимназия № 7 г. Брянск</a:t>
            </a:r>
            <a:endParaRPr lang="ru-RU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2963" y="2917068"/>
            <a:ext cx="3388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Гимназия № 1 г. Брянск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86825" y="298704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МБОУ СОШ № 11 г. Брянск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820" y="4794337"/>
            <a:ext cx="368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Школа № 3 г. Новозыбков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757335" y="4794337"/>
            <a:ext cx="307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Школа № 4 г. Унеча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324781" y="4794337"/>
            <a:ext cx="307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Школа № 3 г.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Клинцы</a:t>
            </a:r>
            <a:endParaRPr lang="ru-RU" b="1" dirty="0" smtClean="0">
              <a:latin typeface="+mj-lt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8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824" y="2163652"/>
            <a:ext cx="3315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j-lt"/>
                <a:cs typeface="Times New Roman" panose="02020603050405020304" pitchFamily="18" charset="0"/>
              </a:rPr>
              <a:t>Сентябрь</a:t>
            </a:r>
            <a:r>
              <a:rPr lang="ru-RU" sz="5400" b="1" dirty="0" smtClean="0">
                <a:latin typeface="+mj-lt"/>
              </a:rPr>
              <a:t>  </a:t>
            </a:r>
            <a:r>
              <a:rPr lang="ru-RU" sz="5400" b="1" dirty="0" smtClean="0">
                <a:latin typeface="+mj-lt"/>
                <a:cs typeface="Times New Roman" panose="02020603050405020304" pitchFamily="18" charset="0"/>
              </a:rPr>
              <a:t>2017 года</a:t>
            </a:r>
            <a:endParaRPr lang="ru-RU" sz="5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zhk-lyc1.sch.b-edu.ru/files/cropped-cropped-lt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8" r="15594"/>
          <a:stretch/>
        </p:blipFill>
        <p:spPr bwMode="auto">
          <a:xfrm>
            <a:off x="5632526" y="417349"/>
            <a:ext cx="4691867" cy="1922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22404" y="5186559"/>
            <a:ext cx="415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МБОУ 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ДСОШ № 3 г. Дятьково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Рисунок 6" descr="https://data3.proshkolu.ru/content/media/pic/std/2000000/1274000/1273301-f3b9932e2fc3bf5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8"/>
          <a:stretch/>
        </p:blipFill>
        <p:spPr bwMode="auto">
          <a:xfrm>
            <a:off x="5632528" y="2989976"/>
            <a:ext cx="4691867" cy="2050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38228" y="23825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МАОУ г. Жуковки 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«Лицей № 1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им. Д.С. </a:t>
            </a:r>
            <a:r>
              <a:rPr lang="ru-RU" b="1" dirty="0" err="1" smtClean="0">
                <a:latin typeface="+mj-lt"/>
                <a:cs typeface="Times New Roman" panose="02020603050405020304" pitchFamily="18" charset="0"/>
              </a:rPr>
              <a:t>Езерского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4546" y="5769734"/>
            <a:ext cx="1181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В Брянской области открылись ещё два</a:t>
            </a:r>
          </a:p>
          <a:p>
            <a:pPr algn="ctr"/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 Центра технического образования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836" y="5805264"/>
            <a:ext cx="10058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Открыты 10-й и 11-й Центры технического образования Брянской области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2261" y="739425"/>
            <a:ext cx="4339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МБОУ «</a:t>
            </a:r>
            <a:r>
              <a:rPr lang="ru-RU" sz="2800" b="1" dirty="0" err="1" smtClean="0">
                <a:latin typeface="+mj-lt"/>
                <a:cs typeface="Times New Roman" panose="02020603050405020304" pitchFamily="18" charset="0"/>
              </a:rPr>
              <a:t>Снежская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 гимназия» </a:t>
            </a:r>
          </a:p>
          <a:p>
            <a:pPr algn="ctr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Брянского района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913" y="2746801"/>
            <a:ext cx="4430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j-lt"/>
                <a:cs typeface="Times New Roman" panose="02020603050405020304" pitchFamily="18" charset="0"/>
              </a:rPr>
              <a:t>Сентябрь</a:t>
            </a:r>
          </a:p>
          <a:p>
            <a:pPr algn="ctr"/>
            <a:r>
              <a:rPr lang="ru-RU" sz="5400" b="1" dirty="0" smtClean="0">
                <a:latin typeface="+mj-lt"/>
                <a:cs typeface="Times New Roman" panose="02020603050405020304" pitchFamily="18" charset="0"/>
              </a:rPr>
              <a:t>2018 года</a:t>
            </a:r>
            <a:endParaRPr lang="ru-RU" sz="5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ani32.ru/assets/images/objects/thumbs/object-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13" y="476672"/>
            <a:ext cx="3396448" cy="191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24" y="2539787"/>
            <a:ext cx="3292699" cy="2473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54652" y="2996952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+mj-lt"/>
                <a:cs typeface="Times New Roman" panose="02020603050405020304" pitchFamily="18" charset="0"/>
              </a:rPr>
              <a:t>МБОУ СОШ имени С.М.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Кирова </a:t>
            </a:r>
          </a:p>
          <a:p>
            <a:pPr algn="ctr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г. Карачев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809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Динамика открытия ЦТО Брянской области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251054"/>
              </p:ext>
            </p:extLst>
          </p:nvPr>
        </p:nvGraphicFramePr>
        <p:xfrm>
          <a:off x="1219200" y="1701800"/>
          <a:ext cx="10360025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16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ий стиль 16 х 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48_TF02787990_TF02787990" id="{F8D9DA57-5005-4B4A-9EBB-6B6F0065B24A}" vid="{9FC5A353-BEB4-4811-B54D-34ADFAF3E06D}"/>
    </a:ext>
  </a:extLst>
</a:theme>
</file>

<file path=ppt/theme/theme2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1310</Words>
  <Application>Microsoft Office PowerPoint</Application>
  <PresentationFormat>Произвольный</PresentationFormat>
  <Paragraphs>262</Paragraphs>
  <Slides>25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Segoe UI Historic</vt:lpstr>
      <vt:lpstr>Times New Roman</vt:lpstr>
      <vt:lpstr>Технический стиль 16 х 9</vt:lpstr>
      <vt:lpstr>Equation.3</vt:lpstr>
      <vt:lpstr>ЦЕНТРЫ ТЕХНИЧЕСКОГО ОБРАЗОВАНИЯ  БРЯНСКОЙ ОБЛАСТИ  из опыта работы</vt:lpstr>
      <vt:lpstr>НОРМАТИВНАЯ БАЗА</vt:lpstr>
      <vt:lpstr>НОРМАТИВНАЯ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открытия ЦТО Брянской области</vt:lpstr>
      <vt:lpstr>Количество учащихся, приступивших к занятиям  в ЦТО по состоянию на 01 сентября (по годам)</vt:lpstr>
      <vt:lpstr>Договор о сетевой форме реализации образовательной программы</vt:lpstr>
      <vt:lpstr>Продолжительность обучения</vt:lpstr>
      <vt:lpstr>Презентация PowerPoint</vt:lpstr>
      <vt:lpstr>Презентация PowerPoint</vt:lpstr>
      <vt:lpstr>КАДРОВЫЙ СОСТАВ</vt:lpstr>
      <vt:lpstr>ТЕХНИЧЕСКАЯ ОСНАЩЕННОСТЬ ЦЕНТРОВ</vt:lpstr>
      <vt:lpstr>ФИНАНСИРОВАНИЕ ДЕЯТЕЛЬНОСТИ ЦТО (в руб.)</vt:lpstr>
      <vt:lpstr>ЭКСКУРСИОННЫЕ МЕРОПРИЯТИЯ</vt:lpstr>
      <vt:lpstr>Экскурсия на КРЕМНИЙ (ЗАО «Группа Кремний-ЭЛ»</vt:lpstr>
      <vt:lpstr>Экскурсия на БМЗ (Брянский машиностроительный завод)</vt:lpstr>
      <vt:lpstr>Экскурсия в БГТУ (Брянский государственный технический Университет)</vt:lpstr>
      <vt:lpstr>Презентация PowerPoint</vt:lpstr>
      <vt:lpstr>Дополнительные баллы, начисляющие поступающим на программы бакалавриата и специалитета очной формы обучения в вузы Брянской области:</vt:lpstr>
      <vt:lpstr>Количество выпускников ЦТО, поступивших в вузы г. Брянска в 2020 году</vt:lpstr>
      <vt:lpstr>Количество выпускников ЦТО, поступивших в вузы г. Брянска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ЦЕНТРЫ ТЕХНИЧЕСКОГО ОБРАЗОВАНИЯ  БРЯНСКОЙ ОБЛАСТИ</dc:title>
  <dc:creator>RePack by Diakov</dc:creator>
  <cp:lastModifiedBy>Admin</cp:lastModifiedBy>
  <cp:revision>36</cp:revision>
  <dcterms:created xsi:type="dcterms:W3CDTF">2018-10-01T07:19:01Z</dcterms:created>
  <dcterms:modified xsi:type="dcterms:W3CDTF">2021-07-02T12:41:22Z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