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</p:sldMasterIdLst>
  <p:sldIdLst>
    <p:sldId id="256" r:id="rId2"/>
    <p:sldId id="263" r:id="rId3"/>
    <p:sldId id="264" r:id="rId4"/>
    <p:sldId id="272" r:id="rId5"/>
    <p:sldId id="267" r:id="rId6"/>
    <p:sldId id="266" r:id="rId7"/>
    <p:sldId id="268" r:id="rId8"/>
    <p:sldId id="271" r:id="rId9"/>
    <p:sldId id="274" r:id="rId10"/>
    <p:sldId id="275" r:id="rId11"/>
    <p:sldId id="276" r:id="rId12"/>
    <p:sldId id="278" r:id="rId13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505" autoAdjust="0"/>
    <p:restoredTop sz="94660"/>
  </p:normalViewPr>
  <p:slideViewPr>
    <p:cSldViewPr>
      <p:cViewPr>
        <p:scale>
          <a:sx n="50" d="100"/>
          <a:sy n="50" d="100"/>
        </p:scale>
        <p:origin x="-2910" y="-1308"/>
      </p:cViewPr>
      <p:guideLst>
        <p:guide orient="horz" pos="2160"/>
        <p:guide pos="3402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/>
              <a:t>Участие учителей </a:t>
            </a:r>
          </a:p>
          <a:p>
            <a:pPr>
              <a:defRPr/>
            </a:pPr>
            <a:r>
              <a:rPr lang="ru-RU" dirty="0"/>
              <a:t>МБОУ</a:t>
            </a:r>
            <a:r>
              <a:rPr lang="ru-RU" baseline="0" dirty="0"/>
              <a:t> "Верещакская СОШ"</a:t>
            </a:r>
            <a:endParaRPr lang="ru-RU" dirty="0"/>
          </a:p>
        </c:rich>
      </c:tx>
      <c:layout>
        <c:manualLayout>
          <c:xMode val="edge"/>
          <c:yMode val="edge"/>
          <c:x val="3.2334370255156869E-2"/>
          <c:y val="3.2874838449789445E-2"/>
        </c:manualLayout>
      </c:layout>
    </c:title>
    <c:plotArea>
      <c:layout>
        <c:manualLayout>
          <c:layoutTarget val="inner"/>
          <c:xMode val="edge"/>
          <c:yMode val="edge"/>
          <c:x val="7.8756957520214263E-2"/>
          <c:y val="0.23501456427085521"/>
          <c:w val="0.57502096144097004"/>
          <c:h val="0.61426075218098908"/>
        </c:manualLayout>
      </c:layout>
      <c:barChart>
        <c:barDir val="col"/>
        <c:grouping val="clustered"/>
        <c:ser>
          <c:idx val="0"/>
          <c:order val="0"/>
          <c:tx>
            <c:strRef>
              <c:f>Лист3!$A$2</c:f>
              <c:strCache>
                <c:ptCount val="1"/>
                <c:pt idx="0">
                  <c:v>Участие учителя в семинарах, конференциях, мастер-классах</c:v>
                </c:pt>
              </c:strCache>
            </c:strRef>
          </c:tx>
          <c:dLbls>
            <c:delete val="1"/>
          </c:dLbls>
          <c:cat>
            <c:strRef>
              <c:f>Лист3!$B$1:$C$1</c:f>
              <c:strCache>
                <c:ptCount val="2"/>
                <c:pt idx="0">
                  <c:v>2019-2020</c:v>
                </c:pt>
                <c:pt idx="1">
                  <c:v>2020-2021</c:v>
                </c:pt>
              </c:strCache>
            </c:strRef>
          </c:cat>
          <c:val>
            <c:numRef>
              <c:f>Лист3!$B$2:$C$2</c:f>
              <c:numCache>
                <c:formatCode>0%</c:formatCode>
                <c:ptCount val="2"/>
                <c:pt idx="0">
                  <c:v>8.0000000000000071E-2</c:v>
                </c:pt>
                <c:pt idx="1">
                  <c:v>0.25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  <c:pt idx="0">
                  <c:v>Участие учителей в конкурсах профессионального мастерства</c:v>
                </c:pt>
              </c:strCache>
            </c:strRef>
          </c:tx>
          <c:dLbls>
            <c:dLblPos val="inEnd"/>
            <c:showVal val="1"/>
          </c:dLbls>
          <c:cat>
            <c:strRef>
              <c:f>Лист3!$B$1:$C$1</c:f>
              <c:strCache>
                <c:ptCount val="2"/>
                <c:pt idx="0">
                  <c:v>2019-2020</c:v>
                </c:pt>
                <c:pt idx="1">
                  <c:v>2020-2021</c:v>
                </c:pt>
              </c:strCache>
            </c:strRef>
          </c:cat>
          <c:val>
            <c:numRef>
              <c:f>Лист3!$B$3:$C$3</c:f>
              <c:numCache>
                <c:formatCode>0%</c:formatCode>
                <c:ptCount val="2"/>
                <c:pt idx="0">
                  <c:v>8.0000000000000071E-2</c:v>
                </c:pt>
                <c:pt idx="1">
                  <c:v>0.17</c:v>
                </c:pt>
              </c:numCache>
            </c:numRef>
          </c:val>
        </c:ser>
        <c:dLbls>
          <c:showVal val="1"/>
        </c:dLbls>
        <c:gapWidth val="75"/>
        <c:overlap val="40"/>
        <c:axId val="80205696"/>
        <c:axId val="80207232"/>
      </c:barChart>
      <c:catAx>
        <c:axId val="80205696"/>
        <c:scaling>
          <c:orientation val="minMax"/>
        </c:scaling>
        <c:delete val="1"/>
        <c:axPos val="b"/>
        <c:majorTickMark val="none"/>
        <c:tickLblPos val="none"/>
        <c:crossAx val="80207232"/>
        <c:crosses val="autoZero"/>
        <c:auto val="1"/>
        <c:lblAlgn val="ctr"/>
        <c:lblOffset val="100"/>
      </c:catAx>
      <c:valAx>
        <c:axId val="8020723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8020569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7576" y="5349903"/>
            <a:ext cx="1019377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450056" y="4853412"/>
            <a:ext cx="9991249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0056" y="3886200"/>
            <a:ext cx="9991249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02A5-4FE5-49D9-9E24-09F23B90C450}" type="datetimeFigureOut">
              <a:rPr lang="en-US" smtClean="0"/>
              <a:pPr/>
              <a:t>5/23/2022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9721215" y="6473952"/>
            <a:ext cx="896512" cy="246888"/>
          </a:xfrm>
        </p:spPr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1052-9426-4BF8-AD5C-0524B135B3EA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34FD-32E6-4D3D-92AA-F9A83D5CEF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101013" y="549277"/>
            <a:ext cx="216027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40067" y="549277"/>
            <a:ext cx="7380923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1052-9426-4BF8-AD5C-0524B135B3EA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34FD-32E6-4D3D-92AA-F9A83D5CEF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1052-9426-4BF8-AD5C-0524B135B3EA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230529" y="76201"/>
            <a:ext cx="3420428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9721215" y="6473952"/>
            <a:ext cx="896512" cy="246888"/>
          </a:xfrm>
        </p:spPr>
        <p:txBody>
          <a:bodyPr/>
          <a:lstStyle/>
          <a:p>
            <a:fld id="{F3DA34FD-32E6-4D3D-92AA-F9A83D5CEF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7576" y="3444903"/>
            <a:ext cx="1019377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0056" y="1676400"/>
            <a:ext cx="9991249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1052-9426-4BF8-AD5C-0524B135B3EA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34FD-32E6-4D3D-92AA-F9A83D5CEF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13186" y="2947086"/>
            <a:ext cx="10261283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56444" y="457200"/>
            <a:ext cx="10261283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60045" y="1600200"/>
            <a:ext cx="4950619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5490686" y="1600200"/>
            <a:ext cx="5130641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1052-9426-4BF8-AD5C-0524B135B3EA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34FD-32E6-4D3D-92AA-F9A83D5CEF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60045" y="5410200"/>
            <a:ext cx="10171271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32456" y="666750"/>
            <a:ext cx="5068219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5486936" y="666750"/>
            <a:ext cx="5070210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32456" y="1316038"/>
            <a:ext cx="5068219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5491312" y="1316038"/>
            <a:ext cx="5065833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1052-9426-4BF8-AD5C-0524B135B3EA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9721215" y="6477000"/>
            <a:ext cx="900113" cy="246888"/>
          </a:xfrm>
        </p:spPr>
        <p:txBody>
          <a:bodyPr/>
          <a:lstStyle/>
          <a:p>
            <a:fld id="{F3DA34FD-32E6-4D3D-92AA-F9A83D5CEF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07576" y="6019801"/>
            <a:ext cx="1019377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56444" y="457200"/>
            <a:ext cx="10261283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1052-9426-4BF8-AD5C-0524B135B3EA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34FD-32E6-4D3D-92AA-F9A83D5CEF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1052-9426-4BF8-AD5C-0524B135B3EA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34FD-32E6-4D3D-92AA-F9A83D5CEF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07576" y="5849118"/>
            <a:ext cx="1019377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540067" y="5486400"/>
            <a:ext cx="9991249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540068" y="609600"/>
            <a:ext cx="3553570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223028" y="609600"/>
            <a:ext cx="6308288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1052-9426-4BF8-AD5C-0524B135B3EA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34FD-32E6-4D3D-92AA-F9A83D5CEF2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140517" y="616634"/>
            <a:ext cx="5940743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B1052-9426-4BF8-AD5C-0524B135B3EA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DA34FD-32E6-4D3D-92AA-F9A83D5CEF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0056" y="4993760"/>
            <a:ext cx="6930866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450056" y="5533218"/>
            <a:ext cx="6930866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07576" y="1050899"/>
            <a:ext cx="1019377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60045" y="1554163"/>
            <a:ext cx="10261283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7650956" y="76201"/>
            <a:ext cx="2970371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2FB1052-9426-4BF8-AD5C-0524B135B3EA}" type="datetimeFigureOut">
              <a:rPr lang="ru-RU" smtClean="0"/>
              <a:pPr/>
              <a:t>23.05.2022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690461" y="76201"/>
            <a:ext cx="3960495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9721215" y="6477001"/>
            <a:ext cx="900113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DA34FD-32E6-4D3D-92AA-F9A83D5CEF2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60045" y="457200"/>
            <a:ext cx="10261283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07576" y="1050899"/>
            <a:ext cx="1019377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07576" y="1057987"/>
            <a:ext cx="10193774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2123" y="620688"/>
            <a:ext cx="10081120" cy="30963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 деятельности ресурсного центра «Точка Роста» на базе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МБОУ «</a:t>
            </a:r>
            <a:r>
              <a:rPr lang="ru-RU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Старобобовичская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СОШ»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nvz-stb.sch.b-edu.ru/files/cropped-%D0%A0%D0%B8%D1%81%D1%83%D0%BD%D0%BE%D0%B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899" y="3357538"/>
            <a:ext cx="5500726" cy="35004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ВНЕУРОЧНОЕ ЗАНЯТИЕ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00081" y="1714488"/>
            <a:ext cx="90730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Учителем биологии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Саможен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Г.И. 22 сентября проведено открытое внеурочное занятие в 5 классе на тему «Исследование окружающей среды»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5899" y="2857496"/>
            <a:ext cx="7643866" cy="4000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БЫЛО СДЕЛАНО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0081" y="1714488"/>
            <a:ext cx="9073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767" y="1428737"/>
            <a:ext cx="978700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Проведена диагностика профессиональных затруднений педагогов МБОУ 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Верещакская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СОШ»</a:t>
            </a:r>
          </a:p>
          <a:p>
            <a:pPr marL="342900" indent="-342900" algn="just">
              <a:buAutoNum type="arabicPeriod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Каждым учителем был составлен индивидуальный план  ликвидации профессиональных затруднений. 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Ознакомление педагогов МБОУ «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Верещакская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СОШ» с цифровым оборудованием ТР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Методическая поддержка педагогов МБОУ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Верещакская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СОШ»  осуществлялась через работу школьных методических объединений, реализацию программы наставничества, работу педагогических советов и семинаров. 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5.  Участие педагогов в мастер-классах и открытых уроков, проводимых на базе МБОУ «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Старобобовичская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iginal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9739" y="0"/>
            <a:ext cx="1099108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257403" y="274638"/>
            <a:ext cx="6215106" cy="70609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ИТОГИ ПРОДЕЛАННОЙ РАБОТЫ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7227" y="1196752"/>
            <a:ext cx="9951956" cy="488600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/>
              <a:t>	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 Результатом реализации модели на данном этапе стало участие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учителей:</a:t>
            </a:r>
          </a:p>
          <a:p>
            <a:pPr algn="just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1. В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методических мероприятиях разного уровня (92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%).</a:t>
            </a:r>
          </a:p>
          <a:p>
            <a:pPr algn="just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	2.Наблюдается </a:t>
            </a: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положительная динамика в деятельности педагогов, осуществляющих распространение своего опыта через открытые уроки, на которых демонстрируется практическое применение полученных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знаний. </a:t>
            </a:r>
          </a:p>
          <a:p>
            <a:pPr algn="just">
              <a:buNone/>
            </a:pPr>
            <a:r>
              <a:rPr lang="ru-RU" sz="18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2757469" y="3571876"/>
          <a:ext cx="6286543" cy="328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48147" y="476672"/>
            <a:ext cx="9482618" cy="945498"/>
          </a:xfrm>
        </p:spPr>
        <p:txBody>
          <a:bodyPr>
            <a:normAutofit/>
          </a:bodyPr>
          <a:lstStyle/>
          <a:p>
            <a:r>
              <a:rPr lang="ru-RU" dirty="0" smtClean="0"/>
              <a:t>Точка Роста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0115" y="1772816"/>
            <a:ext cx="10081120" cy="1767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marR="13970" algn="ctr">
              <a:spcBef>
                <a:spcPts val="10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2021 году МБОУ «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Старобобовичская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СОШ» вошла в федеральный проект «Современная школа» национального проекта «Образование».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1590" marR="13970" algn="ctr">
              <a:lnSpc>
                <a:spcPct val="100000"/>
              </a:lnSpc>
              <a:spcBef>
                <a:spcPts val="100"/>
              </a:spcBef>
            </a:pPr>
            <a:endParaRPr lang="ru-RU" sz="2400" b="1" dirty="0">
              <a:latin typeface="Candara" pitchFamily="34" charset="0"/>
              <a:cs typeface="Microsoft Sans Serif"/>
            </a:endParaRPr>
          </a:p>
        </p:txBody>
      </p:sp>
      <p:pic>
        <p:nvPicPr>
          <p:cNvPr id="4" name="Picture 4" descr="C:\Users\Администратор\Desktop\Точка Рос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147" y="2276872"/>
            <a:ext cx="5436310" cy="5436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65701"/>
          <a:stretch/>
        </p:blipFill>
        <p:spPr>
          <a:xfrm>
            <a:off x="6768827" y="3717032"/>
            <a:ext cx="2774708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48147" y="476672"/>
            <a:ext cx="9482618" cy="94549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Помещения, оборудование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4651" y="1988840"/>
            <a:ext cx="5400675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Огромным преимуществом работы центра стало то, что дети получили возможность изучать предметы «Физика», «Биология» и «Химия» на новом учебном оборудовании</a:t>
            </a:r>
            <a:r>
              <a:rPr lang="ru-RU" dirty="0" smtClean="0">
                <a:latin typeface="Candara" pitchFamily="34" charset="0"/>
              </a:rPr>
              <a:t>.</a:t>
            </a:r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659" y="3501008"/>
            <a:ext cx="4852074" cy="2535318"/>
          </a:xfrm>
          <a:prstGeom prst="rect">
            <a:avLst/>
          </a:prstGeom>
        </p:spPr>
      </p:pic>
      <p:pic>
        <p:nvPicPr>
          <p:cNvPr id="10242" name="Picture 2" descr="http://nvz-stb.sch.b-edu.ru/files/-%D0%B1%D0%B8%D0%BE%D0%BB%D0%BE%D0%B3%D0%B8%D1%87%D0%B5%D1%81%D0%BA%D0%B0%D1%8F-%D0%BB%D0%B0%D0%B1%D0%BE%D1%80%D0%B0%D1%82%D0%BE%D1%80%D0%B8%D1%8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39" y="1357298"/>
            <a:ext cx="4214842" cy="2286015"/>
          </a:xfrm>
          <a:prstGeom prst="rect">
            <a:avLst/>
          </a:prstGeo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57" y="3643314"/>
            <a:ext cx="4143404" cy="3107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6259" y="6021288"/>
            <a:ext cx="3600400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marR="13970" algn="ctr">
              <a:spcBef>
                <a:spcPts val="100"/>
              </a:spcBef>
            </a:pPr>
            <a:r>
              <a:rPr lang="ru-RU" b="1" dirty="0" err="1" smtClean="0">
                <a:latin typeface="Candara" pitchFamily="34" charset="0"/>
              </a:rPr>
              <a:t>Жабченко</a:t>
            </a:r>
            <a:r>
              <a:rPr lang="ru-RU" b="1" dirty="0" smtClean="0">
                <a:latin typeface="Candara" pitchFamily="34" charset="0"/>
              </a:rPr>
              <a:t> </a:t>
            </a:r>
          </a:p>
          <a:p>
            <a:pPr marL="21590" marR="13970" algn="ctr">
              <a:spcBef>
                <a:spcPts val="100"/>
              </a:spcBef>
            </a:pPr>
            <a:r>
              <a:rPr lang="ru-RU" b="1" dirty="0" smtClean="0">
                <a:latin typeface="Candara" pitchFamily="34" charset="0"/>
              </a:rPr>
              <a:t>Елена Ивановна</a:t>
            </a:r>
            <a:endParaRPr lang="ru-RU" b="1" dirty="0">
              <a:latin typeface="Candara" pitchFamily="34" charset="0"/>
              <a:cs typeface="Microsoft Sans Serif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0715" y="6021288"/>
            <a:ext cx="3600400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marR="13970" algn="ctr">
              <a:spcBef>
                <a:spcPts val="100"/>
              </a:spcBef>
            </a:pPr>
            <a:r>
              <a:rPr lang="ru-RU" b="1" dirty="0" err="1" smtClean="0">
                <a:latin typeface="Candara" pitchFamily="34" charset="0"/>
              </a:rPr>
              <a:t>Саможен</a:t>
            </a:r>
            <a:r>
              <a:rPr lang="ru-RU" b="1" dirty="0" smtClean="0">
                <a:latin typeface="Candara" pitchFamily="34" charset="0"/>
              </a:rPr>
              <a:t> </a:t>
            </a:r>
          </a:p>
          <a:p>
            <a:pPr marL="21590" marR="13970" algn="ctr">
              <a:spcBef>
                <a:spcPts val="100"/>
              </a:spcBef>
            </a:pPr>
            <a:r>
              <a:rPr lang="ru-RU" b="1" dirty="0" smtClean="0">
                <a:latin typeface="Candara" pitchFamily="34" charset="0"/>
                <a:cs typeface="Microsoft Sans Serif"/>
              </a:rPr>
              <a:t>Галина Ивановна</a:t>
            </a:r>
            <a:endParaRPr lang="ru-RU" b="1" dirty="0">
              <a:latin typeface="Candara" pitchFamily="34" charset="0"/>
              <a:cs typeface="Microsoft Sans Serif"/>
            </a:endParaRPr>
          </a:p>
        </p:txBody>
      </p:sp>
      <p:pic>
        <p:nvPicPr>
          <p:cNvPr id="1027" name="Picture 3" descr="C:\Users\СтБобовичи\AppData\Local\Temp\Rar$DIa1296.1497\IMG_24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0755" y="1772816"/>
            <a:ext cx="2718048" cy="4176464"/>
          </a:xfrm>
          <a:prstGeom prst="rect">
            <a:avLst/>
          </a:prstGeom>
          <a:noFill/>
        </p:spPr>
      </p:pic>
      <p:pic>
        <p:nvPicPr>
          <p:cNvPr id="1028" name="Picture 4" descr="C:\Users\СтБобовичи\AppData\Local\Temp\Rar$DIa1296.12257\IMG_5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2283" y="1772816"/>
            <a:ext cx="2808312" cy="4212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48147" y="476672"/>
            <a:ext cx="9482618" cy="80918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Педагоги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0115" y="1285861"/>
            <a:ext cx="10081120" cy="1859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нашей школы прошли обучение по курсу «Использование оборудования детского технопарка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Кванториум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и центра «Точки роста» для реализации образовательных программ по физике и биологии в рамках естественнонаучного направления. Кроме курсов учителя систематически принимают участие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вебинарах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семинарах для совершенствования своего мастерства.</a:t>
            </a:r>
          </a:p>
          <a:p>
            <a:pPr marL="21590" marR="13970" algn="ctr">
              <a:lnSpc>
                <a:spcPct val="100000"/>
              </a:lnSpc>
              <a:spcBef>
                <a:spcPts val="100"/>
              </a:spcBef>
            </a:pPr>
            <a:endParaRPr lang="ru-RU" sz="2400" b="1" dirty="0">
              <a:latin typeface="Candara" pitchFamily="34" charset="0"/>
              <a:cs typeface="Microsoft Sans Serif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081" y="2571744"/>
            <a:ext cx="3429024" cy="408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7997" y="2500306"/>
            <a:ext cx="3286148" cy="41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48147" y="476672"/>
            <a:ext cx="9482618" cy="6663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Занятия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00675" y="928670"/>
            <a:ext cx="5143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marR="13970" algn="ctr">
              <a:spcBef>
                <a:spcPts val="100"/>
              </a:spcBef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Педагоги активно используют оборудование Центра в образовательных целях: проводят практические занятия, лабораторные работы с помощью цифровой лаборатории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Releon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ставят эксперименты и проводят опыты.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361" y="2928934"/>
            <a:ext cx="5614989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Т-5\Desktop\fe37ccb0-b516-41a3-a386-3db0615b49bc-968x1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0"/>
            <a:ext cx="5186361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48147" y="142852"/>
            <a:ext cx="5181156" cy="12793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Точка Роста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7139" y="1214422"/>
            <a:ext cx="478634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Центре функционируют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объединения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«Экспериментальная  физика»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 Практическая биология»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 Химия вокруг нас»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«В гармонии с природой»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«Удивительное рядом»</a:t>
            </a:r>
          </a:p>
        </p:txBody>
      </p:sp>
      <p:pic>
        <p:nvPicPr>
          <p:cNvPr id="1026" name="Picture 2" descr="C:\Users\Т-5\Desktop\-занятие-в-9-классе-по-сборке-манипулятора-с-угловой-кинемати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2179" y="214290"/>
            <a:ext cx="4714908" cy="3214710"/>
          </a:xfrm>
          <a:prstGeom prst="rect">
            <a:avLst/>
          </a:prstGeom>
          <a:noFill/>
        </p:spPr>
      </p:pic>
      <p:pic>
        <p:nvPicPr>
          <p:cNvPr id="1027" name="Picture 3" descr="C:\Users\Т-5\Desktop\-работа-по-физике-в-8-классе-на-тему-Регулирование-силы-тока-реостатом-768x5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047" y="3500438"/>
            <a:ext cx="5214974" cy="3357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48147" y="142852"/>
            <a:ext cx="9482618" cy="100013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Открытие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60115" y="1214423"/>
            <a:ext cx="10081120" cy="17055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" marR="13970" algn="ctr">
              <a:spcBef>
                <a:spcPts val="100"/>
              </a:spcBef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В  сентябре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2021 года состоялось торжественная церемония открытия Центра образования естественнонаучной и технологической направленностей, созданного в рамкам национального проекта «Образование: шаг в будущее», и являющегося одним из центров федеральной сети образования «Точка роста».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1590" marR="13970" algn="ctr">
              <a:lnSpc>
                <a:spcPct val="100000"/>
              </a:lnSpc>
              <a:spcBef>
                <a:spcPts val="100"/>
              </a:spcBef>
            </a:pPr>
            <a:endParaRPr lang="ru-RU" sz="2400" b="1" dirty="0">
              <a:latin typeface="Candara" pitchFamily="34" charset="0"/>
              <a:cs typeface="Microsoft Sans Serif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01" y="3214686"/>
            <a:ext cx="507209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444" y="214290"/>
            <a:ext cx="10261283" cy="71438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делятся опытом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7337" y="2928934"/>
            <a:ext cx="742955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757205" y="1357298"/>
            <a:ext cx="96441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физико-технологической лаборатории учителем физики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Жабченко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Е.И. проведен открытый  урок в 8 классе по теме «Способы изменения внутренней энергии. В ходе занятия были продемонстрированы опыты по превращению потенциальной энергии в кинетическую, а с кинетической – во внутреннюю с помощью температурного беспроводного датчика. Ученики продемонстрировали опыт по превращению механической энергии во внутреннюю.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1062</TotalTime>
  <Words>393</Words>
  <Application>Microsoft Office PowerPoint</Application>
  <PresentationFormat>Произвольный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Отчет  о деятельности ресурсного центра «Точка Роста» на базе  МБОУ «Старобобовичская СОШ» </vt:lpstr>
      <vt:lpstr>Точка Роста</vt:lpstr>
      <vt:lpstr>Помещения, оборудование</vt:lpstr>
      <vt:lpstr>Педагоги</vt:lpstr>
      <vt:lpstr>Педагоги</vt:lpstr>
      <vt:lpstr>Занятия</vt:lpstr>
      <vt:lpstr>Точка Роста</vt:lpstr>
      <vt:lpstr>Открытие</vt:lpstr>
      <vt:lpstr>Учителя делятся опытом</vt:lpstr>
      <vt:lpstr>ВНЕУРОЧНОЕ ЗАНЯТИЕ</vt:lpstr>
      <vt:lpstr>Что БЫЛО СДЕЛАНО</vt:lpstr>
      <vt:lpstr>ИТОГИ ПРОДЕЛАННОЙ РАБОТЫ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дополнительного образования</dc:title>
  <dc:creator>User-sch3NOV</dc:creator>
  <cp:lastModifiedBy>Ольга</cp:lastModifiedBy>
  <cp:revision>132</cp:revision>
  <dcterms:created xsi:type="dcterms:W3CDTF">2022-02-11T05:45:50Z</dcterms:created>
  <dcterms:modified xsi:type="dcterms:W3CDTF">2022-05-23T10:18:38Z</dcterms:modified>
</cp:coreProperties>
</file>