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sldIdLst>
    <p:sldId id="309" r:id="rId3"/>
    <p:sldId id="288" r:id="rId4"/>
    <p:sldId id="293" r:id="rId5"/>
    <p:sldId id="296" r:id="rId6"/>
    <p:sldId id="294" r:id="rId7"/>
    <p:sldId id="297" r:id="rId8"/>
    <p:sldId id="291" r:id="rId9"/>
    <p:sldId id="257" r:id="rId10"/>
    <p:sldId id="258" r:id="rId11"/>
    <p:sldId id="259" r:id="rId12"/>
    <p:sldId id="260" r:id="rId13"/>
    <p:sldId id="261" r:id="rId14"/>
    <p:sldId id="298" r:id="rId15"/>
    <p:sldId id="265" r:id="rId16"/>
    <p:sldId id="266" r:id="rId17"/>
    <p:sldId id="267" r:id="rId18"/>
    <p:sldId id="268" r:id="rId19"/>
    <p:sldId id="269" r:id="rId20"/>
    <p:sldId id="301" r:id="rId21"/>
    <p:sldId id="302" r:id="rId22"/>
    <p:sldId id="276" r:id="rId23"/>
    <p:sldId id="270" r:id="rId24"/>
    <p:sldId id="271" r:id="rId25"/>
    <p:sldId id="272" r:id="rId26"/>
    <p:sldId id="278" r:id="rId27"/>
    <p:sldId id="277" r:id="rId28"/>
    <p:sldId id="274" r:id="rId29"/>
    <p:sldId id="279" r:id="rId30"/>
    <p:sldId id="280" r:id="rId31"/>
    <p:sldId id="281" r:id="rId32"/>
    <p:sldId id="282" r:id="rId33"/>
    <p:sldId id="303" r:id="rId34"/>
    <p:sldId id="304" r:id="rId35"/>
    <p:sldId id="307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2090-BEA4-43B8-8DD6-43A874ECDBE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D8855-8828-40D3-9292-4F9C08F36AA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2090-BEA4-43B8-8DD6-43A874ECDBE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D8855-8828-40D3-9292-4F9C08F36A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2090-BEA4-43B8-8DD6-43A874ECDBE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D8855-8828-40D3-9292-4F9C08F36A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D8DD-F818-4D5F-9BA2-33D5ADFBD193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19.11.2021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C8932-BE53-4CB9-A23E-ECDCBB4AF64E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95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D8DD-F818-4D5F-9BA2-33D5ADFBD193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19.11.2021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C8932-BE53-4CB9-A23E-ECDCBB4AF64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44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D8DD-F818-4D5F-9BA2-33D5ADFBD193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19.11.2021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C8932-BE53-4CB9-A23E-ECDCBB4AF64E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58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D8DD-F818-4D5F-9BA2-33D5ADFBD193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19.11.2021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C8932-BE53-4CB9-A23E-ECDCBB4AF64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16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D8DD-F818-4D5F-9BA2-33D5ADFBD193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19.11.2021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C8932-BE53-4CB9-A23E-ECDCBB4AF64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059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D8DD-F818-4D5F-9BA2-33D5ADFBD193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19.11.2021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C8932-BE53-4CB9-A23E-ECDCBB4AF64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47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D8DD-F818-4D5F-9BA2-33D5ADFBD193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19.11.2021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C8932-BE53-4CB9-A23E-ECDCBB4AF64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04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D8DD-F818-4D5F-9BA2-33D5ADFBD193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19.11.2021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C8932-BE53-4CB9-A23E-ECDCBB4AF64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10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2090-BEA4-43B8-8DD6-43A874ECDBE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D8855-8828-40D3-9292-4F9C08F36AA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D8DD-F818-4D5F-9BA2-33D5ADFBD193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19.11.2021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B72C8932-BE53-4CB9-A23E-ECDCBB4AF64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359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D8DD-F818-4D5F-9BA2-33D5ADFBD193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19.11.2021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C8932-BE53-4CB9-A23E-ECDCBB4AF64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81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D8DD-F818-4D5F-9BA2-33D5ADFBD193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19.11.2021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C8932-BE53-4CB9-A23E-ECDCBB4AF64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252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D8DD-F818-4D5F-9BA2-33D5ADFBD193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19.11.2021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C8932-BE53-4CB9-A23E-ECDCBB4AF64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>
          <a:xfrm>
            <a:off x="2446867" y="4581525"/>
            <a:ext cx="97367" cy="714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388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D8DD-F818-4D5F-9BA2-33D5ADFBD193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19.11.2021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C8932-BE53-4CB9-A23E-ECDCBB4AF64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193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D8DD-F818-4D5F-9BA2-33D5ADFBD193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19.11.2021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C8932-BE53-4CB9-A23E-ECDCBB4AF64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495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D8DD-F818-4D5F-9BA2-33D5ADFBD193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19.11.2021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C8932-BE53-4CB9-A23E-ECDCBB4AF64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962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2090-BEA4-43B8-8DD6-43A874ECDBE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D8855-8828-40D3-9292-4F9C08F36A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2090-BEA4-43B8-8DD6-43A874ECDBE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D8855-8828-40D3-9292-4F9C08F36AA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2090-BEA4-43B8-8DD6-43A874ECDBE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D8855-8828-40D3-9292-4F9C08F36AA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2090-BEA4-43B8-8DD6-43A874ECDBE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D8855-8828-40D3-9292-4F9C08F36A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2090-BEA4-43B8-8DD6-43A874ECDBE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D8855-8828-40D3-9292-4F9C08F36A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2090-BEA4-43B8-8DD6-43A874ECDBE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D8855-8828-40D3-9292-4F9C08F36A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2090-BEA4-43B8-8DD6-43A874ECDBE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D8855-8828-40D3-9292-4F9C08F36AA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CB92090-BEA4-43B8-8DD6-43A874ECDBEC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E0D8855-8828-40D3-9292-4F9C08F36AA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1C5D8DD-F818-4D5F-9BA2-33D5ADFBD193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19.11.2021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72C8932-BE53-4CB9-A23E-ECDCBB4AF64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394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9" y="257578"/>
            <a:ext cx="11642501" cy="6600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98" y="3773511"/>
            <a:ext cx="4330005" cy="291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77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84" y="534769"/>
            <a:ext cx="10315032" cy="578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4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84" y="498752"/>
            <a:ext cx="10315032" cy="586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9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193" t="51740"/>
          <a:stretch/>
        </p:blipFill>
        <p:spPr>
          <a:xfrm>
            <a:off x="2007476" y="1082567"/>
            <a:ext cx="8279088" cy="50975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217684" y="441437"/>
            <a:ext cx="9028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i="1" dirty="0" smtClean="0">
                <a:solidFill>
                  <a:schemeClr val="accent2"/>
                </a:solidFill>
              </a:rPr>
              <a:t>ИГРА «ЧТО ЛИШНЕЕ И ПОЧЕМУ?»</a:t>
            </a:r>
            <a:endParaRPr lang="ru-RU" sz="44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19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79583" y="669704"/>
            <a:ext cx="557655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Кто это?</a:t>
            </a:r>
          </a:p>
          <a:p>
            <a:endParaRPr lang="ru-RU" sz="2400" dirty="0"/>
          </a:p>
          <a:p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</a:rPr>
              <a:t>Рыжая, с пушистым хвостом, Живет в лесу под кустом. </a:t>
            </a:r>
          </a:p>
        </p:txBody>
      </p:sp>
      <p:pic>
        <p:nvPicPr>
          <p:cNvPr id="6146" name="Picture 2" descr="https://s1.hostingkartinok.com/uploads/images/2014/05/52699b469ee7831ffe0e6dc39c458c0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062" y="901521"/>
            <a:ext cx="7044745" cy="575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phonoteka.org/uploads/posts/2021-04/1619806309_1-phonoteka_org-p-pismo-bez-fona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363" y="20731"/>
            <a:ext cx="6544079" cy="497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86413" y="2202291"/>
            <a:ext cx="3047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ЗАДАНИЕ 2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71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8042" y="441437"/>
            <a:ext cx="8873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2"/>
                </a:solidFill>
              </a:rPr>
              <a:t>ИГРА «УГАДАЙ ЧЬЯ ТЕНЬ?»</a:t>
            </a:r>
            <a:endParaRPr lang="ru-RU" sz="4400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http://4.bp.blogspot.com/-k3OVizcJgC0/VjfYSTo2IoI/AAAAAAAACQ4/47x0SPiPTSs/s1600/0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4" t="4476" r="7908" b="64099"/>
          <a:stretch/>
        </p:blipFill>
        <p:spPr bwMode="auto">
          <a:xfrm>
            <a:off x="4498431" y="1408387"/>
            <a:ext cx="3405351" cy="485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4.bp.blogspot.com/-k3OVizcJgC0/VjfYSTo2IoI/AAAAAAAACQ4/47x0SPiPTSs/s1600/0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8" t="34632" r="29097" b="32948"/>
          <a:stretch/>
        </p:blipFill>
        <p:spPr bwMode="auto">
          <a:xfrm>
            <a:off x="4498431" y="1700011"/>
            <a:ext cx="3405349" cy="465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43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813" y="465348"/>
            <a:ext cx="7035395" cy="1176630"/>
          </a:xfrm>
          <a:prstGeom prst="rect">
            <a:avLst/>
          </a:prstGeom>
        </p:spPr>
      </p:pic>
      <p:pic>
        <p:nvPicPr>
          <p:cNvPr id="2056" name="Picture 8" descr="https://i08.fotocdn.net/s26/222/public_pin_l/431/263478857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37" t="2062" r="8371" b="73597"/>
          <a:stretch/>
        </p:blipFill>
        <p:spPr bwMode="auto">
          <a:xfrm>
            <a:off x="4698127" y="1986457"/>
            <a:ext cx="2816772" cy="368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08.fotocdn.net/s26/222/public_pin_l/431/263478857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8" t="52018" r="61715" b="23688"/>
          <a:stretch/>
        </p:blipFill>
        <p:spPr bwMode="auto">
          <a:xfrm>
            <a:off x="4855781" y="1986457"/>
            <a:ext cx="2753711" cy="368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12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60331" y="346843"/>
            <a:ext cx="78512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>
                <a:solidFill>
                  <a:srgbClr val="ED7D31"/>
                </a:solidFill>
              </a:rPr>
              <a:t>ИГРА «УГАДАЙ ЧЬЯ ТЕНЬ?»</a:t>
            </a:r>
          </a:p>
        </p:txBody>
      </p:sp>
      <p:pic>
        <p:nvPicPr>
          <p:cNvPr id="3078" name="Picture 6" descr="https://i09.fotocdn.net/s18/29/public_pin_l/482/252221058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8" t="41308" r="4335" b="40890"/>
          <a:stretch/>
        </p:blipFill>
        <p:spPr bwMode="auto">
          <a:xfrm>
            <a:off x="4561491" y="2112579"/>
            <a:ext cx="3731172" cy="360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09.fotocdn.net/s18/29/public_pin_l/482/252221058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4" t="61184" r="58926" b="21053"/>
          <a:stretch/>
        </p:blipFill>
        <p:spPr bwMode="auto">
          <a:xfrm>
            <a:off x="4482663" y="2233451"/>
            <a:ext cx="3326524" cy="348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51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917" y="402285"/>
            <a:ext cx="7035395" cy="1176630"/>
          </a:xfrm>
          <a:prstGeom prst="rect">
            <a:avLst/>
          </a:prstGeom>
        </p:spPr>
      </p:pic>
      <p:pic>
        <p:nvPicPr>
          <p:cNvPr id="4098" name="Picture 2" descr="http://cdn1.imgbb.ru/user/151/1515663/201411/7679c0086c6f582b0067b0cd307002f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5" t="5006" r="3695" b="71776"/>
          <a:stretch/>
        </p:blipFill>
        <p:spPr bwMode="auto">
          <a:xfrm>
            <a:off x="3783725" y="2575036"/>
            <a:ext cx="3993931" cy="315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cdn1.imgbb.ru/user/151/1515663/201411/7679c0086c6f582b0067b0cd307002f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" t="3848" r="53656" b="70635"/>
          <a:stretch/>
        </p:blipFill>
        <p:spPr bwMode="auto">
          <a:xfrm>
            <a:off x="3930871" y="2575036"/>
            <a:ext cx="4141076" cy="328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1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833" y="538919"/>
            <a:ext cx="7035395" cy="1176630"/>
          </a:xfrm>
          <a:prstGeom prst="rect">
            <a:avLst/>
          </a:prstGeom>
        </p:spPr>
      </p:pic>
      <p:pic>
        <p:nvPicPr>
          <p:cNvPr id="5126" name="Picture 6" descr="https://aababy.ru/sites/default/files/shadow_match_1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7" t="54320" r="37013" b="28627"/>
          <a:stretch/>
        </p:blipFill>
        <p:spPr bwMode="auto">
          <a:xfrm>
            <a:off x="3930871" y="2133600"/>
            <a:ext cx="4120055" cy="409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aababy.ru/sites/default/files/shadow_match_1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1" t="6612" r="36970" b="74533"/>
          <a:stretch/>
        </p:blipFill>
        <p:spPr bwMode="auto">
          <a:xfrm>
            <a:off x="3468414" y="1925756"/>
            <a:ext cx="4813737" cy="409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51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.gifer.com/RrMq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8" y="360608"/>
            <a:ext cx="7532688" cy="62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avatars.mds.yandex.net/i?id=fb784ebb00d45f4b236c9655a6b9fd10-461190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941" y="76200"/>
            <a:ext cx="475456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11404" y="1609859"/>
            <a:ext cx="3284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Предлагаю вам немножко отдохнуть. Повторяйте за мной.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48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09883" y="270460"/>
            <a:ext cx="6343919" cy="5906507"/>
          </a:xfrm>
        </p:spPr>
        <p:txBody>
          <a:bodyPr/>
          <a:lstStyle/>
          <a:p>
            <a:pPr>
              <a:spcAft>
                <a:spcPts val="675"/>
              </a:spcAft>
            </a:pPr>
            <a:endParaRPr lang="ru-RU" u="sng" dirty="0" smtClean="0">
              <a:solidFill>
                <a:srgbClr val="008080"/>
              </a:solidFill>
              <a:latin typeface="Helvetica"/>
              <a:ea typeface="Times New Roman"/>
            </a:endParaRPr>
          </a:p>
          <a:p>
            <a:pPr marL="0" indent="0" algn="ctr">
              <a:spcAft>
                <a:spcPts val="675"/>
              </a:spcAft>
              <a:buNone/>
            </a:pPr>
            <a:r>
              <a:rPr lang="ru-RU" sz="2000" i="1" u="sng" dirty="0" smtClean="0">
                <a:solidFill>
                  <a:srgbClr val="008080"/>
                </a:solidFill>
                <a:latin typeface="Helvetica"/>
                <a:ea typeface="Times New Roman"/>
              </a:rPr>
              <a:t>В </a:t>
            </a:r>
            <a:r>
              <a:rPr lang="ru-RU" sz="2000" i="1" u="sng" dirty="0">
                <a:solidFill>
                  <a:srgbClr val="008080"/>
                </a:solidFill>
                <a:latin typeface="Helvetica"/>
                <a:ea typeface="Times New Roman"/>
              </a:rPr>
              <a:t>настоящее время в детских садах все больше внедряется дистанционные формы образования. В период пандемии - это единственный способ работы с детьми и родителями. Но дистанционные формы работы возможно применять и в обычном режиме: с детьми, которые болеют, находятся в отпуске с родителями, так как детский сад несет ответственность за всех детей.</a:t>
            </a:r>
            <a:endParaRPr lang="ru-RU" sz="2000" i="1" dirty="0">
              <a:latin typeface="Times New Roman"/>
              <a:ea typeface="Times New Roman"/>
            </a:endParaRPr>
          </a:p>
          <a:p>
            <a:pPr marL="0" indent="0" algn="ctr">
              <a:spcAft>
                <a:spcPts val="675"/>
              </a:spcAft>
              <a:buNone/>
            </a:pPr>
            <a:r>
              <a:rPr lang="ru-RU" sz="2000" i="1" u="sng" dirty="0">
                <a:solidFill>
                  <a:srgbClr val="008080"/>
                </a:solidFill>
                <a:latin typeface="Helvetica"/>
                <a:ea typeface="Times New Roman"/>
              </a:rPr>
              <a:t>При организации образовательного процесса в условиях дистанционного режима все усилия мы направляем на родителей. Самый простой способ - это составление рекомендаций и рассылка по электронной почте.</a:t>
            </a:r>
            <a:endParaRPr lang="ru-RU" sz="2000" i="1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026" name="Picture 2" descr="Школа будет учить безопасности в интернете Детские Страницы (СПб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51" y="927283"/>
            <a:ext cx="4417455" cy="467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5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зминутка белочк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336" y="218941"/>
            <a:ext cx="11539470" cy="580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0741" y="2485623"/>
            <a:ext cx="9471907" cy="1352282"/>
          </a:xfrm>
        </p:spPr>
        <p:txBody>
          <a:bodyPr>
            <a:normAutofit fontScale="90000"/>
          </a:bodyPr>
          <a:lstStyle/>
          <a:p>
            <a:pPr marL="182880" indent="0" algn="r">
              <a:buNone/>
            </a:pP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700" b="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2700" b="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94" name="Picture 2" descr="https://3d-galleru.ru/cards/4/42/oprzt1ahrxaiiv7/medv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43692" cy="609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28810" y="1287887"/>
            <a:ext cx="56151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400" dirty="0" smtClean="0">
              <a:solidFill>
                <a:srgbClr val="FF0000"/>
              </a:solidFill>
            </a:endParaRPr>
          </a:p>
          <a:p>
            <a:pPr algn="r"/>
            <a:r>
              <a:rPr lang="ru-RU" sz="2400" dirty="0" smtClean="0">
                <a:solidFill>
                  <a:srgbClr val="FF0000"/>
                </a:solidFill>
              </a:rPr>
              <a:t>Про кого загадка?</a:t>
            </a:r>
            <a:endParaRPr lang="ru-RU" sz="2400" dirty="0">
              <a:solidFill>
                <a:srgbClr val="FF0000"/>
              </a:solidFill>
            </a:endParaRPr>
          </a:p>
          <a:p>
            <a:pPr algn="r"/>
            <a:endParaRPr lang="ru-RU" sz="2400" dirty="0" smtClean="0">
              <a:solidFill>
                <a:srgbClr val="FF0000"/>
              </a:solidFill>
            </a:endParaRPr>
          </a:p>
          <a:p>
            <a:pPr algn="r"/>
            <a:r>
              <a:rPr lang="ru-RU" sz="2400" dirty="0" smtClean="0">
                <a:solidFill>
                  <a:srgbClr val="FF0000"/>
                </a:solidFill>
              </a:rPr>
              <a:t>Бродит </a:t>
            </a:r>
            <a:r>
              <a:rPr lang="ru-RU" sz="2400" dirty="0">
                <a:solidFill>
                  <a:srgbClr val="FF0000"/>
                </a:solidFill>
              </a:rPr>
              <a:t>он не по дороге, </a:t>
            </a:r>
            <a:endParaRPr lang="ru-RU" sz="2400" dirty="0" smtClean="0">
              <a:solidFill>
                <a:srgbClr val="FF0000"/>
              </a:solidFill>
            </a:endParaRPr>
          </a:p>
          <a:p>
            <a:pPr algn="r"/>
            <a:r>
              <a:rPr lang="ru-RU" sz="2400" dirty="0" smtClean="0">
                <a:solidFill>
                  <a:srgbClr val="FF0000"/>
                </a:solidFill>
              </a:rPr>
              <a:t>До </a:t>
            </a:r>
            <a:r>
              <a:rPr lang="ru-RU" sz="2400" dirty="0">
                <a:solidFill>
                  <a:srgbClr val="FF0000"/>
                </a:solidFill>
              </a:rPr>
              <a:t>весны он спит в </a:t>
            </a:r>
            <a:r>
              <a:rPr lang="ru-RU" sz="2400" dirty="0" smtClean="0">
                <a:solidFill>
                  <a:srgbClr val="FF0000"/>
                </a:solidFill>
              </a:rPr>
              <a:t>берлоге</a:t>
            </a:r>
          </a:p>
          <a:p>
            <a:pPr algn="r"/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rgbClr val="FF0000"/>
                </a:solidFill>
              </a:rPr>
              <a:t>И готов он круглый </a:t>
            </a:r>
            <a:r>
              <a:rPr lang="ru-RU" sz="2400" dirty="0" smtClean="0">
                <a:solidFill>
                  <a:srgbClr val="FF0000"/>
                </a:solidFill>
              </a:rPr>
              <a:t>год</a:t>
            </a:r>
          </a:p>
          <a:p>
            <a:pPr algn="r"/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rgbClr val="FF0000"/>
                </a:solidFill>
              </a:rPr>
              <a:t>С аппетитом кушать мед.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994" y="88588"/>
            <a:ext cx="8262554" cy="628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36404" y="2626715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ЗАДАНИЕ 3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5308" y="777767"/>
            <a:ext cx="11307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accent2"/>
                </a:solidFill>
              </a:rPr>
              <a:t>ИГРА «ЧТО СНАЧАЛА,ЧТО ПОТОМ ?»</a:t>
            </a:r>
            <a:endParaRPr lang="ru-RU" sz="4800" dirty="0">
              <a:solidFill>
                <a:schemeClr val="accent2"/>
              </a:solidFill>
            </a:endParaRPr>
          </a:p>
        </p:txBody>
      </p:sp>
      <p:pic>
        <p:nvPicPr>
          <p:cNvPr id="1034" name="Picture 10" descr="https://cdn4.imgbb.ru/user/153/1536805/201707/e36e82c4c5183a95c8c8031b66161f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" t="53044" r="65828" b="4198"/>
          <a:stretch/>
        </p:blipFill>
        <p:spPr bwMode="auto">
          <a:xfrm>
            <a:off x="7924802" y="4424179"/>
            <a:ext cx="1975945" cy="235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cdn4.imgbb.ru/user/153/1536805/201707/e36e82c4c5183a95c8c8031b66161f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6" t="52858" r="34966" b="5807"/>
          <a:stretch/>
        </p:blipFill>
        <p:spPr bwMode="auto">
          <a:xfrm>
            <a:off x="3058514" y="4498428"/>
            <a:ext cx="1975945" cy="214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cdn4.imgbb.ru/user/153/1536805/201707/e36e82c4c5183a95c8c8031b66161f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3" t="52584" r="4448" b="4657"/>
          <a:stretch/>
        </p:blipFill>
        <p:spPr bwMode="auto">
          <a:xfrm>
            <a:off x="5381297" y="4498432"/>
            <a:ext cx="2112579" cy="208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cdn4.imgbb.ru/user/153/1536805/201707/e36e82c4c5183a95c8c8031b66161f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" t="4767" r="2379" b="49715"/>
          <a:stretch/>
        </p:blipFill>
        <p:spPr bwMode="auto">
          <a:xfrm>
            <a:off x="2858813" y="2259724"/>
            <a:ext cx="6947339" cy="208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845" y="2354320"/>
            <a:ext cx="1975275" cy="18918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741" y="2352454"/>
            <a:ext cx="1975275" cy="18937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879" y="2352454"/>
            <a:ext cx="2109399" cy="189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03.fotocdn.net/s14/38/public_pin_l/237/24798116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55"/>
          <a:stretch/>
        </p:blipFill>
        <p:spPr bwMode="auto">
          <a:xfrm>
            <a:off x="1681658" y="1739407"/>
            <a:ext cx="8460828" cy="218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orhelp.ru/wp-content/uploads/2015/09/MMzn4M8OdNU-615x11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13"/>
          <a:stretch/>
        </p:blipFill>
        <p:spPr bwMode="auto">
          <a:xfrm>
            <a:off x="4671849" y="4740165"/>
            <a:ext cx="2522483" cy="181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corhelp.ru/wp-content/uploads/2015/09/MMzn4M8OdNU-615x11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31"/>
          <a:stretch/>
        </p:blipFill>
        <p:spPr bwMode="auto">
          <a:xfrm>
            <a:off x="7472858" y="4740169"/>
            <a:ext cx="2396359" cy="181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corhelp.ru/wp-content/uploads/2015/09/MMzn4M8OdNU-615x11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t="33469" r="19045" b="34589"/>
          <a:stretch/>
        </p:blipFill>
        <p:spPr bwMode="auto">
          <a:xfrm>
            <a:off x="2010105" y="4740169"/>
            <a:ext cx="2522483" cy="181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651" y="1982782"/>
            <a:ext cx="2395936" cy="18167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369" y="1982782"/>
            <a:ext cx="2523963" cy="18167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2113" y="2020331"/>
            <a:ext cx="2523963" cy="18167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5" y="201706"/>
            <a:ext cx="11645152" cy="153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56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i/62122/0018-006-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6" t="14905" r="7562" b="47074"/>
          <a:stretch/>
        </p:blipFill>
        <p:spPr bwMode="auto">
          <a:xfrm>
            <a:off x="5044967" y="4332888"/>
            <a:ext cx="2377759" cy="170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48640"/>
          <a:stretch/>
        </p:blipFill>
        <p:spPr>
          <a:xfrm>
            <a:off x="1855076" y="1665726"/>
            <a:ext cx="8607973" cy="21863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49360" t="54642" r="4496"/>
          <a:stretch/>
        </p:blipFill>
        <p:spPr>
          <a:xfrm>
            <a:off x="7725103" y="4298731"/>
            <a:ext cx="2417380" cy="18182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309" t="55185" r="50932"/>
          <a:stretch/>
        </p:blipFill>
        <p:spPr>
          <a:xfrm>
            <a:off x="2333297" y="4298731"/>
            <a:ext cx="2322787" cy="18182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294" y="1975946"/>
            <a:ext cx="2420323" cy="17867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7674" y="1960943"/>
            <a:ext cx="2322777" cy="17071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1394" y="1961083"/>
            <a:ext cx="2377647" cy="17070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7881" y="605308"/>
            <a:ext cx="13187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800" smtClean="0">
                <a:solidFill>
                  <a:srgbClr val="5ECCF3"/>
                </a:solidFill>
              </a:rPr>
              <a:t>   ИГРА </a:t>
            </a:r>
            <a:r>
              <a:rPr lang="ru-RU" sz="4800" dirty="0">
                <a:solidFill>
                  <a:srgbClr val="5ECCF3"/>
                </a:solidFill>
              </a:rPr>
              <a:t>«ЧТО СНАЧАЛА,ЧТО ПОТОМ ?»</a:t>
            </a:r>
          </a:p>
        </p:txBody>
      </p:sp>
    </p:spTree>
    <p:extLst>
      <p:ext uri="{BB962C8B-B14F-4D97-AF65-F5344CB8AC3E}">
        <p14:creationId xmlns:p14="http://schemas.microsoft.com/office/powerpoint/2010/main" val="261039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1287891"/>
            <a:ext cx="728085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А это кто?</a:t>
            </a:r>
          </a:p>
          <a:p>
            <a:endParaRPr lang="ru-RU" dirty="0"/>
          </a:p>
          <a:p>
            <a:pPr algn="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Серый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, страшный и зубастый </a:t>
            </a:r>
            <a:endParaRPr lang="ru-RU" sz="24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Произвел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переполох. </a:t>
            </a:r>
            <a:endParaRPr lang="ru-RU" sz="24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Все 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зверята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разбежались. </a:t>
            </a:r>
            <a:endParaRPr lang="ru-RU" sz="24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Напугал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зверят тех …</a:t>
            </a:r>
          </a:p>
          <a:p>
            <a:endParaRPr lang="ru-RU" dirty="0"/>
          </a:p>
        </p:txBody>
      </p:sp>
      <p:pic>
        <p:nvPicPr>
          <p:cNvPr id="7170" name="Picture 2" descr="https://forumsmile.ru/u/6/7/7/67756df6b57e42e85c25d5469908171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5" y="1056069"/>
            <a:ext cx="5306096" cy="503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757" y="217430"/>
            <a:ext cx="7594243" cy="613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53839" y="2871991"/>
            <a:ext cx="273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ЗАДАНИЕ 4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1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0759" y="599092"/>
            <a:ext cx="7136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accent2"/>
                </a:solidFill>
              </a:rPr>
              <a:t>ИГРА  «ЧЕЙ ДОМИК?»</a:t>
            </a:r>
            <a:endParaRPr lang="ru-RU" sz="4400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https://ds04.infourok.ru/uploads/ex/0e32/0005da91-c9019848/img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6" t="14463" r="26533" b="51653"/>
          <a:stretch/>
        </p:blipFill>
        <p:spPr bwMode="auto">
          <a:xfrm>
            <a:off x="6879023" y="1576552"/>
            <a:ext cx="5349764" cy="528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edia.giphy.com/media/LC6eQWLbmGwxi/source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68" y="3520968"/>
            <a:ext cx="5602015" cy="390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76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20473" y="451948"/>
            <a:ext cx="70189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dirty="0">
                <a:solidFill>
                  <a:srgbClr val="ED7D31"/>
                </a:solidFill>
              </a:rPr>
              <a:t>ИГРА  «ЧЕЙ ДОМИК?»</a:t>
            </a:r>
          </a:p>
        </p:txBody>
      </p:sp>
      <p:pic>
        <p:nvPicPr>
          <p:cNvPr id="2050" name="Picture 2" descr="https://ds04.infourok.ru/uploads/ex/0e32/0005da91-c9019848/img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2" t="11510" b="52781"/>
          <a:stretch/>
        </p:blipFill>
        <p:spPr bwMode="auto">
          <a:xfrm>
            <a:off x="6316719" y="2291260"/>
            <a:ext cx="5444359" cy="435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playcast.ru/uploads/2017/01/22/2136709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273" y="3066839"/>
            <a:ext cx="4805307" cy="464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76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8719" y="819810"/>
            <a:ext cx="72146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dirty="0">
                <a:solidFill>
                  <a:srgbClr val="ED7D31"/>
                </a:solidFill>
              </a:rPr>
              <a:t>ИГРА  «ЧЕЙ ДОМИК?»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3468" t="53271" r="4286" b="3695"/>
          <a:stretch/>
        </p:blipFill>
        <p:spPr>
          <a:xfrm>
            <a:off x="5917326" y="2469935"/>
            <a:ext cx="4330263" cy="4256689"/>
          </a:xfrm>
          <a:prstGeom prst="rect">
            <a:avLst/>
          </a:prstGeom>
        </p:spPr>
      </p:pic>
      <p:pic>
        <p:nvPicPr>
          <p:cNvPr id="5122" name="Picture 2" descr="https://otvet.imgsmail.ru/download/u_9d7bc72eb1f87c8523960aefe2b9ed6c_8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843" y="4466901"/>
            <a:ext cx="3333751" cy="210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6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5927" y="630624"/>
            <a:ext cx="67227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dirty="0">
                <a:solidFill>
                  <a:srgbClr val="ED7D31"/>
                </a:solidFill>
              </a:rPr>
              <a:t>ИГРА  «ЧЕЙ ДОМИК?»</a:t>
            </a:r>
          </a:p>
        </p:txBody>
      </p:sp>
      <p:pic>
        <p:nvPicPr>
          <p:cNvPr id="3074" name="Picture 2" descr="http://img0.liveinternet.ru/images/foto/c/1/apps/4/908/4908127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0" t="3547" r="3338" b="53892"/>
          <a:stretch/>
        </p:blipFill>
        <p:spPr bwMode="auto">
          <a:xfrm>
            <a:off x="6526924" y="1851449"/>
            <a:ext cx="4372304" cy="449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playcast.ru/uploads/2015/04/20/1324724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160" y="2958990"/>
            <a:ext cx="3155184" cy="375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07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45" y="115913"/>
            <a:ext cx="11037195" cy="654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8001" y="1918956"/>
            <a:ext cx="671418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Уважаемые родители, приглашаю Вас вместе с детьми </a:t>
            </a:r>
            <a:r>
              <a:rPr lang="ru-RU" sz="2800" dirty="0" smtClean="0">
                <a:solidFill>
                  <a:srgbClr val="002060"/>
                </a:solidFill>
              </a:rPr>
              <a:t>отправиться на помощь лесному жителю! Впереди Вас ждёт много интересных заданий, не </a:t>
            </a:r>
            <a:r>
              <a:rPr lang="ru-RU" sz="2800" dirty="0">
                <a:solidFill>
                  <a:srgbClr val="002060"/>
                </a:solidFill>
              </a:rPr>
              <a:t>забывайте </a:t>
            </a:r>
            <a:r>
              <a:rPr lang="ru-RU" sz="2800" dirty="0" smtClean="0">
                <a:solidFill>
                  <a:srgbClr val="002060"/>
                </a:solidFill>
              </a:rPr>
              <a:t>мотивировать </a:t>
            </a:r>
            <a:r>
              <a:rPr lang="ru-RU" sz="2800" dirty="0">
                <a:solidFill>
                  <a:srgbClr val="002060"/>
                </a:solidFill>
              </a:rPr>
              <a:t>детей и поощрять (хвалить) за выполнение каждого задания. Успехов Вам!!</a:t>
            </a:r>
          </a:p>
        </p:txBody>
      </p:sp>
    </p:spTree>
    <p:extLst>
      <p:ext uri="{BB962C8B-B14F-4D97-AF65-F5344CB8AC3E}">
        <p14:creationId xmlns:p14="http://schemas.microsoft.com/office/powerpoint/2010/main" val="20345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5167" y="630624"/>
            <a:ext cx="72651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dirty="0">
                <a:solidFill>
                  <a:srgbClr val="ED7D31"/>
                </a:solidFill>
              </a:rPr>
              <a:t>ИГРА  «ЧЕЙ ДОМИК?»</a:t>
            </a:r>
          </a:p>
        </p:txBody>
      </p:sp>
      <p:pic>
        <p:nvPicPr>
          <p:cNvPr id="4104" name="Picture 8" descr="http://xn----7sbb3aaldicno5bm3eh.xn--p1ai/92/1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7" b="4759"/>
          <a:stretch/>
        </p:blipFill>
        <p:spPr bwMode="auto">
          <a:xfrm>
            <a:off x="3762704" y="2170496"/>
            <a:ext cx="5023944" cy="460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img0.liveinternet.ru/images/attach/d/0/141/62/141062360_3906024_1821268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471" y="2385852"/>
            <a:ext cx="3306543" cy="334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39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03809" y="334854"/>
            <a:ext cx="71992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dirty="0">
                <a:solidFill>
                  <a:srgbClr val="ED7D31"/>
                </a:solidFill>
              </a:rPr>
              <a:t>ИГРА  «</a:t>
            </a:r>
            <a:r>
              <a:rPr lang="ru-RU" sz="4400" dirty="0" smtClean="0">
                <a:solidFill>
                  <a:srgbClr val="ED7D31"/>
                </a:solidFill>
              </a:rPr>
              <a:t>ЧЕЙ ДОМИК ?»</a:t>
            </a:r>
            <a:endParaRPr lang="ru-RU" sz="4400" dirty="0">
              <a:solidFill>
                <a:srgbClr val="ED7D3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7371" t="1648" r="51185" b="66956"/>
          <a:stretch/>
        </p:blipFill>
        <p:spPr>
          <a:xfrm>
            <a:off x="3195145" y="1481070"/>
            <a:ext cx="7514896" cy="5151550"/>
          </a:xfrm>
          <a:prstGeom prst="rect">
            <a:avLst/>
          </a:prstGeom>
        </p:spPr>
      </p:pic>
      <p:pic>
        <p:nvPicPr>
          <p:cNvPr id="6146" name="Picture 2" descr="http://www.playcast.ru/uploads/2018/02/11/2460220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95" y="2618257"/>
            <a:ext cx="360997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10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анимации мышей и очаровательных крыс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87" y="1086187"/>
            <a:ext cx="9465972" cy="552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clipartkey.com/mpngs/m/111-1115885_you-can-pay-the-fee-online-in-installmen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84" y="153547"/>
            <a:ext cx="4541949" cy="296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12180" y="1429555"/>
            <a:ext cx="2601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Молодцы, все задания выполнили!!!</a:t>
            </a:r>
            <a:endParaRPr lang="ru-RU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0118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419" y="2659488"/>
            <a:ext cx="4155583" cy="419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Белка гифки, анимированные GIF изображения белка - скачать гиф картинки на 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061" y="231819"/>
            <a:ext cx="5430151" cy="614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s://avatars.mds.yandex.net/i?id=0e1f0b5b0864354d15eeaf7d71eff447-4306623-images-thumbs&amp;ref=rim&amp;n=33&amp;w=157&amp;h=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1" y="231823"/>
            <a:ext cx="3676160" cy="499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s://www.clipartkey.com/mpngs/m/111-1115885_you-can-pay-the-fee-online-in-installment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12" y="-121024"/>
            <a:ext cx="5306840" cy="299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51376" y="927851"/>
            <a:ext cx="3133165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800" b="1" i="1" u="sng" dirty="0" smtClean="0">
                <a:ln/>
                <a:solidFill>
                  <a:schemeClr val="accent3"/>
                </a:solidFill>
              </a:rPr>
              <a:t>Ребята, спасибо вам!!!</a:t>
            </a:r>
            <a:endParaRPr lang="ru-RU" sz="2800" b="1" i="1" u="sng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07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7436" y="764705"/>
            <a:ext cx="10270165" cy="2817658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 smtClean="0"/>
              <a:t/>
            </a:r>
            <a:br>
              <a:rPr lang="ru-RU" i="1" dirty="0" smtClean="0"/>
            </a:b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35617" y="193183"/>
            <a:ext cx="8780863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i="1" dirty="0" smtClean="0">
                <a:solidFill>
                  <a:srgbClr val="002060"/>
                </a:solidFill>
              </a:rPr>
              <a:t>С уважением к Вам! Воспитатель </a:t>
            </a:r>
            <a:r>
              <a:rPr lang="ru-RU" sz="5400" i="1" smtClean="0">
                <a:solidFill>
                  <a:srgbClr val="002060"/>
                </a:solidFill>
              </a:rPr>
              <a:t>высшей </a:t>
            </a:r>
            <a:r>
              <a:rPr lang="ru-RU" sz="5400" i="1" smtClean="0">
                <a:solidFill>
                  <a:srgbClr val="002060"/>
                </a:solidFill>
              </a:rPr>
              <a:t>квалификационной </a:t>
            </a:r>
            <a:r>
              <a:rPr lang="ru-RU" sz="5400" i="1" dirty="0" smtClean="0">
                <a:solidFill>
                  <a:srgbClr val="002060"/>
                </a:solidFill>
              </a:rPr>
              <a:t>категории </a:t>
            </a:r>
          </a:p>
          <a:p>
            <a:pPr algn="ctr"/>
            <a:r>
              <a:rPr lang="ru-RU" sz="5400" i="1" dirty="0" smtClean="0">
                <a:solidFill>
                  <a:srgbClr val="002060"/>
                </a:solidFill>
              </a:rPr>
              <a:t>МБДОУ </a:t>
            </a:r>
            <a:r>
              <a:rPr lang="ru-RU" sz="5400" i="1" dirty="0">
                <a:solidFill>
                  <a:srgbClr val="002060"/>
                </a:solidFill>
              </a:rPr>
              <a:t>«ДЕТСКИЙ САД «КОЛОБОК</a:t>
            </a:r>
            <a:r>
              <a:rPr lang="ru-RU" sz="5400" i="1" dirty="0" smtClean="0">
                <a:solidFill>
                  <a:srgbClr val="002060"/>
                </a:solidFill>
              </a:rPr>
              <a:t>» Минина О.А.</a:t>
            </a:r>
            <a:r>
              <a:rPr lang="ru-RU" sz="5400" i="1" dirty="0">
                <a:solidFill>
                  <a:srgbClr val="002060"/>
                </a:solidFill>
              </a:rPr>
              <a:t/>
            </a:r>
            <a:br>
              <a:rPr lang="ru-RU" sz="5400" i="1" dirty="0">
                <a:solidFill>
                  <a:srgbClr val="002060"/>
                </a:solidFill>
              </a:rPr>
            </a:br>
            <a:endParaRPr lang="ru-RU" sz="5400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i="1" dirty="0" smtClean="0">
                <a:solidFill>
                  <a:srgbClr val="002060"/>
                </a:solidFill>
              </a:rPr>
              <a:t>ПОЧЕПСКИЙ </a:t>
            </a:r>
            <a:r>
              <a:rPr lang="ru-RU" sz="2800" i="1" dirty="0">
                <a:solidFill>
                  <a:srgbClr val="002060"/>
                </a:solidFill>
              </a:rPr>
              <a:t>РАЙОН  П.РЕЧИЦА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0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himes.wav"/>
          </p:stSnd>
        </p:sndAc>
      </p:transition>
    </mc:Choice>
    <mc:Fallback xmlns="">
      <p:transition spd="slow">
        <p:checker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04" y="399334"/>
            <a:ext cx="11017995" cy="605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9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524" y="347730"/>
            <a:ext cx="9523211" cy="1219312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                                                  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297771" y="1558344"/>
            <a:ext cx="4268631" cy="3541690"/>
          </a:xfrm>
        </p:spPr>
        <p:txBody>
          <a:bodyPr/>
          <a:lstStyle/>
          <a:p>
            <a:pPr marL="0" indent="0" algn="just">
              <a:buNone/>
            </a:pPr>
            <a:endParaRPr lang="ru-RU" b="1" i="1" dirty="0" smtClean="0">
              <a:solidFill>
                <a:schemeClr val="accent1">
                  <a:lumMod val="75000"/>
                </a:schemeClr>
              </a:solidFill>
              <a:latin typeface="Helvetica Neue"/>
            </a:endParaRPr>
          </a:p>
          <a:p>
            <a:pPr marL="0" indent="0" algn="just">
              <a:buNone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Ребята, кто это?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Helvetica Neue"/>
            </a:endParaRPr>
          </a:p>
          <a:p>
            <a:pPr marL="0" indent="0" algn="just">
              <a:buNone/>
            </a:pPr>
            <a:endParaRPr lang="ru-RU" b="1" i="1" dirty="0" smtClean="0">
              <a:solidFill>
                <a:schemeClr val="accent1">
                  <a:lumMod val="75000"/>
                </a:schemeClr>
              </a:solidFill>
              <a:latin typeface="Helvetica Neue"/>
            </a:endParaRPr>
          </a:p>
          <a:p>
            <a:pPr marL="0" indent="0" algn="just">
              <a:buNone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Хожу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в пушистой шубе,</a:t>
            </a:r>
          </a:p>
          <a:p>
            <a:pPr marL="0" indent="0" algn="just">
              <a:buNone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Живу в густом лесу.</a:t>
            </a:r>
          </a:p>
          <a:p>
            <a:pPr marL="0" indent="0" algn="just">
              <a:buNone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В дупле на старом дубе</a:t>
            </a:r>
          </a:p>
          <a:p>
            <a:pPr marL="0" indent="0" algn="just">
              <a:buNone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Орешки я грызу.</a:t>
            </a:r>
            <a:endParaRPr lang="ru-RU" b="1" i="1" dirty="0">
              <a:solidFill>
                <a:schemeClr val="accent1">
                  <a:lumMod val="7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4" name="AutoShape 2" descr="Путешествие на лесную поляну | Мир дошколя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Белка гифки, анимированные GIF изображения белка - скачать гиф картинки на 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6" y="959476"/>
            <a:ext cx="5850273" cy="551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s://www.b17.ru/foto/uploaded/upl_1621851311_660646_admp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522" y="160338"/>
            <a:ext cx="6795748" cy="465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5651" y="774812"/>
            <a:ext cx="41212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C00000"/>
                </a:solidFill>
              </a:rPr>
              <a:t>-</a:t>
            </a:r>
            <a:r>
              <a:rPr lang="ru-RU" i="1" dirty="0" smtClean="0">
                <a:solidFill>
                  <a:srgbClr val="C00000"/>
                </a:solidFill>
              </a:rPr>
              <a:t> Ребята, со мной произошла грустная история, мышки-плутишки  подшутили надо мной и спрятали мою корзинку с запасами, которые я собирала на зиму для своей семьи. Помогите мне, пожалуйста, вернуть корзинку!!!</a:t>
            </a:r>
            <a:endParaRPr lang="ru-RU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638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301544" y="978795"/>
            <a:ext cx="6264856" cy="12878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978" y="669926"/>
            <a:ext cx="6478073" cy="408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90952" y="1996225"/>
            <a:ext cx="49712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</a:rPr>
              <a:t>У лесных жителей мышки оставили конвертики с заданиями. Если вы выполните все задания, то мышки вернут корзинку.</a:t>
            </a:r>
          </a:p>
          <a:p>
            <a:r>
              <a:rPr lang="ru-RU" i="1" dirty="0" smtClean="0">
                <a:solidFill>
                  <a:srgbClr val="C00000"/>
                </a:solidFill>
              </a:rPr>
              <a:t>Ну что ребята, в путь!!!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7172" name="Picture 4" descr="https://i.gifer.com/RrMq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73488"/>
            <a:ext cx="5163403" cy="610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92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1651715"/>
            <a:ext cx="9956800" cy="487375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</a:rPr>
              <a:t>Ребята, кто это?</a:t>
            </a:r>
          </a:p>
          <a:p>
            <a:pPr marL="0" indent="0" algn="r">
              <a:buNone/>
            </a:pPr>
            <a:endParaRPr lang="ru-RU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r">
              <a:buNone/>
            </a:pPr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</a:rPr>
              <a:t>   По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полю скачет - ушки прячет, </a:t>
            </a:r>
            <a:endParaRPr lang="ru-RU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r">
              <a:buNone/>
            </a:pPr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</a:rPr>
              <a:t>Встанет столбом </a:t>
            </a:r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- ушки торчком</a:t>
            </a:r>
            <a:r>
              <a:rPr lang="ru-RU" sz="2800" i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4100" name="Picture 4" descr="https://phonoteka.org/uploads/posts/2021-05/1621917991_13-phonoteka_org-p-fon-dlya-prezentatsii-konvert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092" y="4"/>
            <a:ext cx="6352125" cy="574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45502" y="1996229"/>
            <a:ext cx="338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    ЗАДАНИЕ 1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102" name="Picture 6" descr="https://cs8.livemaster.ru/storage/99/c1/a7f11b362ab59f339bd2bf8e5cix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25" y="1706455"/>
            <a:ext cx="3286304" cy="51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08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39" y="348564"/>
            <a:ext cx="10315032" cy="626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2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9180"/>
          <a:stretch/>
        </p:blipFill>
        <p:spPr>
          <a:xfrm>
            <a:off x="998484" y="1093077"/>
            <a:ext cx="10169765" cy="520467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98490" y="599091"/>
            <a:ext cx="103697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chemeClr val="accent2"/>
                </a:solidFill>
              </a:rPr>
              <a:t>ИГРА «ЧТО ЛИШНЕЕ И ПОЧЕМУ?»</a:t>
            </a:r>
            <a:endParaRPr lang="ru-RU" sz="4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7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689</TotalTime>
  <Words>414</Words>
  <Application>Microsoft Office PowerPoint</Application>
  <PresentationFormat>Произвольный</PresentationFormat>
  <Paragraphs>60</Paragraphs>
  <Slides>34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Воздушный поток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Olya</cp:lastModifiedBy>
  <cp:revision>64</cp:revision>
  <dcterms:created xsi:type="dcterms:W3CDTF">2018-11-11T13:11:28Z</dcterms:created>
  <dcterms:modified xsi:type="dcterms:W3CDTF">2021-11-19T08:42:35Z</dcterms:modified>
</cp:coreProperties>
</file>