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87" r:id="rId4"/>
    <p:sldId id="286" r:id="rId5"/>
    <p:sldId id="288" r:id="rId6"/>
    <p:sldId id="289" r:id="rId7"/>
    <p:sldId id="265" r:id="rId8"/>
    <p:sldId id="266" r:id="rId9"/>
    <p:sldId id="269" r:id="rId10"/>
    <p:sldId id="270" r:id="rId11"/>
    <p:sldId id="278" r:id="rId12"/>
    <p:sldId id="290" r:id="rId13"/>
    <p:sldId id="279" r:id="rId14"/>
    <p:sldId id="280" r:id="rId15"/>
    <p:sldId id="282" r:id="rId16"/>
    <p:sldId id="291" r:id="rId17"/>
    <p:sldId id="283" r:id="rId18"/>
    <p:sldId id="281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843" y="1428182"/>
            <a:ext cx="8791575" cy="1655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уроках русского языка и при подготовке к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Г.С.Медведева, учитель русского языка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№1» г.Брянска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0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57532"/>
            <a:ext cx="9905999" cy="4833669"/>
          </a:xfrm>
        </p:spPr>
        <p:txBody>
          <a:bodyPr/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результаты у этой группы экзаменуемых отмечены по заданиям,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проверяющим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правописание НЕ и НИ; слитное, дефисное, раздельное написание слов; правописание -Н- и -НН- в различных частях речи. 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72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544" y="222280"/>
            <a:ext cx="9905999" cy="354171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Безусловно, </a:t>
            </a:r>
            <a:r>
              <a:rPr lang="ru-RU" sz="3200" dirty="0" smtClean="0">
                <a:solidFill>
                  <a:schemeClr val="bg1"/>
                </a:solidFill>
              </a:rPr>
              <a:t>усвоение орфографических </a:t>
            </a:r>
            <a:r>
              <a:rPr lang="ru-RU" sz="3200" dirty="0">
                <a:solidFill>
                  <a:schemeClr val="bg1"/>
                </a:solidFill>
              </a:rPr>
              <a:t>правил невозможно без определенного уровня грамматической теории, которая является фундаментом орфографического правила. Тесная связь орфографии и грамматики обусловливает необходимость систематического сопровождения орфографического анализа грамматическим анализом, а именно анализом грамматических категорий, морфемным анализом слова, выявлением его синтаксической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51414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33" y="644974"/>
            <a:ext cx="9905999" cy="35417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3600" dirty="0">
                <a:solidFill>
                  <a:schemeClr val="bg1"/>
                </a:solidFill>
              </a:rPr>
              <a:t>тестовых заданий ОГЭ предыдущих </a:t>
            </a:r>
            <a:r>
              <a:rPr lang="ru-RU" sz="3600" dirty="0" smtClean="0">
                <a:solidFill>
                  <a:schemeClr val="bg1"/>
                </a:solidFill>
              </a:rPr>
              <a:t>лет для </a:t>
            </a:r>
            <a:r>
              <a:rPr lang="ru-RU" sz="3600" dirty="0">
                <a:solidFill>
                  <a:schemeClr val="bg1"/>
                </a:solidFill>
              </a:rPr>
              <a:t>комплексного повторения орфографии в 8 классе.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адание </a:t>
            </a:r>
            <a:r>
              <a:rPr lang="ru-RU" sz="3600" dirty="0">
                <a:solidFill>
                  <a:schemeClr val="bg1"/>
                </a:solidFill>
              </a:rPr>
              <a:t>№5 «Орфографический анализ слов».</a:t>
            </a:r>
          </a:p>
        </p:txBody>
      </p:sp>
    </p:spTree>
    <p:extLst>
      <p:ext uri="{BB962C8B-B14F-4D97-AF65-F5344CB8AC3E}">
        <p14:creationId xmlns:p14="http://schemas.microsoft.com/office/powerpoint/2010/main" xmlns="" val="108891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419" y="0"/>
            <a:ext cx="9905999" cy="35417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1. Орфографический анализ слов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866" t="25986" r="866" b="15138"/>
          <a:stretch/>
        </p:blipFill>
        <p:spPr>
          <a:xfrm>
            <a:off x="258787" y="681485"/>
            <a:ext cx="11055433" cy="54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0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6667"/>
          <a:stretch/>
        </p:blipFill>
        <p:spPr>
          <a:xfrm>
            <a:off x="520310" y="0"/>
            <a:ext cx="10176445" cy="72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65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орфографической зоркости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246" y="964150"/>
            <a:ext cx="9905999" cy="56695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4000" dirty="0">
                <a:solidFill>
                  <a:schemeClr val="bg1"/>
                </a:solidFill>
              </a:rPr>
              <a:t>Орфографическая зоркость - это умение обнаруживать в словах, сочетаниях слов, текстах </a:t>
            </a:r>
            <a:r>
              <a:rPr lang="ru-RU" sz="4000" dirty="0" smtClean="0">
                <a:solidFill>
                  <a:schemeClr val="bg1"/>
                </a:solidFill>
              </a:rPr>
              <a:t>орфограммы.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Орфографическая зоркость предполагает также способность </a:t>
            </a:r>
            <a:r>
              <a:rPr lang="ru-RU" sz="4000" dirty="0">
                <a:solidFill>
                  <a:schemeClr val="bg1"/>
                </a:solidFill>
              </a:rPr>
              <a:t>обнаруживать ошибки.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Орфографическая </a:t>
            </a:r>
            <a:r>
              <a:rPr lang="ru-RU" sz="4000" dirty="0">
                <a:solidFill>
                  <a:schemeClr val="bg1"/>
                </a:solidFill>
              </a:rPr>
              <a:t>зоркость развивается в процессе языкового анализа и синтеза, выделения звуков и букв, морфем. При систематической отработке это умение автоматизируется и становится компонентом орфографического навыка, обеспечивая обнаружение и распознавание орфограмм.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138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Д. Н. </a:t>
            </a:r>
            <a:r>
              <a:rPr lang="ru-RU" sz="3600" b="1" dirty="0" smtClean="0">
                <a:solidFill>
                  <a:schemeClr val="bg1"/>
                </a:solidFill>
              </a:rPr>
              <a:t>Богоявленский. О </a:t>
            </a:r>
            <a:r>
              <a:rPr lang="ru-RU" sz="3600" b="1" dirty="0">
                <a:solidFill>
                  <a:schemeClr val="bg1"/>
                </a:solidFill>
              </a:rPr>
              <a:t>неразрывной связи фонематического слуха с правописанием: Психология усвоения </a:t>
            </a:r>
            <a:r>
              <a:rPr lang="ru-RU" sz="3600" b="1" dirty="0" smtClean="0">
                <a:solidFill>
                  <a:schemeClr val="bg1"/>
                </a:solidFill>
              </a:rPr>
              <a:t>орфографии. </a:t>
            </a:r>
            <a:r>
              <a:rPr lang="ru-RU" sz="3600" b="1" dirty="0">
                <a:solidFill>
                  <a:schemeClr val="bg1"/>
                </a:solidFill>
              </a:rPr>
              <a:t>— М.: Просвещение, 1957. </a:t>
            </a:r>
          </a:p>
        </p:txBody>
      </p:sp>
    </p:spTree>
    <p:extLst>
      <p:ext uri="{BB962C8B-B14F-4D97-AF65-F5344CB8AC3E}">
        <p14:creationId xmlns:p14="http://schemas.microsoft.com/office/powerpoint/2010/main" xmlns="" val="325701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факторы </a:t>
            </a:r>
            <a:r>
              <a:rPr lang="ru-RU" sz="2800" b="1" dirty="0">
                <a:solidFill>
                  <a:schemeClr val="bg1"/>
                </a:solidFill>
              </a:rPr>
              <a:t>формирования орфографической </a:t>
            </a:r>
            <a:r>
              <a:rPr lang="ru-RU" sz="2800" b="1" dirty="0" smtClean="0">
                <a:solidFill>
                  <a:schemeClr val="bg1"/>
                </a:solidFill>
              </a:rPr>
              <a:t>зоркости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</a:t>
            </a:r>
            <a:r>
              <a:rPr lang="ru-RU" sz="3600" dirty="0">
                <a:solidFill>
                  <a:schemeClr val="bg1"/>
                </a:solidFill>
              </a:rPr>
              <a:t>. Зрительный </a:t>
            </a:r>
            <a:r>
              <a:rPr lang="ru-RU" sz="3600" dirty="0" smtClean="0">
                <a:solidFill>
                  <a:schemeClr val="bg1"/>
                </a:solidFill>
              </a:rPr>
              <a:t>фактор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>
                <a:solidFill>
                  <a:schemeClr val="bg1"/>
                </a:solidFill>
              </a:rPr>
              <a:t>2. Слуховой фактор.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3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Рукодвигательный</a:t>
            </a:r>
            <a:r>
              <a:rPr lang="ru-RU" sz="3600" dirty="0">
                <a:solidFill>
                  <a:schemeClr val="bg1"/>
                </a:solidFill>
              </a:rPr>
              <a:t> фактор. </a:t>
            </a:r>
          </a:p>
        </p:txBody>
      </p:sp>
    </p:spTree>
    <p:extLst>
      <p:ext uri="{BB962C8B-B14F-4D97-AF65-F5344CB8AC3E}">
        <p14:creationId xmlns:p14="http://schemas.microsoft.com/office/powerpoint/2010/main" xmlns="" val="1767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526" y="-114727"/>
            <a:ext cx="9905998" cy="147857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Внимание к орфограмме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752" y="1248822"/>
            <a:ext cx="9905999" cy="35417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Орфографический практикум к каждой теме с 5 по 9 класс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Наличие текстов с пропущенными буквами.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Систематическая работа над ошибками не только в контрольных работах, но и в рабочих тетрадях.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Работа по развитию орфографической зоркости.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2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4128" y="335846"/>
            <a:ext cx="100238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Индивидуальная образовательная программа по   русскому языку «Грамотное письмо»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ученика 5-а класса гимназии №1 г. </a:t>
            </a:r>
            <a:r>
              <a:rPr lang="ru-RU" sz="2400" b="1" dirty="0" smtClean="0">
                <a:solidFill>
                  <a:schemeClr val="bg1"/>
                </a:solidFill>
              </a:rPr>
              <a:t>Брянска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Проблема </a:t>
            </a:r>
            <a:r>
              <a:rPr lang="ru-RU" sz="2400" dirty="0">
                <a:solidFill>
                  <a:schemeClr val="bg1"/>
                </a:solidFill>
              </a:rPr>
              <a:t>на начало  </a:t>
            </a:r>
            <a:r>
              <a:rPr lang="ru-RU" sz="2400" dirty="0" smtClean="0">
                <a:solidFill>
                  <a:schemeClr val="bg1"/>
                </a:solidFill>
              </a:rPr>
              <a:t>2019/2020 года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Отсутствие прочных орфографических навыков по следующим темам: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.	Правописание проверяемых безударных гласных в корне слова (винтокрылый)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	Правописание непроверяемых гласных в корне слова (лишайники, </a:t>
            </a:r>
            <a:r>
              <a:rPr lang="ru-RU" sz="2400" dirty="0" smtClean="0">
                <a:solidFill>
                  <a:schemeClr val="bg1"/>
                </a:solidFill>
              </a:rPr>
              <a:t>лиловый, осока)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3.	Правописание чередующихся гласных в корне слова (растение)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	Правописание согласных в корне слова (бедняжку, разведка</a:t>
            </a:r>
            <a:r>
              <a:rPr lang="ru-RU" sz="2400" dirty="0" smtClean="0">
                <a:solidFill>
                  <a:schemeClr val="bg1"/>
                </a:solidFill>
              </a:rPr>
              <a:t>, пассажиры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  <a:p>
            <a:r>
              <a:rPr lang="ru-RU" sz="2400" dirty="0">
                <a:solidFill>
                  <a:schemeClr val="bg1"/>
                </a:solidFill>
              </a:rPr>
              <a:t>5.	Буквы И,У,А после шипящих (парашют)</a:t>
            </a:r>
          </a:p>
          <a:p>
            <a:r>
              <a:rPr lang="ru-RU" sz="2400" dirty="0">
                <a:solidFill>
                  <a:schemeClr val="bg1"/>
                </a:solidFill>
              </a:rPr>
              <a:t>6.	Правописание приставок ПРЕ и ПРИ (применяется)</a:t>
            </a:r>
          </a:p>
          <a:p>
            <a:r>
              <a:rPr lang="ru-RU" sz="2400" dirty="0">
                <a:solidFill>
                  <a:schemeClr val="bg1"/>
                </a:solidFill>
              </a:rPr>
              <a:t>7.	Соединительные  сложных слов (авиапожарные,  вертолетчики, труднопроходимые)</a:t>
            </a:r>
          </a:p>
          <a:p>
            <a:r>
              <a:rPr lang="ru-RU" sz="2400" dirty="0"/>
              <a:t>8.	Правописание имен собственных (Родина)</a:t>
            </a:r>
          </a:p>
        </p:txBody>
      </p:sp>
    </p:spTree>
    <p:extLst>
      <p:ext uri="{BB962C8B-B14F-4D97-AF65-F5344CB8AC3E}">
        <p14:creationId xmlns:p14="http://schemas.microsoft.com/office/powerpoint/2010/main" xmlns="" val="41233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12060"/>
            <a:ext cx="10133313" cy="6687480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3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72% участников ЕГЭ 2021, не преодолевших минимальный балл , не смогли верно определить ошибку в употреблении паронима или неверно подобрали соответствующий </a:t>
            </a:r>
            <a:r>
              <a:rPr lang="ru-RU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контексту </a:t>
            </a:r>
            <a:r>
              <a:rPr lang="ru-RU" sz="3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пароним </a:t>
            </a:r>
            <a:r>
              <a:rPr lang="ru-RU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редактирования примера с </a:t>
            </a:r>
            <a:r>
              <a:rPr lang="ru-RU" sz="3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ошибкой, что выявляет узость </a:t>
            </a:r>
            <a:r>
              <a:rPr lang="ru-RU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словарного запаса </a:t>
            </a:r>
            <a:r>
              <a:rPr lang="ru-RU" sz="3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экзаменуемых</a:t>
            </a:r>
            <a:r>
              <a:rPr lang="ru-RU" sz="3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56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4"/>
            <a:ext cx="12256477" cy="7589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262" y="975946"/>
            <a:ext cx="9636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2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057" t="4906" r="24783" b="26415"/>
          <a:stretch/>
        </p:blipFill>
        <p:spPr>
          <a:xfrm>
            <a:off x="533982" y="112143"/>
            <a:ext cx="10775247" cy="67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00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85" t="-755" r="19670" b="17861"/>
          <a:stretch/>
        </p:blipFill>
        <p:spPr>
          <a:xfrm>
            <a:off x="681486" y="-352116"/>
            <a:ext cx="10170543" cy="72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74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953" b="10429"/>
          <a:stretch/>
        </p:blipFill>
        <p:spPr>
          <a:xfrm>
            <a:off x="0" y="69011"/>
            <a:ext cx="12192000" cy="67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56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91" y="481072"/>
            <a:ext cx="10728535" cy="5962860"/>
          </a:xfrm>
        </p:spPr>
        <p:txBody>
          <a:bodyPr>
            <a:normAutofit/>
          </a:bodyPr>
          <a:lstStyle/>
          <a:p>
            <a:pPr marL="457200" lvl="0" algn="just">
              <a:lnSpc>
                <a:spcPct val="107000"/>
              </a:lnSpc>
            </a:pPr>
            <a:r>
              <a:rPr lang="ru-RU" sz="29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экзаменационной работы отмечались ошибки, связанные с отсутствием систематизированных знаний о нормах формообразования имен существительных, прилагательных, числительных, а также местоимений, глаголов. Так, экзаменуемые ошибались при квалификации правильной формы слов: «время», «пламя», «яблоко», «ботинки», «блюдца», «стричь», «ехать», «четверо», «класть», «жечь» и 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33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016" y="584589"/>
            <a:ext cx="10383478" cy="57040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</a:rPr>
              <a:t>Выпускники часто допускают следующие грамматические ошибки: 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не видят ошибок в </a:t>
            </a:r>
            <a:r>
              <a:rPr lang="ru-RU" sz="3200" dirty="0" err="1" smtClean="0">
                <a:solidFill>
                  <a:schemeClr val="bg1"/>
                </a:solidFill>
                <a:effectLst/>
              </a:rPr>
              <a:t>употреблениии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 формы </a:t>
            </a:r>
            <a:r>
              <a:rPr lang="ru-RU" sz="3200" dirty="0">
                <a:solidFill>
                  <a:schemeClr val="bg1"/>
                </a:solidFill>
                <a:effectLst/>
              </a:rPr>
              <a:t>сравнительной и превосходной степеней (более выше, более честнее, более лучший, самый красивейший</a:t>
            </a:r>
            <a:r>
              <a:rPr lang="ru-RU" sz="3200" dirty="0" smtClean="0">
                <a:solidFill>
                  <a:schemeClr val="bg1"/>
                </a:solidFill>
                <a:effectLst/>
              </a:rPr>
              <a:t>);</a:t>
            </a:r>
            <a:endParaRPr lang="ru-RU" sz="3200" dirty="0">
              <a:solidFill>
                <a:schemeClr val="bg1"/>
              </a:solidFill>
              <a:effectLst/>
            </a:endParaRPr>
          </a:p>
          <a:p>
            <a:r>
              <a:rPr lang="ru-RU" sz="3200" dirty="0">
                <a:solidFill>
                  <a:schemeClr val="bg1"/>
                </a:solidFill>
                <a:effectLst/>
              </a:rPr>
              <a:t>не замечают ошибок в падежных формах существительных (свежие торта, у новых туфлей, несколько помидор, без золотых погонов, много время); 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1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4544" y="897146"/>
            <a:ext cx="9905999" cy="633178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пропускают ошибочные формы глаголов повелительного наклонения глаголов (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поедь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побыстрей вместо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поезжай быстрее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положьте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ляжьте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лягте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ормы глаголов настоящего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 отсутствующим чередованием согласных в корне (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жгётся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сожгёшь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жжется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сожжешь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глаголов прошедшего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 избыточным суффиксом (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засохнул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замёрзнул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засох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замерз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ошибочными случаи неправильного склонения количественных числительных (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пятиста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фотографий,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восьмиста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вместо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пятисот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восьмисот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43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21102"/>
            <a:ext cx="9905999" cy="5170099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екоторые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экзаменуемые не отличают корни с историческим чередованием О/А (например, </a:t>
            </a:r>
            <a:r>
              <a:rPr lang="ru-RU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-/гор-), где невозможно проверить гласную букву корня ударением, от корней с безударными проверяемыми гласными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корня.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Самой сложной орфограммой для обучающихся с минимальной подготовкой оказалась орфограмма «Правописание личных окончаний глаголов и суффиксов причастий».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50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379</TotalTime>
  <Words>609</Words>
  <Application>Microsoft Office PowerPoint</Application>
  <PresentationFormat>Произвольный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Развитие орфографической зоркости </vt:lpstr>
      <vt:lpstr>Слайд 16</vt:lpstr>
      <vt:lpstr>факторы формирования орфографической зоркости</vt:lpstr>
      <vt:lpstr>Внимание к орфограмме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Медведева</dc:creator>
  <cp:lastModifiedBy>Ольга</cp:lastModifiedBy>
  <cp:revision>32</cp:revision>
  <dcterms:created xsi:type="dcterms:W3CDTF">2021-11-12T05:39:20Z</dcterms:created>
  <dcterms:modified xsi:type="dcterms:W3CDTF">2021-12-23T07:24:39Z</dcterms:modified>
</cp:coreProperties>
</file>