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72" r:id="rId3"/>
    <p:sldId id="273" r:id="rId4"/>
    <p:sldId id="257" r:id="rId5"/>
    <p:sldId id="301" r:id="rId6"/>
    <p:sldId id="258" r:id="rId7"/>
    <p:sldId id="291" r:id="rId8"/>
    <p:sldId id="275" r:id="rId9"/>
    <p:sldId id="276" r:id="rId10"/>
    <p:sldId id="268" r:id="rId11"/>
    <p:sldId id="265" r:id="rId12"/>
    <p:sldId id="277" r:id="rId13"/>
    <p:sldId id="296" r:id="rId14"/>
    <p:sldId id="261" r:id="rId15"/>
    <p:sldId id="297" r:id="rId16"/>
    <p:sldId id="263" r:id="rId17"/>
    <p:sldId id="298" r:id="rId18"/>
    <p:sldId id="300" r:id="rId19"/>
    <p:sldId id="299" r:id="rId20"/>
    <p:sldId id="280" r:id="rId21"/>
    <p:sldId id="292" r:id="rId22"/>
    <p:sldId id="285" r:id="rId23"/>
    <p:sldId id="281" r:id="rId24"/>
    <p:sldId id="287" r:id="rId25"/>
    <p:sldId id="282" r:id="rId26"/>
    <p:sldId id="283" r:id="rId27"/>
    <p:sldId id="284" r:id="rId28"/>
    <p:sldId id="286" r:id="rId29"/>
    <p:sldId id="288" r:id="rId30"/>
    <p:sldId id="289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0;&#1083;&#1077;&#1082;&#1089;&#1077;&#1081;\Documents\&#1044;&#1048;&#1054;&#1043;&#1056;&#1040;&#1052;&#1052;&#1040;%20&#1058;&#1054;&#1063;&#1050;&#1040;%20&#1056;&#1054;&#1057;&#1058;&#104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pieChart>
        <c:varyColors val="1"/>
        <c:ser>
          <c:idx val="0"/>
          <c:order val="0"/>
          <c:explosion val="25"/>
          <c:cat>
            <c:strRef>
              <c:f>Лист1!$A$1:$A$8</c:f>
              <c:strCache>
                <c:ptCount val="8"/>
                <c:pt idx="0">
                  <c:v>Белый конь 1-4</c:v>
                </c:pt>
                <c:pt idx="1">
                  <c:v>Белый конь 5-9</c:v>
                </c:pt>
                <c:pt idx="2">
                  <c:v>Квадракоптеры</c:v>
                </c:pt>
                <c:pt idx="3">
                  <c:v>Конструируем с Gigo</c:v>
                </c:pt>
                <c:pt idx="4">
                  <c:v>Основы 3D моделирования</c:v>
                </c:pt>
                <c:pt idx="5">
                  <c:v>Шлем виртуальной реальности</c:v>
                </c:pt>
                <c:pt idx="6">
                  <c:v>Программирование</c:v>
                </c:pt>
                <c:pt idx="7">
                  <c:v>Видеомантаж "Сам себе режиссёр"</c:v>
                </c:pt>
              </c:strCache>
            </c:strRef>
          </c:cat>
          <c:val>
            <c:numRef>
              <c:f>Лист1!$B$1:$B$8</c:f>
              <c:numCache>
                <c:formatCode>General</c:formatCode>
                <c:ptCount val="8"/>
                <c:pt idx="0">
                  <c:v>14</c:v>
                </c:pt>
                <c:pt idx="1">
                  <c:v>15</c:v>
                </c:pt>
                <c:pt idx="2">
                  <c:v>12</c:v>
                </c:pt>
                <c:pt idx="3">
                  <c:v>36</c:v>
                </c:pt>
                <c:pt idx="4">
                  <c:v>12</c:v>
                </c:pt>
                <c:pt idx="5">
                  <c:v>12</c:v>
                </c:pt>
                <c:pt idx="6">
                  <c:v>13</c:v>
                </c:pt>
                <c:pt idx="7">
                  <c:v>12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 sz="1200" baseline="0"/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учащихся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Процент учащихся занятых в центре образования "Точке роста" 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</c:ser>
        <c:axId val="205802496"/>
        <c:axId val="205804288"/>
      </c:barChart>
      <c:catAx>
        <c:axId val="20580249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tx1"/>
            </a:solidFill>
            <a:tailEnd type="triangle" w="lg" len="lg"/>
          </a:ln>
        </c:spPr>
        <c:crossAx val="205804288"/>
        <c:crosses val="autoZero"/>
        <c:auto val="1"/>
        <c:lblAlgn val="ctr"/>
        <c:lblOffset val="100"/>
      </c:catAx>
      <c:valAx>
        <c:axId val="205804288"/>
        <c:scaling>
          <c:orientation val="minMax"/>
        </c:scaling>
        <c:axPos val="l"/>
        <c:majorGridlines/>
        <c:numFmt formatCode="0%" sourceLinked="1"/>
        <c:tickLblPos val="nextTo"/>
        <c:spPr>
          <a:ln>
            <a:solidFill>
              <a:schemeClr val="tx1"/>
            </a:solidFill>
            <a:tailEnd type="triangle" w="lg" len="lg"/>
          </a:ln>
        </c:spPr>
        <c:crossAx val="205802496"/>
        <c:crosses val="autoZero"/>
        <c:crossBetween val="between"/>
      </c:valAx>
    </c:plotArea>
    <c:legend>
      <c:legendPos val="r"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F372C-0F13-44D0-AA14-A5D5E08B6B99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34652-C278-4713-BD98-5176B43B58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931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34652-C278-4713-BD98-5176B43B584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899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34652-C278-4713-BD98-5176B43B5849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8987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34652-C278-4713-BD98-5176B43B584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74696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34652-C278-4713-BD98-5176B43B5849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3968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FEA28-8351-43D2-9184-DA3F457FE303}" type="datetimeFigureOut">
              <a:rPr lang="ru-RU" smtClean="0"/>
              <a:pPr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07068-61D8-428A-9499-952A8FAED7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7;&#1081;\Desktop\&#1082;&#1086;&#1085;&#1089;&#1090;&#1088;&#1091;&#1080;&#1088;&#1086;&#1074;&#1072;&#1085;&#1080;&#1077;\&#1043;&#1080;&#1075;&#1086;4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7;&#1081;\Desktop\&#1082;&#1086;&#1085;&#1089;&#1090;&#1088;&#1091;&#1080;&#1088;&#1086;&#1074;&#1072;&#1085;&#1080;&#1077;\&#1050;&#1086;&#1087;&#1090;&#1077;&#1088;&#1099;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7;&#1081;\Desktop\&#1082;&#1086;&#1085;&#1089;&#1090;&#1088;&#1091;&#1080;&#1088;&#1086;&#1074;&#1072;&#1085;&#1080;&#1077;\3D%201.mo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7;&#1081;\Desktop\&#1057;&#1077;&#1084;&#1080;&#1085;&#1072;&#1088;\&#1096;&#1083;&#1077;&#1084;1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7;&#1081;\Desktop\&#1042;&#1080;&#1076;&#1077;&#1086;%20&#1076;&#1083;&#1103;%20&#1082;&#1086;&#1085;&#1092;&#1077;&#1088;&#1077;&#1085;&#1094;&#1080;&#1080;\&#1056;&#1086;&#1083;&#1080;&#1082;%201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2500306"/>
            <a:ext cx="67151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МУНИЦИПАЛЬНОЕ БЮДЖЕТНОЕ ОБЩЕОБРАЗОВАТЕЛЬНОЕ </a:t>
            </a:r>
            <a:r>
              <a:rPr lang="ru-RU" sz="3200" b="1" dirty="0" smtClean="0"/>
              <a:t>УЧРЕЖДЕНИЕ</a:t>
            </a:r>
          </a:p>
          <a:p>
            <a:pPr algn="ctr"/>
            <a:r>
              <a:rPr lang="ru-RU" sz="3200" b="1" dirty="0" smtClean="0"/>
              <a:t>"</a:t>
            </a:r>
            <a:r>
              <a:rPr lang="ru-RU" sz="3200" b="1" dirty="0"/>
              <a:t>Лицей №1 Брянского района" Брянской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214290"/>
            <a:ext cx="821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Шахматные турниры «Быстрые шахматы»</a:t>
            </a:r>
            <a:endParaRPr lang="ru-RU" sz="3200" dirty="0"/>
          </a:p>
        </p:txBody>
      </p:sp>
      <p:pic>
        <p:nvPicPr>
          <p:cNvPr id="11" name="Рисунок 10" descr="DSC_0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411" y="785794"/>
            <a:ext cx="8810307" cy="5857916"/>
          </a:xfrm>
          <a:prstGeom prst="rect">
            <a:avLst/>
          </a:prstGeom>
        </p:spPr>
      </p:pic>
      <p:pic>
        <p:nvPicPr>
          <p:cNvPr id="13" name="Рисунок 12" descr="DSC_08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566" y="785794"/>
            <a:ext cx="8762268" cy="5825976"/>
          </a:xfrm>
          <a:prstGeom prst="rect">
            <a:avLst/>
          </a:prstGeom>
        </p:spPr>
      </p:pic>
      <p:pic>
        <p:nvPicPr>
          <p:cNvPr id="14" name="Рисунок 13" descr="DSC_08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8" y="706398"/>
            <a:ext cx="8929718" cy="5937312"/>
          </a:xfrm>
          <a:prstGeom prst="rect">
            <a:avLst/>
          </a:prstGeom>
        </p:spPr>
      </p:pic>
      <p:pic>
        <p:nvPicPr>
          <p:cNvPr id="15" name="Рисунок 14" descr="DSC_08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714356"/>
            <a:ext cx="8882916" cy="5906194"/>
          </a:xfrm>
          <a:prstGeom prst="rect">
            <a:avLst/>
          </a:prstGeom>
        </p:spPr>
      </p:pic>
      <p:pic>
        <p:nvPicPr>
          <p:cNvPr id="16" name="Рисунок 15" descr="DSC_08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8" y="785794"/>
            <a:ext cx="8929718" cy="5937312"/>
          </a:xfrm>
          <a:prstGeom prst="rect">
            <a:avLst/>
          </a:prstGeom>
        </p:spPr>
      </p:pic>
      <p:pic>
        <p:nvPicPr>
          <p:cNvPr id="19" name="Рисунок 18" descr="DSC_08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8" y="777836"/>
            <a:ext cx="8929718" cy="5937312"/>
          </a:xfrm>
          <a:prstGeom prst="rect">
            <a:avLst/>
          </a:prstGeom>
        </p:spPr>
      </p:pic>
      <p:pic>
        <p:nvPicPr>
          <p:cNvPr id="20" name="Рисунок 19" descr="DSC_08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857232"/>
            <a:ext cx="8810910" cy="5858317"/>
          </a:xfrm>
          <a:prstGeom prst="rect">
            <a:avLst/>
          </a:prstGeom>
        </p:spPr>
      </p:pic>
      <p:pic>
        <p:nvPicPr>
          <p:cNvPr id="21" name="Рисунок 20" descr="20210216_15302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411" y="1285860"/>
            <a:ext cx="8980745" cy="4365640"/>
          </a:xfrm>
          <a:prstGeom prst="rect">
            <a:avLst/>
          </a:prstGeom>
        </p:spPr>
      </p:pic>
      <p:pic>
        <p:nvPicPr>
          <p:cNvPr id="23" name="Рисунок 22" descr="DSC_087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438" y="849274"/>
            <a:ext cx="8929718" cy="5937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56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8" presetClass="exit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16" presetClass="exit" presetSubtype="2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2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2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8000"/>
                            </p:stCondLst>
                            <p:childTnLst>
                              <p:par>
                                <p:cTn id="67" presetID="54" presetClass="exit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"/>
                            </p:stCondLst>
                            <p:childTnLst>
                              <p:par>
                                <p:cTn id="7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4000"/>
                            </p:stCondLst>
                            <p:childTnLst>
                              <p:par>
                                <p:cTn id="79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8000"/>
                            </p:stCondLst>
                            <p:childTnLst>
                              <p:par>
                                <p:cTn id="8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939784"/>
          </a:xfrm>
        </p:spPr>
        <p:txBody>
          <a:bodyPr/>
          <a:lstStyle/>
          <a:p>
            <a:r>
              <a:rPr lang="ru-RU" dirty="0" smtClean="0"/>
              <a:t>Конструируем с </a:t>
            </a:r>
            <a:r>
              <a:rPr lang="en-US" dirty="0" err="1" smtClean="0"/>
              <a:t>Gigo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 descr="IMG-20210324-WA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98" y="785794"/>
            <a:ext cx="7912731" cy="5922185"/>
          </a:xfrm>
          <a:prstGeom prst="rect">
            <a:avLst/>
          </a:prstGeom>
        </p:spPr>
      </p:pic>
      <p:pic>
        <p:nvPicPr>
          <p:cNvPr id="4" name="Рисунок 3" descr="IMG-20210324-WA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792962"/>
            <a:ext cx="7912732" cy="5922186"/>
          </a:xfrm>
          <a:prstGeom prst="rect">
            <a:avLst/>
          </a:prstGeom>
        </p:spPr>
      </p:pic>
      <p:pic>
        <p:nvPicPr>
          <p:cNvPr id="5" name="Рисунок 4" descr="IMG-20210324-WA0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714356"/>
            <a:ext cx="7929618" cy="5934824"/>
          </a:xfrm>
          <a:prstGeom prst="rect">
            <a:avLst/>
          </a:prstGeom>
        </p:spPr>
      </p:pic>
      <p:pic>
        <p:nvPicPr>
          <p:cNvPr id="6" name="Рисунок 5" descr="IMG-20210324-WA00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596" y="714356"/>
            <a:ext cx="8072494" cy="6041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8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Соревнование по конструированию</a:t>
            </a:r>
            <a:endParaRPr lang="ru-RU" dirty="0"/>
          </a:p>
        </p:txBody>
      </p:sp>
      <p:pic>
        <p:nvPicPr>
          <p:cNvPr id="4" name="Содержимое 3" descr="IMG-20210324-WA0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457172"/>
            <a:ext cx="7143800" cy="5346688"/>
          </a:xfrm>
        </p:spPr>
      </p:pic>
      <p:pic>
        <p:nvPicPr>
          <p:cNvPr id="5" name="Рисунок 4" descr="IMG-20210324-WA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462868"/>
            <a:ext cx="7208526" cy="5395132"/>
          </a:xfrm>
          <a:prstGeom prst="rect">
            <a:avLst/>
          </a:prstGeom>
        </p:spPr>
      </p:pic>
      <p:pic>
        <p:nvPicPr>
          <p:cNvPr id="6" name="Рисунок 5" descr="IMG-20210324-WA0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1428736"/>
            <a:ext cx="7286676" cy="5453622"/>
          </a:xfrm>
          <a:prstGeom prst="rect">
            <a:avLst/>
          </a:prstGeom>
        </p:spPr>
      </p:pic>
      <p:pic>
        <p:nvPicPr>
          <p:cNvPr id="7" name="Рисунок 6" descr="IMG-20210324-WA00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66" y="1500174"/>
            <a:ext cx="3956530" cy="5286388"/>
          </a:xfrm>
          <a:prstGeom prst="rect">
            <a:avLst/>
          </a:prstGeom>
        </p:spPr>
      </p:pic>
      <p:pic>
        <p:nvPicPr>
          <p:cNvPr id="10" name="Рисунок 9" descr="IMG-20210324-WA00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6474" y="1500174"/>
            <a:ext cx="3849615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4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Гиго4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6380" y="-4784"/>
            <a:ext cx="9150379" cy="6862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515352" cy="857256"/>
          </a:xfrm>
        </p:spPr>
        <p:txBody>
          <a:bodyPr>
            <a:normAutofit/>
          </a:bodyPr>
          <a:lstStyle/>
          <a:p>
            <a:r>
              <a:rPr lang="ru-RU" dirty="0" err="1" smtClean="0"/>
              <a:t>Квадракоптеры</a:t>
            </a:r>
            <a:endParaRPr lang="ru-RU" dirty="0"/>
          </a:p>
        </p:txBody>
      </p:sp>
      <p:pic>
        <p:nvPicPr>
          <p:cNvPr id="6" name="Рисунок 5" descr="IMG-20210324-WA0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904062"/>
            <a:ext cx="4429156" cy="5917871"/>
          </a:xfrm>
          <a:prstGeom prst="rect">
            <a:avLst/>
          </a:prstGeom>
        </p:spPr>
      </p:pic>
      <p:pic>
        <p:nvPicPr>
          <p:cNvPr id="7" name="Рисунок 6" descr="IMG-20210324-WA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406" y="928670"/>
            <a:ext cx="4392750" cy="5869227"/>
          </a:xfrm>
          <a:prstGeom prst="rect">
            <a:avLst/>
          </a:prstGeom>
        </p:spPr>
      </p:pic>
      <p:pic>
        <p:nvPicPr>
          <p:cNvPr id="5" name="Рисунок 4" descr="IMG-20201215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714356"/>
            <a:ext cx="8096275" cy="607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4" presetClass="exit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4" presetClass="exit" presetSubtype="0" decel="10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оптеры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292" y="44899"/>
            <a:ext cx="9132708" cy="6813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</a:t>
            </a:r>
            <a:r>
              <a:rPr lang="en-US" dirty="0" smtClean="0"/>
              <a:t>D </a:t>
            </a:r>
            <a:r>
              <a:rPr lang="ru-RU" dirty="0" smtClean="0"/>
              <a:t>моделирование и программирование</a:t>
            </a:r>
            <a:endParaRPr lang="ru-RU" dirty="0"/>
          </a:p>
        </p:txBody>
      </p:sp>
      <p:pic>
        <p:nvPicPr>
          <p:cNvPr id="6" name="Рисунок 5" descr="DSC_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14423"/>
            <a:ext cx="8358246" cy="5557344"/>
          </a:xfrm>
          <a:prstGeom prst="rect">
            <a:avLst/>
          </a:prstGeom>
        </p:spPr>
      </p:pic>
      <p:pic>
        <p:nvPicPr>
          <p:cNvPr id="7" name="Рисунок 6" descr="DSC_01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05680"/>
            <a:ext cx="8501090" cy="565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3D 1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54864" y="-51391"/>
            <a:ext cx="9212520" cy="6909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Виртуальная реальность</a:t>
            </a:r>
            <a:endParaRPr lang="ru-RU" dirty="0"/>
          </a:p>
        </p:txBody>
      </p:sp>
      <p:pic>
        <p:nvPicPr>
          <p:cNvPr id="4" name="Содержимое 3" descr="шлем1_Mo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411965"/>
            <a:ext cx="9134156" cy="5137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шлем1.mo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916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всё начиналось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" y="1628800"/>
            <a:ext cx="3851920" cy="513589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63" y="2799186"/>
            <a:ext cx="5126031" cy="38445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593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endParaRPr lang="ru-RU" sz="8800" dirty="0" smtClean="0"/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57224" y="857232"/>
            <a:ext cx="807249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Областная конференция «ФГОС СОО: важные векторы развития и становления личности старшеклассника»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Онлайн-встреча</a:t>
            </a: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учащихся с депутатом Государственной думы Николаем Сергеевичем </a:t>
            </a:r>
            <a:r>
              <a:rPr lang="ru-RU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Валуевым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Встреча с миром театра. Мастер-класс по актёрскому мастерству и сценической речи.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Мероприятие в рамках деловой программы: «Проведение профессиональной пробы  по компетенции «Графический дизайн»»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Районная гуманитарная конференция по итогам  районного конкурса исследовательских работ.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Конференции «Дни открытых  дверей» в рамках конкурса Большая перемена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Онлайн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олимпиада от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Яндекс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Учебника. «Я люблю математику»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Всероссийский историческая интеллектуальная  игра 1418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ВПР по иностранному языку (немецкий, английский)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Подготовка проектов и презентаций учащихся к лицейской сессии.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Проведение классных часов.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Съемка фото и видео материала для  различных конкурсов и материалов.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Проведение конкурса «Юный программист»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Онлайн-встреча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 депутатом Государственной Думы Николаем Сергеевичем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Валуевым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-20210329-WA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303720"/>
            <a:ext cx="7215238" cy="5411428"/>
          </a:xfrm>
        </p:spPr>
      </p:pic>
      <p:pic>
        <p:nvPicPr>
          <p:cNvPr id="6" name="Рисунок 5" descr="IMG-20210329-WA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285860"/>
            <a:ext cx="7429520" cy="5572140"/>
          </a:xfrm>
          <a:prstGeom prst="rect">
            <a:avLst/>
          </a:prstGeom>
        </p:spPr>
      </p:pic>
      <p:pic>
        <p:nvPicPr>
          <p:cNvPr id="7" name="Рисунок 6" descr="IMG-20210329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285860"/>
            <a:ext cx="7429518" cy="5572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xit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с миром театра</a:t>
            </a:r>
            <a:endParaRPr lang="ru-RU" dirty="0"/>
          </a:p>
        </p:txBody>
      </p:sp>
      <p:pic>
        <p:nvPicPr>
          <p:cNvPr id="4" name="Содержимое 3" descr="IMG-20210325-WA0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00306"/>
            <a:ext cx="9062102" cy="4169983"/>
          </a:xfrm>
        </p:spPr>
      </p:pic>
      <p:pic>
        <p:nvPicPr>
          <p:cNvPr id="5" name="Рисунок 4" descr="IMG-20210325-WA0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" y="2566260"/>
            <a:ext cx="9001156" cy="4156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2200" dirty="0" smtClean="0">
                <a:latin typeface="Times New Roman" pitchFamily="18" charset="0"/>
                <a:ea typeface="Times New Roman" pitchFamily="18" charset="0"/>
                <a:cs typeface="Arial" pitchFamily="34" charset="0"/>
              </a:rPr>
              <a:t>Мероприятие в рамках деловой программы: «Проведение профессиональной пробы  по компетенции «Графический дизайн»»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5" name="Рисунок 4" descr="IMG-20210325-WA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85794"/>
            <a:ext cx="7858148" cy="5893611"/>
          </a:xfrm>
          <a:prstGeom prst="rect">
            <a:avLst/>
          </a:prstGeom>
        </p:spPr>
      </p:pic>
      <p:pic>
        <p:nvPicPr>
          <p:cNvPr id="7" name="Рисунок 6" descr="IMG-20210325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785794"/>
            <a:ext cx="4339873" cy="5786497"/>
          </a:xfrm>
          <a:prstGeom prst="rect">
            <a:avLst/>
          </a:prstGeom>
        </p:spPr>
      </p:pic>
      <p:pic>
        <p:nvPicPr>
          <p:cNvPr id="8" name="Рисунок 7" descr="IMG-20210325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1297" y="785794"/>
            <a:ext cx="4339859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xit" presetSubtype="2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Защита проектов на лицейской сессии</a:t>
            </a:r>
            <a:endParaRPr lang="ru-RU" dirty="0"/>
          </a:p>
        </p:txBody>
      </p:sp>
      <p:pic>
        <p:nvPicPr>
          <p:cNvPr id="4" name="Рисунок 3" descr="DSC_07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4" y="1101542"/>
            <a:ext cx="8572528" cy="5699820"/>
          </a:xfrm>
          <a:prstGeom prst="rect">
            <a:avLst/>
          </a:prstGeom>
        </p:spPr>
      </p:pic>
      <p:pic>
        <p:nvPicPr>
          <p:cNvPr id="6" name="Рисунок 5" descr="DSC_07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1134244"/>
            <a:ext cx="8501122" cy="5652342"/>
          </a:xfrm>
          <a:prstGeom prst="rect">
            <a:avLst/>
          </a:prstGeom>
        </p:spPr>
      </p:pic>
      <p:pic>
        <p:nvPicPr>
          <p:cNvPr id="7" name="Рисунок 6" descr="DSC_07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158206"/>
            <a:ext cx="8358246" cy="5557344"/>
          </a:xfrm>
          <a:prstGeom prst="rect">
            <a:avLst/>
          </a:prstGeom>
        </p:spPr>
      </p:pic>
      <p:pic>
        <p:nvPicPr>
          <p:cNvPr id="8" name="Рисунок 7" descr="DSC_07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142984"/>
            <a:ext cx="8487977" cy="5643602"/>
          </a:xfrm>
          <a:prstGeom prst="rect">
            <a:avLst/>
          </a:prstGeom>
        </p:spPr>
      </p:pic>
      <p:pic>
        <p:nvPicPr>
          <p:cNvPr id="9" name="Рисунок 8" descr="Полохов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20" y="1119171"/>
            <a:ext cx="8501122" cy="5667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7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0"/>
                            </p:stCondLst>
                            <p:childTnLst>
                              <p:par>
                                <p:cTn id="42" presetID="3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accel="1000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00042"/>
            <a:ext cx="7901014" cy="571504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dirty="0" smtClean="0">
                <a:latin typeface="Times New Roman" pitchFamily="18" charset="0"/>
              </a:rPr>
              <a:t>Конференции «Дни открытых  дверей» в рамках конкурса Большая перемена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DSC_1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872833"/>
            <a:ext cx="8786842" cy="5842315"/>
          </a:xfrm>
          <a:prstGeom prst="rect">
            <a:avLst/>
          </a:prstGeom>
        </p:spPr>
      </p:pic>
      <p:pic>
        <p:nvPicPr>
          <p:cNvPr id="5" name="Рисунок 4" descr="DSC_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43" y="857232"/>
            <a:ext cx="8917713" cy="59293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xit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2800" dirty="0" smtClean="0">
                <a:latin typeface="Times New Roman" pitchFamily="18" charset="0"/>
              </a:rPr>
              <a:t>Конференции «Дни открытых  дверей» в рамках конкурса Большая перемена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DSC_10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960611"/>
            <a:ext cx="8582815" cy="5706658"/>
          </a:xfrm>
          <a:prstGeom prst="rect">
            <a:avLst/>
          </a:prstGeom>
        </p:spPr>
      </p:pic>
      <p:pic>
        <p:nvPicPr>
          <p:cNvPr id="7" name="Рисунок 6" descr="DSC_10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943891"/>
            <a:ext cx="8572528" cy="5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 smtClean="0">
                <a:latin typeface="Times New Roman" pitchFamily="18" charset="0"/>
              </a:rPr>
              <a:t>Конференции «Дни открытых  дверей» в рамках конкурса Большая перемена</a:t>
            </a:r>
            <a:endParaRPr lang="ru-RU" sz="2500" dirty="0"/>
          </a:p>
        </p:txBody>
      </p:sp>
      <p:pic>
        <p:nvPicPr>
          <p:cNvPr id="5" name="Содержимое 4" descr="DSC_1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05302"/>
            <a:ext cx="8286808" cy="5509846"/>
          </a:xfrm>
        </p:spPr>
      </p:pic>
      <p:pic>
        <p:nvPicPr>
          <p:cNvPr id="6" name="Рисунок 5" descr="DSC_10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96539"/>
            <a:ext cx="8286808" cy="5509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25470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Всероссийская историческая</a:t>
            </a:r>
            <a:b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интеллектуальная</a:t>
            </a:r>
            <a:b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 игра 1418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b="1" dirty="0"/>
          </a:p>
        </p:txBody>
      </p:sp>
      <p:pic>
        <p:nvPicPr>
          <p:cNvPr id="7" name="Рисунок 6" descr="IMG_20210317_133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" y="2376667"/>
            <a:ext cx="8929718" cy="4124167"/>
          </a:xfrm>
          <a:prstGeom prst="rect">
            <a:avLst/>
          </a:prstGeom>
        </p:spPr>
      </p:pic>
      <p:pic>
        <p:nvPicPr>
          <p:cNvPr id="8" name="Рисунок 7" descr="IMG_20210317_184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8" y="2376667"/>
            <a:ext cx="8929718" cy="4124167"/>
          </a:xfrm>
          <a:prstGeom prst="rect">
            <a:avLst/>
          </a:prstGeom>
        </p:spPr>
      </p:pic>
      <p:pic>
        <p:nvPicPr>
          <p:cNvPr id="9" name="Рисунок 8" descr="IMG_20210317_1845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80072"/>
            <a:ext cx="9001156" cy="4532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6" presetClass="exit" presetSubtype="2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Процент занятости учащихся в центре образования «Точка роста» 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940961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216790"/>
            <a:ext cx="4764764" cy="357357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72" y="2204863"/>
            <a:ext cx="4780667" cy="3585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20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Перспективы и планы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16832"/>
            <a:ext cx="8686800" cy="420933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числа учащихся, занимающихся                        в центре образования  «Точка роста» по программам  основного и дополнительного образования.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Введение и освоение новых  программ дополнительного образования.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занятости центра образования  «Точка роста» в учебное время и в не учебное время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процента занятости учащихся в центре образования  «Точка роста» до 40% в 2021-2022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году</a:t>
            </a:r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24944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i="1" dirty="0" smtClean="0"/>
              <a:t>Спасибо </a:t>
            </a:r>
            <a:br>
              <a:rPr lang="ru-RU" sz="9600" b="1" i="1" dirty="0" smtClean="0"/>
            </a:br>
            <a:r>
              <a:rPr lang="ru-RU" sz="9600" b="1" i="1" dirty="0" smtClean="0"/>
              <a:t>за внимание!!!</a:t>
            </a:r>
            <a:endParaRPr lang="ru-RU" sz="9600" b="1" i="1" dirty="0"/>
          </a:p>
        </p:txBody>
      </p:sp>
    </p:spTree>
    <p:extLst>
      <p:ext uri="{BB962C8B-B14F-4D97-AF65-F5344CB8AC3E}">
        <p14:creationId xmlns="" xmlns:p14="http://schemas.microsoft.com/office/powerpoint/2010/main" val="188227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0" y="-160609"/>
            <a:ext cx="8229600" cy="1143000"/>
          </a:xfrm>
        </p:spPr>
        <p:txBody>
          <a:bodyPr/>
          <a:lstStyle/>
          <a:p>
            <a:r>
              <a:rPr lang="ru-RU" dirty="0" smtClean="0"/>
              <a:t>Это наша «ТОЧКА РОСТА»</a:t>
            </a:r>
            <a:endParaRPr lang="ru-RU" dirty="0"/>
          </a:p>
        </p:txBody>
      </p:sp>
      <p:pic>
        <p:nvPicPr>
          <p:cNvPr id="4" name="Содержимое 3" descr="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1914" y="605293"/>
            <a:ext cx="4381531" cy="3286148"/>
          </a:xfrm>
        </p:spPr>
      </p:pic>
      <p:pic>
        <p:nvPicPr>
          <p:cNvPr id="5" name="Рисунок 4" descr="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0167" y="3541118"/>
            <a:ext cx="4373553" cy="32801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" y="3545223"/>
            <a:ext cx="4417036" cy="3312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93" y="611500"/>
            <a:ext cx="4417780" cy="3313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Открытие центра</a:t>
            </a:r>
            <a:endParaRPr lang="ru-RU" dirty="0"/>
          </a:p>
        </p:txBody>
      </p:sp>
      <p:pic>
        <p:nvPicPr>
          <p:cNvPr id="4" name="Ролик 1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9144064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4476"/>
            <a:ext cx="4476782" cy="3357586"/>
          </a:xfrm>
        </p:spPr>
      </p:pic>
      <p:pic>
        <p:nvPicPr>
          <p:cNvPr id="5" name="Рисунок 4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3140" y="3389707"/>
            <a:ext cx="4600860" cy="34506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" y="3451190"/>
            <a:ext cx="4542412" cy="3406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16632"/>
            <a:ext cx="78581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5463" algn="l"/>
                <a:tab pos="809625" algn="l"/>
              </a:tabLst>
            </a:pPr>
            <a:r>
              <a:rPr lang="ru-RU" sz="3000" dirty="0" smtClean="0"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На данный момент </a:t>
            </a:r>
            <a:r>
              <a:rPr kumimoji="0" lang="ru-RU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в Центре функционируют </a:t>
            </a:r>
            <a:r>
              <a:rPr kumimoji="0" lang="en-US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8</a:t>
            </a:r>
            <a:r>
              <a:rPr kumimoji="0" lang="ru-RU" sz="3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</a:rPr>
              <a:t>  объединений:</a:t>
            </a:r>
            <a:endParaRPr kumimoji="0" lang="ru-RU" sz="3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42910" y="1314450"/>
          <a:ext cx="7429552" cy="5257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4451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357190"/>
          </a:xfrm>
        </p:spPr>
        <p:txBody>
          <a:bodyPr>
            <a:noAutofit/>
          </a:bodyPr>
          <a:lstStyle/>
          <a:p>
            <a:r>
              <a:rPr lang="ru-RU" sz="4000" dirty="0" smtClean="0"/>
              <a:t>Кружок по шахматам «Белый конь» 1-4 классы</a:t>
            </a:r>
            <a:endParaRPr lang="ru-RU" sz="4000" dirty="0"/>
          </a:p>
        </p:txBody>
      </p:sp>
      <p:pic>
        <p:nvPicPr>
          <p:cNvPr id="4" name="Рисунок 3" descr="20201215_143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407054"/>
            <a:ext cx="8715404" cy="4236656"/>
          </a:xfrm>
          <a:prstGeom prst="rect">
            <a:avLst/>
          </a:prstGeom>
        </p:spPr>
      </p:pic>
      <p:pic>
        <p:nvPicPr>
          <p:cNvPr id="11" name="Рисунок 10" descr="IMG-20201215-WA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1071520"/>
            <a:ext cx="7715304" cy="5786479"/>
          </a:xfrm>
          <a:prstGeom prst="rect">
            <a:avLst/>
          </a:prstGeom>
        </p:spPr>
      </p:pic>
      <p:pic>
        <p:nvPicPr>
          <p:cNvPr id="12" name="Рисунок 11" descr="20201215_1440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143116"/>
            <a:ext cx="9144000" cy="4445000"/>
          </a:xfrm>
          <a:prstGeom prst="rect">
            <a:avLst/>
          </a:prstGeom>
        </p:spPr>
      </p:pic>
      <p:pic>
        <p:nvPicPr>
          <p:cNvPr id="14" name="Рисунок 13" descr="20201215_1439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071678"/>
            <a:ext cx="9144000" cy="444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1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8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Кружок по шахматам «Белый конь»</a:t>
            </a:r>
            <a:br>
              <a:rPr lang="ru-RU" dirty="0" smtClean="0"/>
            </a:br>
            <a:r>
              <a:rPr lang="ru-RU" dirty="0" smtClean="0"/>
              <a:t>5-9 классы</a:t>
            </a:r>
            <a:endParaRPr lang="ru-RU" dirty="0"/>
          </a:p>
        </p:txBody>
      </p:sp>
      <p:pic>
        <p:nvPicPr>
          <p:cNvPr id="13" name="Содержимое 12" descr="20201007_131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594" y="1600200"/>
            <a:ext cx="8966240" cy="5043510"/>
          </a:xfrm>
        </p:spPr>
      </p:pic>
      <p:pic>
        <p:nvPicPr>
          <p:cNvPr id="14" name="Рисунок 13" descr="20210126_1512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8" y="2194726"/>
            <a:ext cx="9001156" cy="4375562"/>
          </a:xfrm>
          <a:prstGeom prst="rect">
            <a:avLst/>
          </a:prstGeom>
        </p:spPr>
      </p:pic>
      <p:pic>
        <p:nvPicPr>
          <p:cNvPr id="15" name="Рисунок 14" descr="20210126_151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072" y="2357430"/>
            <a:ext cx="8850084" cy="4302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344</Words>
  <Application>Microsoft Office PowerPoint</Application>
  <PresentationFormat>Экран (4:3)</PresentationFormat>
  <Paragraphs>47</Paragraphs>
  <Slides>31</Slides>
  <Notes>4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Как всё начиналось</vt:lpstr>
      <vt:lpstr>Слайд 3</vt:lpstr>
      <vt:lpstr>Это наша «ТОЧКА РОСТА»</vt:lpstr>
      <vt:lpstr>Открытие центра</vt:lpstr>
      <vt:lpstr>Слайд 6</vt:lpstr>
      <vt:lpstr>Слайд 7</vt:lpstr>
      <vt:lpstr>Кружок по шахматам «Белый конь» 1-4 классы</vt:lpstr>
      <vt:lpstr>Кружок по шахматам «Белый конь» 5-9 классы</vt:lpstr>
      <vt:lpstr>Слайд 10</vt:lpstr>
      <vt:lpstr>Конструируем с Gigo </vt:lpstr>
      <vt:lpstr>Соревнование по конструированию</vt:lpstr>
      <vt:lpstr>Слайд 13</vt:lpstr>
      <vt:lpstr>Квадракоптеры</vt:lpstr>
      <vt:lpstr>Слайд 15</vt:lpstr>
      <vt:lpstr>3D моделирование и программирование</vt:lpstr>
      <vt:lpstr>Слайд 17</vt:lpstr>
      <vt:lpstr>Виртуальная реальность</vt:lpstr>
      <vt:lpstr>Слайд 19</vt:lpstr>
      <vt:lpstr>Мероприятия</vt:lpstr>
      <vt:lpstr>Онлайн-встреча с депутатом Государственной Думы Николаем Сергеевичем Валуевым </vt:lpstr>
      <vt:lpstr>Встреча с миром театра</vt:lpstr>
      <vt:lpstr>Мероприятие в рамках деловой программы: «Проведение профессиональной пробы  по компетенции «Графический дизайн»» </vt:lpstr>
      <vt:lpstr>Защита проектов на лицейской сессии</vt:lpstr>
      <vt:lpstr>Конференции «Дни открытых  дверей» в рамках конкурса Большая перемена </vt:lpstr>
      <vt:lpstr>Конференции «Дни открытых  дверей» в рамках конкурса Большая перемена </vt:lpstr>
      <vt:lpstr>Конференции «Дни открытых  дверей» в рамках конкурса Большая перемена</vt:lpstr>
      <vt:lpstr>    Всероссийская историческая  интеллектуальная   игра 1418 </vt:lpstr>
      <vt:lpstr>Процент занятости учащихся в центре образования «Точка роста» </vt:lpstr>
      <vt:lpstr>Перспективы и планы</vt:lpstr>
      <vt:lpstr>Спасибо 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</dc:creator>
  <cp:lastModifiedBy>Алексей</cp:lastModifiedBy>
  <cp:revision>159</cp:revision>
  <dcterms:created xsi:type="dcterms:W3CDTF">2020-12-15T20:20:34Z</dcterms:created>
  <dcterms:modified xsi:type="dcterms:W3CDTF">2021-10-26T18:03:42Z</dcterms:modified>
</cp:coreProperties>
</file>