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1" r:id="rId1"/>
  </p:sldMasterIdLst>
  <p:sldIdLst>
    <p:sldId id="266" r:id="rId2"/>
    <p:sldId id="257" r:id="rId3"/>
    <p:sldId id="265" r:id="rId4"/>
    <p:sldId id="258" r:id="rId5"/>
    <p:sldId id="259" r:id="rId6"/>
    <p:sldId id="262" r:id="rId7"/>
    <p:sldId id="261" r:id="rId8"/>
    <p:sldId id="263" r:id="rId9"/>
    <p:sldId id="264" r:id="rId10"/>
    <p:sldId id="256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080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684" autoAdjust="0"/>
  </p:normalViewPr>
  <p:slideViewPr>
    <p:cSldViewPr snapToGrid="0">
      <p:cViewPr varScale="1">
        <p:scale>
          <a:sx n="68" d="100"/>
          <a:sy n="68" d="100"/>
        </p:scale>
        <p:origin x="-828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1399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42971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0116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6933511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86932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808223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31704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7791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5643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2000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8891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21844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3140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471527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25766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245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65614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E221F600-B97D-4174-A49E-16E8BE1C46A1}" type="datetimeFigureOut">
              <a:rPr lang="ru-RU" smtClean="0"/>
              <a:pPr/>
              <a:t>26.01.2015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F9429-B744-468A-AB09-76A741A627D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91370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43" r:id="rId12"/>
    <p:sldLayoutId id="2147483744" r:id="rId13"/>
    <p:sldLayoutId id="2147483745" r:id="rId14"/>
    <p:sldLayoutId id="2147483746" r:id="rId15"/>
    <p:sldLayoutId id="2147483747" r:id="rId16"/>
    <p:sldLayoutId id="214748374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5890" y="0"/>
            <a:ext cx="6716110" cy="4824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166" y="1803901"/>
            <a:ext cx="4971393" cy="529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2010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altLang="ru-RU" sz="8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   Умножение </a:t>
            </a:r>
            <a:r>
              <a:rPr lang="ru-RU" altLang="ru-RU" sz="8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/>
              </a:rPr>
              <a:t>многочлена на одночлен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65224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06510" y="452717"/>
            <a:ext cx="10154910" cy="2123058"/>
          </a:xfrm>
        </p:spPr>
        <p:txBody>
          <a:bodyPr/>
          <a:lstStyle/>
          <a:p>
            <a:r>
              <a:rPr lang="ru-RU" sz="5400" dirty="0" smtClean="0">
                <a:solidFill>
                  <a:schemeClr val="tx1"/>
                </a:solidFill>
                <a:latin typeface="Arial"/>
              </a:rPr>
              <a:t>Представьте </a:t>
            </a:r>
            <a:r>
              <a:rPr lang="ru-RU" sz="5400" dirty="0">
                <a:solidFill>
                  <a:schemeClr val="tx1"/>
                </a:solidFill>
                <a:latin typeface="Arial"/>
              </a:rPr>
              <a:t>произведение </a:t>
            </a:r>
            <a:r>
              <a:rPr lang="ru-RU" sz="5400" dirty="0" smtClean="0">
                <a:solidFill>
                  <a:schemeClr val="tx1"/>
                </a:solidFill>
                <a:latin typeface="Arial"/>
              </a:rPr>
              <a:t/>
            </a:r>
            <a:br>
              <a:rPr lang="ru-RU" sz="5400" dirty="0" smtClean="0">
                <a:solidFill>
                  <a:schemeClr val="tx1"/>
                </a:solidFill>
                <a:latin typeface="Arial"/>
              </a:rPr>
            </a:br>
            <a:r>
              <a:rPr lang="ru-RU" sz="5400" dirty="0" smtClean="0">
                <a:solidFill>
                  <a:schemeClr val="tx1"/>
                </a:solidFill>
                <a:latin typeface="Arial"/>
              </a:rPr>
              <a:t>в виде </a:t>
            </a:r>
            <a:r>
              <a:rPr lang="ru-RU" sz="5400" dirty="0">
                <a:solidFill>
                  <a:schemeClr val="tx1"/>
                </a:solidFill>
                <a:latin typeface="Arial"/>
              </a:rPr>
              <a:t>степени</a:t>
            </a:r>
            <a:r>
              <a:rPr lang="ru-RU" sz="5400" dirty="0" smtClean="0">
                <a:solidFill>
                  <a:schemeClr val="tx1"/>
                </a:solidFill>
                <a:latin typeface="Arial"/>
              </a:rPr>
              <a:t>:</a:t>
            </a:r>
            <a:r>
              <a:rPr lang="ru-RU" sz="5400" dirty="0" smtClean="0">
                <a:solidFill>
                  <a:srgbClr val="FF0000"/>
                </a:solidFill>
                <a:latin typeface="Arial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Arial"/>
              </a:rPr>
            </a:br>
            <a:r>
              <a:rPr lang="ru-RU" sz="4000" dirty="0">
                <a:solidFill>
                  <a:srgbClr val="FF0000"/>
                </a:solidFill>
                <a:latin typeface="Arial"/>
              </a:rPr>
              <a:t/>
            </a:r>
            <a:br>
              <a:rPr lang="ru-RU" sz="4000" dirty="0">
                <a:solidFill>
                  <a:srgbClr val="FF0000"/>
                </a:solidFill>
                <a:latin typeface="Arial"/>
              </a:rPr>
            </a:br>
            <a: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br>
              <a:rPr lang="ru-RU" sz="4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206510" y="2382592"/>
            <a:ext cx="9585986" cy="4159876"/>
          </a:xfrm>
        </p:spPr>
        <p:txBody>
          <a:bodyPr>
            <a:normAutofit fontScale="85000" lnSpcReduction="20000"/>
          </a:bodyPr>
          <a:lstStyle/>
          <a:p>
            <a:r>
              <a:rPr lang="ru-RU" sz="7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sz="85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8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⋅ x</a:t>
            </a:r>
            <a:r>
              <a:rPr lang="en-US" sz="8500" b="1" baseline="30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                           </a:t>
            </a:r>
            <a:endParaRPr lang="ru-RU" sz="8500" b="1" baseline="30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sz="85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85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⋅ a</a:t>
            </a:r>
            <a:endParaRPr lang="en-US" sz="8500" b="1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7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US" sz="85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⋅ </a:t>
            </a:r>
            <a:r>
              <a:rPr lang="en-US" sz="85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</a:t>
            </a:r>
            <a:r>
              <a:rPr lang="en-US" sz="8500" b="1" baseline="300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</a:t>
            </a:r>
            <a:r>
              <a:rPr lang="en-US" sz="85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</a:t>
            </a:r>
            <a:endParaRPr lang="ru-RU" sz="8500" b="1" baseline="30000" dirty="0" smtClean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7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en-US" sz="8500" b="1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</a:t>
            </a:r>
            <a:r>
              <a:rPr lang="en-US" sz="8500" b="1" baseline="30000" dirty="0" err="1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</a:t>
            </a:r>
            <a:r>
              <a:rPr lang="en-US" sz="85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⋅ x</a:t>
            </a:r>
            <a:r>
              <a:rPr lang="en-US" sz="8500" b="1" baseline="30000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m+1</a:t>
            </a:r>
            <a:endParaRPr lang="en-US" sz="8500" b="1" baseline="30000" dirty="0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97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38651"/>
            <a:ext cx="9404723" cy="1400530"/>
          </a:xfrm>
        </p:spPr>
        <p:txBody>
          <a:bodyPr/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Выполните умножение</a:t>
            </a:r>
            <a:r>
              <a:rPr lang="ru-RU" sz="6000" b="1" dirty="0">
                <a:solidFill>
                  <a:schemeClr val="tx1"/>
                </a:solidFill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5313" y="2052918"/>
            <a:ext cx="8594540" cy="4195481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chemeClr val="bg1"/>
                </a:solidFill>
              </a:rPr>
              <a:t>        -7</a:t>
            </a:r>
            <a:r>
              <a:rPr lang="en-US" sz="5400" b="1" dirty="0" smtClean="0">
                <a:solidFill>
                  <a:schemeClr val="bg1"/>
                </a:solidFill>
              </a:rPr>
              <a:t>b ⋅ (-3b</a:t>
            </a:r>
            <a:r>
              <a:rPr lang="en-US" sz="54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</a:rPr>
              <a:t>c)    </a:t>
            </a:r>
            <a:endParaRPr lang="ru-RU" sz="5400" b="1" dirty="0" smtClean="0">
              <a:solidFill>
                <a:schemeClr val="bg1"/>
              </a:solidFill>
            </a:endParaRPr>
          </a:p>
          <a:p>
            <a:r>
              <a:rPr lang="en-US" sz="5400" b="1" dirty="0" smtClean="0">
                <a:solidFill>
                  <a:schemeClr val="bg1"/>
                </a:solidFill>
              </a:rPr>
              <a:t> </a:t>
            </a:r>
            <a:r>
              <a:rPr lang="ru-RU" sz="5400" b="1" dirty="0" smtClean="0">
                <a:solidFill>
                  <a:schemeClr val="bg1"/>
                </a:solidFill>
              </a:rPr>
              <a:t>        </a:t>
            </a:r>
            <a:r>
              <a:rPr lang="en-US" sz="5400" b="1" dirty="0" smtClean="0">
                <a:solidFill>
                  <a:schemeClr val="bg1"/>
                </a:solidFill>
              </a:rPr>
              <a:t>4y ⋅ 2y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         </a:t>
            </a:r>
            <a:r>
              <a:rPr lang="en-US" sz="5400" b="1" dirty="0" smtClean="0">
                <a:solidFill>
                  <a:schemeClr val="bg1"/>
                </a:solidFill>
              </a:rPr>
              <a:t>3a</a:t>
            </a:r>
            <a:r>
              <a:rPr lang="en-US" sz="54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</a:rPr>
              <a:t> ⋅ 2a</a:t>
            </a:r>
            <a:r>
              <a:rPr lang="en-US" sz="5400" b="1" baseline="30000" dirty="0" smtClean="0">
                <a:solidFill>
                  <a:schemeClr val="bg1"/>
                </a:solidFill>
              </a:rPr>
              <a:t>3</a:t>
            </a:r>
            <a:r>
              <a:rPr lang="en-US" sz="5400" b="1" dirty="0" smtClean="0">
                <a:solidFill>
                  <a:schemeClr val="bg1"/>
                </a:solidFill>
              </a:rPr>
              <a:t>      </a:t>
            </a:r>
            <a:r>
              <a:rPr lang="ru-RU" sz="5400" b="1" dirty="0" smtClean="0">
                <a:solidFill>
                  <a:schemeClr val="bg1"/>
                </a:solidFill>
              </a:rPr>
              <a:t>     </a:t>
            </a:r>
          </a:p>
          <a:p>
            <a:r>
              <a:rPr lang="ru-RU" sz="5400" b="1" dirty="0" smtClean="0">
                <a:solidFill>
                  <a:schemeClr val="bg1"/>
                </a:solidFill>
              </a:rPr>
              <a:t>       </a:t>
            </a:r>
            <a:r>
              <a:rPr lang="en-US" sz="5400" b="1" dirty="0" smtClean="0">
                <a:solidFill>
                  <a:schemeClr val="bg1"/>
                </a:solidFill>
              </a:rPr>
              <a:t>-2xy</a:t>
            </a:r>
            <a:r>
              <a:rPr lang="en-US" sz="5400" b="1" baseline="30000" dirty="0" smtClean="0">
                <a:solidFill>
                  <a:schemeClr val="bg1"/>
                </a:solidFill>
              </a:rPr>
              <a:t>2</a:t>
            </a:r>
            <a:r>
              <a:rPr lang="en-US" sz="5400" b="1" dirty="0" smtClean="0">
                <a:solidFill>
                  <a:schemeClr val="bg1"/>
                </a:solidFill>
              </a:rPr>
              <a:t> ⋅ 5x</a:t>
            </a:r>
            <a:r>
              <a:rPr lang="en-US" sz="5400" b="1" baseline="30000" dirty="0" smtClean="0">
                <a:solidFill>
                  <a:schemeClr val="bg1"/>
                </a:solidFill>
              </a:rPr>
              <a:t>4</a:t>
            </a:r>
            <a:endParaRPr lang="ru-RU" sz="5400" b="1" baseline="30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777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695459" y="646331"/>
            <a:ext cx="9922207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r>
              <a:rPr kumimoji="0" lang="ru-RU" altLang="ru-RU" sz="5400" b="1" i="0" u="none" strike="noStrike" cap="none" normalizeH="0" baseline="0" dirty="0" smtClean="0">
                <a:ln>
                  <a:noFill/>
                </a:ln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Найдите сумму, разность и произведение одночленов.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7" name="Picture 3" descr="C:\Users\Home\Desktop\Безымянный3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080808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2711" y="2866382"/>
            <a:ext cx="9427335" cy="3786448"/>
          </a:xfrm>
          <a:prstGeom prst="rect">
            <a:avLst/>
          </a:prstGeom>
          <a:noFill/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240444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288" y="268078"/>
            <a:ext cx="10178200" cy="2475121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Замените букву «М» многочленом так, чтобы </a:t>
            </a:r>
            <a:r>
              <a:rPr lang="ru-RU" sz="54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полученное</a:t>
            </a:r>
            <a:r>
              <a:rPr lang="ru-RU" sz="4800" b="1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равенство было верным:</a:t>
            </a: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288" y="2743200"/>
            <a:ext cx="11310424" cy="38686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5а 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</a:t>
            </a: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5а + 3</a:t>
            </a:r>
            <a:r>
              <a:rPr 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8;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 </a:t>
            </a:r>
            <a:r>
              <a:rPr 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6000" b="1" baseline="30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6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bc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-  </a:t>
            </a:r>
            <a:r>
              <a:rPr lang="ru-RU" sz="6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6000" b="1" baseline="30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6000" b="1" dirty="0" err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bc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7</a:t>
            </a:r>
            <a:r>
              <a:rPr lang="en-US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60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+ 5</a:t>
            </a:r>
            <a:r>
              <a:rPr lang="ru-RU" sz="6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40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5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 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+ ( 2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ru-RU" sz="5400" b="1" baseline="30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+ 4а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</a:t>
            </a:r>
            <a:r>
              <a:rPr lang="ru-RU" sz="5400" b="1" baseline="30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= 3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ru-RU" sz="5400" b="1" baseline="30000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+ 4</a:t>
            </a:r>
            <a:r>
              <a:rPr lang="en-US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ab</a:t>
            </a:r>
            <a:r>
              <a:rPr lang="ru-RU" sz="5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13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9177" y="134466"/>
            <a:ext cx="9404723" cy="1972962"/>
          </a:xfrm>
        </p:spPr>
        <p:txBody>
          <a:bodyPr/>
          <a:lstStyle/>
          <a:p>
            <a:r>
              <a:rPr lang="ru-RU" sz="4400" b="1" dirty="0" smtClean="0">
                <a:solidFill>
                  <a:schemeClr val="tx1"/>
                </a:solidFill>
              </a:rPr>
              <a:t>В пустое окошко вставьте число или букву так, чтобы получилось верное равенство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0947" y="2107428"/>
            <a:ext cx="9730033" cy="4518455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sz="4800" dirty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 smtClean="0">
                <a:solidFill>
                  <a:prstClr val="white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48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 + b)</a:t>
            </a:r>
            <a:r>
              <a:rPr lang="en-US" sz="5400" b="1" dirty="0" smtClean="0">
                <a:solidFill>
                  <a:prstClr val="black"/>
                </a:solidFill>
              </a:rPr>
              <a:t>⋅</a:t>
            </a:r>
            <a:r>
              <a:rPr lang="en-US" sz="48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rgbClr val="FF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48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= 5a + 5b;</a:t>
            </a:r>
            <a:endParaRPr lang="ru-RU" sz="4800" b="1" dirty="0" smtClean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800" b="1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(3+ b)</a:t>
            </a:r>
            <a:r>
              <a:rPr lang="en-US" sz="5400" b="1" dirty="0" smtClean="0">
                <a:solidFill>
                  <a:prstClr val="black"/>
                </a:solidFill>
              </a:rPr>
              <a:t>⋅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= 3с + b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с;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– b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US" sz="5400" b="1" dirty="0" smtClean="0">
                <a:solidFill>
                  <a:prstClr val="black"/>
                </a:solidFill>
              </a:rPr>
              <a:t>⋅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=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ru-RU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</a:t>
            </a:r>
            <a:r>
              <a:rPr lang="en-US" sz="48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-</a:t>
            </a:r>
            <a:r>
              <a:rPr lang="en-US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3b</a:t>
            </a:r>
            <a:r>
              <a:rPr lang="ru-RU" sz="4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48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41702"/>
            <a:ext cx="7425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7246620" y="938240"/>
            <a:ext cx="32412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-92365" y="234929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2829335" y="2327075"/>
            <a:ext cx="5846319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>
                <a:solidFill>
                  <a:prstClr val="black"/>
                </a:solidFill>
                <a:ea typeface="+mj-ea"/>
                <a:cs typeface="+mj-cs"/>
              </a:rPr>
              <a:t>⋅</a:t>
            </a:r>
            <a:r>
              <a:rPr kumimoji="0" lang="ru-RU" sz="4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(a + b) = 5a + 5b;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562048" y="2603249"/>
            <a:ext cx="914400" cy="45804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4613011" y="3743805"/>
            <a:ext cx="914400" cy="44890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597751" y="4686108"/>
            <a:ext cx="914400" cy="4259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017704" y="5644821"/>
            <a:ext cx="914400" cy="4482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9060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8621" y="1211580"/>
            <a:ext cx="11269980" cy="1828800"/>
          </a:xfrm>
        </p:spPr>
        <p:txBody>
          <a:bodyPr/>
          <a:lstStyle/>
          <a:p>
            <a:r>
              <a:rPr lang="ru-RU" sz="5400" b="1" dirty="0" smtClean="0">
                <a:solidFill>
                  <a:schemeClr val="tx1"/>
                </a:solidFill>
              </a:rPr>
              <a:t>Распределительное свойство</a:t>
            </a:r>
            <a:r>
              <a:rPr lang="ru-RU" sz="6000" b="1" dirty="0" smtClean="0">
                <a:solidFill>
                  <a:schemeClr val="tx1"/>
                </a:solidFill>
              </a:rPr>
              <a:t/>
            </a:r>
            <a:br>
              <a:rPr lang="ru-RU" sz="6000" b="1" dirty="0" smtClean="0">
                <a:solidFill>
                  <a:schemeClr val="tx1"/>
                </a:solidFill>
              </a:rPr>
            </a:br>
            <a:r>
              <a:rPr lang="ru-RU" sz="6000" b="1" dirty="0" smtClean="0">
                <a:solidFill>
                  <a:schemeClr val="tx1"/>
                </a:solidFill>
              </a:rPr>
              <a:t>умножения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05741" y="3406140"/>
            <a:ext cx="10715544" cy="2842259"/>
          </a:xfrm>
        </p:spPr>
        <p:txBody>
          <a:bodyPr>
            <a:normAutofit/>
          </a:bodyPr>
          <a:lstStyle/>
          <a:p>
            <a:pPr marL="0" lvl="0" indent="0" algn="ctr" defTabSz="914400">
              <a:spcBef>
                <a:spcPts val="0"/>
              </a:spcBef>
              <a:buClrTx/>
              <a:buSzTx/>
              <a:buNone/>
              <a:defRPr/>
            </a:pPr>
            <a:r>
              <a:rPr lang="ru-RU" sz="8800" dirty="0" smtClean="0">
                <a:solidFill>
                  <a:schemeClr val="bg1"/>
                </a:solidFill>
                <a:latin typeface="Arial Rounded MT Bold" pitchFamily="34" charset="0"/>
              </a:rPr>
              <a:t>(</a:t>
            </a:r>
            <a:r>
              <a:rPr lang="en-US" sz="8800" dirty="0" smtClean="0">
                <a:solidFill>
                  <a:schemeClr val="bg1"/>
                </a:solidFill>
                <a:latin typeface="Arial Rounded MT Bold" pitchFamily="34" charset="0"/>
              </a:rPr>
              <a:t>a </a:t>
            </a:r>
            <a:r>
              <a:rPr lang="en-US" sz="8800" dirty="0">
                <a:solidFill>
                  <a:schemeClr val="bg1"/>
                </a:solidFill>
                <a:latin typeface="Arial Rounded MT Bold" pitchFamily="34" charset="0"/>
              </a:rPr>
              <a:t>+ b</a:t>
            </a:r>
            <a:r>
              <a:rPr lang="ru-RU" sz="8800" dirty="0" smtClean="0">
                <a:solidFill>
                  <a:schemeClr val="bg1"/>
                </a:solidFill>
                <a:latin typeface="Calibri"/>
              </a:rPr>
              <a:t>)</a:t>
            </a:r>
            <a:r>
              <a:rPr lang="en-US" sz="5400" b="1" dirty="0" smtClean="0">
                <a:solidFill>
                  <a:schemeClr val="bg1"/>
                </a:solidFill>
              </a:rPr>
              <a:t>⋅</a:t>
            </a:r>
            <a:r>
              <a:rPr lang="en-US" sz="8800" dirty="0" smtClean="0">
                <a:solidFill>
                  <a:schemeClr val="bg1"/>
                </a:solidFill>
                <a:latin typeface="Arial Rounded MT Bold" pitchFamily="34" charset="0"/>
              </a:rPr>
              <a:t>c </a:t>
            </a:r>
            <a:r>
              <a:rPr lang="en-US" sz="8800" dirty="0">
                <a:solidFill>
                  <a:schemeClr val="bg1"/>
                </a:solidFill>
                <a:latin typeface="Arial Rounded MT Bold" pitchFamily="34" charset="0"/>
              </a:rPr>
              <a:t>= ac + </a:t>
            </a:r>
            <a:r>
              <a:rPr lang="en-US" sz="8800" dirty="0" err="1">
                <a:solidFill>
                  <a:schemeClr val="bg1"/>
                </a:solidFill>
                <a:latin typeface="Arial Rounded MT Bold" pitchFamily="34" charset="0"/>
              </a:rPr>
              <a:t>bc</a:t>
            </a:r>
            <a:endParaRPr lang="ru-RU" sz="8800" dirty="0">
              <a:solidFill>
                <a:schemeClr val="bg1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2683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5934" y="334807"/>
            <a:ext cx="9404723" cy="6308692"/>
          </a:xfrm>
        </p:spPr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  <a:tabLst>
                <a:tab pos="457200" algn="l"/>
              </a:tabLst>
            </a:pP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 (1 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+ 3а)+(а</a:t>
            </a:r>
            <a:r>
              <a:rPr lang="ru-RU" sz="5400" b="1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- 2а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sz="18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(2х</a:t>
            </a:r>
            <a:r>
              <a:rPr lang="ru-RU" sz="5400" b="1" baseline="30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+ 3х) – (-х + 4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(в</a:t>
            </a:r>
            <a:r>
              <a:rPr lang="ru-RU" sz="5400" b="1" baseline="30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+ в -1) – (в</a:t>
            </a:r>
            <a:r>
              <a:rPr lang="ru-RU" sz="5400" b="1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в +1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18х</a:t>
            </a:r>
            <a:r>
              <a:rPr lang="ru-RU" sz="5400" b="1" baseline="30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– (10х – 5 + 18х</a:t>
            </a:r>
            <a:r>
              <a:rPr lang="ru-RU" sz="5400" b="1" baseline="30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(х</a:t>
            </a:r>
            <a:r>
              <a:rPr lang="ru-RU" sz="5400" b="1" baseline="30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-7х-3)</a:t>
            </a:r>
            <a:r>
              <a:rPr lang="en-US" sz="5400" b="1" dirty="0" smtClean="0">
                <a:solidFill>
                  <a:prstClr val="black"/>
                </a:solidFill>
              </a:rPr>
              <a:t>⋅</a:t>
            </a:r>
            <a:r>
              <a:rPr lang="ru-RU" sz="54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2х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 </a:t>
            </a:r>
            <a:r>
              <a:rPr lang="ru-RU" sz="18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(3а 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5)</a:t>
            </a:r>
            <a:r>
              <a:rPr lang="en-US" sz="5400" b="1" dirty="0" smtClean="0">
                <a:solidFill>
                  <a:prstClr val="black"/>
                </a:solidFill>
              </a:rPr>
              <a:t>⋅</a:t>
            </a:r>
            <a:r>
              <a:rPr lang="ru-RU" sz="54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2а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8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54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</a:t>
            </a:r>
            <a:r>
              <a:rPr lang="ru-RU" sz="18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(5в</a:t>
            </a:r>
            <a:r>
              <a:rPr lang="ru-RU" sz="5400" b="1" baseline="30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-3в </a:t>
            </a:r>
            <a:r>
              <a:rPr lang="ru-RU" sz="54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+1</a:t>
            </a:r>
            <a:r>
              <a:rPr lang="ru-RU" sz="54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5400" b="1" dirty="0" smtClean="0">
                <a:solidFill>
                  <a:prstClr val="black"/>
                </a:solidFill>
              </a:rPr>
              <a:t>⋅</a:t>
            </a:r>
            <a:r>
              <a:rPr lang="ru-RU" sz="54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(-4в</a:t>
            </a:r>
            <a:r>
              <a:rPr lang="ru-RU" sz="5400" b="1" baseline="30000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5400" b="1" dirty="0" smtClean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800" dirty="0">
              <a:solidFill>
                <a:schemeClr val="bg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310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971" y="1788974"/>
            <a:ext cx="7134896" cy="3309869"/>
          </a:xfrm>
        </p:spPr>
        <p:txBody>
          <a:bodyPr/>
          <a:lstStyle/>
          <a:p>
            <a:r>
              <a:rPr lang="ru-RU" sz="4400" b="1" i="1" dirty="0">
                <a:solidFill>
                  <a:schemeClr val="tx1"/>
                </a:solidFill>
                <a:ea typeface="Times New Roman" panose="02020603050405020304" pitchFamily="18" charset="0"/>
              </a:rPr>
              <a:t>Научиться умножать </a:t>
            </a:r>
            <a:r>
              <a:rPr lang="ru-RU" sz="4400" b="1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 многочлен </a:t>
            </a:r>
            <a:r>
              <a:rPr lang="ru-RU" sz="4400" b="1" i="1" dirty="0">
                <a:solidFill>
                  <a:schemeClr val="tx1"/>
                </a:solidFill>
                <a:ea typeface="Times New Roman" panose="02020603050405020304" pitchFamily="18" charset="0"/>
              </a:rPr>
              <a:t>на </a:t>
            </a:r>
            <a:r>
              <a:rPr lang="ru-RU" sz="4400" b="1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одночлен.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72022" y="2215166"/>
            <a:ext cx="3313291" cy="289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653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</TotalTime>
  <Words>217</Words>
  <Application>Microsoft Office PowerPoint</Application>
  <PresentationFormat>Произвольный</PresentationFormat>
  <Paragraphs>30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Ион</vt:lpstr>
      <vt:lpstr>Слайд 1</vt:lpstr>
      <vt:lpstr>Представьте произведение  в виде степени:    </vt:lpstr>
      <vt:lpstr>Выполните умножение:</vt:lpstr>
      <vt:lpstr>Слайд 4</vt:lpstr>
      <vt:lpstr>Замените букву «М» многочленом так, чтобы полученное равенство было верным: </vt:lpstr>
      <vt:lpstr>В пустое окошко вставьте число или букву так, чтобы получилось верное равенство</vt:lpstr>
      <vt:lpstr>Распределительное свойство умножения</vt:lpstr>
      <vt:lpstr>1.  (1 + 3а)+(а2 - 2а); 2.      (2х2 + 3х) – (-х + 4); 3.  (в2 + в -1) – (в2 - в +1); 4.  18х2 – (10х – 5 + 18х2); 5.  (х2-7х-3)⋅2х; 6.    (3а – 5)⋅2а; 7.       (5в2-3в +1)⋅(-4в2)</vt:lpstr>
      <vt:lpstr>Научиться умножать  многочлен на одночлен.</vt:lpstr>
      <vt:lpstr>   Умножение многочлена на одночлен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Умножение многочлена на одночлен</dc:title>
  <dc:creator>Alex</dc:creator>
  <cp:lastModifiedBy>1</cp:lastModifiedBy>
  <cp:revision>38</cp:revision>
  <dcterms:created xsi:type="dcterms:W3CDTF">2015-01-22T05:51:44Z</dcterms:created>
  <dcterms:modified xsi:type="dcterms:W3CDTF">2015-01-26T11:06:34Z</dcterms:modified>
</cp:coreProperties>
</file>