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59" r:id="rId3"/>
    <p:sldId id="356" r:id="rId4"/>
    <p:sldId id="295" r:id="rId5"/>
    <p:sldId id="315" r:id="rId6"/>
    <p:sldId id="316" r:id="rId7"/>
    <p:sldId id="314" r:id="rId8"/>
    <p:sldId id="257" r:id="rId9"/>
    <p:sldId id="360" r:id="rId10"/>
    <p:sldId id="346" r:id="rId11"/>
    <p:sldId id="266" r:id="rId12"/>
    <p:sldId id="317" r:id="rId13"/>
    <p:sldId id="361" r:id="rId14"/>
    <p:sldId id="362" r:id="rId15"/>
    <p:sldId id="367" r:id="rId16"/>
    <p:sldId id="368" r:id="rId17"/>
    <p:sldId id="369" r:id="rId18"/>
    <p:sldId id="370" r:id="rId19"/>
    <p:sldId id="371" r:id="rId20"/>
    <p:sldId id="372" r:id="rId21"/>
    <p:sldId id="373" r:id="rId22"/>
    <p:sldId id="374" r:id="rId23"/>
    <p:sldId id="375" r:id="rId24"/>
    <p:sldId id="363" r:id="rId25"/>
    <p:sldId id="364" r:id="rId26"/>
    <p:sldId id="320" r:id="rId27"/>
    <p:sldId id="322" r:id="rId28"/>
    <p:sldId id="321" r:id="rId29"/>
    <p:sldId id="351" r:id="rId30"/>
    <p:sldId id="352" r:id="rId31"/>
    <p:sldId id="347" r:id="rId32"/>
    <p:sldId id="324" r:id="rId33"/>
    <p:sldId id="325" r:id="rId34"/>
    <p:sldId id="326" r:id="rId35"/>
    <p:sldId id="327" r:id="rId36"/>
    <p:sldId id="353" r:id="rId37"/>
    <p:sldId id="342" r:id="rId38"/>
    <p:sldId id="334" r:id="rId39"/>
    <p:sldId id="337" r:id="rId40"/>
    <p:sldId id="349" r:id="rId41"/>
    <p:sldId id="339" r:id="rId42"/>
    <p:sldId id="340" r:id="rId43"/>
    <p:sldId id="341" r:id="rId44"/>
    <p:sldId id="343" r:id="rId45"/>
    <p:sldId id="267" r:id="rId46"/>
    <p:sldId id="357" r:id="rId47"/>
    <p:sldId id="358" r:id="rId48"/>
    <p:sldId id="379" r:id="rId49"/>
    <p:sldId id="380" r:id="rId50"/>
    <p:sldId id="376" r:id="rId51"/>
    <p:sldId id="377" r:id="rId52"/>
    <p:sldId id="354" r:id="rId53"/>
    <p:sldId id="365" r:id="rId54"/>
    <p:sldId id="382" r:id="rId55"/>
    <p:sldId id="383" r:id="rId56"/>
    <p:sldId id="384" r:id="rId57"/>
    <p:sldId id="381" r:id="rId58"/>
    <p:sldId id="312" r:id="rId59"/>
  </p:sldIdLst>
  <p:sldSz cx="9144000" cy="6858000" type="screen4x3"/>
  <p:notesSz cx="6858000" cy="9144000"/>
  <p:custDataLst>
    <p:tags r:id="rId6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42" autoAdjust="0"/>
    <p:restoredTop sz="94660"/>
  </p:normalViewPr>
  <p:slideViewPr>
    <p:cSldViewPr>
      <p:cViewPr>
        <p:scale>
          <a:sx n="70" d="100"/>
          <a:sy n="70" d="100"/>
        </p:scale>
        <p:origin x="-558" y="9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hPercent val="49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thickness val="0"/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sideWall>
    <c:backWall>
      <c:thickness val="0"/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3734939759036535"/>
          <c:y val="8.4210526315789611E-2"/>
          <c:w val="0.72530120481927762"/>
          <c:h val="0.7368421052631578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rgbClr val="9999FF"/>
            </a:solidFill>
            <a:ln w="9304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Sheet1!$B$1:$E$1</c:f>
              <c:strCache>
                <c:ptCount val="2"/>
                <c:pt idx="0">
                  <c:v>Качество</c:v>
                </c:pt>
                <c:pt idx="1">
                  <c:v>Успеваемость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2012</c:v>
                </c:pt>
              </c:strCache>
            </c:strRef>
          </c:tx>
          <c:spPr>
            <a:solidFill>
              <a:srgbClr val="993366"/>
            </a:solidFill>
            <a:ln w="9304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1"/>
              <c:layout>
                <c:manualLayout>
                  <c:x val="6.1728395061728426E-3"/>
                  <c:y val="1.12241306435779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Sheet1!$B$1:$E$1</c:f>
              <c:strCache>
                <c:ptCount val="2"/>
                <c:pt idx="0">
                  <c:v>Качество</c:v>
                </c:pt>
                <c:pt idx="1">
                  <c:v>Успеваемость</c:v>
                </c:pt>
              </c:strCache>
            </c:strRef>
          </c:cat>
          <c:val>
            <c:numRef>
              <c:f>Sheet1!$B$3:$E$3</c:f>
              <c:numCache>
                <c:formatCode>0%</c:formatCode>
                <c:ptCount val="4"/>
                <c:pt idx="1">
                  <c:v>0.8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FFFFCC"/>
            </a:solidFill>
            <a:ln w="9304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Sheet1!$B$1:$E$1</c:f>
              <c:strCache>
                <c:ptCount val="2"/>
                <c:pt idx="0">
                  <c:v>Качество</c:v>
                </c:pt>
                <c:pt idx="1">
                  <c:v>Успеваемость</c:v>
                </c:pt>
              </c:strCache>
            </c:strRef>
          </c:cat>
          <c:val>
            <c:numRef>
              <c:f>Sheet1!$B$4:$E$4</c:f>
              <c:numCache>
                <c:formatCode>0%</c:formatCode>
                <c:ptCount val="4"/>
                <c:pt idx="1">
                  <c:v>0.93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125301888"/>
        <c:axId val="125303424"/>
        <c:axId val="0"/>
      </c:bar3DChart>
      <c:catAx>
        <c:axId val="125301888"/>
        <c:scaling>
          <c:orientation val="minMax"/>
        </c:scaling>
        <c:delete val="1"/>
        <c:axPos val="b"/>
        <c:majorTickMark val="out"/>
        <c:minorTickMark val="none"/>
        <c:tickLblPos val="none"/>
        <c:crossAx val="125303424"/>
        <c:crosses val="autoZero"/>
        <c:auto val="1"/>
        <c:lblAlgn val="ctr"/>
        <c:lblOffset val="100"/>
        <c:noMultiLvlLbl val="0"/>
      </c:catAx>
      <c:valAx>
        <c:axId val="125303424"/>
        <c:scaling>
          <c:orientation val="minMax"/>
        </c:scaling>
        <c:delete val="0"/>
        <c:axPos val="l"/>
        <c:majorGridlines>
          <c:spPr>
            <a:ln w="2326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2326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28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25301888"/>
        <c:crosses val="autoZero"/>
        <c:crossBetween val="between"/>
      </c:valAx>
      <c:spPr>
        <a:noFill/>
        <a:ln w="18609">
          <a:noFill/>
        </a:ln>
      </c:spPr>
    </c:plotArea>
    <c:legend>
      <c:legendPos val="r"/>
      <c:legendEntry>
        <c:idx val="0"/>
        <c:delete val="1"/>
      </c:legendEntry>
      <c:layout>
        <c:manualLayout>
          <c:xMode val="edge"/>
          <c:yMode val="edge"/>
          <c:x val="0.69934176630698996"/>
          <c:y val="0.50112075595845551"/>
          <c:w val="0.10120471843069791"/>
          <c:h val="0.26597853318730208"/>
        </c:manualLayout>
      </c:layout>
      <c:overlay val="0"/>
      <c:spPr>
        <a:noFill/>
        <a:ln w="2326">
          <a:solidFill>
            <a:srgbClr val="000000"/>
          </a:solidFill>
          <a:prstDash val="solid"/>
        </a:ln>
      </c:spPr>
      <c:txPr>
        <a:bodyPr/>
        <a:lstStyle/>
        <a:p>
          <a:pPr>
            <a:defRPr sz="2000" b="1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604" b="1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0.42187</cdr:x>
      <cdr:y>0.79797</cdr:y>
    </cdr:from>
    <cdr:to>
      <cdr:x>0.53299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471858" y="368618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6EE48-9C0E-41F3-A4A1-F3C07B1D0D5D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7D39E-423C-489F-B977-3349DF523B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6EE48-9C0E-41F3-A4A1-F3C07B1D0D5D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7D39E-423C-489F-B977-3349DF523B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6EE48-9C0E-41F3-A4A1-F3C07B1D0D5D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7D39E-423C-489F-B977-3349DF523B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6EE48-9C0E-41F3-A4A1-F3C07B1D0D5D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7D39E-423C-489F-B977-3349DF523B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6EE48-9C0E-41F3-A4A1-F3C07B1D0D5D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7D39E-423C-489F-B977-3349DF523B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6EE48-9C0E-41F3-A4A1-F3C07B1D0D5D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7D39E-423C-489F-B977-3349DF523B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6EE48-9C0E-41F3-A4A1-F3C07B1D0D5D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7D39E-423C-489F-B977-3349DF523B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6EE48-9C0E-41F3-A4A1-F3C07B1D0D5D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7D39E-423C-489F-B977-3349DF523B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6EE48-9C0E-41F3-A4A1-F3C07B1D0D5D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7D39E-423C-489F-B977-3349DF523B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6EE48-9C0E-41F3-A4A1-F3C07B1D0D5D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7D39E-423C-489F-B977-3349DF523B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6EE48-9C0E-41F3-A4A1-F3C07B1D0D5D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7D39E-423C-489F-B977-3349DF523B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E6EE48-9C0E-41F3-A4A1-F3C07B1D0D5D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57D39E-423C-489F-B977-3349DF523BB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lus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Admin\&#1052;&#1086;&#1080;%20&#1076;&#1086;&#1082;&#1091;&#1084;&#1077;&#1085;&#1090;&#1099;\Downloads\arkona_-_slavsya_rus_(zaycev.net).mp3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http://nsportal.ru/" TargetMode="External"/><Relationship Id="rId2" Type="http://schemas.openxmlformats.org/officeDocument/2006/relationships/hyperlink" Target="http://www.mrwolf.ru/Nauka_i_obrazovanie/Pro4ee/10708%2008.09.%2019.17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nsportal.ru/detskiy-sad/raznoe/2013/03/11/pedagogicheskiy-proekt-na-temupriobshchenie-doshkolnikov-k-istokam" TargetMode="External"/><Relationship Id="rId5" Type="http://schemas.openxmlformats.org/officeDocument/2006/relationships/hyperlink" Target="http://nsportal.ru/detskiy-sad/raznoe" TargetMode="External"/><Relationship Id="rId4" Type="http://schemas.openxmlformats.org/officeDocument/2006/relationships/hyperlink" Target="http://nsportal.ru/detskiy-sad" TargetMode="Externa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714356"/>
            <a:ext cx="7858180" cy="4714908"/>
          </a:xfrm>
        </p:spPr>
        <p:txBody>
          <a:bodyPr>
            <a:normAutofit fontScale="90000"/>
          </a:bodyPr>
          <a:lstStyle/>
          <a:p>
            <a:r>
              <a:rPr lang="ru-RU" sz="5300" dirty="0" smtClean="0">
                <a:solidFill>
                  <a:srgbClr val="FF0000"/>
                </a:solidFill>
              </a:rPr>
              <a:t/>
            </a:r>
            <a:br>
              <a:rPr lang="ru-RU" sz="5300" dirty="0" smtClean="0">
                <a:solidFill>
                  <a:srgbClr val="FF0000"/>
                </a:solidFill>
              </a:rPr>
            </a:br>
            <a:r>
              <a:rPr lang="ru-RU" sz="5300" dirty="0" smtClean="0">
                <a:solidFill>
                  <a:srgbClr val="FF0000"/>
                </a:solidFill>
              </a:rPr>
              <a:t/>
            </a:r>
            <a:br>
              <a:rPr lang="ru-RU" sz="5300" dirty="0" smtClean="0">
                <a:solidFill>
                  <a:srgbClr val="FF0000"/>
                </a:solidFill>
              </a:rPr>
            </a:br>
            <a:r>
              <a:rPr lang="ru-RU" sz="5300" dirty="0" smtClean="0">
                <a:solidFill>
                  <a:srgbClr val="FF0000"/>
                </a:solidFill>
              </a:rPr>
              <a:t/>
            </a:r>
            <a:br>
              <a:rPr lang="ru-RU" sz="5300" dirty="0" smtClean="0">
                <a:solidFill>
                  <a:srgbClr val="FF0000"/>
                </a:solidFill>
              </a:rPr>
            </a:br>
            <a:r>
              <a:rPr lang="ru-RU" sz="5300" dirty="0" smtClean="0">
                <a:solidFill>
                  <a:srgbClr val="FF0000"/>
                </a:solidFill>
              </a:rPr>
              <a:t/>
            </a:r>
            <a:br>
              <a:rPr lang="ru-RU" sz="5300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Обобщение опыта работы</a:t>
            </a:r>
            <a:b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по теме:</a:t>
            </a:r>
            <a:b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«Приобщение ребёнка </a:t>
            </a:r>
            <a:b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 национальной культуре  и традициям»</a:t>
            </a:r>
            <a:b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воспитателя 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квалификационной категории</a:t>
            </a:r>
            <a:b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МБОУ «</a:t>
            </a:r>
            <a:r>
              <a:rPr lang="ru-RU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Шеломовская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Новозыбковского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района Брянской области</a:t>
            </a:r>
            <a:b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Лахвич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Валентины Сергеевны</a:t>
            </a:r>
            <a:b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9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9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9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arkona_-_slavsya_rus_(zaycev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85720" y="464344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Свою работу я строила на следующих основных принципах: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принцип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природосообразности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принцип доступности и нарастающей трудности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принцип наглядности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принцип формирования ориентировочной основы деятельности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принцип ориентации на зону ближайшего развития ребенка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принцип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субъектности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5423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28596" y="785794"/>
            <a:ext cx="8229600" cy="500066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Для достижения поставленной цели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по приобщению детей к истокам русской народной культуры нами были выбраны следующие направления работы: </a:t>
            </a:r>
          </a:p>
          <a:p>
            <a:pPr algn="ctr">
              <a:buFontTx/>
              <a:buChar char="-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ознакомление с бытом и трудом русского народа;- использование русского народного фольклора во всех его проявлениях; -  воспитание гражданских чувств через ознакомление детей с родным краем, его природой и культурой;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Char char="-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Char char="-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8" algn="ctr">
              <a:buFontTx/>
              <a:buChar char="-"/>
            </a:pPr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7106"/>
          </a:xfrm>
        </p:spPr>
        <p:txBody>
          <a:bodyPr>
            <a:no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-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приобщение детей к истокам русской праздничной и традиционной культуры;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ознакомление с игровым, песенным и танцевальным творчеством русского народа;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 ознакомление детей с народным искусством</a:t>
            </a:r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Необходимое условие- приобщение детей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 народной культуре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</a:t>
            </a:r>
            <a:r>
              <a:rPr lang="ru-RU" dirty="0" smtClean="0"/>
              <a:t> этап работы.</a:t>
            </a:r>
          </a:p>
          <a:p>
            <a:r>
              <a:rPr lang="ru-RU" dirty="0" smtClean="0"/>
              <a:t> </a:t>
            </a:r>
            <a:r>
              <a:rPr lang="ru-RU" u="sng" dirty="0" smtClean="0"/>
              <a:t>Создание предметно - развивающей среды</a:t>
            </a:r>
            <a:endParaRPr lang="ru-RU" dirty="0" smtClean="0"/>
          </a:p>
          <a:p>
            <a:r>
              <a:rPr lang="ru-RU" u="sng" dirty="0" smtClean="0"/>
              <a:t>Воссоздание неповторимой среды русского быта</a:t>
            </a:r>
            <a:endParaRPr lang="ru-RU" dirty="0" smtClean="0"/>
          </a:p>
          <a:p>
            <a:r>
              <a:rPr lang="en-US" dirty="0" smtClean="0"/>
              <a:t>II</a:t>
            </a:r>
            <a:r>
              <a:rPr lang="ru-RU" dirty="0" smtClean="0"/>
              <a:t> этап работы.</a:t>
            </a:r>
          </a:p>
          <a:p>
            <a:r>
              <a:rPr lang="ru-RU" u="sng" dirty="0" smtClean="0"/>
              <a:t> Организация образовательного процесса:  в совместной  образовательной</a:t>
            </a:r>
            <a:r>
              <a:rPr lang="ru-RU" dirty="0" smtClean="0"/>
              <a:t> </a:t>
            </a:r>
            <a:r>
              <a:rPr lang="ru-RU" u="sng" dirty="0" smtClean="0"/>
              <a:t>деятельности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/>
              <a:t>Основная форма организации работы с детьми -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организованная образовательная деятельность - ООД, которая проводится как фронтально, так подгруппами и </a:t>
            </a:r>
            <a:r>
              <a:rPr lang="ru-RU" dirty="0" err="1" smtClean="0"/>
              <a:t>индивидуальн</a:t>
            </a:r>
            <a:endParaRPr lang="ru-RU" dirty="0" smtClean="0"/>
          </a:p>
          <a:p>
            <a:r>
              <a:rPr lang="ru-RU" dirty="0" smtClean="0"/>
              <a:t>Используются комплексные, сюжетные, тематические и другие виды организации ООД.</a:t>
            </a:r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dirty="0" smtClean="0"/>
              <a:t>1</a:t>
            </a:r>
            <a:r>
              <a:rPr lang="ru-RU" sz="2700" dirty="0" smtClean="0"/>
              <a:t>. </a:t>
            </a:r>
            <a:r>
              <a:rPr lang="ru-RU" sz="2700" b="1" dirty="0" smtClean="0"/>
              <a:t>Беседы, рассматривание картин, иллюстраций, наглядно-дидактического материала по темам: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- «Моя улица», « Моя Родина -Россия», «Россия- многонациональная страна», «История моего города», «История моего села» (быт и основные занятия русских людей, места проживания, строительство жилища)</a:t>
            </a:r>
          </a:p>
          <a:p>
            <a:r>
              <a:rPr lang="ru-RU" dirty="0" smtClean="0"/>
              <a:t> - «Знакомство с декоративно – прикладным искусством».</a:t>
            </a:r>
          </a:p>
          <a:p>
            <a:r>
              <a:rPr lang="ru-RU" dirty="0" smtClean="0"/>
              <a:t>  - «Мир вещей» (история   русского народного костюма, мужской и женской обуви) </a:t>
            </a:r>
          </a:p>
          <a:p>
            <a:r>
              <a:rPr lang="ru-RU" dirty="0" smtClean="0"/>
              <a:t>  - «Не по Сеньке шапка» (история головных уборов) </a:t>
            </a:r>
          </a:p>
          <a:p>
            <a:r>
              <a:rPr lang="ru-RU" dirty="0" smtClean="0"/>
              <a:t>  - «Хлеб  –всему голова» (знакомство с особенностями национальной</a:t>
            </a:r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2. </a:t>
            </a:r>
            <a:r>
              <a:rPr lang="ru-RU" sz="3600" b="1" dirty="0" smtClean="0"/>
              <a:t>Художественное творчество детей: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 smtClean="0"/>
              <a:t>    Рисование на темы: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- «Русская матрёшка»</a:t>
            </a:r>
          </a:p>
          <a:p>
            <a:pPr algn="ctr"/>
            <a:r>
              <a:rPr lang="ru-RU" dirty="0" smtClean="0"/>
              <a:t>-  «Городецкая роспись»</a:t>
            </a:r>
          </a:p>
          <a:p>
            <a:pPr algn="ctr"/>
            <a:r>
              <a:rPr lang="ru-RU" dirty="0" smtClean="0"/>
              <a:t>- «Это чудо – Гжель»</a:t>
            </a:r>
          </a:p>
          <a:p>
            <a:pPr algn="ctr"/>
            <a:r>
              <a:rPr lang="ru-RU" dirty="0" smtClean="0"/>
              <a:t>- «Роспись дымковских игрушек»</a:t>
            </a:r>
          </a:p>
        </p:txBody>
      </p:sp>
      <p:pic>
        <p:nvPicPr>
          <p:cNvPr id="5" name="Рисунок 4" descr="Семейка на прогулке дымковская игрушк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4143380"/>
            <a:ext cx="264320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357166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/>
            </a:r>
            <a:br>
              <a:rPr lang="ru-RU" sz="4000" b="1" dirty="0" smtClean="0"/>
            </a:b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/>
              <a:t>Аппликация на темы: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 smtClean="0"/>
              <a:t>- «</a:t>
            </a:r>
            <a:r>
              <a:rPr lang="ru-RU" sz="3600" dirty="0" smtClean="0"/>
              <a:t>Орнаменты для сарафанов и кокошников»</a:t>
            </a:r>
          </a:p>
          <a:p>
            <a:pPr algn="ctr"/>
            <a:r>
              <a:rPr lang="ru-RU" sz="3600" dirty="0" smtClean="0"/>
              <a:t>- «Украшение дымковских игрушек»</a:t>
            </a:r>
          </a:p>
          <a:p>
            <a:pPr algn="ctr"/>
            <a:r>
              <a:rPr lang="ru-RU" sz="3600" b="1" dirty="0" smtClean="0"/>
              <a:t>Лепка на темы:</a:t>
            </a:r>
          </a:p>
          <a:p>
            <a:pPr algn="ctr"/>
            <a:r>
              <a:rPr lang="ru-RU" sz="3600" dirty="0" smtClean="0"/>
              <a:t>«В гостях у сказки»</a:t>
            </a:r>
          </a:p>
          <a:p>
            <a:pPr algn="ctr"/>
            <a:r>
              <a:rPr lang="ru-RU" sz="3600" dirty="0" smtClean="0"/>
              <a:t>«Дымковские игрушки»</a:t>
            </a:r>
            <a:endParaRPr lang="ru-RU" sz="3600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Проведение праздников и развлечений: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- «Осенняя ярмарка»</a:t>
            </a:r>
          </a:p>
          <a:p>
            <a:r>
              <a:rPr lang="ru-RU" dirty="0" smtClean="0"/>
              <a:t> -  «Покровские посиделки» </a:t>
            </a:r>
          </a:p>
          <a:p>
            <a:r>
              <a:rPr lang="ru-RU" dirty="0" smtClean="0"/>
              <a:t> -  «Пришла Коляда!»          </a:t>
            </a:r>
          </a:p>
          <a:p>
            <a:r>
              <a:rPr lang="ru-RU" dirty="0" smtClean="0"/>
              <a:t> -   «Русская ярмарка»</a:t>
            </a:r>
          </a:p>
          <a:p>
            <a:r>
              <a:rPr lang="ru-RU" dirty="0" smtClean="0"/>
              <a:t>   - «Масленица»</a:t>
            </a:r>
          </a:p>
          <a:p>
            <a:r>
              <a:rPr lang="ru-RU" dirty="0" smtClean="0"/>
              <a:t>   - «Светлый праздник- Пасха Христова»</a:t>
            </a:r>
          </a:p>
          <a:p>
            <a:r>
              <a:rPr lang="ru-RU" dirty="0" smtClean="0"/>
              <a:t>   - «Встречаем весну играми»</a:t>
            </a:r>
          </a:p>
          <a:p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Игровая деятельность: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smtClean="0"/>
              <a:t>Дидактические игры:</a:t>
            </a:r>
            <a:endParaRPr lang="ru-RU" dirty="0" smtClean="0"/>
          </a:p>
          <a:p>
            <a:r>
              <a:rPr lang="ru-RU" dirty="0" smtClean="0"/>
              <a:t>- «Чей костюм», «Укрась платочек», «Составь узор»</a:t>
            </a:r>
          </a:p>
          <a:p>
            <a:r>
              <a:rPr lang="ru-RU" b="1" dirty="0" smtClean="0"/>
              <a:t>Подвижные народные игры:</a:t>
            </a:r>
            <a:endParaRPr lang="ru-RU" dirty="0" smtClean="0"/>
          </a:p>
          <a:p>
            <a:r>
              <a:rPr lang="ru-RU" dirty="0" smtClean="0"/>
              <a:t>- «Гуси-лебеди», «Горелки», «Заря-заряница», «Пятнашки», «Краски», «Дударь»</a:t>
            </a:r>
          </a:p>
          <a:p>
            <a:r>
              <a:rPr lang="ru-RU" b="1" dirty="0" smtClean="0"/>
              <a:t>Игры-драматизации:</a:t>
            </a:r>
            <a:endParaRPr lang="ru-RU" dirty="0" smtClean="0"/>
          </a:p>
          <a:p>
            <a:r>
              <a:rPr lang="ru-RU" b="1" dirty="0" smtClean="0"/>
              <a:t>- </a:t>
            </a:r>
            <a:r>
              <a:rPr lang="ru-RU" dirty="0" smtClean="0"/>
              <a:t>по русским народным сказкам: «Колобок», «Репка», «Теремок» и т.д.</a:t>
            </a:r>
          </a:p>
          <a:p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err="1" smtClean="0"/>
              <a:t>Лахвич</a:t>
            </a:r>
            <a:r>
              <a:rPr lang="ru-RU" sz="4000" b="1" dirty="0" smtClean="0"/>
              <a:t> Валентина Сергеевна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    Дата рождения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03.03.1972 г.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512"/>
          <a:stretch>
            <a:fillRect/>
          </a:stretch>
        </p:blipFill>
        <p:spPr bwMode="auto">
          <a:xfrm>
            <a:off x="1785918" y="2928934"/>
            <a:ext cx="5500726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Конкурс детских рисунков по мотивам народных росписей: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-  «Синие цветы Гжели»</a:t>
            </a:r>
          </a:p>
          <a:p>
            <a:r>
              <a:rPr lang="ru-RU" dirty="0" smtClean="0"/>
              <a:t>- «Золотая Хохлома»</a:t>
            </a:r>
          </a:p>
          <a:p>
            <a:r>
              <a:rPr lang="ru-RU" dirty="0" smtClean="0"/>
              <a:t>- «Матрёшка»</a:t>
            </a:r>
          </a:p>
          <a:p>
            <a:r>
              <a:rPr lang="ru-RU" b="1" dirty="0" smtClean="0"/>
              <a:t>Выставки:</a:t>
            </a:r>
            <a:endParaRPr lang="ru-RU" dirty="0" smtClean="0"/>
          </a:p>
          <a:p>
            <a:r>
              <a:rPr lang="ru-RU" dirty="0" smtClean="0"/>
              <a:t>- «Народные промыслы»</a:t>
            </a:r>
          </a:p>
          <a:p>
            <a:r>
              <a:rPr lang="ru-RU" dirty="0" smtClean="0"/>
              <a:t>- «Дары осени»</a:t>
            </a:r>
          </a:p>
          <a:p>
            <a:r>
              <a:rPr lang="ru-RU" dirty="0" smtClean="0"/>
              <a:t>- «Детское творчество»</a:t>
            </a:r>
          </a:p>
          <a:p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Система работы с родителями: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b="1" dirty="0" smtClean="0"/>
              <a:t>Анкетирование родителей на тему:</a:t>
            </a:r>
            <a:r>
              <a:rPr lang="ru-RU" dirty="0" smtClean="0"/>
              <a:t> «Основы русской народной культуры».</a:t>
            </a:r>
          </a:p>
          <a:p>
            <a:pPr lvl="0"/>
            <a:r>
              <a:rPr lang="ru-RU" b="1" dirty="0" smtClean="0"/>
              <a:t>Беседа за круглым столом:</a:t>
            </a:r>
            <a:r>
              <a:rPr lang="ru-RU" dirty="0" smtClean="0"/>
              <a:t> « Я-</a:t>
            </a:r>
            <a:r>
              <a:rPr lang="en-US" dirty="0" smtClean="0"/>
              <a:t> </a:t>
            </a:r>
            <a:r>
              <a:rPr lang="ru-RU" dirty="0" smtClean="0"/>
              <a:t>семья- род-народ».</a:t>
            </a:r>
          </a:p>
          <a:p>
            <a:pPr lvl="0"/>
            <a:r>
              <a:rPr lang="ru-RU" b="1" dirty="0" smtClean="0"/>
              <a:t>Совместные посиделки с родителями и детьми:</a:t>
            </a:r>
            <a:endParaRPr lang="ru-RU" dirty="0" smtClean="0"/>
          </a:p>
          <a:p>
            <a:r>
              <a:rPr lang="ru-RU" dirty="0" smtClean="0"/>
              <a:t>- «Русская народная песня» (колыбельная, частушки)</a:t>
            </a:r>
          </a:p>
          <a:p>
            <a:r>
              <a:rPr lang="ru-RU" dirty="0" smtClean="0"/>
              <a:t>- «У самовара» </a:t>
            </a:r>
          </a:p>
          <a:p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Совместное посещение родителями, детьми и педагогами в библиотеках</a:t>
            </a:r>
            <a:br>
              <a:rPr lang="ru-RU" dirty="0" smtClean="0"/>
            </a:br>
            <a:r>
              <a:rPr lang="ru-RU" dirty="0" smtClean="0"/>
              <a:t>          выставок, художественного и фото творчества.</a:t>
            </a:r>
          </a:p>
          <a:p>
            <a:r>
              <a:rPr lang="ru-RU" dirty="0" smtClean="0"/>
              <a:t>Проведение совместной выставки «Дары осени».</a:t>
            </a:r>
          </a:p>
          <a:p>
            <a:pPr>
              <a:buNone/>
            </a:pPr>
            <a:r>
              <a:rPr lang="ru-RU" b="1" dirty="0" smtClean="0"/>
              <a:t>Проведение родительских собраний на тему</a:t>
            </a:r>
            <a:r>
              <a:rPr lang="ru-RU" dirty="0" smtClean="0"/>
              <a:t>:</a:t>
            </a:r>
          </a:p>
          <a:p>
            <a:r>
              <a:rPr lang="ru-RU" dirty="0" smtClean="0"/>
              <a:t>       - «</a:t>
            </a:r>
            <a:r>
              <a:rPr lang="ru-RU" i="1" dirty="0" smtClean="0"/>
              <a:t>А уж речь – то говорит …</a:t>
            </a:r>
            <a:r>
              <a:rPr lang="ru-RU" dirty="0" smtClean="0"/>
              <a:t>»;</a:t>
            </a:r>
            <a:endParaRPr lang="ru-RU" b="1" i="1" dirty="0" smtClean="0"/>
          </a:p>
          <a:p>
            <a:r>
              <a:rPr lang="ru-RU" dirty="0" smtClean="0"/>
              <a:t>        -  «Особенности нравственного воспитания в дошкольном возрасте»</a:t>
            </a:r>
            <a:endParaRPr lang="ru-RU" b="1" i="1" dirty="0" smtClean="0"/>
          </a:p>
          <a:p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Консультации для родителей: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- </a:t>
            </a:r>
            <a:r>
              <a:rPr lang="ru-RU" dirty="0" smtClean="0"/>
              <a:t>« Народные игры»</a:t>
            </a:r>
          </a:p>
          <a:p>
            <a:r>
              <a:rPr lang="ru-RU" b="1" dirty="0" smtClean="0"/>
              <a:t>      - </a:t>
            </a:r>
            <a:r>
              <a:rPr lang="ru-RU" dirty="0" smtClean="0"/>
              <a:t>«Как приобщить ребёнка к русской культуре»</a:t>
            </a:r>
          </a:p>
          <a:p>
            <a:r>
              <a:rPr lang="ru-RU" b="1" dirty="0" smtClean="0"/>
              <a:t>      -  </a:t>
            </a:r>
            <a:r>
              <a:rPr lang="ru-RU" dirty="0" smtClean="0"/>
              <a:t>«Русские народные праздники»</a:t>
            </a:r>
          </a:p>
          <a:p>
            <a:r>
              <a:rPr lang="ru-RU" b="1" dirty="0" smtClean="0"/>
              <a:t>      -</a:t>
            </a:r>
            <a:r>
              <a:rPr lang="ru-RU" dirty="0" smtClean="0"/>
              <a:t> « Из истории русского народного костюма»</a:t>
            </a:r>
          </a:p>
          <a:p>
            <a:r>
              <a:rPr lang="ru-RU" b="1" dirty="0" smtClean="0"/>
              <a:t>      -</a:t>
            </a:r>
            <a:r>
              <a:rPr lang="ru-RU" dirty="0" smtClean="0"/>
              <a:t> « Русская народная игрушка» </a:t>
            </a:r>
          </a:p>
          <a:p>
            <a:r>
              <a:rPr lang="ru-RU" dirty="0" smtClean="0"/>
              <a:t>Оказание помощи в оснащении среды (в подготовке к праздникам)</a:t>
            </a:r>
          </a:p>
          <a:p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Autofit/>
          </a:bodyPr>
          <a:lstStyle/>
          <a:p>
            <a:r>
              <a:rPr lang="ru-RU" sz="2400" dirty="0" smtClean="0"/>
              <a:t>Наиболее интересные формы работы</a:t>
            </a:r>
            <a:br>
              <a:rPr lang="ru-RU" sz="2400" dirty="0" smtClean="0"/>
            </a:br>
            <a:r>
              <a:rPr lang="ru-RU" sz="2400" dirty="0" smtClean="0"/>
              <a:t> (сюжетные, экскурсии, игры, интегрированные, тематические) по приобщению детей к народной культуре 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340237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использование фольклора в речевом, социально-коммуникативном, художественно- эстетическом, физическом, познавательном развитии.  В работе по приобщению детей к истокам русской народной культуры я для себя сделала целенаправленный отбор и применение на практике  всех видов народного фольклора: песни, пословицы, поговорки, </a:t>
            </a:r>
            <a:r>
              <a:rPr lang="ru-RU" dirty="0" err="1" smtClean="0"/>
              <a:t>потешки</a:t>
            </a:r>
            <a:r>
              <a:rPr lang="ru-RU" dirty="0" smtClean="0"/>
              <a:t>, колядки, хороводы, игры, </a:t>
            </a:r>
            <a:r>
              <a:rPr lang="ru-RU" dirty="0" err="1" smtClean="0"/>
              <a:t>заклички</a:t>
            </a:r>
            <a:r>
              <a:rPr lang="ru-RU" dirty="0" smtClean="0"/>
              <a:t>, считалки, частушки, дразнилки</a:t>
            </a:r>
          </a:p>
          <a:p>
            <a:r>
              <a:rPr lang="ru-RU" dirty="0" smtClean="0"/>
              <a:t> </a:t>
            </a:r>
          </a:p>
          <a:p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Фольклор использую и в режимных моментах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3600" dirty="0" smtClean="0"/>
          </a:p>
          <a:p>
            <a:r>
              <a:rPr lang="ru-RU" sz="3600" dirty="0" smtClean="0"/>
              <a:t>Например, при проведении утренней гимнастики, гигиенических процедур; при организация самостоятельной деятельности детей; взаимодействии с родителями</a:t>
            </a:r>
            <a:endParaRPr lang="ru-RU" sz="3600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998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Создание предметно - развивающей среды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Воссоздание неповторимой среды русского быта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age1"/>
          <p:cNvPicPr>
            <a:picLocks noGrp="1"/>
          </p:cNvPicPr>
          <p:nvPr>
            <p:ph idx="1"/>
          </p:nvPr>
        </p:nvPicPr>
        <p:blipFill>
          <a:blip r:embed="rId2" cstate="print"/>
          <a:srcRect l="3836" t="1250" r="19448" b="16250"/>
          <a:stretch>
            <a:fillRect/>
          </a:stretch>
        </p:blipFill>
        <p:spPr bwMode="auto">
          <a:xfrm rot="5400000">
            <a:off x="1214415" y="2714622"/>
            <a:ext cx="2571766" cy="3571900"/>
          </a:xfrm>
          <a:prstGeom prst="rect">
            <a:avLst/>
          </a:prstGeom>
          <a:noFill/>
        </p:spPr>
      </p:pic>
      <p:pic>
        <p:nvPicPr>
          <p:cNvPr id="6" name="Picture 2" descr="E:\Users\Варфаламей\Desktop\трад.села\P10905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7" y="3214686"/>
            <a:ext cx="3927049" cy="2643206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710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Пополнение  предметами русского обихода, образцами народного искусства  и творчества   музея МБОУ «Шеломовская СОШ»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D:\документы\Задачи 10-11 класс\Документы\Новая папка (3)\фото МШИМ\дет.сад\P10905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714620"/>
            <a:ext cx="2857520" cy="3357586"/>
          </a:xfrm>
          <a:prstGeom prst="rect">
            <a:avLst/>
          </a:prstGeom>
          <a:noFill/>
        </p:spPr>
      </p:pic>
      <p:pic>
        <p:nvPicPr>
          <p:cNvPr id="5" name="Picture 3" descr="D:\документы\Задачи 10-11 класс\Документы\Новая папка (3)\фото МШИМ\дет.сад\P10905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2714620"/>
            <a:ext cx="2928958" cy="3357586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991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Организована постоянно действующая выставка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«Народные промыслы»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фото\P10907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97641" y="2714625"/>
            <a:ext cx="4548717" cy="3411538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Организованы сменные книжные уголки по русскому фольклору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фото\P10907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643050"/>
            <a:ext cx="3429000" cy="4429156"/>
          </a:xfrm>
          <a:prstGeom prst="rect">
            <a:avLst/>
          </a:prstGeom>
          <a:noFill/>
        </p:spPr>
      </p:pic>
      <p:pic>
        <p:nvPicPr>
          <p:cNvPr id="5" name="Picture 3" descr="C:\фото\P10907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643050"/>
            <a:ext cx="3857652" cy="4429156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714356"/>
            <a:ext cx="8229600" cy="4500594"/>
          </a:xfrm>
        </p:spPr>
        <p:txBody>
          <a:bodyPr>
            <a:normAutofit/>
          </a:bodyPr>
          <a:lstStyle/>
          <a:p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endParaRPr lang="ru-RU" sz="2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643182"/>
            <a:ext cx="8329642" cy="3482981"/>
          </a:xfrm>
        </p:spPr>
        <p:txBody>
          <a:bodyPr>
            <a:normAutofit fontScale="92500" lnSpcReduction="20000"/>
          </a:bodyPr>
          <a:lstStyle/>
          <a:p>
            <a:pPr lvl="0"/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Трудовой стаж работы - 20 лет 8 месяцев</a:t>
            </a:r>
            <a:b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Стаж педагогической  работы по специальности – 7лет 8месяцев</a:t>
            </a:r>
            <a:b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Стаж работы в данной школе – 19 лет 8месяцев</a:t>
            </a:r>
            <a:b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Должность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воспитатель дошкольной группы,</a:t>
            </a:r>
            <a:b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руководителем районного методического объединения воспитателей дошкольных учреждений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928670"/>
            <a:ext cx="792961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Закончила в 1997 году – Брянский государственный педагогический университет имени академика И.Г. Петровского </a:t>
            </a:r>
            <a:b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по специальности – русский язык и литература</a:t>
            </a:r>
            <a:b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присвоена квалификация – учителя русского языка и литературы</a:t>
            </a:r>
            <a:endParaRPr lang="ru-RU" sz="2400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Спектакли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D:\документы\Задачи 10-11 класс\Документы\Новая папка (3)\фото\P109071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3286124"/>
            <a:ext cx="4808913" cy="3038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3" descr="D:\документы\Задачи 10-11 класс\Документы\Новая папка (3)\фото\P1090716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357298"/>
            <a:ext cx="3857105" cy="2643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Совместно с детьми создан макет села.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:\Сергеевна\сергеевна\DSC05960.JPG"/>
          <p:cNvPicPr>
            <a:picLocks noGrp="1"/>
          </p:cNvPicPr>
          <p:nvPr>
            <p:ph idx="1"/>
          </p:nvPr>
        </p:nvPicPr>
        <p:blipFill>
          <a:blip r:embed="rId2" cstate="print"/>
          <a:srcRect t="6200" b="10417"/>
          <a:stretch>
            <a:fillRect/>
          </a:stretch>
        </p:blipFill>
        <p:spPr bwMode="auto">
          <a:xfrm>
            <a:off x="1285852" y="2000240"/>
            <a:ext cx="6643734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65416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Имеются игрушки, художественные образцы народного творчества, народные костюмы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фото\P10907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071678"/>
            <a:ext cx="3071834" cy="4429156"/>
          </a:xfrm>
          <a:prstGeom prst="rect">
            <a:avLst/>
          </a:prstGeom>
          <a:noFill/>
        </p:spPr>
      </p:pic>
      <p:pic>
        <p:nvPicPr>
          <p:cNvPr id="3075" name="Picture 3" descr="C:\фото\P10907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2071678"/>
            <a:ext cx="5000660" cy="4429156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710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Знакомство детей с детскими фольклорными и обрядовыми праздниками, развлечениями, народными традициями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3" descr="image1"/>
          <p:cNvPicPr>
            <a:picLocks/>
          </p:cNvPicPr>
          <p:nvPr/>
        </p:nvPicPr>
        <p:blipFill>
          <a:blip r:embed="rId2" cstate="print"/>
          <a:srcRect l="2675" t="5928" r="2675" b="4103"/>
          <a:stretch>
            <a:fillRect/>
          </a:stretch>
        </p:blipFill>
        <p:spPr bwMode="auto">
          <a:xfrm rot="10800000">
            <a:off x="1643042" y="2928933"/>
            <a:ext cx="6000792" cy="3643339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Коляда, Коляда, отворяй ворота!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image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1571612"/>
            <a:ext cx="5429288" cy="3611596"/>
          </a:xfrm>
          <a:prstGeom prst="rect">
            <a:avLst/>
          </a:prstGeom>
          <a:noFill/>
        </p:spPr>
      </p:pic>
      <p:pic>
        <p:nvPicPr>
          <p:cNvPr id="5" name="Рисунок 4" descr="H:\Фотографииъ\фото на печать\DSC05043.JPG"/>
          <p:cNvPicPr/>
          <p:nvPr/>
        </p:nvPicPr>
        <p:blipFill>
          <a:blip r:embed="rId3" cstate="print"/>
          <a:srcRect l="9781" t="10897" r="14057" b="3419"/>
          <a:stretch>
            <a:fillRect/>
          </a:stretch>
        </p:blipFill>
        <p:spPr bwMode="auto">
          <a:xfrm>
            <a:off x="5357818" y="3929066"/>
            <a:ext cx="3381380" cy="2394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Масленица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image1"/>
          <p:cNvPicPr/>
          <p:nvPr/>
        </p:nvPicPr>
        <p:blipFill>
          <a:blip r:embed="rId2" cstate="print"/>
          <a:srcRect l="1315" t="43750" r="22564" b="3941"/>
          <a:stretch>
            <a:fillRect/>
          </a:stretch>
        </p:blipFill>
        <p:spPr bwMode="auto">
          <a:xfrm>
            <a:off x="357158" y="1357298"/>
            <a:ext cx="4714908" cy="2643206"/>
          </a:xfrm>
          <a:prstGeom prst="rect">
            <a:avLst/>
          </a:prstGeom>
          <a:noFill/>
        </p:spPr>
      </p:pic>
      <p:pic>
        <p:nvPicPr>
          <p:cNvPr id="6" name="Рисунок 5" descr="H:\Фотографииъ\фото\DSC07104.JPG"/>
          <p:cNvPicPr/>
          <p:nvPr/>
        </p:nvPicPr>
        <p:blipFill>
          <a:blip r:embed="rId3" cstate="print"/>
          <a:srcRect l="19241" t="49573" r="1550"/>
          <a:stretch>
            <a:fillRect/>
          </a:stretch>
        </p:blipFill>
        <p:spPr bwMode="auto">
          <a:xfrm>
            <a:off x="4000496" y="4071942"/>
            <a:ext cx="435771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Народные игры, хороводы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5" descr="image1"/>
          <p:cNvPicPr>
            <a:picLocks noGrp="1"/>
          </p:cNvPicPr>
          <p:nvPr>
            <p:ph idx="1"/>
          </p:nvPr>
        </p:nvPicPr>
        <p:blipFill>
          <a:blip r:embed="rId2" cstate="print"/>
          <a:srcRect l="1000" t="1538" r="27660" b="15182"/>
          <a:stretch>
            <a:fillRect/>
          </a:stretch>
        </p:blipFill>
        <p:spPr bwMode="auto">
          <a:xfrm rot="5400000">
            <a:off x="2714611" y="71418"/>
            <a:ext cx="4071967" cy="7215238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Знакомство с музыкальными народными инструментами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image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3614" t="61984" r="1704" b="2162"/>
          <a:stretch>
            <a:fillRect/>
          </a:stretch>
        </p:blipFill>
        <p:spPr bwMode="auto">
          <a:xfrm>
            <a:off x="2000232" y="1967211"/>
            <a:ext cx="5180569" cy="3819243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Знакомство с особенностями национальной кухни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http://malahov-plus.com/uploads/forum/images/2010-09/1285085045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071678"/>
            <a:ext cx="4038600" cy="354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http://cs10358.userapi.com/u19607430/-14/x_c3a87410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071678"/>
            <a:ext cx="4038600" cy="3571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785918" y="5929330"/>
            <a:ext cx="1571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Каравай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00760" y="5929330"/>
            <a:ext cx="1285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Блины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4296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Работа с социумом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Организация экскурсий в общественные места нашего города и села: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Шеломовский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ДК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708920"/>
            <a:ext cx="3744416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:\Сергеевна\DSC05511.JPG"/>
          <p:cNvPicPr/>
          <p:nvPr/>
        </p:nvPicPr>
        <p:blipFill>
          <a:blip r:embed="rId3" cstate="print"/>
          <a:srcRect t="21795" b="13675"/>
          <a:stretch>
            <a:fillRect/>
          </a:stretch>
        </p:blipFill>
        <p:spPr bwMode="auto">
          <a:xfrm>
            <a:off x="4427984" y="2780928"/>
            <a:ext cx="4176464" cy="2948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143932" cy="2214578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«Традиции не уважает тот, у кого их нет » </a:t>
            </a:r>
            <a:br>
              <a:rPr lang="ru-RU" sz="32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Силован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Рамишвили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Каждый народ имеет корни.                   Это язык, культура, традиции, обычаи.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 smtClean="0">
                <a:latin typeface="Times New Roman" pitchFamily="18" charset="0"/>
                <a:cs typeface="Times New Roman" pitchFamily="18" charset="0"/>
              </a:rPr>
            </a:b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571744"/>
            <a:ext cx="8143932" cy="3554419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4000" dirty="0" smtClean="0"/>
              <a:t>Свою работу основываю   на приобщении детей к национальной культуре в соответствии с лучшими традициями педагогики, с требованиями и рекомендациями О.Л. Князевой, М.Д. </a:t>
            </a:r>
            <a:r>
              <a:rPr lang="ru-RU" sz="4000" dirty="0" err="1" smtClean="0"/>
              <a:t>Маханевой</a:t>
            </a:r>
            <a:r>
              <a:rPr lang="ru-RU" sz="4000" dirty="0" smtClean="0"/>
              <a:t> «Приобщение детей к истокам русской народной культуры»</a:t>
            </a:r>
          </a:p>
          <a:p>
            <a:pPr>
              <a:buNone/>
            </a:pPr>
            <a:endParaRPr lang="ru-RU" sz="4000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Б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иблиотека,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краеведческий музей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D:\документы\Задачи 10-11 класс\Документы\Новая папка (3)\фото\P109073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643050"/>
            <a:ext cx="3429024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7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1714488"/>
            <a:ext cx="3303093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МБОУ «Шеломовская СОШ»,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уголок русской избы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5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000240"/>
            <a:ext cx="3786214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D:\документы\Задачи 10-11 класс\Документы\Новая папка (3)\фото МШИМ\дет.сад\P10905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2000240"/>
            <a:ext cx="3286148" cy="4286280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Памятник Неизвестному солдату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412776"/>
            <a:ext cx="385765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image1"/>
          <p:cNvPicPr>
            <a:picLocks noChangeAspect="1" noChangeArrowheads="1"/>
          </p:cNvPicPr>
          <p:nvPr/>
        </p:nvPicPr>
        <p:blipFill>
          <a:blip r:embed="rId3" cstate="print"/>
          <a:srcRect l="9340" t="4302" r="10567" b="1051"/>
          <a:stretch>
            <a:fillRect/>
          </a:stretch>
        </p:blipFill>
        <p:spPr bwMode="auto">
          <a:xfrm>
            <a:off x="4929190" y="3643314"/>
            <a:ext cx="3857652" cy="2714644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гостях у старожилов нашего села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E:\Users\Варфаламей\Desktop\трад.села\P109057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214422"/>
            <a:ext cx="2928958" cy="3857652"/>
          </a:xfrm>
          <a:prstGeom prst="rect">
            <a:avLst/>
          </a:prstGeom>
          <a:noFill/>
        </p:spPr>
      </p:pic>
      <p:pic>
        <p:nvPicPr>
          <p:cNvPr id="6" name="Picture 2" descr="E:\Users\Варфаламей\Desktop\трад.села\P10905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1285860"/>
            <a:ext cx="3394472" cy="3286148"/>
          </a:xfrm>
          <a:prstGeom prst="rect">
            <a:avLst/>
          </a:prstGeom>
          <a:noFill/>
        </p:spPr>
      </p:pic>
      <p:pic>
        <p:nvPicPr>
          <p:cNvPr id="7" name="Picture 2" descr="E:\Users\Варфаламей\Desktop\трад.села\P10905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2" y="4500570"/>
            <a:ext cx="4214842" cy="214314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 flipH="1">
            <a:off x="857224" y="5143512"/>
            <a:ext cx="20002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Жевлакова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Мария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Ивановна 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58050" y="3214686"/>
            <a:ext cx="17859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Жмурина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Валентина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Марковна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Участвуем с детьми в конкурсах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10" y="1643050"/>
            <a:ext cx="3438259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D:\документы\Задачи 10-11 класс\Документы\картинки\смотр\114PENTX\IMGP0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4143380"/>
            <a:ext cx="3571900" cy="2571768"/>
          </a:xfrm>
          <a:prstGeom prst="rect">
            <a:avLst/>
          </a:prstGeom>
          <a:noFill/>
        </p:spPr>
      </p:pic>
      <p:pic>
        <p:nvPicPr>
          <p:cNvPr id="6" name="Рисунок 5" descr="C:\Documents and Settings\Admin\Мои документы\картинки\смотр(2014)\P1120768.JPG"/>
          <p:cNvPicPr/>
          <p:nvPr/>
        </p:nvPicPr>
        <p:blipFill>
          <a:blip r:embed="rId4" cstate="print"/>
          <a:srcRect t="28365" r="3955" b="11899"/>
          <a:stretch>
            <a:fillRect/>
          </a:stretch>
        </p:blipFill>
        <p:spPr bwMode="auto">
          <a:xfrm>
            <a:off x="5143504" y="2071678"/>
            <a:ext cx="3143272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Участвуем с детьми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экскурсиях на природу.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C:\Documents and Settings\Admin\Мои документы\фото\DSC00540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0280" y="1600200"/>
            <a:ext cx="588344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Диагностическая карта детей старшего дошкольного возраста по разделу программы « Приобщение детей к русской народной культуре».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Умение отгадывать загадки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Русские народные пословицы (понимание их смысла, умение объяснить значение пословицы)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Знание небылиц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Знание колыбельных песен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Знание считалочек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Знание скороговорок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Знание традиций своей семьи и русского народа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Знание русских народных сказок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Знание народных игрушек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Знание предметов народного промысла </a:t>
            </a:r>
          </a:p>
          <a:p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Результаты диагностической карты детей старшего дошкольного возраста по разделу программы </a:t>
            </a:r>
            <a:b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«Приобщение детей к русской народной культуре».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/>
          </a:p>
        </p:txBody>
      </p:sp>
      <p:graphicFrame>
        <p:nvGraphicFramePr>
          <p:cNvPr id="9" name="Объект 40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Механизм оценки результатов: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en-US" sz="3100" b="1" dirty="0" smtClean="0"/>
              <a:t>I</a:t>
            </a:r>
            <a:r>
              <a:rPr lang="ru-RU" sz="3100" b="1" dirty="0" smtClean="0"/>
              <a:t>. Психолого-педагогическая диагностика.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I</a:t>
            </a:r>
            <a:r>
              <a:rPr lang="ru-RU" b="1" dirty="0" smtClean="0"/>
              <a:t>. Психолого-педагогическая диагностика.</a:t>
            </a:r>
            <a:endParaRPr lang="ru-RU" dirty="0" smtClean="0"/>
          </a:p>
          <a:p>
            <a:r>
              <a:rPr lang="ru-RU" dirty="0" smtClean="0"/>
              <a:t>- диагностические задания;</a:t>
            </a:r>
          </a:p>
          <a:p>
            <a:r>
              <a:rPr lang="ru-RU" dirty="0" smtClean="0"/>
              <a:t>- анкетирование родителей;</a:t>
            </a:r>
          </a:p>
          <a:p>
            <a:r>
              <a:rPr lang="ru-RU" dirty="0" smtClean="0"/>
              <a:t>- тестовые работы;</a:t>
            </a:r>
          </a:p>
          <a:p>
            <a:r>
              <a:rPr lang="ru-RU" dirty="0" smtClean="0"/>
              <a:t>- наблюдения;</a:t>
            </a:r>
          </a:p>
          <a:p>
            <a:r>
              <a:rPr lang="ru-RU" dirty="0" smtClean="0"/>
              <a:t>- </a:t>
            </a:r>
            <a:r>
              <a:rPr lang="ru-RU" dirty="0" err="1" smtClean="0"/>
              <a:t>опросник</a:t>
            </a:r>
            <a:r>
              <a:rPr lang="ru-RU" dirty="0" smtClean="0"/>
              <a:t> детей;</a:t>
            </a:r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Педагогический мониторинг.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b="1" dirty="0" smtClean="0"/>
          </a:p>
          <a:p>
            <a:r>
              <a:rPr lang="ru-RU" b="1" dirty="0" smtClean="0"/>
              <a:t> Цель: </a:t>
            </a:r>
            <a:r>
              <a:rPr lang="ru-RU" dirty="0" smtClean="0"/>
              <a:t>Выявить уровень </a:t>
            </a:r>
            <a:r>
              <a:rPr lang="ru-RU" dirty="0" err="1" smtClean="0"/>
              <a:t>сформированности</a:t>
            </a:r>
            <a:r>
              <a:rPr lang="ru-RU" dirty="0" smtClean="0"/>
              <a:t> знаний воспитанников о предметах народного быта, русских народных праздниках и традициях, разных видах народно-прикладного творчества.</a:t>
            </a:r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25734"/>
          </a:xfrm>
        </p:spPr>
        <p:txBody>
          <a:bodyPr>
            <a:no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Актуальность проблемы. 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2714620"/>
            <a:ext cx="8229600" cy="3411543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Национальная культура- это национальная память народа, то, что выделяет данный народ в ряду других, хранит человека от обезличивания, позволяет ему ощутить связь времён и поколений, получить духовную поддержку и жизненную опору.</a:t>
            </a:r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100" b="1" dirty="0" smtClean="0"/>
              <a:t>Информационно- просвещенское обеспечение взаимодействия детского сада и семьи: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endParaRPr lang="ru-RU" dirty="0"/>
          </a:p>
        </p:txBody>
      </p:sp>
      <p:pic>
        <p:nvPicPr>
          <p:cNvPr id="4" name="Содержимое 3" descr="H:\диаграммы детский сад\Детский сад\2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5077" y="1600200"/>
            <a:ext cx="683384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Социально-педагогическая диагностика – источник знаний о семье 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H:\диаграммы детский сад\Детский сад\1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2123" y="1600200"/>
            <a:ext cx="593975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 </a:t>
            </a:r>
            <a:br>
              <a:rPr lang="ru-RU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endParaRPr lang="ru-RU" sz="27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Таким  образом, систематизированная работа по приобщению детей к национальной культуре и традициям имеет положительные результаты: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 сформированы первые представления о культуре своего народа, обычаях,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  обогатился словарный запас: дети знают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потешки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заклички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пословицы, названия предметов быта, элементов русского костюма,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 формируются представления о морально-нравственных ценностях: доброте, правде, красоте, трудолюбии, храбрости, отваги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 развиваются коммуникативные навыки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   развивается эмоционально- волевая сфера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 патриотические чувства, любовь к родине, истории своей страны, природе, народу.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Дальнейшее работа по теме.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 smtClean="0"/>
              <a:t>I</a:t>
            </a:r>
            <a:r>
              <a:rPr lang="ru-RU" b="1" dirty="0" smtClean="0"/>
              <a:t>. </a:t>
            </a:r>
            <a:r>
              <a:rPr lang="ru-RU" dirty="0" smtClean="0"/>
              <a:t>Продолжать приобщать детей к истокам русской народной культуры, развивая личность каждого ребенка, который будет носителем черт русского характера, русской ментальности, так как только на основе прошлого можно понять настоящее, предвидеть будущее. А народ, не передающий все самое ценное из поколения в поколение, - народ без будущего. </a:t>
            </a:r>
          </a:p>
          <a:p>
            <a:r>
              <a:rPr lang="ru-RU" b="1" dirty="0" smtClean="0"/>
              <a:t>II. </a:t>
            </a:r>
            <a:r>
              <a:rPr lang="ru-RU" dirty="0" smtClean="0"/>
              <a:t>Формировать умения самостоятельно моделировать коммуникативную и продуктивную деятельность, опираясь на теоретические знания и практические умения и навыки.</a:t>
            </a:r>
          </a:p>
          <a:p>
            <a:r>
              <a:rPr lang="en-US" b="1" dirty="0" smtClean="0"/>
              <a:t>III</a:t>
            </a:r>
            <a:r>
              <a:rPr lang="ru-RU" b="1" dirty="0" smtClean="0"/>
              <a:t>. </a:t>
            </a:r>
            <a:r>
              <a:rPr lang="ru-RU" dirty="0" smtClean="0"/>
              <a:t>Проводить мероприятия по этнокультуре с детьми и родителями.</a:t>
            </a:r>
            <a:r>
              <a:rPr lang="ru-RU" b="1" dirty="0" smtClean="0"/>
              <a:t>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Тематическое планирование</a:t>
            </a:r>
            <a:endParaRPr lang="ru-RU"/>
          </a:p>
        </p:txBody>
      </p:sp>
      <p:pic>
        <p:nvPicPr>
          <p:cNvPr id="4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14480" y="1600200"/>
            <a:ext cx="5643602" cy="4525963"/>
          </a:xfrm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55820" y="1600200"/>
            <a:ext cx="4632360" cy="4525963"/>
          </a:xfrm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68463" y="1600200"/>
            <a:ext cx="4607073" cy="4525963"/>
          </a:xfrm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 Литература: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 smtClean="0"/>
              <a:t>1.  Королёва Е.В.О необходимости приобщения детей к русской народной культуре. Интернет журнал «Мистер Вульф».  </a:t>
            </a:r>
            <a:r>
              <a:rPr lang="ru-RU" u="sng" dirty="0" smtClean="0">
                <a:hlinkClick r:id="rId2"/>
              </a:rPr>
              <a:t>http://www.mrwolf.ru/Nauka_i_obrazovanie/Pro4ee/10708 08.09. 19.17</a:t>
            </a:r>
            <a:endParaRPr lang="ru-RU" dirty="0" smtClean="0"/>
          </a:p>
          <a:p>
            <a:r>
              <a:rPr lang="ru-RU" dirty="0" smtClean="0"/>
              <a:t>2.   О.Л.Князева, </a:t>
            </a:r>
            <a:r>
              <a:rPr lang="ru-RU" dirty="0" err="1" smtClean="0"/>
              <a:t>М.Д.Маханева</a:t>
            </a:r>
            <a:r>
              <a:rPr lang="ru-RU" dirty="0" smtClean="0"/>
              <a:t>. Приобщение детей к истокам русской народной культуры: Программа. Учебно-методическое пособие. – СПБ.: Детство-Пресс,2004.</a:t>
            </a:r>
          </a:p>
          <a:p>
            <a:r>
              <a:rPr lang="ru-RU" dirty="0" smtClean="0"/>
              <a:t>3. </a:t>
            </a:r>
            <a:r>
              <a:rPr lang="ru-RU" dirty="0" err="1" smtClean="0"/>
              <a:t>З.Зацепина</a:t>
            </a:r>
            <a:r>
              <a:rPr lang="ru-RU" dirty="0" smtClean="0"/>
              <a:t> М.Б., Антонова Т.В. Народные праздники в детском</a:t>
            </a:r>
          </a:p>
          <a:p>
            <a:r>
              <a:rPr lang="ru-RU" dirty="0" smtClean="0"/>
              <a:t>саду. Методическое пособие для педагогов и музыкальных</a:t>
            </a:r>
          </a:p>
          <a:p>
            <a:r>
              <a:rPr lang="ru-RU" dirty="0" err="1" smtClean="0"/>
              <a:t>руководителейАПод</a:t>
            </a:r>
            <a:r>
              <a:rPr lang="ru-RU" dirty="0" smtClean="0"/>
              <a:t> ред. </a:t>
            </a:r>
            <a:r>
              <a:rPr lang="ru-RU" dirty="0" err="1" smtClean="0"/>
              <a:t>Т.С.Комаровой.-М</a:t>
            </a:r>
            <a:r>
              <a:rPr lang="ru-RU" dirty="0" smtClean="0"/>
              <a:t>.; Мозаика-Синтез,</a:t>
            </a:r>
          </a:p>
          <a:p>
            <a:r>
              <a:rPr lang="ru-RU" dirty="0" smtClean="0"/>
              <a:t>2005.-152с.</a:t>
            </a:r>
          </a:p>
          <a:p>
            <a:r>
              <a:rPr lang="ru-RU" dirty="0" smtClean="0"/>
              <a:t>4.  М.Ф. Литвинова. Русские народные подвижные игры для детей дошкольного и  младшего школьного возраста: Практическое пособие. – М.: Айрис-пресс, 2003.</a:t>
            </a:r>
          </a:p>
          <a:p>
            <a:r>
              <a:rPr lang="ru-RU" dirty="0" smtClean="0"/>
              <a:t>5. Романовская М.В. Педагогический проект на тему: «Приобщение дошкольников к истокам русской народной культуры» </a:t>
            </a:r>
            <a:r>
              <a:rPr lang="ru-RU" u="sng" dirty="0" err="1" smtClean="0">
                <a:hlinkClick r:id="rId3"/>
              </a:rPr>
              <a:t>nsportal.ru</a:t>
            </a:r>
            <a:r>
              <a:rPr lang="ru-RU" dirty="0" smtClean="0"/>
              <a:t>›</a:t>
            </a:r>
            <a:r>
              <a:rPr lang="ru-RU" u="sng" dirty="0" smtClean="0">
                <a:hlinkClick r:id="rId4"/>
              </a:rPr>
              <a:t>Детский сад</a:t>
            </a:r>
            <a:r>
              <a:rPr lang="ru-RU" dirty="0" smtClean="0"/>
              <a:t>›</a:t>
            </a:r>
            <a:r>
              <a:rPr lang="ru-RU" u="sng" dirty="0" smtClean="0">
                <a:hlinkClick r:id="rId5"/>
              </a:rPr>
              <a:t>Разное</a:t>
            </a:r>
            <a:r>
              <a:rPr lang="ru-RU" dirty="0" smtClean="0"/>
              <a:t>›</a:t>
            </a:r>
            <a:r>
              <a:rPr lang="ru-RU" u="sng" dirty="0" smtClean="0">
                <a:hlinkClick r:id="rId6"/>
              </a:rPr>
              <a:t>…/</a:t>
            </a:r>
            <a:r>
              <a:rPr lang="ru-RU" b="1" u="sng" dirty="0" err="1" smtClean="0">
                <a:hlinkClick r:id="rId6"/>
              </a:rPr>
              <a:t>pedagogicheskiy</a:t>
            </a:r>
            <a:r>
              <a:rPr lang="ru-RU" u="sng" dirty="0" err="1" smtClean="0">
                <a:hlinkClick r:id="rId6"/>
              </a:rPr>
              <a:t>-</a:t>
            </a:r>
            <a:r>
              <a:rPr lang="ru-RU" b="1" u="sng" dirty="0" err="1" smtClean="0">
                <a:hlinkClick r:id="rId6"/>
              </a:rPr>
              <a:t>proekt</a:t>
            </a:r>
            <a:r>
              <a:rPr lang="ru-RU" u="sng" dirty="0" smtClean="0">
                <a:hlinkClick r:id="rId6"/>
              </a:rPr>
              <a:t>…</a:t>
            </a:r>
            <a:endParaRPr lang="ru-RU" u="sng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Юные патриоты своей страны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image1"/>
          <p:cNvPicPr>
            <a:picLocks noChangeAspect="1" noChangeArrowheads="1"/>
          </p:cNvPicPr>
          <p:nvPr/>
        </p:nvPicPr>
        <p:blipFill>
          <a:blip r:embed="rId2" cstate="print"/>
          <a:srcRect l="23002" t="55182" r="1423" b="5173"/>
          <a:stretch>
            <a:fillRect/>
          </a:stretch>
        </p:blipFill>
        <p:spPr bwMode="auto">
          <a:xfrm>
            <a:off x="4211960" y="1700808"/>
            <a:ext cx="4786346" cy="3217870"/>
          </a:xfrm>
          <a:prstGeom prst="rect">
            <a:avLst/>
          </a:prstGeom>
          <a:noFill/>
        </p:spPr>
      </p:pic>
      <p:pic>
        <p:nvPicPr>
          <p:cNvPr id="4" name="Рисунок 3" descr="C:\Documents and Settings\Admin\Мои документы\Фото Детский сад 2014\20140407_104622.jpg"/>
          <p:cNvPicPr/>
          <p:nvPr/>
        </p:nvPicPr>
        <p:blipFill>
          <a:blip r:embed="rId3" cstate="print"/>
          <a:srcRect t="12121" r="8225" b="23665"/>
          <a:stretch>
            <a:fillRect/>
          </a:stretch>
        </p:blipFill>
        <p:spPr bwMode="auto">
          <a:xfrm>
            <a:off x="611560" y="1484784"/>
            <a:ext cx="335758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619672" y="5301208"/>
            <a:ext cx="550118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400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99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100" i="1" dirty="0" smtClean="0">
                <a:latin typeface="Times New Roman" pitchFamily="18" charset="0"/>
                <a:cs typeface="Times New Roman" pitchFamily="18" charset="0"/>
              </a:rPr>
              <a:t>Культура родного края должна войти в сердце ребёнка и стать неотъемлемой частью его души</a:t>
            </a:r>
            <a:br>
              <a:rPr lang="ru-RU" sz="31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3911609"/>
          </a:xfrm>
        </p:spPr>
        <p:txBody>
          <a:bodyPr>
            <a:normAutofit fontScale="62500" lnSpcReduction="20000"/>
          </a:bodyPr>
          <a:lstStyle/>
          <a:p>
            <a:r>
              <a:rPr lang="ru-RU" sz="4000" b="1" dirty="0" smtClean="0"/>
              <a:t>Постановка проблемы:</a:t>
            </a:r>
            <a:endParaRPr lang="ru-RU" sz="4000" dirty="0" smtClean="0"/>
          </a:p>
          <a:p>
            <a:r>
              <a:rPr lang="ru-RU" sz="4000" dirty="0" smtClean="0"/>
              <a:t>Если знакомить детей, начиная с раннего возраста, с родной культурой, родной речью, произведениями устного народного творчества, то это будет способствовать развитию духовного, нравственного, эстетического воспитания и в будущем они сумеют сохранить все культурные ценности нашей Родины и России, будут жить, даря миру громадное количество талантов, которыми восхищались и будут восхищаться в России.</a:t>
            </a:r>
          </a:p>
          <a:p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54230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Создание условий для приобщения детей дошкольного возраста к духовно - нравственным ценностям через возрождение русских национальных традиций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3040" y="2928938"/>
            <a:ext cx="2397919" cy="319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071802" y="6215082"/>
            <a:ext cx="3071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Свенский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монастырь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68676"/>
          </a:xfrm>
        </p:spPr>
        <p:txBody>
          <a:bodyPr>
            <a:no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Основные задачи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Воссоздание неповторимой среды русского быта, ориентированной на национальную культуру.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Интегрирование народного искусства в различные виды деятельности дошкольников.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Введение в традиции МБОУ народных праздников, обрядов, театрализованных представлений.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Реализация задач проходила через все виды детской деятельности.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6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3416" y="3857628"/>
            <a:ext cx="4477168" cy="2268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786050" y="6215082"/>
            <a:ext cx="3643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Флаг города Новозыбкова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Планируемый образовательный результат: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- Пробуждение интереса к истории и культуре своей Родины, любви к родному краю.</a:t>
            </a:r>
          </a:p>
          <a:p>
            <a:r>
              <a:rPr lang="ru-RU" dirty="0" smtClean="0"/>
              <a:t>-   Формирование чувств национального достоинства. </a:t>
            </a:r>
          </a:p>
          <a:p>
            <a:r>
              <a:rPr lang="ru-RU" dirty="0" smtClean="0"/>
              <a:t>-  Расширение кругозора детей через музей быта, созданного силами педагогов и родителей. </a:t>
            </a:r>
          </a:p>
          <a:p>
            <a:r>
              <a:rPr lang="ru-RU" dirty="0" smtClean="0"/>
              <a:t>-   Широкое использование всех видов фольклора. </a:t>
            </a:r>
          </a:p>
          <a:p>
            <a:r>
              <a:rPr lang="ru-RU" dirty="0" smtClean="0"/>
              <a:t>-  Объединение усилий педагогов и родителей при организации работы по приобщению к русской национальной культуре</a:t>
            </a:r>
          </a:p>
          <a:p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fdcaee3570f2f12bbf1510870e9bfa743f9d7f9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1674</TotalTime>
  <Words>1085</Words>
  <Application>Microsoft Office PowerPoint</Application>
  <PresentationFormat>Экран (4:3)</PresentationFormat>
  <Paragraphs>186</Paragraphs>
  <Slides>58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58</vt:i4>
      </vt:variant>
    </vt:vector>
  </HeadingPairs>
  <TitlesOfParts>
    <vt:vector size="59" baseType="lpstr">
      <vt:lpstr>Тема Office</vt:lpstr>
      <vt:lpstr>    Обобщение опыта работы  по теме:  «Приобщение ребёнка  к национальной культуре  и традициям» воспитателя I квалификационной категории  МБОУ «Шеломовская СОШ» Новозыбковского района Брянской области Лахвич Валентины Сергеевны  </vt:lpstr>
      <vt:lpstr>Лахвич Валентина Сергеевна</vt:lpstr>
      <vt:lpstr> </vt:lpstr>
      <vt:lpstr> «Традиции не уважает тот, у кого их нет »                      Силован Рамишвили Каждый народ имеет корни.                   Это язык, культура, традиции, обычаи. </vt:lpstr>
      <vt:lpstr>Актуальность проблемы.  </vt:lpstr>
      <vt:lpstr> Культура родного края должна войти в сердце ребёнка и стать неотъемлемой частью его души  </vt:lpstr>
      <vt:lpstr>Цель: Создание условий для приобщения детей дошкольного возраста к духовно - нравственным ценностям через возрождение русских национальных традиций.</vt:lpstr>
      <vt:lpstr> Основные задачи 1. Воссоздание неповторимой среды русского быта, ориентированной на национальную культуру. 2. Интегрирование народного искусства в различные виды деятельности дошкольников. 3. Введение в традиции МБОУ народных праздников, обрядов, театрализованных представлений. Реализация задач проходила через все виды детской деятельности.   </vt:lpstr>
      <vt:lpstr> Планируемый образовательный результат: </vt:lpstr>
      <vt:lpstr>Свою работу я строила на следующих основных принципах: </vt:lpstr>
      <vt:lpstr> </vt:lpstr>
      <vt:lpstr>  </vt:lpstr>
      <vt:lpstr>Необходимое условие- приобщение детей к народной культуре</vt:lpstr>
      <vt:lpstr>Основная форма организации работы с детьми -</vt:lpstr>
      <vt:lpstr> 1. Беседы, рассматривание картин, иллюстраций, наглядно-дидактического материала по темам:  </vt:lpstr>
      <vt:lpstr> 2. Художественное творчество детей:     Рисование на темы: </vt:lpstr>
      <vt:lpstr> </vt:lpstr>
      <vt:lpstr>Проведение праздников и развлечений: </vt:lpstr>
      <vt:lpstr>Игровая деятельность: </vt:lpstr>
      <vt:lpstr> Конкурс детских рисунков по мотивам народных росписей: </vt:lpstr>
      <vt:lpstr> Система работы с родителями: </vt:lpstr>
      <vt:lpstr> </vt:lpstr>
      <vt:lpstr>Консультации для родителей:</vt:lpstr>
      <vt:lpstr>Наиболее интересные формы работы  (сюжетные, экскурсии, игры, интегрированные, тематические) по приобщению детей к народной культуре </vt:lpstr>
      <vt:lpstr>Фольклор использую и в режимных моментах</vt:lpstr>
      <vt:lpstr>Создание предметно - развивающей среды Воссоздание неповторимой среды русского быта</vt:lpstr>
      <vt:lpstr>Пополнение  предметами русского обихода, образцами народного искусства  и творчества   музея МБОУ «Шеломовская СОШ»</vt:lpstr>
      <vt:lpstr>Организована постоянно действующая выставка  «Народные промыслы»</vt:lpstr>
      <vt:lpstr>Организованы сменные книжные уголки по русскому фольклору</vt:lpstr>
      <vt:lpstr>Спектакли</vt:lpstr>
      <vt:lpstr> Совместно с детьми создан макет села. </vt:lpstr>
      <vt:lpstr>Имеются игрушки, художественные образцы народного творчества, народные костюмы</vt:lpstr>
      <vt:lpstr>Знакомство детей с детскими фольклорными и обрядовыми праздниками, развлечениями, народными традициями</vt:lpstr>
      <vt:lpstr>Коляда, Коляда, отворяй ворота!</vt:lpstr>
      <vt:lpstr>Масленица</vt:lpstr>
      <vt:lpstr>Народные игры, хороводы</vt:lpstr>
      <vt:lpstr>Знакомство с музыкальными народными инструментами</vt:lpstr>
      <vt:lpstr>Знакомство с особенностями национальной кухни</vt:lpstr>
      <vt:lpstr>Работа с социумом Организация экскурсий в общественные места нашего города и села: Шеломовский ДК </vt:lpstr>
      <vt:lpstr> Библиотека,  краеведческий музей </vt:lpstr>
      <vt:lpstr>МБОУ «Шеломовская СОШ», уголок русской избы</vt:lpstr>
      <vt:lpstr>Памятник Неизвестному солдату</vt:lpstr>
      <vt:lpstr>В гостях у старожилов нашего села</vt:lpstr>
      <vt:lpstr>Участвуем с детьми в конкурсах</vt:lpstr>
      <vt:lpstr>Участвуем с детьми  в экскурсиях на природу. </vt:lpstr>
      <vt:lpstr> Диагностическая карта детей старшего дошкольного возраста по разделу программы « Приобщение детей к русской народной культуре». </vt:lpstr>
      <vt:lpstr> Результаты диагностической карты детей старшего дошкольного возраста по разделу программы  «Приобщение детей к русской народной культуре». </vt:lpstr>
      <vt:lpstr> Механизм оценки результатов: I. Психолого-педагогическая диагностика. </vt:lpstr>
      <vt:lpstr>  Педагогический мониторинг.  </vt:lpstr>
      <vt:lpstr> Информационно- просвещенское обеспечение взаимодействия детского сада и семьи: </vt:lpstr>
      <vt:lpstr>  Социально-педагогическая диагностика – источник знаний о семье    </vt:lpstr>
      <vt:lpstr>   </vt:lpstr>
      <vt:lpstr>Дальнейшее работа по теме. </vt:lpstr>
      <vt:lpstr>Тематическое планирование</vt:lpstr>
      <vt:lpstr>Презентация PowerPoint</vt:lpstr>
      <vt:lpstr>Презентация PowerPoint</vt:lpstr>
      <vt:lpstr> Литература: </vt:lpstr>
      <vt:lpstr>Юные патриоты своей страны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Моя Родина</dc:title>
  <dc:creator>Admin</dc:creator>
  <cp:lastModifiedBy>xxxx</cp:lastModifiedBy>
  <cp:revision>245</cp:revision>
  <dcterms:created xsi:type="dcterms:W3CDTF">2012-01-31T13:11:14Z</dcterms:created>
  <dcterms:modified xsi:type="dcterms:W3CDTF">2015-03-15T16:40:35Z</dcterms:modified>
</cp:coreProperties>
</file>