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8" r:id="rId4"/>
    <p:sldId id="279" r:id="rId5"/>
    <p:sldId id="257" r:id="rId6"/>
    <p:sldId id="267" r:id="rId7"/>
    <p:sldId id="266" r:id="rId8"/>
    <p:sldId id="265" r:id="rId9"/>
    <p:sldId id="264" r:id="rId10"/>
    <p:sldId id="263" r:id="rId11"/>
    <p:sldId id="262" r:id="rId12"/>
    <p:sldId id="261" r:id="rId13"/>
    <p:sldId id="260" r:id="rId14"/>
    <p:sldId id="259" r:id="rId15"/>
    <p:sldId id="272" r:id="rId16"/>
    <p:sldId id="270" r:id="rId17"/>
    <p:sldId id="275" r:id="rId18"/>
    <p:sldId id="274" r:id="rId19"/>
    <p:sldId id="273" r:id="rId20"/>
    <p:sldId id="258" r:id="rId21"/>
    <p:sldId id="280" r:id="rId22"/>
    <p:sldId id="281" r:id="rId23"/>
    <p:sldId id="282" r:id="rId24"/>
    <p:sldId id="283" r:id="rId25"/>
    <p:sldId id="284" r:id="rId26"/>
    <p:sldId id="285" r:id="rId27"/>
    <p:sldId id="28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gif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-63205" y="548680"/>
            <a:ext cx="9207205" cy="203132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Опыт работы </a:t>
            </a:r>
          </a:p>
          <a:p>
            <a:pPr algn="ctr">
              <a:lnSpc>
                <a:spcPct val="150000"/>
              </a:lnSpc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воспитателя первой категории </a:t>
            </a:r>
          </a:p>
          <a:p>
            <a:pPr algn="ctr">
              <a:lnSpc>
                <a:spcPct val="150000"/>
              </a:lnSpc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Вырвиной Кристины Андреевны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D:\Мои дела\детский сад\Детский сад 2010-2014\фотосалон\DSC_3301--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068960"/>
            <a:ext cx="2304256" cy="331236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933454" y="2636912"/>
            <a:ext cx="6210546" cy="258532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ru-RU" sz="5400" dirty="0" smtClean="0">
                <a:ln>
                  <a:solidFill>
                    <a:srgbClr val="FF0000"/>
                  </a:solidFill>
                </a:ln>
                <a:latin typeface="Times New Roman" pitchFamily="18" charset="0"/>
                <a:cs typeface="Times New Roman" pitchFamily="18" charset="0"/>
              </a:rPr>
              <a:t>Использование ИКТ</a:t>
            </a:r>
          </a:p>
          <a:p>
            <a:pPr algn="ctr"/>
            <a:r>
              <a:rPr lang="ru-RU" sz="5400" dirty="0" smtClean="0">
                <a:ln>
                  <a:solidFill>
                    <a:srgbClr val="FF0000"/>
                  </a:solidFill>
                </a:ln>
                <a:latin typeface="Times New Roman" pitchFamily="18" charset="0"/>
                <a:cs typeface="Times New Roman" pitchFamily="18" charset="0"/>
              </a:rPr>
              <a:t>  в ДОУ </a:t>
            </a:r>
          </a:p>
          <a:p>
            <a:pPr algn="ctr"/>
            <a:r>
              <a:rPr lang="ru-RU" sz="5400" dirty="0" smtClean="0">
                <a:ln>
                  <a:solidFill>
                    <a:srgbClr val="FF0000"/>
                  </a:solidFill>
                </a:ln>
                <a:latin typeface="Times New Roman" pitchFamily="18" charset="0"/>
                <a:cs typeface="Times New Roman" pitchFamily="18" charset="0"/>
              </a:rPr>
              <a:t>при ФЭМП</a:t>
            </a:r>
            <a:endParaRPr lang="ru-RU" sz="5400" dirty="0">
              <a:ln>
                <a:solidFill>
                  <a:srgbClr val="FF000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pic>
        <p:nvPicPr>
          <p:cNvPr id="35841" name="Picture 1" descr="C:\Users\Virviny\Desktop\Фото на опыт работы\140220141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284984"/>
            <a:ext cx="3518520" cy="2664296"/>
          </a:xfrm>
          <a:prstGeom prst="rect">
            <a:avLst/>
          </a:prstGeom>
          <a:noFill/>
        </p:spPr>
      </p:pic>
      <p:pic>
        <p:nvPicPr>
          <p:cNvPr id="35842" name="Picture 2" descr="C:\Users\Virviny\Desktop\Фото на опыт работы\12166664300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692696"/>
            <a:ext cx="3096344" cy="2448272"/>
          </a:xfrm>
          <a:prstGeom prst="rect">
            <a:avLst/>
          </a:prstGeom>
          <a:noFill/>
        </p:spPr>
      </p:pic>
      <p:pic>
        <p:nvPicPr>
          <p:cNvPr id="35843" name="Picture 3" descr="C:\Users\Virviny\Desktop\Фото на опыт работы\IMG_008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4077072"/>
            <a:ext cx="3024336" cy="2210619"/>
          </a:xfrm>
          <a:prstGeom prst="rect">
            <a:avLst/>
          </a:prstGeom>
          <a:noFill/>
        </p:spPr>
      </p:pic>
      <p:pic>
        <p:nvPicPr>
          <p:cNvPr id="35844" name="Picture 4" descr="C:\Users\Virviny\Desktop\Фото на опыт работы\1402201418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764704"/>
            <a:ext cx="4104456" cy="28803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95536" y="476672"/>
            <a:ext cx="8424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Monotype Corsiva" pitchFamily="66" charset="0"/>
              </a:rPr>
              <a:t>НОД по ФЭМП  с использованием компьютера</a:t>
            </a:r>
            <a:r>
              <a:rPr lang="ru-RU" sz="4000" dirty="0" smtClean="0">
                <a:latin typeface="Monotype Corsiva" pitchFamily="66" charset="0"/>
              </a:rPr>
              <a:t> </a:t>
            </a:r>
            <a:r>
              <a:rPr lang="ru-RU" sz="4000" b="1" dirty="0" smtClean="0">
                <a:latin typeface="Monotype Corsiva" pitchFamily="66" charset="0"/>
              </a:rPr>
              <a:t>помогает решить следующие дидактические задачи:</a:t>
            </a:r>
            <a:endParaRPr lang="ru-RU" sz="4000" dirty="0">
              <a:latin typeface="Monotype Corsiva" pitchFamily="66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323528" y="2122984"/>
            <a:ext cx="518457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61963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усвоить базовые знания по предмету;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6196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систематизировать усвоенные знания;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6196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сформировать навыки самоконтроля;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6196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сформировать мотивацию к учению;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6196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оказать   учебно-методическую   помощь   детям   в самостоятельной   работе   над учебным материалом.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9" name="Picture 3" descr="C:\Users\Virviny\Desktop\Фото на опыт работы\140220141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581128"/>
            <a:ext cx="2736304" cy="1756792"/>
          </a:xfrm>
          <a:prstGeom prst="rect">
            <a:avLst/>
          </a:prstGeom>
          <a:noFill/>
        </p:spPr>
      </p:pic>
      <p:pic>
        <p:nvPicPr>
          <p:cNvPr id="34820" name="Picture 4" descr="C:\Users\Virviny\Desktop\Фото на опыт работы\140220141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2276872"/>
            <a:ext cx="3384376" cy="2016224"/>
          </a:xfrm>
          <a:prstGeom prst="rect">
            <a:avLst/>
          </a:prstGeom>
          <a:noFill/>
        </p:spPr>
      </p:pic>
      <p:pic>
        <p:nvPicPr>
          <p:cNvPr id="34821" name="Picture 5" descr="C:\Users\Virviny\Desktop\Фото на опыт работы\1339722503_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4437112"/>
            <a:ext cx="3168352" cy="20636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-1270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404664"/>
            <a:ext cx="89644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i="1" dirty="0" smtClean="0">
                <a:latin typeface="Monotype Corsiva" pitchFamily="66" charset="0"/>
              </a:rPr>
              <a:t>Триединая дидактическая цель НОД</a:t>
            </a:r>
            <a:endParaRPr lang="ru-RU" sz="4800" dirty="0"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12474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Развивающий аспект: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познавательного интереса у дошкольников, умения обобщать, анализировать, сравнивать, активизация творческой деятельности детей.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851920" y="3284984"/>
            <a:ext cx="514806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318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Воспитательный аспект: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воспитание научного мировоззрения, умения четко организовать самостоятельную и групповую работу, воспитание чувства товарищества, взаимопомощи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1547664" y="5013176"/>
            <a:ext cx="338437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76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Образовательный аспект: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восприятие детьми учебного материала, осмысливание связей и отношений в объектах изучения.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6" name="Picture 4" descr="C:\Users\Virviny\Desktop\Фото на опыт работы\140220141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636912"/>
            <a:ext cx="3374504" cy="2232248"/>
          </a:xfrm>
          <a:prstGeom prst="rect">
            <a:avLst/>
          </a:prstGeom>
          <a:noFill/>
        </p:spPr>
      </p:pic>
      <p:pic>
        <p:nvPicPr>
          <p:cNvPr id="33797" name="Picture 5" descr="C:\Users\Virviny\Desktop\Фото на опыт работы\13070947а-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196752"/>
            <a:ext cx="3048000" cy="20304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3794" grpId="0"/>
      <p:bldP spid="3379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pic>
        <p:nvPicPr>
          <p:cNvPr id="32769" name="Picture 1" descr="D:\Мои дела\детский сад\Детский сад 2010-2014\Октябрь 2013\Изображение 1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5347" y="548680"/>
            <a:ext cx="4025085" cy="2952328"/>
          </a:xfrm>
          <a:prstGeom prst="rect">
            <a:avLst/>
          </a:prstGeom>
          <a:noFill/>
        </p:spPr>
      </p:pic>
      <p:pic>
        <p:nvPicPr>
          <p:cNvPr id="32770" name="Picture 2" descr="D:\Мои дела\детский сад\Детский сад 2010-2014\Педагогический дебют 2013\Изображение 0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429000"/>
            <a:ext cx="3744416" cy="2866529"/>
          </a:xfrm>
          <a:prstGeom prst="rect">
            <a:avLst/>
          </a:prstGeom>
          <a:noFill/>
        </p:spPr>
      </p:pic>
      <p:pic>
        <p:nvPicPr>
          <p:cNvPr id="43010" name="Picture 2" descr="http://im5-tub-ru.yandex.net/i?id=275060980-19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548680"/>
            <a:ext cx="3096344" cy="2736304"/>
          </a:xfrm>
          <a:prstGeom prst="rect">
            <a:avLst/>
          </a:prstGeom>
          <a:noFill/>
        </p:spPr>
      </p:pic>
      <p:pic>
        <p:nvPicPr>
          <p:cNvPr id="43012" name="Picture 4" descr="http://im7-tub-ru.yandex.net/i?id=272959459-18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789040"/>
            <a:ext cx="2808312" cy="21602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39552" y="404664"/>
            <a:ext cx="5616624" cy="1447006"/>
          </a:xfrm>
          <a:prstGeom prst="rect">
            <a:avLst/>
          </a:prstGeom>
        </p:spPr>
        <p:txBody>
          <a:bodyPr>
            <a:prstTxWarp prst="textCurveDown">
              <a:avLst>
                <a:gd name="adj" fmla="val 19729"/>
              </a:avLst>
            </a:prstTxWarp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rgbClr val="FF0000"/>
                </a:solidFill>
              </a:rPr>
              <a:t>По сравнению с традиционными формами развития познавательных процессов дошкольников компьютер обладает рядом преимуществ: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85763" y="1844675"/>
            <a:ext cx="800266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предъявление информации на экране компьютера в игровой форме </a:t>
            </a:r>
          </a:p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вызывает у детей огромный интерес;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несет в себе образный тип информации, понятный дошкольникам;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движения, звук, мультипликация надолго привлекает внимание ребенка;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проблемные задачи, поощрение ребенка при их правильном решении самим компьютером являются стимулом познавательной активности детей;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предоставляет возможность индивидуализации обучения;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ребенок сам регулирует темп и количество решаемых игровых обучающих задач;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процессе своей деятельности за компьютером дошкольник приобретает уверенность в себе, в том, что он многое может;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позволяет моделировать такие жизненные ситуации, которые нельзя увидеть в повседневной жизни (полет ракеты, половодье, неожиданные и необычные эффекты);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компьютер очень "терпелив", никогда не ругает ребенка за ошибки, а ждет, пока он сам исправит их</a:t>
            </a:r>
          </a:p>
        </p:txBody>
      </p:sp>
      <p:pic>
        <p:nvPicPr>
          <p:cNvPr id="31745" name="Picture 1" descr="C:\Users\Virviny\Desktop\Фото на опыт работы\student_za_kompyter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04664"/>
            <a:ext cx="1703618" cy="15121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1340768"/>
            <a:ext cx="47525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Актуальность темы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определяется рядом факторов: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теоретическими: мало разработано литературы и методик по использованию новых информационных технологий в дошкольных учреждениях;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практическими: нехватка оборудования для успешного обучения детей с помощью компьютера.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32656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  <a:cs typeface="Times New Roman" pitchFamily="18" charset="0"/>
              </a:rPr>
              <a:t>Тема моего исследования </a:t>
            </a:r>
          </a:p>
          <a:p>
            <a:pPr algn="ctr"/>
            <a:r>
              <a:rPr lang="ru-RU" sz="3200" b="1" dirty="0" smtClean="0">
                <a:latin typeface="Monotype Corsiva" pitchFamily="66" charset="0"/>
              </a:rPr>
              <a:t>«Использование ИКТ при ФЭМП»</a:t>
            </a:r>
            <a:endParaRPr lang="ru-RU" sz="3200" b="1" dirty="0"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8064" y="1412776"/>
            <a:ext cx="3744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Проблемой исследования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является процесс оптимизации развития математических представлений у старших дошкольников посредством информационных технологий.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95936" y="3573016"/>
            <a:ext cx="48600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исследования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Определить комплекс педагогических условий, способствующих оптимальному развитию математических представлений у детей старшего дошкольного возраста посредством информационных технологий.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1" name="Picture 1" descr="C:\Users\Virviny\Desktop\Фото на опыт работы\140220141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933056"/>
            <a:ext cx="3302496" cy="240486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5536" y="404664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Предмет исследования: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Комплекс педагогических условий, обеспечивающий эффективность развития математических представлений у старших дошкольников посредством информационных технологий (на примере количественных представлений)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404664"/>
            <a:ext cx="36004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Процесс развития математических представлений у старших дошкольников.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2636912"/>
            <a:ext cx="42484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Гипотеза исследования: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Эффективность развития математических представлений у детей старшего дошкольного возраста посредством информационных технологий повысится, если реализовать комплекс педагогических условий: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учитываются интересы;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учитываются возраст и индивидуальные особенности детей;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учет интеллектуального развития детей;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использовать различные формы и методы работы.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3" name="Picture 1" descr="C:\Users\Virviny\Desktop\Фото на опыт работы\f5eaa79023892f32370e61314d3ed9bb.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772816"/>
            <a:ext cx="3795316" cy="30243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476672"/>
            <a:ext cx="79928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достижения цели и проверки гипотезы в работе определены 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задачи исследования: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      Выявить сущность понятия «информационные технологии»;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      Выявить уровень развития математических представлений у детей старшего дошкольного возраста;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      Анализ литературы и практики по проблеме исследования;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      Разработать и апробировать серию занятий по развитию количественных представлений у старших дошкольников посредством информационных технологий, с учётом заявленных в гипотезе условий.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3212976"/>
            <a:ext cx="3851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теоретический анализ психолого-педагогической литературы;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диагностика;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эксперимент.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212976"/>
            <a:ext cx="42484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Практическая значимость работы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заключается в том, что разработанные в исследовании методические рекомендации могут быть использованы в практической деятельности воспитателей для повышения эффективности процесса развития математических представлений посредством информационных технологий.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04664"/>
            <a:ext cx="93245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Педагогические условия развития математических представлений посредством информационных технологий 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1844824"/>
            <a:ext cx="38552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Возрастные особенности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39952" y="3501008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Использование различных форм и методов обучения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5373216"/>
            <a:ext cx="50542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Интерес у детей к компьютеру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2276872"/>
            <a:ext cx="34563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Индивидуальные особенности детей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6372200" y="2708920"/>
            <a:ext cx="360040" cy="93610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3491880" y="2420888"/>
            <a:ext cx="2376264" cy="28803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1403648" y="2924944"/>
            <a:ext cx="4176464" cy="23762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4499992" y="4581128"/>
            <a:ext cx="936104" cy="86409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 flipV="1">
            <a:off x="2267744" y="3140968"/>
            <a:ext cx="1944216" cy="7920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1187624" y="3284984"/>
            <a:ext cx="216024" cy="201622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476672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констатирующего эксперимента: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Выявить начальный уровень количественных представлений у детей старшего дошкольного возраста.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3928" y="1844824"/>
            <a:ext cx="49320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констатирующего эксперимента: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 Провести диагностику уровня развития количественных представлений у детей старшего дошкольного возраста.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 Проанализировать полученные результаты.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5085184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 диагностики: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Выявить представления детей о счете предметов и об их упорядоченности.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5" name="Picture 1" descr="C:\Users\Virviny\Desktop\Фото на опыт работы\1374562761_image_1345626178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00808"/>
            <a:ext cx="3224411" cy="32175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-1270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779912" y="332656"/>
            <a:ext cx="507605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Monotype Corsiva" pitchFamily="66" charset="0"/>
                <a:cs typeface="Times New Roman" pitchFamily="18" charset="0"/>
              </a:rPr>
              <a:t>Войдёт компьютер в детство,</a:t>
            </a:r>
            <a:br>
              <a:rPr lang="ru-RU" sz="32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3200" dirty="0" smtClean="0">
                <a:latin typeface="Monotype Corsiva" pitchFamily="66" charset="0"/>
                <a:cs typeface="Times New Roman" pitchFamily="18" charset="0"/>
              </a:rPr>
              <a:t>Войдёт с грядущим веком.</a:t>
            </a:r>
            <a:br>
              <a:rPr lang="ru-RU" sz="32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3200" dirty="0" smtClean="0">
                <a:latin typeface="Monotype Corsiva" pitchFamily="66" charset="0"/>
                <a:cs typeface="Times New Roman" pitchFamily="18" charset="0"/>
              </a:rPr>
              <a:t>Не зря идеей </a:t>
            </a:r>
            <a:r>
              <a:rPr lang="ru-RU" sz="3200" dirty="0" err="1" smtClean="0">
                <a:latin typeface="Monotype Corsiva" pitchFamily="66" charset="0"/>
                <a:cs typeface="Times New Roman" pitchFamily="18" charset="0"/>
              </a:rPr>
              <a:t>КиДа</a:t>
            </a:r>
            <a:r>
              <a:rPr lang="ru-RU" sz="3200" dirty="0" smtClean="0"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3200" dirty="0" smtClean="0">
                <a:latin typeface="Monotype Corsiva" pitchFamily="66" charset="0"/>
                <a:cs typeface="Times New Roman" pitchFamily="18" charset="0"/>
              </a:rPr>
              <a:t>Мы прочно увлеклись.</a:t>
            </a:r>
            <a:br>
              <a:rPr lang="ru-RU" sz="32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3200" dirty="0" smtClean="0">
                <a:latin typeface="Monotype Corsiva" pitchFamily="66" charset="0"/>
                <a:cs typeface="Times New Roman" pitchFamily="18" charset="0"/>
              </a:rPr>
              <a:t>Как хорошо, что рано</a:t>
            </a:r>
            <a:br>
              <a:rPr lang="ru-RU" sz="32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3200" dirty="0" smtClean="0">
                <a:latin typeface="Monotype Corsiva" pitchFamily="66" charset="0"/>
                <a:cs typeface="Times New Roman" pitchFamily="18" charset="0"/>
              </a:rPr>
              <a:t>Нам подводить итоги.</a:t>
            </a:r>
            <a:br>
              <a:rPr lang="ru-RU" sz="32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3200" dirty="0" smtClean="0">
                <a:latin typeface="Monotype Corsiva" pitchFamily="66" charset="0"/>
                <a:cs typeface="Times New Roman" pitchFamily="18" charset="0"/>
              </a:rPr>
              <a:t>Как хорошо стремиться</a:t>
            </a:r>
            <a:br>
              <a:rPr lang="ru-RU" sz="3200" dirty="0" smtClean="0">
                <a:latin typeface="Monotype Corsiva" pitchFamily="66" charset="0"/>
                <a:cs typeface="Times New Roman" pitchFamily="18" charset="0"/>
              </a:rPr>
            </a:br>
            <a:r>
              <a:rPr lang="ru-RU" sz="3200" dirty="0" smtClean="0">
                <a:latin typeface="Monotype Corsiva" pitchFamily="66" charset="0"/>
                <a:cs typeface="Times New Roman" pitchFamily="18" charset="0"/>
              </a:rPr>
              <a:t>Мечтою ввысь и ввысь: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Virviny\Desktop\Опыт работы по ИКТ+математика\x_1425e3e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432" y="476672"/>
            <a:ext cx="3531488" cy="30963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83568" y="4365104"/>
            <a:ext cx="66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(выдержка из гимна кидовцев, предложенного в январе 1992 года участниками III Всесоюзного научно-практического семинара "Компьютерно-игровой комплекс в народном образовании").</a:t>
            </a:r>
            <a:endParaRPr lang="ru-RU" sz="24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11560" y="476672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Monotype Corsiva" pitchFamily="66" charset="0"/>
                <a:cs typeface="Times New Roman" pitchFamily="18" charset="0"/>
              </a:rPr>
              <a:t>Результаты констатирующего эксперимента</a:t>
            </a:r>
            <a:endParaRPr lang="ru-RU" sz="3600" dirty="0">
              <a:latin typeface="Monotype Corsiva" pitchFamily="66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716016" y="1196752"/>
          <a:ext cx="3816425" cy="3785616"/>
        </p:xfrm>
        <a:graphic>
          <a:graphicData uri="http://schemas.openxmlformats.org/drawingml/2006/table">
            <a:tbl>
              <a:tblPr/>
              <a:tblGrid>
                <a:gridCol w="1130653"/>
                <a:gridCol w="1374187"/>
                <a:gridCol w="1311585"/>
              </a:tblGrid>
              <a:tr h="6240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Ф.И.О.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Количество ошибок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Уровень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Олеся Д.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Таня М.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Илья Г.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Сережа Б.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Герман К.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Низкий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Савелий Г.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Маша К.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Низкий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Алена Щ.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Низкий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Женя К.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Лиза М.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827584" y="5373216"/>
            <a:ext cx="53285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Высокий уровень – 3 ребёнка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Средний уровень – 4 ребёнка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Низкий уровень – 3 ребёнка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http://www.bestreferat.ru/images/paper/27/78/5287827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052736"/>
            <a:ext cx="4176464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620688"/>
            <a:ext cx="5400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формирующего эксперимента: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Разработать и апробировать серию занятий по математике посредством информационных технологий для детей старшего дошкольного возраста.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5976" y="2708920"/>
            <a:ext cx="46085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Задачи формирующего эксперимента: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формировать представления об образовании чисел, отношениях между ними, количественном и порядковом счёте, части целом.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4" name="Picture 4" descr="http://im5-tub-ru.yandex.net/i?id=94198965-38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76672"/>
            <a:ext cx="3096344" cy="2088232"/>
          </a:xfrm>
          <a:prstGeom prst="rect">
            <a:avLst/>
          </a:prstGeom>
          <a:noFill/>
        </p:spPr>
      </p:pic>
      <p:pic>
        <p:nvPicPr>
          <p:cNvPr id="25605" name="Picture 5" descr="C:\Users\Virviny\Desktop\Фото на опыт работы\140220141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342" y="2780928"/>
            <a:ext cx="3835626" cy="33843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385544" y="1497172"/>
          <a:ext cx="4372911" cy="4732020"/>
        </p:xfrm>
        <a:graphic>
          <a:graphicData uri="http://schemas.openxmlformats.org/drawingml/2006/table">
            <a:tbl>
              <a:tblPr/>
              <a:tblGrid>
                <a:gridCol w="721305"/>
                <a:gridCol w="766386"/>
                <a:gridCol w="766386"/>
                <a:gridCol w="1036876"/>
                <a:gridCol w="1081958"/>
              </a:tblGrid>
              <a:tr h="301731">
                <a:tc>
                  <a:txBody>
                    <a:bodyPr/>
                    <a:lstStyle/>
                    <a:p>
                      <a:pPr indent="190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Тема</a:t>
                      </a:r>
                    </a:p>
                    <a:p>
                      <a:pPr indent="190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занятия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Цель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90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Методы</a:t>
                      </a:r>
                    </a:p>
                    <a:p>
                      <a:pPr indent="190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обучения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Средства обучения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Связь с другими видами деятельности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605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Дальние страны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90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1.Закреплять названия цифр</a:t>
                      </a:r>
                    </a:p>
                    <a:p>
                      <a:pPr indent="190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2.Упражнять детей в порядковом и обратном счете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Метод комплексной организации занятия, объяснение и показ работы с программой.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Информационные технологии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Занятия по математике, дидактические игры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06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Архитектор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Учить детей определять состав числа, видимый как модель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Объяснение, Метод комплексной организации занятия, показ, наглядность, беседа, игровой приём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Информационные технологии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Занятия по конструированию, математике.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612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Рассади зрителей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90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1.Закреплять навыки порядкового счета</a:t>
                      </a:r>
                    </a:p>
                    <a:p>
                      <a:pPr indent="1905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2.Учить детей соотносить количество «зрителей» с цифрой, указанной на карточке клоуна.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Метод комплексной организации занятия, показ, наглядность, беседа, игровой приём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</a:rPr>
                        <a:t>Информационные технологии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</a:rPr>
                        <a:t>Занятия по математике, дидактические игры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5602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260647"/>
          <a:ext cx="8856984" cy="6467297"/>
        </p:xfrm>
        <a:graphic>
          <a:graphicData uri="http://schemas.openxmlformats.org/drawingml/2006/table">
            <a:tbl>
              <a:tblPr/>
              <a:tblGrid>
                <a:gridCol w="1224136"/>
                <a:gridCol w="2376264"/>
                <a:gridCol w="2232248"/>
                <a:gridCol w="1296144"/>
                <a:gridCol w="1728192"/>
              </a:tblGrid>
              <a:tr h="856126">
                <a:tc>
                  <a:txBody>
                    <a:bodyPr/>
                    <a:lstStyle/>
                    <a:p>
                      <a:pPr indent="1905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latin typeface="Times New Roman"/>
                          <a:ea typeface="Times New Roman"/>
                        </a:rPr>
                        <a:t>Тема</a:t>
                      </a:r>
                    </a:p>
                    <a:p>
                      <a:pPr indent="1905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latin typeface="Times New Roman"/>
                          <a:ea typeface="Times New Roman"/>
                        </a:rPr>
                        <a:t>занятия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latin typeface="Times New Roman"/>
                          <a:ea typeface="Times New Roman"/>
                        </a:rPr>
                        <a:t>Цель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905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latin typeface="Times New Roman"/>
                          <a:ea typeface="Times New Roman"/>
                        </a:rPr>
                        <a:t>Методы</a:t>
                      </a:r>
                    </a:p>
                    <a:p>
                      <a:pPr indent="1905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latin typeface="Times New Roman"/>
                          <a:ea typeface="Times New Roman"/>
                        </a:rPr>
                        <a:t>обучения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latin typeface="Times New Roman"/>
                          <a:ea typeface="Times New Roman"/>
                        </a:rPr>
                        <a:t>Средства обучения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latin typeface="Times New Roman"/>
                          <a:ea typeface="Times New Roman"/>
                        </a:rPr>
                        <a:t>Связь </a:t>
                      </a:r>
                      <a:r>
                        <a:rPr lang="ru-RU" sz="1900" b="1" dirty="0" smtClean="0">
                          <a:latin typeface="Times New Roman"/>
                          <a:ea typeface="Times New Roman"/>
                        </a:rPr>
                        <a:t>с др. видами </a:t>
                      </a:r>
                      <a:r>
                        <a:rPr lang="ru-RU" sz="1900" b="1" dirty="0">
                          <a:latin typeface="Times New Roman"/>
                          <a:ea typeface="Times New Roman"/>
                        </a:rPr>
                        <a:t>деятельности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2687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Дальние страны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905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1.Закреплять названия цифр</a:t>
                      </a:r>
                    </a:p>
                    <a:p>
                      <a:pPr indent="1905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2.Упражнять детей в порядковом и обратном счете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Метод комплексной организации занятия, объяснение и показ работы с программой.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latin typeface="Times New Roman"/>
                          <a:ea typeface="Times New Roman"/>
                        </a:rPr>
                        <a:t>Информационные технологии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latin typeface="Times New Roman"/>
                          <a:ea typeface="Times New Roman"/>
                        </a:rPr>
                        <a:t>Занятия по математике, дидактические игры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22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latin typeface="Times New Roman"/>
                          <a:ea typeface="Times New Roman"/>
                        </a:rPr>
                        <a:t>Архитектор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Учить детей определять состав числа, видимый как модель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Объяснение, Метод комплексной организации занятия, показ, наглядность, беседа, игровой приём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Информационные технологии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Занятия по конструированию, математике.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1345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latin typeface="Times New Roman"/>
                          <a:ea typeface="Times New Roman"/>
                        </a:rPr>
                        <a:t>Рассади зрителей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1905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1.Закреплять навыки порядкового счета</a:t>
                      </a:r>
                    </a:p>
                    <a:p>
                      <a:pPr indent="19050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2.Учить детей соотносить количество «зрителей» с цифрой, указанной на карточке клоуна.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Метод комплексной организации занятия, показ, наглядность, беседа, игровой приём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Информационные технологии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latin typeface="Times New Roman"/>
                          <a:ea typeface="Times New Roman"/>
                        </a:rPr>
                        <a:t>Занятия по математике, дидактические игры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-1270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332656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i="1" dirty="0" smtClean="0">
                <a:latin typeface="Monotype Corsiva" pitchFamily="66" charset="0"/>
                <a:cs typeface="Times New Roman" pitchFamily="18" charset="0"/>
              </a:rPr>
              <a:t>Методические рекомендации по развитию у детей старшего дошкольного возраста математических представлений посредством информационных технологий:</a:t>
            </a:r>
            <a:endParaRPr lang="ru-RU" sz="2800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628800"/>
            <a:ext cx="8964488" cy="3416320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 Не навязывать ребенку темп игры. Давать больше времени на обдумывание и осмысления задачи, поставленной компьютером.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 У всех детей разный уровень интеллектуальной активности, поэтому некоторые дети могут затрудняться в решении компьютерных игровых задач. В этом случае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воспитателю необходимо оказывать ребенку помощь в преодолении затруднений.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 Правила компьютерных игр должны объясняться детям заранее.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 Компьютерным играм, направленным на развитие математических представлений должны предшествовать традиционные занятия по математике.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 Для развертывания самостоятельной игры после окончания компьютерной игры хорошо поддержать заданную в ней игровую ситуацию. С игрой можно связать и гимнастику для глаз. В результате получается как бы импровизация детьми компьютерной игры в новых условиях.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C:\Users\Virviny\Desktop\Фото на опыт работы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5013176"/>
            <a:ext cx="2592288" cy="15121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3272333" y="2601309"/>
          <a:ext cx="2599334" cy="2523744"/>
        </p:xfrm>
        <a:graphic>
          <a:graphicData uri="http://schemas.openxmlformats.org/drawingml/2006/table">
            <a:tbl>
              <a:tblPr/>
              <a:tblGrid>
                <a:gridCol w="770077"/>
                <a:gridCol w="935947"/>
                <a:gridCol w="89331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Ф.И.О.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Количество ошибок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Уровень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Олеся Д.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Таня М.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Илья Г.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Сережа Б.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Герман К.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Низкий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Савелий Г.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Маша К.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Низкий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Алена Щ.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Низкий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Женя К.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Лиза М.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5602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83568" y="404664"/>
            <a:ext cx="78822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Monotype Corsiva" pitchFamily="66" charset="0"/>
                <a:cs typeface="Times New Roman" pitchFamily="18" charset="0"/>
              </a:rPr>
              <a:t>Результаты</a:t>
            </a:r>
            <a:r>
              <a:rPr lang="en-US" sz="3600" dirty="0" smtClean="0"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Monotype Corsiva" pitchFamily="66" charset="0"/>
                <a:cs typeface="Times New Roman" pitchFamily="18" charset="0"/>
              </a:rPr>
              <a:t>формирующего эксперимента</a:t>
            </a:r>
            <a:endParaRPr lang="ru-RU" sz="3600" dirty="0">
              <a:latin typeface="Monotype Corsiva" pitchFamily="66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716015" y="1196752"/>
          <a:ext cx="3816425" cy="3785616"/>
        </p:xfrm>
        <a:graphic>
          <a:graphicData uri="http://schemas.openxmlformats.org/drawingml/2006/table">
            <a:tbl>
              <a:tblPr/>
              <a:tblGrid>
                <a:gridCol w="1130653"/>
                <a:gridCol w="1374187"/>
                <a:gridCol w="1311585"/>
              </a:tblGrid>
              <a:tr h="6240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Ф.И.О.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Количество ошибок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Уровень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Олеся Д.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Таня М.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Илья Г.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Сережа Б.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Герман К.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Савелий Г.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Маша К.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Алена Щ.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Низкий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Женя К.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Высокий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20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Лиза М.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Средний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259632" y="52292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Высокий уровень – 4 ребёнка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Средний уровень – 5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детей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Низкий уровень –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ребёнок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http://www.bestreferat.ru/images/paper/28/78/5287828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052736"/>
            <a:ext cx="410445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pic>
        <p:nvPicPr>
          <p:cNvPr id="30721" name="Picture 1" descr="C:\Users\Virviny\Desktop\Фото на опыт работы\11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717032"/>
            <a:ext cx="2736304" cy="2191279"/>
          </a:xfrm>
          <a:prstGeom prst="rect">
            <a:avLst/>
          </a:prstGeom>
          <a:noFill/>
        </p:spPr>
      </p:pic>
      <p:pic>
        <p:nvPicPr>
          <p:cNvPr id="30722" name="Picture 2" descr="C:\Users\Virviny\Desktop\Фото на опыт работы\140220141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140968"/>
            <a:ext cx="4012704" cy="3153544"/>
          </a:xfrm>
          <a:prstGeom prst="rect">
            <a:avLst/>
          </a:prstGeom>
          <a:noFill/>
        </p:spPr>
      </p:pic>
      <p:pic>
        <p:nvPicPr>
          <p:cNvPr id="30723" name="Picture 3" descr="C:\Users\Virviny\Desktop\Фото на опыт работы\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76672"/>
            <a:ext cx="3936438" cy="3024336"/>
          </a:xfrm>
          <a:prstGeom prst="rect">
            <a:avLst/>
          </a:prstGeom>
          <a:noFill/>
        </p:spPr>
      </p:pic>
      <p:pic>
        <p:nvPicPr>
          <p:cNvPr id="30724" name="Picture 4" descr="C:\Users\Virviny\Desktop\Фото на опыт работы\sl16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548680"/>
            <a:ext cx="3456384" cy="2410564"/>
          </a:xfrm>
          <a:prstGeom prst="rect">
            <a:avLst/>
          </a:prstGeom>
          <a:noFill/>
        </p:spPr>
      </p:pic>
      <p:pic>
        <p:nvPicPr>
          <p:cNvPr id="30728" name="Picture 8" descr="http://im7-tub-ru.yandex.net/i?id=488356337-19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1268760"/>
            <a:ext cx="3384376" cy="38164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51520" y="692696"/>
            <a:ext cx="8568952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905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       Березина Р.Л. [и др.] Формирование элементарных математических представлений у дошкольников: учеб. пособие для студ. учеб. заведений. – М.: «Просвещение», 1988. – 303 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2.      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Белошистая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А.В. Современные программы математического образования дошкольников. – «Феникс», 2005. – 256 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3.      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Белошистая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А.В. Формирование и развитие математических способностей дошкольников: вопросы теории и практики. – М.: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Гуманит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изд. центр ВЛАДОС, 2003. – 400 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       Введение в психодиагностику: учеб. пособие для студ. учеб. заведений./Акимова М.К. [и др.]; под ред. Гуревича К.М., Борисовой Е.М. – 2-е издание, стереотип. – М.: Издательский центр«Академия», 1998. – 192 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       Глушкова Е., Леонова Л. Компьютер в детском саду/ Глушкова Е., Леонова Л.// Дошкольное воспитание. – 1990. - №10. – С. 44-49.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6.      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Горвиц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Ю.М. [и др.] Новые информационные технологии в дошкольном образовании. – М.: ЛИНКА-ПРЕСС, 1998. – 328 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       Григорович Л.А.Педагогика и психология: уч. пособие для ВУЗов. – М: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Гардарики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2001.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8.      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Горвиц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Ю.М. Компьютер и дети /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Горвиц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Ю.М.// Помоги себе сам. – 1996. - №9. – С. 2.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9.      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Горвиц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Ю.М. Компьютер … это очень просто/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Горвиц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Ю.М.//Очаг. – 1995. - №3. – С. 80-81.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    Данилова В.В. [и др.] Обучение математике в детском саду: практические, семинарские и лабораторные занятия. – 3-е издание, стереотип. – М.:.: Издательский центр «Академия», 1998. –160с.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Житникова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Л.М. Учите детей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запоминать:пособие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воспитателей детского сада. – 2-е издание, дополненное. – М.: «Просвещение»,1978. – 96 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    Зворыгина Е.В.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Психолого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педагогические основы использования программно – педагогической системы «КИД/Малыш»/ Зворыгина Е.В.// Информатика и образование. – 1996. - №2. – С. 43-51.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13.   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Каптелинин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В.Н. Психологические проблемы формирования компьютерной грамотности/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Каптелинин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В.Н.// Вопросы психологии. – 1986. - №5.- С.54 – 65.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14.    Козлова С. А., Куликова Т.А. Дошкольная педагогика: учеб. пособие для студ. учеб. заведений. – изд. центр «Академия»,1998. – 432с.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15.   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Метлина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Л. С. Математика в детском саду. – М.: Просвещение, 1984. – 231 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16.    Новоселова С.Л. Проблемы информатизации дошкольного образования / Новоселова С.Л. // Информатика и образование. – 1990. №2. – С. 91-92.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17.   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Плужникова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Л. Использование компьютеров в образовательном процессе /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Плужникова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Л. // Дошкольное воспитание. – 2000. - №4. С.16.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18.    Соловьёва Е. планирование занятий по математике / Соловьёва Е. // Дошкольное воспитание. – 1999. - №3. – С. 14.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19.   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Урунтаева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Г.А. Дошкольная психология: учеб. пособие для студ. учеб. заведений. – 3-е издание, стереотип.- М.: Издательский центр «Академия», 1998. – 336 с.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20.    Шатров А.,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Цевенков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Ю. Проблемы информатизации образования./ Шатров А.,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Цевенков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Ю.// Информатика и образование. – 1986. - №5. - С. 5.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90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21.    Щербакова Е.И. Методика обучения математике в детском саду: учеб. пособие для студ. учеб. заведений. – М.: Издательский центр «Академия», 1998. – 272 с.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332656"/>
            <a:ext cx="13349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Литература</a:t>
            </a: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-1270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2852936"/>
            <a:ext cx="7344000" cy="1188000"/>
          </a:xfrm>
          <a:prstGeom prst="rect">
            <a:avLst/>
          </a:prstGeom>
        </p:spPr>
        <p:txBody>
          <a:bodyPr wrap="square">
            <a:prstTxWarp prst="textWave2">
              <a:avLst/>
            </a:prstTxWarp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5601" name="Picture 1" descr="C:\Users\Virviny\Desktop\Фото на опыт работы\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404664"/>
            <a:ext cx="3600400" cy="2520280"/>
          </a:xfrm>
          <a:prstGeom prst="rect">
            <a:avLst/>
          </a:prstGeom>
          <a:noFill/>
        </p:spPr>
      </p:pic>
      <p:pic>
        <p:nvPicPr>
          <p:cNvPr id="25605" name="Picture 5" descr="http://im0-tub-ru.yandex.net/i?id=194338737-48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221088"/>
            <a:ext cx="1476375" cy="14287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43608" y="404664"/>
            <a:ext cx="7272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atin typeface="Monotype Corsiva" pitchFamily="66" charset="0"/>
              </a:rPr>
              <a:t>«Завтра» наших детей – это информационное общество</a:t>
            </a:r>
            <a:r>
              <a:rPr lang="ru-RU" dirty="0" smtClean="0">
                <a:latin typeface="Monotype Corsiva" pitchFamily="66" charset="0"/>
              </a:rPr>
              <a:t>.       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3074" name="Picture 2" descr="C:\Users\Virviny\Desktop\Опыт работы по ИКТ+математика\185480-b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916832"/>
            <a:ext cx="4381500" cy="2808312"/>
          </a:xfrm>
          <a:prstGeom prst="rect">
            <a:avLst/>
          </a:prstGeom>
          <a:noFill/>
        </p:spPr>
      </p:pic>
      <p:pic>
        <p:nvPicPr>
          <p:cNvPr id="3075" name="Picture 3" descr="C:\Users\Virviny\Desktop\Опыт работы по ИКТ+математика\obra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996952"/>
            <a:ext cx="4320480" cy="32537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04664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Monotype Corsiva" pitchFamily="66" charset="0"/>
              </a:rPr>
              <a:t>С тех самых пор, как впервые ребенок сел к монитору компьютера, ведутся споры о пользе и вреде раннего обучения детей играм по определенным правилам и азам компьютерной грамотности.</a:t>
            </a:r>
            <a:endParaRPr lang="ru-RU" sz="2400" dirty="0"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484784"/>
            <a:ext cx="33586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2813"/>
            <a:r>
              <a:rPr lang="ru-RU" sz="4000" dirty="0" smtClean="0">
                <a:latin typeface="Monotype Corsiva" pitchFamily="66" charset="0"/>
              </a:rPr>
              <a:t>Аргументы </a:t>
            </a:r>
            <a:r>
              <a:rPr lang="ru-RU" sz="4000" dirty="0" smtClean="0">
                <a:solidFill>
                  <a:srgbClr val="FF0000"/>
                </a:solidFill>
                <a:latin typeface="Monotype Corsiva" pitchFamily="66" charset="0"/>
              </a:rPr>
              <a:t>«за»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99992" y="1484784"/>
            <a:ext cx="43588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dirty="0" smtClean="0">
                <a:latin typeface="Monotype Corsiva" pitchFamily="66" charset="0"/>
              </a:rPr>
              <a:t>Аргументы </a:t>
            </a:r>
            <a:r>
              <a:rPr lang="ru-RU" sz="4000" dirty="0" smtClean="0">
                <a:solidFill>
                  <a:srgbClr val="FF0000"/>
                </a:solidFill>
                <a:latin typeface="Monotype Corsiva" pitchFamily="66" charset="0"/>
              </a:rPr>
              <a:t>«против»</a:t>
            </a:r>
            <a:endParaRPr lang="ru-RU" sz="4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2056686"/>
            <a:ext cx="460851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813"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обеспечивают личностно-ориентированный подход</a:t>
            </a:r>
          </a:p>
          <a:p>
            <a:pPr defTabSz="912813"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способствует интеллектуальному росту ребенка;</a:t>
            </a:r>
          </a:p>
          <a:p>
            <a:pPr defTabSz="912813"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рано развивается так называемая «знаковая функция сознания»;</a:t>
            </a:r>
          </a:p>
          <a:p>
            <a:pPr defTabSz="912813"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улучшаются произвольная память и внимание;</a:t>
            </a:r>
          </a:p>
          <a:p>
            <a:pPr defTabSz="912813"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формируется познавательная мотивация;</a:t>
            </a:r>
          </a:p>
          <a:p>
            <a:pPr defTabSz="912813"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моторная координация и координация совместной деятельности зрительного и моторного анализаторов.</a:t>
            </a:r>
          </a:p>
          <a:p>
            <a:pPr defTabSz="912813"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самостоятельно приобретать новые знания</a:t>
            </a:r>
          </a:p>
          <a:p>
            <a:pPr defTabSz="912813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развитие произвольной моторики пальцев рук</a:t>
            </a:r>
          </a:p>
          <a:p>
            <a:pPr defTabSz="912813"/>
            <a:endParaRPr lang="ru-RU" dirty="0" smtClean="0"/>
          </a:p>
        </p:txBody>
      </p:sp>
      <p:sp>
        <p:nvSpPr>
          <p:cNvPr id="10" name="Прямоугольник 9"/>
          <p:cNvSpPr/>
          <p:nvPr/>
        </p:nvSpPr>
        <p:spPr>
          <a:xfrm>
            <a:off x="4860032" y="2348880"/>
            <a:ext cx="40324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>
              <a:buFont typeface="Wingdings" pitchFamily="2" charset="2"/>
              <a:buChar char="v"/>
              <a:defRPr/>
            </a:pPr>
            <a:r>
              <a:rPr lang="en-US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воздействие электромагнитного излучения монитора, </a:t>
            </a:r>
          </a:p>
          <a:p>
            <a:pPr marL="342900">
              <a:buFont typeface="Wingdings" pitchFamily="2" charset="2"/>
              <a:buChar char="v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сидячее положение в течение длительного времени;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как следствие этого –</a:t>
            </a:r>
          </a:p>
          <a:p>
            <a:pPr marL="342900">
              <a:buFont typeface="Courier New" pitchFamily="49" charset="0"/>
              <a:buChar char="o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появление утомления, </a:t>
            </a:r>
          </a:p>
          <a:p>
            <a:pPr marL="342900">
              <a:buFont typeface="Courier New" pitchFamily="49" charset="0"/>
              <a:buChar char="o"/>
              <a:defRPr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нервно-эмоциональное напряжение</a:t>
            </a:r>
          </a:p>
        </p:txBody>
      </p:sp>
      <p:pic>
        <p:nvPicPr>
          <p:cNvPr id="11" name="Picture 2" descr="http://im0-tub-ru.yandex.net/i?id=45767301-31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653136"/>
            <a:ext cx="2221318" cy="13681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476672"/>
            <a:ext cx="55446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«Кто с детских лет занимается математикой, тот развивает внимание, тренирует свои мозг, свою волю, воспитывает настойчивость и упорство в достижении цели»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23928" y="1628800"/>
            <a:ext cx="1702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А. </a:t>
            </a:r>
            <a:r>
              <a:rPr lang="ru-RU" i="1" dirty="0" err="1" smtClean="0"/>
              <a:t>Маркушевич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472514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/>
              <a:t>«Разве ты не заметил, что способный к математике изощрен во всех науках в природе?»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03848" y="5733256"/>
            <a:ext cx="9877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/>
              <a:t>Платон</a:t>
            </a:r>
            <a:endParaRPr lang="ru-RU" dirty="0"/>
          </a:p>
        </p:txBody>
      </p:sp>
      <p:sp>
        <p:nvSpPr>
          <p:cNvPr id="10" name="WordArt 14"/>
          <p:cNvSpPr>
            <a:spLocks noChangeArrowheads="1" noChangeShapeType="1" noTextEdit="1"/>
          </p:cNvSpPr>
          <p:nvPr/>
        </p:nvSpPr>
        <p:spPr bwMode="auto">
          <a:xfrm>
            <a:off x="2843808" y="2276872"/>
            <a:ext cx="1655961" cy="23762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Century Schoolbook"/>
              </a:rPr>
              <a:t>4</a:t>
            </a: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683568" y="1916832"/>
          <a:ext cx="1656184" cy="2725366"/>
        </p:xfrm>
        <a:graphic>
          <a:graphicData uri="http://schemas.openxmlformats.org/presentationml/2006/ole">
            <p:oleObj spid="_x0000_s5123" name="CorelDRAW" r:id="rId4" imgW="5279040" imgH="7671240" progId="">
              <p:embed/>
            </p:oleObj>
          </a:graphicData>
        </a:graphic>
      </p:graphicFrame>
      <p:pic>
        <p:nvPicPr>
          <p:cNvPr id="5125" name="Picture 5" descr="http://im7-tub-ru.yandex.net/i?id=61472644-24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077072"/>
            <a:ext cx="2160240" cy="2376264"/>
          </a:xfrm>
          <a:prstGeom prst="rect">
            <a:avLst/>
          </a:prstGeom>
          <a:noFill/>
        </p:spPr>
      </p:pic>
      <p:pic>
        <p:nvPicPr>
          <p:cNvPr id="5127" name="Picture 7" descr="http://im2-tub-ru.yandex.net/i?id=114176669-68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56176" y="692696"/>
            <a:ext cx="2448272" cy="29523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03648" y="2996952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DVD, CD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476672"/>
            <a:ext cx="731482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latin typeface="Monotype Corsiva" pitchFamily="66" charset="0"/>
                <a:cs typeface="Times New Roman" pitchFamily="18" charset="0"/>
              </a:rPr>
              <a:t>Информационные технологии </a:t>
            </a:r>
            <a:endParaRPr lang="ru-RU" sz="4800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4008" y="6165304"/>
            <a:ext cx="138005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компьютер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64288" y="3645024"/>
            <a:ext cx="12266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Интернет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3356992"/>
            <a:ext cx="8162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видео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6021288"/>
            <a:ext cx="16029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мультимедиа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3" name="Picture 1" descr="C:\Users\Virviny\Desktop\Опыт работы по ИКТ+математика\1256500064_1198122108_cc37e9bda39c03fd4a0bef3ecdc849c8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933056"/>
            <a:ext cx="2088232" cy="2232248"/>
          </a:xfrm>
          <a:prstGeom prst="rect">
            <a:avLst/>
          </a:prstGeom>
          <a:noFill/>
        </p:spPr>
      </p:pic>
      <p:pic>
        <p:nvPicPr>
          <p:cNvPr id="13315" name="Picture 3" descr="http://im2-tub-ru.yandex.net/i?id=83310021-29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1988840"/>
            <a:ext cx="1905000" cy="1428750"/>
          </a:xfrm>
          <a:prstGeom prst="rect">
            <a:avLst/>
          </a:prstGeom>
          <a:noFill/>
        </p:spPr>
      </p:pic>
      <p:pic>
        <p:nvPicPr>
          <p:cNvPr id="13317" name="Picture 5" descr="http://im7-tub-ru.yandex.net/i?id=469314789-44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628800"/>
            <a:ext cx="2628900" cy="1428750"/>
          </a:xfrm>
          <a:prstGeom prst="rect">
            <a:avLst/>
          </a:prstGeom>
          <a:noFill/>
        </p:spPr>
      </p:pic>
      <p:pic>
        <p:nvPicPr>
          <p:cNvPr id="13319" name="Picture 7" descr="http://im1-tub-ru.yandex.net/i?id=269756900-08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4365104"/>
            <a:ext cx="2857500" cy="1409700"/>
          </a:xfrm>
          <a:prstGeom prst="rect">
            <a:avLst/>
          </a:prstGeom>
          <a:noFill/>
        </p:spPr>
      </p:pic>
      <p:pic>
        <p:nvPicPr>
          <p:cNvPr id="13321" name="Picture 9" descr="http://im6-tub-ru.yandex.net/i?id=151177533-59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576" y="1268760"/>
            <a:ext cx="2592288" cy="164477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-1270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23728" y="332656"/>
            <a:ext cx="7344816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Monotype Corsiva" pitchFamily="66" charset="0"/>
              </a:rPr>
              <a:t>Результаты подачи информации мультимедийным способом: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23528" y="1289956"/>
            <a:ext cx="8820472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 легче усваивают понятия формы, цвета и величины;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глубже постигаются понятия числа и множества;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быстрее возникает умение ориентироваться на плоскости и в пространстве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тренируется эффективность внимания и память;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раньше овладевают чтением и письмом;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активно пополняется словарный запас;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развивается мелкая моторика, формируется тончайшая координация движений глаз.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уменьшается время, как простой реакции, так и реакции выбора;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воспитывается целеустремлённость и сосредоточенность;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развивается воображение и творческие способности;</a:t>
            </a: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развиваются элементы наглядно-образного и теоретического мышления.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1" indent="449263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9" name="Picture 3" descr="http://im5-tub-ru.yandex.net/i?id=495021748-33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2183135" cy="11521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700" y="0"/>
            <a:ext cx="9156700" cy="68707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31640" y="404664"/>
            <a:ext cx="69317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latin typeface="Monotype Corsiva" pitchFamily="66" charset="0"/>
                <a:cs typeface="Times New Roman" pitchFamily="18" charset="0"/>
              </a:rPr>
              <a:t>Microsoft  </a:t>
            </a:r>
            <a:r>
              <a:rPr lang="en-US" sz="4800" dirty="0" smtClean="0">
                <a:latin typeface="Monotype Corsiva" pitchFamily="66" charset="0"/>
                <a:cs typeface="Times New Roman" pitchFamily="18" charset="0"/>
              </a:rPr>
              <a:t>Office </a:t>
            </a:r>
            <a:r>
              <a:rPr lang="ru-RU" sz="4800" dirty="0" smtClean="0">
                <a:latin typeface="Monotype Corsiva" pitchFamily="66" charset="0"/>
                <a:cs typeface="Times New Roman" pitchFamily="18" charset="0"/>
              </a:rPr>
              <a:t>Power Point </a:t>
            </a:r>
            <a:endParaRPr lang="ru-RU" sz="4800" dirty="0"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21506" name="Picture 2" descr="C:\Users\Virviny\Desktop\Фото на опыт работы\140220141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212976"/>
            <a:ext cx="3806552" cy="3052936"/>
          </a:xfrm>
          <a:prstGeom prst="rect">
            <a:avLst/>
          </a:prstGeom>
          <a:noFill/>
        </p:spPr>
      </p:pic>
      <p:pic>
        <p:nvPicPr>
          <p:cNvPr id="21507" name="Picture 3" descr="C:\Users\Virviny\Desktop\Фото на опыт работы\140220141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1556792"/>
            <a:ext cx="4012704" cy="3096344"/>
          </a:xfrm>
          <a:prstGeom prst="rect">
            <a:avLst/>
          </a:prstGeom>
          <a:noFill/>
        </p:spPr>
      </p:pic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2627784" y="1196752"/>
          <a:ext cx="1368152" cy="1872208"/>
        </p:xfrm>
        <a:graphic>
          <a:graphicData uri="http://schemas.openxmlformats.org/presentationml/2006/ole">
            <p:oleObj spid="_x0000_s21508" name="CorelDRAW" r:id="rId6" imgW="3449880" imgH="6041160" progId="">
              <p:embed/>
            </p:oleObj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779912" y="2276872"/>
            <a:ext cx="1584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1" name="WordArt 9"/>
          <p:cNvSpPr>
            <a:spLocks noChangeArrowheads="1" noChangeShapeType="1" noTextEdit="1"/>
          </p:cNvSpPr>
          <p:nvPr/>
        </p:nvSpPr>
        <p:spPr bwMode="auto">
          <a:xfrm>
            <a:off x="755576" y="1340768"/>
            <a:ext cx="1584176" cy="16561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A3240C"/>
                </a:solidFill>
                <a:latin typeface="Century Schoolbook"/>
              </a:rPr>
              <a:t>3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5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Virviny\Desktop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70700"/>
          </a:xfrm>
          <a:prstGeom prst="rect">
            <a:avLst/>
          </a:prstGeom>
          <a:noFill/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-73025" y="332656"/>
            <a:ext cx="921702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Основные задачи созданных инсталляций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по ФЭМП: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323528" y="1556792"/>
            <a:ext cx="828092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40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17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создать у дошкольника дополнительную мотивацию при формировании учебной деятельности;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40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17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увеличить число ситуаций, решать которые ребенок может самостоятельно;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40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17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индивидуализировать учебные задания;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40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17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использовать компьютер в системе тренингов;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40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17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использовать компьютер для более полного ознакомления с предметами и явлениями, находящимися за </a:t>
            </a:r>
            <a:r>
              <a:rPr kumimoji="0" lang="ru-RU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пределами собственного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опыта ребенка;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40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31788" algn="l"/>
              </a:tabLs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моделировать виртуальную среду.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7" name="Picture 3" descr="C:\Users\Virviny\Desktop\Фото на опыт работы\140220141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861048"/>
            <a:ext cx="4876800" cy="26208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1376</Words>
  <Application>Microsoft Office PowerPoint</Application>
  <PresentationFormat>Экран (4:3)</PresentationFormat>
  <Paragraphs>309</Paragraphs>
  <Slides>27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Тема Office</vt:lpstr>
      <vt:lpstr>CorelDRAW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Virviny</dc:creator>
  <cp:lastModifiedBy>Virviny</cp:lastModifiedBy>
  <cp:revision>47</cp:revision>
  <dcterms:created xsi:type="dcterms:W3CDTF">2014-02-16T14:23:39Z</dcterms:created>
  <dcterms:modified xsi:type="dcterms:W3CDTF">2014-02-18T05:12:58Z</dcterms:modified>
</cp:coreProperties>
</file>