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8" r:id="rId2"/>
    <p:sldId id="285" r:id="rId3"/>
    <p:sldId id="295" r:id="rId4"/>
    <p:sldId id="286" r:id="rId5"/>
    <p:sldId id="287" r:id="rId6"/>
    <p:sldId id="288" r:id="rId7"/>
    <p:sldId id="290" r:id="rId8"/>
    <p:sldId id="291" r:id="rId9"/>
    <p:sldId id="292" r:id="rId10"/>
    <p:sldId id="289" r:id="rId11"/>
    <p:sldId id="294" r:id="rId12"/>
    <p:sldId id="293" r:id="rId13"/>
    <p:sldId id="284" r:id="rId1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3399FF"/>
    <a:srgbClr val="FF0066"/>
    <a:srgbClr val="0000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06" y="-9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4CC1812-DEF9-42AF-B241-7D11E67E9E8A}" type="slidenum">
              <a:rPr lang="en-US"/>
              <a:pPr>
                <a:defRPr/>
              </a:pPr>
              <a:t>‹#›</a:t>
            </a:fld>
            <a:endParaRPr lang="en-US" dirty="0"/>
          </a:p>
        </p:txBody>
      </p:sp>
    </p:spTree>
  </p:cSld>
  <p:clrMapOvr>
    <a:masterClrMapping/>
  </p:clrMapOvr>
  <p:transition spd="med"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3793271-9D02-468C-A735-69298A6871D2}" type="slidenum">
              <a:rPr lang="en-US"/>
              <a:pPr>
                <a:defRPr/>
              </a:pPr>
              <a:t>‹#›</a:t>
            </a:fld>
            <a:endParaRPr lang="en-US" dirty="0"/>
          </a:p>
        </p:txBody>
      </p:sp>
    </p:spTree>
  </p:cSld>
  <p:clrMapOvr>
    <a:masterClrMapping/>
  </p:clrMapOvr>
  <p:transition spd="med"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24821F1-0A95-404D-B235-13BD45BFE9B5}" type="slidenum">
              <a:rPr lang="en-US"/>
              <a:pPr>
                <a:defRPr/>
              </a:pPr>
              <a:t>‹#›</a:t>
            </a:fld>
            <a:endParaRPr lang="en-US" dirty="0"/>
          </a:p>
        </p:txBody>
      </p:sp>
    </p:spTree>
  </p:cSld>
  <p:clrMapOvr>
    <a:masterClrMapping/>
  </p:clrMapOvr>
  <p:transition spd="med"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732AB33-1F99-4723-BAD4-4793D4C6D0C9}" type="slidenum">
              <a:rPr lang="en-US"/>
              <a:pPr>
                <a:defRPr/>
              </a:pPr>
              <a:t>‹#›</a:t>
            </a:fld>
            <a:endParaRPr lang="en-US" dirty="0"/>
          </a:p>
        </p:txBody>
      </p:sp>
    </p:spTree>
  </p:cSld>
  <p:clrMapOvr>
    <a:masterClrMapping/>
  </p:clrMapOvr>
  <p:transition spd="med"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22759D4-B04C-4B42-8BC2-27B30C177472}" type="slidenum">
              <a:rPr lang="en-US"/>
              <a:pPr>
                <a:defRPr/>
              </a:pPr>
              <a:t>‹#›</a:t>
            </a:fld>
            <a:endParaRPr lang="en-US" dirty="0"/>
          </a:p>
        </p:txBody>
      </p:sp>
    </p:spTree>
  </p:cSld>
  <p:clrMapOvr>
    <a:masterClrMapping/>
  </p:clrMapOvr>
  <p:transition spd="med"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C21E714-9B75-462D-B4BC-E64D19A14F77}" type="slidenum">
              <a:rPr lang="en-US"/>
              <a:pPr>
                <a:defRPr/>
              </a:pPr>
              <a:t>‹#›</a:t>
            </a:fld>
            <a:endParaRPr lang="en-US" dirty="0"/>
          </a:p>
        </p:txBody>
      </p:sp>
    </p:spTree>
  </p:cSld>
  <p:clrMapOvr>
    <a:masterClrMapping/>
  </p:clrMapOvr>
  <p:transition spd="med"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D13179F0-E535-4617-82E4-43BB5D8125BE}" type="slidenum">
              <a:rPr lang="en-US"/>
              <a:pPr>
                <a:defRPr/>
              </a:pPr>
              <a:t>‹#›</a:t>
            </a:fld>
            <a:endParaRPr lang="en-US" dirty="0"/>
          </a:p>
        </p:txBody>
      </p:sp>
    </p:spTree>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BB6DF540-C0B8-4605-9CB3-3F9E05F8CA2B}" type="slidenum">
              <a:rPr lang="en-US"/>
              <a:pPr>
                <a:defRPr/>
              </a:pPr>
              <a:t>‹#›</a:t>
            </a:fld>
            <a:endParaRPr lang="en-US" dirty="0"/>
          </a:p>
        </p:txBody>
      </p:sp>
    </p:spTree>
  </p:cSld>
  <p:clrMapOvr>
    <a:masterClrMapping/>
  </p:clrMapOvr>
  <p:transition spd="med"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8EDF2819-C947-48CB-BE06-D36675002749}" type="slidenum">
              <a:rPr lang="en-US"/>
              <a:pPr>
                <a:defRPr/>
              </a:pPr>
              <a:t>‹#›</a:t>
            </a:fld>
            <a:endParaRPr lang="en-US" dirty="0"/>
          </a:p>
        </p:txBody>
      </p:sp>
    </p:spTree>
  </p:cSld>
  <p:clrMapOvr>
    <a:masterClrMapping/>
  </p:clrMapOvr>
  <p:transition spd="med"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C950C074-7A35-4203-A235-4AA35C09D6A6}" type="slidenum">
              <a:rPr lang="en-US"/>
              <a:pPr>
                <a:defRPr/>
              </a:pPr>
              <a:t>‹#›</a:t>
            </a:fld>
            <a:endParaRPr lang="en-US" dirty="0"/>
          </a:p>
        </p:txBody>
      </p:sp>
    </p:spTree>
  </p:cSld>
  <p:clrMapOvr>
    <a:masterClrMapping/>
  </p:clrMapOvr>
  <p:transition spd="med"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7A9CD05-3077-44B3-93BA-1DE95AD54E06}" type="slidenum">
              <a:rPr lang="en-US"/>
              <a:pPr>
                <a:defRPr/>
              </a:pPr>
              <a:t>‹#›</a:t>
            </a:fld>
            <a:endParaRPr lang="en-US" dirty="0"/>
          </a:p>
        </p:txBody>
      </p:sp>
    </p:spTree>
  </p:cSld>
  <p:clrMapOvr>
    <a:masterClrMapping/>
  </p:clrMapOvr>
  <p:transition spd="med"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68C0F4C0-AA6B-4691-8BFE-6A1F58CAD0C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file:///C:\Users\Tanya\Documents\&#1058;&#1040;&#1058;&#1068;&#1071;&#1053;&#1040;\For%20teachers\&#1055;&#1054;&#1056;&#1058;&#1060;&#1054;&#1051;&#1048;&#1054;\&#1055;&#1086;&#1088;&#1090;&#1092;&#1086;&#1083;&#1080;&#1086;%20&#1052;&#1080;&#1090;&#1102;&#1075;&#1080;&#1085;&#1086;&#1081;%20&#1058;.&#1043;\&#1050;&#1054;&#1053;&#1050;&#1059;&#1056;&#1057;&#1067;\&#1050;&#1054;&#1053;&#1050;&#1059;&#1056;&#1057;-&#1054;&#1056;&#1043;\Computer\Steven(3).wav" TargetMode="External"/><Relationship Id="rId1" Type="http://schemas.openxmlformats.org/officeDocument/2006/relationships/audio" Target="file:///C:\Users\Tanya\Documents\&#1058;&#1040;&#1058;&#1068;&#1071;&#1053;&#1040;\For%20students\My%20computer\Computer\Steven(2).wav" TargetMode="Externa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hyperlink" Target="Key%20(for%20-%20against).doc" TargetMode="External"/><Relationship Id="rId2" Type="http://schemas.openxmlformats.org/officeDocument/2006/relationships/hyperlink" Target="Text%20-%20For%20and%20against.doc"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hyperlink" Target="http://www.onestopenglish.com/skills/listening/jazz-chants/mp3-files-and-recording-scripts/recording-script-11-my-computers-crashed/149688.article" TargetMode="External"/><Relationship Id="rId3" Type="http://schemas.openxmlformats.org/officeDocument/2006/relationships/hyperlink" Target="http://www.it-n.ru/communities.aspx?cat_no=4262&amp;lib_no=132863&amp;tmpl=lib" TargetMode="External"/><Relationship Id="rId7" Type="http://schemas.openxmlformats.org/officeDocument/2006/relationships/hyperlink" Target="http://www.onestopenglish.com/skills/listening/jazz-chants/mp3-files-and-recording-scripts/jazz-chants-11-my-computers-crashed/149687.article" TargetMode="Externa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hyperlink" Target="http://www.onestopenglish.com/section.asp?docid=146250" TargetMode="External"/><Relationship Id="rId5" Type="http://schemas.openxmlformats.org/officeDocument/2006/relationships/hyperlink" Target="http://images.yandex.ru/" TargetMode="External"/><Relationship Id="rId4" Type="http://schemas.openxmlformats.org/officeDocument/2006/relationships/hyperlink" Target="http://www.computersfacts.com/index.html" TargetMode="External"/><Relationship Id="rId9" Type="http://schemas.openxmlformats.org/officeDocument/2006/relationships/hyperlink" Target="http://www.licey43.ru/biblio/angl/internet.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hyperlink" Target="http://www.onestopenglish.com/skills/listening/jazz-chants/mp3-files-and-recording-scripts/jazz-chants-11-my-computers-crashed/149687.article" TargetMode="External"/><Relationship Id="rId2" Type="http://schemas.openxmlformats.org/officeDocument/2006/relationships/slideLayout" Target="../slideLayouts/slideLayout6.xml"/><Relationship Id="rId1" Type="http://schemas.openxmlformats.org/officeDocument/2006/relationships/audio" Target="file:///C:\Users\Tanya\Documents\&#1058;&#1040;&#1058;&#1068;&#1071;&#1053;&#1040;\For%20students\My%20computer\Computer\My%20computer%20crashed.mp3" TargetMode="External"/><Relationship Id="rId6" Type="http://schemas.openxmlformats.org/officeDocument/2006/relationships/image" Target="../media/image20.gif"/><Relationship Id="rId5" Type="http://schemas.openxmlformats.org/officeDocument/2006/relationships/image" Target="../media/image19.gif"/><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hyperlink" Target="http://en.wikipedia.org/wiki/Charles_Babbag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785786" y="1357298"/>
            <a:ext cx="7786742" cy="255454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a:ln w="11430"/>
                <a:solidFill>
                  <a:schemeClr val="accent2">
                    <a:lumMod val="40000"/>
                    <a:lumOff val="60000"/>
                  </a:schemeClr>
                </a:solidFill>
                <a:effectLst>
                  <a:outerShdw blurRad="50800" dist="39000" dir="5460000" algn="tl">
                    <a:srgbClr val="000000">
                      <a:alpha val="38000"/>
                    </a:srgbClr>
                  </a:outerShdw>
                </a:effectLst>
              </a:rPr>
              <a:t>MY   COMPUTER</a:t>
            </a:r>
            <a:endParaRPr lang="ru-RU" sz="8000" b="1" dirty="0">
              <a:ln w="11430"/>
              <a:solidFill>
                <a:schemeClr val="accent2">
                  <a:lumMod val="40000"/>
                  <a:lumOff val="60000"/>
                </a:schemeClr>
              </a:solidFill>
              <a:effectLst>
                <a:outerShdw blurRad="50800" dist="39000" dir="5460000" algn="tl">
                  <a:srgbClr val="000000">
                    <a:alpha val="38000"/>
                  </a:srgbClr>
                </a:outerShdw>
              </a:effectLst>
            </a:endParaRPr>
          </a:p>
        </p:txBody>
      </p:sp>
      <p:sp>
        <p:nvSpPr>
          <p:cNvPr id="9" name="TextBox 8"/>
          <p:cNvSpPr txBox="1"/>
          <p:nvPr/>
        </p:nvSpPr>
        <p:spPr>
          <a:xfrm>
            <a:off x="2071670" y="4643446"/>
            <a:ext cx="5572164" cy="1200329"/>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b="1" dirty="0">
                <a:ln w="11430"/>
                <a:solidFill>
                  <a:schemeClr val="accent2">
                    <a:lumMod val="40000"/>
                    <a:lumOff val="60000"/>
                  </a:schemeClr>
                </a:solidFill>
                <a:effectLst>
                  <a:outerShdw blurRad="50800" dist="39000" dir="5460000" algn="tl">
                    <a:srgbClr val="000000">
                      <a:alpha val="38000"/>
                    </a:srgbClr>
                  </a:outerShdw>
                </a:effectLst>
              </a:rPr>
              <a:t>Митюгина Татьяна Геннадьевна</a:t>
            </a:r>
          </a:p>
          <a:p>
            <a:pPr algn="ctr">
              <a:defRPr/>
            </a:pPr>
            <a:r>
              <a:rPr lang="ru-RU" b="1" dirty="0" smtClean="0">
                <a:ln w="11430"/>
                <a:solidFill>
                  <a:schemeClr val="accent2">
                    <a:lumMod val="40000"/>
                    <a:lumOff val="60000"/>
                  </a:schemeClr>
                </a:solidFill>
                <a:effectLst>
                  <a:outerShdw blurRad="50800" dist="39000" dir="5460000" algn="tl">
                    <a:srgbClr val="000000">
                      <a:alpha val="38000"/>
                    </a:srgbClr>
                  </a:outerShdw>
                </a:effectLst>
              </a:rPr>
              <a:t>МБОУ - </a:t>
            </a:r>
            <a:r>
              <a:rPr lang="ru-RU" b="1" dirty="0" err="1" smtClean="0">
                <a:ln w="11430"/>
                <a:solidFill>
                  <a:schemeClr val="accent2">
                    <a:lumMod val="40000"/>
                    <a:lumOff val="60000"/>
                  </a:schemeClr>
                </a:solidFill>
                <a:effectLst>
                  <a:outerShdw blurRad="50800" dist="39000" dir="5460000" algn="tl">
                    <a:srgbClr val="000000">
                      <a:alpha val="38000"/>
                    </a:srgbClr>
                  </a:outerShdw>
                </a:effectLst>
              </a:rPr>
              <a:t>Кокинская</a:t>
            </a:r>
            <a:r>
              <a:rPr lang="ru-RU" b="1" dirty="0" smtClean="0">
                <a:ln w="11430"/>
                <a:solidFill>
                  <a:schemeClr val="accent2">
                    <a:lumMod val="40000"/>
                    <a:lumOff val="60000"/>
                  </a:schemeClr>
                </a:solidFill>
                <a:effectLst>
                  <a:outerShdw blurRad="50800" dist="39000" dir="5460000" algn="tl">
                    <a:srgbClr val="000000">
                      <a:alpha val="38000"/>
                    </a:srgbClr>
                  </a:outerShdw>
                </a:effectLst>
              </a:rPr>
              <a:t> </a:t>
            </a:r>
            <a:r>
              <a:rPr lang="ru-RU" b="1" dirty="0">
                <a:ln w="11430"/>
                <a:solidFill>
                  <a:schemeClr val="accent2">
                    <a:lumMod val="40000"/>
                    <a:lumOff val="60000"/>
                  </a:schemeClr>
                </a:solidFill>
                <a:effectLst>
                  <a:outerShdw blurRad="50800" dist="39000" dir="5460000" algn="tl">
                    <a:srgbClr val="000000">
                      <a:alpha val="38000"/>
                    </a:srgbClr>
                  </a:outerShdw>
                </a:effectLst>
              </a:rPr>
              <a:t>СОШ </a:t>
            </a:r>
          </a:p>
          <a:p>
            <a:pPr algn="ctr">
              <a:defRPr/>
            </a:pPr>
            <a:r>
              <a:rPr lang="ru-RU" b="1" dirty="0">
                <a:ln w="11430"/>
                <a:solidFill>
                  <a:schemeClr val="accent2">
                    <a:lumMod val="40000"/>
                    <a:lumOff val="60000"/>
                  </a:schemeClr>
                </a:solidFill>
                <a:effectLst>
                  <a:outerShdw blurRad="50800" dist="39000" dir="5460000" algn="tl">
                    <a:srgbClr val="000000">
                      <a:alpha val="38000"/>
                    </a:srgbClr>
                  </a:outerShdw>
                </a:effectLst>
              </a:rPr>
              <a:t>Брянской области</a:t>
            </a:r>
          </a:p>
        </p:txBody>
      </p:sp>
      <p:pic>
        <p:nvPicPr>
          <p:cNvPr id="5" name="Рисунок 4" descr="012.gif"/>
          <p:cNvPicPr>
            <a:picLocks noChangeAspect="1"/>
          </p:cNvPicPr>
          <p:nvPr/>
        </p:nvPicPr>
        <p:blipFill>
          <a:blip r:embed="rId3" cstate="email"/>
          <a:stretch>
            <a:fillRect/>
          </a:stretch>
        </p:blipFill>
        <p:spPr>
          <a:xfrm>
            <a:off x="642910" y="571480"/>
            <a:ext cx="2476500" cy="2476500"/>
          </a:xfrm>
          <a:prstGeom prst="rect">
            <a:avLst/>
          </a:prstGeom>
          <a:effectLst>
            <a:softEdge rad="317500"/>
          </a:effectLst>
        </p:spPr>
      </p:pic>
      <p:sp>
        <p:nvSpPr>
          <p:cNvPr id="6" name="TextBox 5"/>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
        <p:nvSpPr>
          <p:cNvPr id="8" name="TextBox 7"/>
          <p:cNvSpPr txBox="1"/>
          <p:nvPr/>
        </p:nvSpPr>
        <p:spPr>
          <a:xfrm>
            <a:off x="2071670" y="5857892"/>
            <a:ext cx="5286412" cy="830997"/>
          </a:xfrm>
          <a:prstGeom prst="rect">
            <a:avLst/>
          </a:prstGeom>
          <a:solidFill>
            <a:schemeClr val="accent3"/>
          </a:solidFill>
        </p:spPr>
        <p:txBody>
          <a:bodyPr wrap="square" rtlCol="0">
            <a:spAutoFit/>
          </a:bodyPr>
          <a:lstStyle/>
          <a:p>
            <a:pPr algn="ctr"/>
            <a:r>
              <a:rPr lang="ru-RU" b="1" dirty="0" smtClean="0">
                <a:solidFill>
                  <a:srgbClr val="FF0000"/>
                </a:solidFill>
              </a:rPr>
              <a:t>ВНИМАНИЕ! Все переключения в левом нижнем углу по стрелке</a:t>
            </a:r>
            <a:endParaRPr lang="ru-RU" b="1" dirty="0">
              <a:solidFill>
                <a:srgbClr val="FF0000"/>
              </a:solidFill>
            </a:endParaRPr>
          </a:p>
        </p:txBody>
      </p:sp>
    </p:spTree>
  </p:cSld>
  <p:clrMapOvr>
    <a:masterClrMapping/>
  </p:clrMapOvr>
  <p:transition spd="med"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315356"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solidFill>
                  <a:schemeClr val="accent2">
                    <a:lumMod val="40000"/>
                    <a:lumOff val="60000"/>
                  </a:schemeClr>
                </a:solidFill>
                <a:effectLst>
                  <a:outerShdw blurRad="50800" dist="39000" dir="5460000" algn="tl">
                    <a:srgbClr val="000000">
                      <a:alpha val="38000"/>
                    </a:srgbClr>
                  </a:outerShdw>
                </a:effectLst>
              </a:rPr>
              <a:t>Listen to the text and do the tasks</a:t>
            </a:r>
            <a:r>
              <a:rPr lang="ru-RU"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TextBox 2"/>
          <p:cNvSpPr txBox="1"/>
          <p:nvPr/>
        </p:nvSpPr>
        <p:spPr>
          <a:xfrm>
            <a:off x="285720" y="1500174"/>
            <a:ext cx="4429156" cy="138499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Part I</a:t>
            </a:r>
          </a:p>
          <a:p>
            <a:endPar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Part II</a:t>
            </a:r>
            <a:endPar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Steven(2).wav">
            <a:hlinkClick r:id="" action="ppaction://media"/>
          </p:cNvPr>
          <p:cNvPicPr>
            <a:picLocks noRot="1" noChangeAspect="1"/>
          </p:cNvPicPr>
          <p:nvPr>
            <a:audioFile r:link="rId1"/>
          </p:nvPr>
        </p:nvPicPr>
        <p:blipFill>
          <a:blip r:embed="rId4" cstate="email"/>
          <a:stretch>
            <a:fillRect/>
          </a:stretch>
        </p:blipFill>
        <p:spPr>
          <a:xfrm>
            <a:off x="1428728" y="1571612"/>
            <a:ext cx="500066" cy="500066"/>
          </a:xfrm>
          <a:prstGeom prst="rect">
            <a:avLst/>
          </a:prstGeom>
        </p:spPr>
      </p:pic>
      <p:pic>
        <p:nvPicPr>
          <p:cNvPr id="5" name="Steven(3).wav">
            <a:hlinkClick r:id="" action="ppaction://media"/>
          </p:cNvPr>
          <p:cNvPicPr>
            <a:picLocks noRot="1" noChangeAspect="1"/>
          </p:cNvPicPr>
          <p:nvPr>
            <a:audioFile r:link="rId2"/>
          </p:nvPr>
        </p:nvPicPr>
        <p:blipFill>
          <a:blip r:embed="rId5" cstate="email"/>
          <a:stretch>
            <a:fillRect/>
          </a:stretch>
        </p:blipFill>
        <p:spPr>
          <a:xfrm>
            <a:off x="1428728" y="2428868"/>
            <a:ext cx="500066" cy="500066"/>
          </a:xfrm>
          <a:prstGeom prst="rect">
            <a:avLst/>
          </a:prstGeom>
        </p:spPr>
      </p:pic>
      <p:sp>
        <p:nvSpPr>
          <p:cNvPr id="6" name="TextBox 5"/>
          <p:cNvSpPr txBox="1"/>
          <p:nvPr/>
        </p:nvSpPr>
        <p:spPr>
          <a:xfrm>
            <a:off x="2357422" y="1500174"/>
            <a:ext cx="6643734" cy="830997"/>
          </a:xfrm>
          <a:prstGeom prst="rect">
            <a:avLst/>
          </a:prstGeom>
          <a:noFill/>
        </p:spPr>
        <p:txBody>
          <a:bodyPr wrap="square" rtlCol="0">
            <a:spAutoFit/>
          </a:bodyPr>
          <a:lstStyle/>
          <a:p>
            <a:pPr lv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Fill in the gaps with the verb in the correct form</a:t>
            </a:r>
            <a:endPar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ru-RU" dirty="0"/>
          </a:p>
        </p:txBody>
      </p:sp>
      <p:sp>
        <p:nvSpPr>
          <p:cNvPr id="7" name="TextBox 6"/>
          <p:cNvSpPr txBox="1"/>
          <p:nvPr/>
        </p:nvSpPr>
        <p:spPr>
          <a:xfrm>
            <a:off x="4143372" y="1928802"/>
            <a:ext cx="1500198" cy="523220"/>
          </a:xfrm>
          <a:prstGeom prst="rect">
            <a:avLst/>
          </a:prstGeom>
          <a:noFill/>
        </p:spPr>
        <p:txBody>
          <a:bodyPr wrap="square" rtlCol="0">
            <a:spAutoFit/>
          </a:bodyPr>
          <a:lstStyle/>
          <a:p>
            <a:pPr algn="ctr"/>
            <a:r>
              <a:rPr lang="en-US" sz="2800" b="1" dirty="0" smtClean="0">
                <a:solidFill>
                  <a:srgbClr val="FF0000"/>
                </a:solidFill>
              </a:rPr>
              <a:t>Key</a:t>
            </a:r>
            <a:endParaRPr lang="ru-RU" sz="2800" b="1" dirty="0">
              <a:solidFill>
                <a:srgbClr val="FF0000"/>
              </a:solidFill>
            </a:endParaRPr>
          </a:p>
        </p:txBody>
      </p:sp>
      <p:sp>
        <p:nvSpPr>
          <p:cNvPr id="8" name="Стрелка вниз 7"/>
          <p:cNvSpPr/>
          <p:nvPr/>
        </p:nvSpPr>
        <p:spPr>
          <a:xfrm>
            <a:off x="5357818" y="2143116"/>
            <a:ext cx="142876" cy="214314"/>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aphicFrame>
        <p:nvGraphicFramePr>
          <p:cNvPr id="9" name="Таблица 8"/>
          <p:cNvGraphicFramePr>
            <a:graphicFrameLocks noGrp="1"/>
          </p:cNvGraphicFramePr>
          <p:nvPr/>
        </p:nvGraphicFramePr>
        <p:xfrm>
          <a:off x="2214547" y="2571744"/>
          <a:ext cx="6291898" cy="785818"/>
        </p:xfrm>
        <a:graphic>
          <a:graphicData uri="http://schemas.openxmlformats.org/drawingml/2006/table">
            <a:tbl>
              <a:tblPr/>
              <a:tblGrid>
                <a:gridCol w="1258248"/>
                <a:gridCol w="1258248"/>
                <a:gridCol w="1258248"/>
                <a:gridCol w="1258248"/>
                <a:gridCol w="1258906"/>
              </a:tblGrid>
              <a:tr h="392909">
                <a:tc>
                  <a:txBody>
                    <a:bodyPr/>
                    <a:lstStyle/>
                    <a:p>
                      <a:pPr algn="ctr">
                        <a:spcAft>
                          <a:spcPts val="0"/>
                        </a:spcAft>
                      </a:pPr>
                      <a:r>
                        <a:rPr lang="en-US" sz="1600" b="1" dirty="0">
                          <a:solidFill>
                            <a:srgbClr val="FF0000"/>
                          </a:solidFill>
                          <a:latin typeface="Arial Black" pitchFamily="34" charset="0"/>
                          <a:ea typeface="Calibri"/>
                          <a:cs typeface="Times New Roman"/>
                        </a:rPr>
                        <a:t>1</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US" sz="1600" b="1" dirty="0">
                          <a:solidFill>
                            <a:srgbClr val="FF0000"/>
                          </a:solidFill>
                          <a:latin typeface="Arial Black" pitchFamily="34" charset="0"/>
                          <a:ea typeface="Calibri"/>
                          <a:cs typeface="Times New Roman"/>
                        </a:rPr>
                        <a:t>2</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US" sz="1600" b="1" dirty="0">
                          <a:solidFill>
                            <a:srgbClr val="FF0000"/>
                          </a:solidFill>
                          <a:latin typeface="Arial Black" pitchFamily="34" charset="0"/>
                          <a:ea typeface="Calibri"/>
                          <a:cs typeface="Times New Roman"/>
                        </a:rPr>
                        <a:t>3</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US" sz="1600" b="1" dirty="0">
                          <a:solidFill>
                            <a:srgbClr val="FF0000"/>
                          </a:solidFill>
                          <a:latin typeface="Arial Black" pitchFamily="34" charset="0"/>
                          <a:ea typeface="Calibri"/>
                          <a:cs typeface="Times New Roman"/>
                        </a:rPr>
                        <a:t>4</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US" sz="1600" b="1" dirty="0">
                          <a:solidFill>
                            <a:srgbClr val="FF0000"/>
                          </a:solidFill>
                          <a:latin typeface="Arial Black" pitchFamily="34" charset="0"/>
                          <a:ea typeface="Calibri"/>
                          <a:cs typeface="Times New Roman"/>
                        </a:rPr>
                        <a:t>5</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r>
              <a:tr h="392909">
                <a:tc>
                  <a:txBody>
                    <a:bodyPr/>
                    <a:lstStyle/>
                    <a:p>
                      <a:pPr algn="ctr">
                        <a:spcAft>
                          <a:spcPts val="0"/>
                        </a:spcAft>
                      </a:pPr>
                      <a:r>
                        <a:rPr lang="en-US" sz="1600" b="1" dirty="0">
                          <a:solidFill>
                            <a:srgbClr val="FF0000"/>
                          </a:solidFill>
                          <a:latin typeface="Arial Black" pitchFamily="34" charset="0"/>
                          <a:ea typeface="Calibri"/>
                          <a:cs typeface="Times New Roman"/>
                        </a:rPr>
                        <a:t>b</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US" sz="1600" b="1" dirty="0">
                          <a:solidFill>
                            <a:srgbClr val="FF0000"/>
                          </a:solidFill>
                          <a:latin typeface="Arial Black" pitchFamily="34" charset="0"/>
                          <a:ea typeface="Calibri"/>
                          <a:cs typeface="Times New Roman"/>
                        </a:rPr>
                        <a:t>a</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US" sz="1600" b="1" dirty="0">
                          <a:solidFill>
                            <a:srgbClr val="FF0000"/>
                          </a:solidFill>
                          <a:latin typeface="Arial Black" pitchFamily="34" charset="0"/>
                          <a:ea typeface="Calibri"/>
                          <a:cs typeface="Times New Roman"/>
                        </a:rPr>
                        <a:t>a</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US" sz="1600" b="1" dirty="0">
                          <a:solidFill>
                            <a:srgbClr val="FF0000"/>
                          </a:solidFill>
                          <a:latin typeface="Arial Black" pitchFamily="34" charset="0"/>
                          <a:ea typeface="Calibri"/>
                          <a:cs typeface="Times New Roman"/>
                        </a:rPr>
                        <a:t>b</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US" sz="1600" b="1" dirty="0">
                          <a:solidFill>
                            <a:srgbClr val="FF0000"/>
                          </a:solidFill>
                          <a:latin typeface="Arial Black" pitchFamily="34" charset="0"/>
                          <a:ea typeface="Calibri"/>
                          <a:cs typeface="Times New Roman"/>
                        </a:rPr>
                        <a:t>c</a:t>
                      </a:r>
                      <a:endParaRPr lang="ru-RU" sz="1600" dirty="0">
                        <a:solidFill>
                          <a:srgbClr val="FF0000"/>
                        </a:solidFill>
                        <a:latin typeface="Arial Black"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r>
            </a:tbl>
          </a:graphicData>
        </a:graphic>
      </p:graphicFrame>
      <p:sp>
        <p:nvSpPr>
          <p:cNvPr id="11" name="TextBox 10"/>
          <p:cNvSpPr txBox="1"/>
          <p:nvPr/>
        </p:nvSpPr>
        <p:spPr>
          <a:xfrm>
            <a:off x="2071670" y="3714752"/>
            <a:ext cx="6786610" cy="461665"/>
          </a:xfrm>
          <a:prstGeom prst="rect">
            <a:avLst/>
          </a:prstGeom>
          <a:noFill/>
        </p:spPr>
        <p:txBody>
          <a:bodyPr wrap="square" rtlCol="0">
            <a:sp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II. Use the words given in capitals in the correct form.</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TextBox 11"/>
          <p:cNvSpPr txBox="1"/>
          <p:nvPr/>
        </p:nvSpPr>
        <p:spPr>
          <a:xfrm>
            <a:off x="4286248" y="4214818"/>
            <a:ext cx="1500198" cy="523220"/>
          </a:xfrm>
          <a:prstGeom prst="rect">
            <a:avLst/>
          </a:prstGeom>
          <a:noFill/>
        </p:spPr>
        <p:txBody>
          <a:bodyPr wrap="square" rtlCol="0">
            <a:spAutoFit/>
          </a:bodyPr>
          <a:lstStyle/>
          <a:p>
            <a:pPr algn="ctr"/>
            <a:r>
              <a:rPr lang="en-US" sz="2800" b="1" dirty="0" smtClean="0">
                <a:solidFill>
                  <a:srgbClr val="FF0000"/>
                </a:solidFill>
              </a:rPr>
              <a:t>Key</a:t>
            </a:r>
            <a:endParaRPr lang="ru-RU" sz="2800" b="1" dirty="0">
              <a:solidFill>
                <a:srgbClr val="FF0000"/>
              </a:solidFill>
            </a:endParaRPr>
          </a:p>
        </p:txBody>
      </p:sp>
      <p:sp>
        <p:nvSpPr>
          <p:cNvPr id="13" name="Стрелка вниз 12"/>
          <p:cNvSpPr/>
          <p:nvPr/>
        </p:nvSpPr>
        <p:spPr>
          <a:xfrm>
            <a:off x="5429256" y="4429132"/>
            <a:ext cx="142876" cy="214314"/>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aphicFrame>
        <p:nvGraphicFramePr>
          <p:cNvPr id="14" name="Таблица 13"/>
          <p:cNvGraphicFramePr>
            <a:graphicFrameLocks noGrp="1"/>
          </p:cNvGraphicFramePr>
          <p:nvPr/>
        </p:nvGraphicFramePr>
        <p:xfrm>
          <a:off x="2071670" y="4929198"/>
          <a:ext cx="6720527" cy="1028129"/>
        </p:xfrm>
        <a:graphic>
          <a:graphicData uri="http://schemas.openxmlformats.org/drawingml/2006/table">
            <a:tbl>
              <a:tblPr/>
              <a:tblGrid>
                <a:gridCol w="1343965"/>
                <a:gridCol w="1343965"/>
                <a:gridCol w="1343965"/>
                <a:gridCol w="1343965"/>
                <a:gridCol w="1344667"/>
              </a:tblGrid>
              <a:tr h="257694">
                <a:tc>
                  <a:txBody>
                    <a:bodyPr/>
                    <a:lstStyle/>
                    <a:p>
                      <a:pPr algn="ctr">
                        <a:lnSpc>
                          <a:spcPct val="115000"/>
                        </a:lnSpc>
                        <a:spcAft>
                          <a:spcPts val="1000"/>
                        </a:spcAft>
                      </a:pPr>
                      <a:r>
                        <a:rPr lang="en-US" sz="1800" b="1" dirty="0">
                          <a:solidFill>
                            <a:srgbClr val="FF0000"/>
                          </a:solidFill>
                          <a:latin typeface="+mn-lt"/>
                          <a:ea typeface="Calibri"/>
                          <a:cs typeface="Times New Roman"/>
                        </a:rPr>
                        <a:t>1</a:t>
                      </a:r>
                      <a:endParaRPr lang="ru-RU" sz="1800" b="1" dirty="0">
                        <a:solidFill>
                          <a:srgbClr val="FF0000"/>
                        </a:solidFill>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1000"/>
                        </a:spcAft>
                      </a:pPr>
                      <a:r>
                        <a:rPr lang="en-US" sz="1800" b="1" dirty="0">
                          <a:solidFill>
                            <a:srgbClr val="FF0000"/>
                          </a:solidFill>
                          <a:latin typeface="+mn-lt"/>
                          <a:ea typeface="Calibri"/>
                          <a:cs typeface="Times New Roman"/>
                        </a:rPr>
                        <a:t>2</a:t>
                      </a:r>
                      <a:endParaRPr lang="ru-RU" sz="1800" b="1" dirty="0">
                        <a:solidFill>
                          <a:srgbClr val="FF0000"/>
                        </a:solidFill>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1000"/>
                        </a:spcAft>
                      </a:pPr>
                      <a:r>
                        <a:rPr lang="en-US" sz="1800" b="1" dirty="0">
                          <a:solidFill>
                            <a:srgbClr val="FF0000"/>
                          </a:solidFill>
                          <a:latin typeface="+mn-lt"/>
                          <a:ea typeface="Calibri"/>
                          <a:cs typeface="Times New Roman"/>
                        </a:rPr>
                        <a:t>3</a:t>
                      </a:r>
                      <a:endParaRPr lang="ru-RU" sz="1800" b="1" dirty="0">
                        <a:solidFill>
                          <a:srgbClr val="FF0000"/>
                        </a:solidFill>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1000"/>
                        </a:spcAft>
                      </a:pPr>
                      <a:r>
                        <a:rPr lang="en-US" sz="1800" b="1" dirty="0">
                          <a:solidFill>
                            <a:srgbClr val="FF0000"/>
                          </a:solidFill>
                          <a:latin typeface="Times New Roman"/>
                          <a:ea typeface="Calibri"/>
                          <a:cs typeface="Times New Roman"/>
                        </a:rPr>
                        <a:t>4</a:t>
                      </a:r>
                      <a:endParaRPr lang="ru-RU"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1000"/>
                        </a:spcAft>
                      </a:pPr>
                      <a:r>
                        <a:rPr lang="en-US" sz="1800" b="1" dirty="0">
                          <a:solidFill>
                            <a:srgbClr val="FF0000"/>
                          </a:solidFill>
                          <a:latin typeface="Times New Roman"/>
                          <a:ea typeface="Calibri"/>
                          <a:cs typeface="Times New Roman"/>
                        </a:rPr>
                        <a:t>5</a:t>
                      </a:r>
                      <a:endParaRPr lang="ru-RU"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r>
              <a:tr h="671000">
                <a:tc>
                  <a:txBody>
                    <a:bodyPr/>
                    <a:lstStyle/>
                    <a:p>
                      <a:pPr algn="ctr">
                        <a:lnSpc>
                          <a:spcPct val="115000"/>
                        </a:lnSpc>
                        <a:spcAft>
                          <a:spcPts val="1000"/>
                        </a:spcAft>
                      </a:pPr>
                      <a:r>
                        <a:rPr lang="en-US" sz="1800" b="1" dirty="0">
                          <a:solidFill>
                            <a:srgbClr val="FF0000"/>
                          </a:solidFill>
                          <a:latin typeface="+mn-lt"/>
                          <a:ea typeface="Calibri"/>
                          <a:cs typeface="Times New Roman"/>
                        </a:rPr>
                        <a:t>importance</a:t>
                      </a:r>
                      <a:endParaRPr lang="ru-RU" sz="1800" b="1" dirty="0">
                        <a:solidFill>
                          <a:srgbClr val="FF0000"/>
                        </a:solidFill>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1000"/>
                        </a:spcAft>
                      </a:pPr>
                      <a:r>
                        <a:rPr lang="en-US" sz="1800" b="1" dirty="0">
                          <a:solidFill>
                            <a:srgbClr val="FF0000"/>
                          </a:solidFill>
                          <a:latin typeface="+mn-lt"/>
                          <a:ea typeface="Calibri"/>
                          <a:cs typeface="Times New Roman"/>
                        </a:rPr>
                        <a:t>newest</a:t>
                      </a:r>
                      <a:endParaRPr lang="ru-RU" sz="1800" b="1" dirty="0">
                        <a:solidFill>
                          <a:srgbClr val="FF0000"/>
                        </a:solidFill>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1000"/>
                        </a:spcAft>
                      </a:pPr>
                      <a:r>
                        <a:rPr lang="en-US" sz="1800" b="1" dirty="0">
                          <a:solidFill>
                            <a:srgbClr val="FF0000"/>
                          </a:solidFill>
                          <a:latin typeface="+mn-lt"/>
                          <a:ea typeface="Calibri"/>
                          <a:cs typeface="Times New Roman"/>
                        </a:rPr>
                        <a:t>personal</a:t>
                      </a:r>
                      <a:endParaRPr lang="ru-RU" sz="1800" b="1" dirty="0">
                        <a:solidFill>
                          <a:srgbClr val="FF0000"/>
                        </a:solidFill>
                        <a:latin typeface="+mn-lt"/>
                        <a:ea typeface="Calibri"/>
                        <a:cs typeface="Times New Roman"/>
                      </a:endParaRPr>
                    </a:p>
                    <a:p>
                      <a:pPr algn="ctr">
                        <a:lnSpc>
                          <a:spcPct val="115000"/>
                        </a:lnSpc>
                        <a:spcAft>
                          <a:spcPts val="1000"/>
                        </a:spcAft>
                      </a:pPr>
                      <a:r>
                        <a:rPr lang="en-US" sz="1800" b="1" dirty="0">
                          <a:solidFill>
                            <a:srgbClr val="FF0000"/>
                          </a:solidFill>
                          <a:latin typeface="+mn-lt"/>
                          <a:ea typeface="Calibri"/>
                          <a:cs typeface="Times New Roman"/>
                        </a:rPr>
                        <a:t>professional</a:t>
                      </a:r>
                      <a:endParaRPr lang="ru-RU" sz="1800" b="1" dirty="0">
                        <a:solidFill>
                          <a:srgbClr val="FF0000"/>
                        </a:solidFill>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1000"/>
                        </a:spcAft>
                      </a:pPr>
                      <a:r>
                        <a:rPr lang="en-US" sz="1800" b="1" dirty="0">
                          <a:solidFill>
                            <a:srgbClr val="FF0000"/>
                          </a:solidFill>
                          <a:latin typeface="Times New Roman"/>
                          <a:ea typeface="Calibri"/>
                          <a:cs typeface="Times New Roman"/>
                        </a:rPr>
                        <a:t>information</a:t>
                      </a:r>
                      <a:endParaRPr lang="ru-RU"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a:lnSpc>
                          <a:spcPct val="115000"/>
                        </a:lnSpc>
                        <a:spcAft>
                          <a:spcPts val="1000"/>
                        </a:spcAft>
                      </a:pPr>
                      <a:r>
                        <a:rPr lang="en-US" sz="1800" b="1" dirty="0">
                          <a:solidFill>
                            <a:srgbClr val="FF0000"/>
                          </a:solidFill>
                          <a:latin typeface="Times New Roman"/>
                          <a:ea typeface="Calibri"/>
                          <a:cs typeface="Times New Roman"/>
                        </a:rPr>
                        <a:t>users</a:t>
                      </a:r>
                      <a:endParaRPr lang="ru-RU" sz="18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r>
            </a:tbl>
          </a:graphicData>
        </a:graphic>
      </p:graphicFrame>
      <p:sp>
        <p:nvSpPr>
          <p:cNvPr id="15" name="TextBox 14"/>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4"/>
                    </p:tgtEl>
                  </p:cond>
                </p:stCondLst>
                <p:endSync evt="end" delay="0">
                  <p:rtn val="all"/>
                </p:endSync>
                <p:childTnLst>
                  <p:par>
                    <p:cTn id="12" fill="hold">
                      <p:stCondLst>
                        <p:cond delay="0"/>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29426" fill="hold"/>
                                        <p:tgtEl>
                                          <p:spTgt spid="4"/>
                                        </p:tgtEl>
                                      </p:cBhvr>
                                    </p:cmd>
                                  </p:childTnLst>
                                </p:cTn>
                              </p:par>
                            </p:childTnLst>
                          </p:cTn>
                        </p:par>
                      </p:childTnLst>
                    </p:cTn>
                  </p:par>
                </p:childTnLst>
              </p:cTn>
              <p:nextCondLst>
                <p:cond evt="onClick" delay="0">
                  <p:tgtEl>
                    <p:spTgt spid="4"/>
                  </p:tgtEl>
                </p:cond>
              </p:nextCondLst>
            </p:seq>
            <p:audio>
              <p:cMediaNode>
                <p:cTn id="16"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17" restart="whenNotActive" fill="hold" evtFilter="cancelBubble" nodeType="interactiveSeq">
                <p:stCondLst>
                  <p:cond evt="onClick" delay="0">
                    <p:tgtEl>
                      <p:spTgt spid="5"/>
                    </p:tgtEl>
                  </p:cond>
                </p:stCondLst>
                <p:endSync evt="end" delay="0">
                  <p:rtn val="all"/>
                </p:endSync>
                <p:childTnLst>
                  <p:par>
                    <p:cTn id="18" fill="hold">
                      <p:stCondLst>
                        <p:cond delay="0"/>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33340" fill="hold"/>
                                        <p:tgtEl>
                                          <p:spTgt spid="5"/>
                                        </p:tgtEl>
                                      </p:cBhvr>
                                    </p:cmd>
                                  </p:childTnLst>
                                </p:cTn>
                              </p:par>
                            </p:childTnLst>
                          </p:cTn>
                        </p:par>
                      </p:childTnLst>
                    </p:cTn>
                  </p:par>
                </p:childTnLst>
              </p:cTn>
              <p:nextCondLst>
                <p:cond evt="onClick" delay="0">
                  <p:tgtEl>
                    <p:spTgt spid="5"/>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428604"/>
            <a:ext cx="77724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solidFill>
                  <a:schemeClr val="accent2">
                    <a:lumMod val="40000"/>
                    <a:lumOff val="60000"/>
                  </a:schemeClr>
                </a:solidFill>
                <a:effectLst>
                  <a:outerShdw blurRad="50800" dist="39000" dir="5460000" algn="tl">
                    <a:srgbClr val="000000">
                      <a:alpha val="38000"/>
                    </a:srgbClr>
                  </a:outerShdw>
                </a:effectLst>
              </a:rPr>
              <a:t>“For and against” arguments</a:t>
            </a:r>
            <a:endParaRPr lang="ru-RU" b="1" dirty="0">
              <a:ln w="11430"/>
              <a:solidFill>
                <a:schemeClr val="accent2">
                  <a:lumMod val="40000"/>
                  <a:lumOff val="60000"/>
                </a:schemeClr>
              </a:solidFill>
              <a:effectLst>
                <a:outerShdw blurRad="50800" dist="39000" dir="5460000" algn="tl">
                  <a:srgbClr val="000000">
                    <a:alpha val="38000"/>
                  </a:srgbClr>
                </a:outerShdw>
              </a:effectLst>
            </a:endParaRPr>
          </a:p>
        </p:txBody>
      </p:sp>
      <p:sp>
        <p:nvSpPr>
          <p:cNvPr id="4" name="TextBox 3"/>
          <p:cNvSpPr txBox="1"/>
          <p:nvPr/>
        </p:nvSpPr>
        <p:spPr>
          <a:xfrm>
            <a:off x="500034" y="1643050"/>
            <a:ext cx="8072494" cy="3046988"/>
          </a:xfrm>
          <a:prstGeom prst="rect">
            <a:avLst/>
          </a:prstGeom>
          <a:noFill/>
        </p:spPr>
        <p:txBody>
          <a:bodyPr wrap="square" rtlCol="0">
            <a:spAutoFit/>
          </a:bodyPr>
          <a:lstStyle/>
          <a:p>
            <a:r>
              <a:rPr lang="en-US" b="1" dirty="0" smtClean="0">
                <a:solidFill>
                  <a:schemeClr val="bg1"/>
                </a:solidFill>
              </a:rPr>
              <a:t>Computer has become an important part of our life – one can admire it, one can call it “devil”, but no one can deny it. Almost every home, office or school has a computer of some kind these days. Many people feel that these machines are now an essential part of our lives, but how necessary are they? What arguments can you suggest “for and against” using computers every time we are to do something.</a:t>
            </a:r>
            <a:endParaRPr lang="ru-RU" dirty="0" smtClean="0">
              <a:solidFill>
                <a:schemeClr val="bg1"/>
              </a:solidFill>
            </a:endParaRPr>
          </a:p>
          <a:p>
            <a:endParaRPr lang="ru-RU" dirty="0"/>
          </a:p>
        </p:txBody>
      </p:sp>
      <p:sp>
        <p:nvSpPr>
          <p:cNvPr id="5" name="TextBox 4"/>
          <p:cNvSpPr txBox="1"/>
          <p:nvPr/>
        </p:nvSpPr>
        <p:spPr>
          <a:xfrm>
            <a:off x="1071538" y="4500570"/>
            <a:ext cx="6072230" cy="1200329"/>
          </a:xfrm>
          <a:prstGeom prst="rect">
            <a:avLst/>
          </a:prstGeom>
          <a:solidFill>
            <a:schemeClr val="accent3"/>
          </a:solid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b="1" dirty="0" smtClean="0">
                <a:ln w="11430"/>
                <a:solidFill>
                  <a:srgbClr val="C00000"/>
                </a:solidFill>
                <a:effectLst>
                  <a:outerShdw blurRad="50800" dist="39000" dir="5460000" algn="tl">
                    <a:srgbClr val="000000">
                      <a:alpha val="38000"/>
                    </a:srgbClr>
                  </a:outerShdw>
                </a:effectLst>
              </a:rPr>
              <a:t>Read the text and divide it in two parts, one is “for”, another is “against”.</a:t>
            </a:r>
            <a:endParaRPr lang="ru-RU" b="1" dirty="0" smtClean="0">
              <a:ln w="11430"/>
              <a:solidFill>
                <a:srgbClr val="C00000"/>
              </a:solidFill>
              <a:effectLst>
                <a:outerShdw blurRad="50800" dist="39000" dir="5460000" algn="tl">
                  <a:srgbClr val="000000">
                    <a:alpha val="38000"/>
                  </a:srgbClr>
                </a:outerShdw>
              </a:effectLst>
            </a:endParaRPr>
          </a:p>
          <a:p>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TextBox 5"/>
          <p:cNvSpPr txBox="1"/>
          <p:nvPr/>
        </p:nvSpPr>
        <p:spPr>
          <a:xfrm>
            <a:off x="1714480" y="5857892"/>
            <a:ext cx="2428892" cy="584775"/>
          </a:xfrm>
          <a:prstGeom prst="rect">
            <a:avLst/>
          </a:prstGeom>
          <a:solidFill>
            <a:schemeClr val="accent3"/>
          </a:solidFill>
        </p:spPr>
        <p:txBody>
          <a:bodyPr wrap="square" rtlCol="0">
            <a:spAutoFit/>
          </a:bodyPr>
          <a:lstStyle/>
          <a:p>
            <a:pPr algn="ctr"/>
            <a:r>
              <a:rPr lang="en-US" sz="3200" b="1" dirty="0" smtClean="0">
                <a:hlinkClick r:id="rId2" action="ppaction://hlinkfile"/>
              </a:rPr>
              <a:t>TEXT</a:t>
            </a:r>
            <a:endParaRPr lang="ru-RU" sz="3200" b="1" dirty="0"/>
          </a:p>
        </p:txBody>
      </p:sp>
      <p:sp>
        <p:nvSpPr>
          <p:cNvPr id="7" name="TextBox 6"/>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
        <p:nvSpPr>
          <p:cNvPr id="8" name="TextBox 7"/>
          <p:cNvSpPr txBox="1"/>
          <p:nvPr/>
        </p:nvSpPr>
        <p:spPr>
          <a:xfrm>
            <a:off x="4857752" y="5857892"/>
            <a:ext cx="1785950" cy="584775"/>
          </a:xfrm>
          <a:prstGeom prst="rect">
            <a:avLst/>
          </a:prstGeom>
          <a:solidFill>
            <a:schemeClr val="accent3"/>
          </a:solidFill>
        </p:spPr>
        <p:txBody>
          <a:bodyPr wrap="square" rtlCol="0">
            <a:spAutoFit/>
          </a:bodyPr>
          <a:lstStyle/>
          <a:p>
            <a:pPr algn="ctr"/>
            <a:r>
              <a:rPr lang="en-US" sz="3200" b="1" dirty="0" smtClean="0">
                <a:hlinkClick r:id="rId3" action="ppaction://hlinkfile"/>
              </a:rPr>
              <a:t>KEY</a:t>
            </a:r>
            <a:endParaRPr lang="ru-RU" sz="3200" b="1" dirty="0"/>
          </a:p>
        </p:txBody>
      </p:sp>
    </p:spTree>
  </p:cSld>
  <p:clrMapOvr>
    <a:masterClrMapping/>
  </p:clrMapOvr>
  <p:transition spd="med"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8243918"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000" b="1" dirty="0" smtClean="0">
                <a:ln w="11430"/>
                <a:solidFill>
                  <a:schemeClr val="accent2">
                    <a:lumMod val="40000"/>
                    <a:lumOff val="60000"/>
                  </a:schemeClr>
                </a:solidFill>
                <a:effectLst>
                  <a:outerShdw blurRad="50800" dist="39000" dir="5460000" algn="tl">
                    <a:srgbClr val="000000">
                      <a:alpha val="38000"/>
                    </a:srgbClr>
                  </a:outerShdw>
                </a:effectLst>
              </a:rPr>
              <a:t>Write an opinion essay</a:t>
            </a:r>
            <a:endParaRPr lang="ru-RU" sz="6000" b="1" dirty="0">
              <a:ln w="11430"/>
              <a:solidFill>
                <a:schemeClr val="accent2">
                  <a:lumMod val="40000"/>
                  <a:lumOff val="60000"/>
                </a:schemeClr>
              </a:solidFill>
              <a:effectLst>
                <a:outerShdw blurRad="50800" dist="39000" dir="5460000" algn="tl">
                  <a:srgbClr val="000000">
                    <a:alpha val="38000"/>
                  </a:srgbClr>
                </a:outerShdw>
              </a:effectLst>
            </a:endParaRPr>
          </a:p>
        </p:txBody>
      </p:sp>
      <p:sp>
        <p:nvSpPr>
          <p:cNvPr id="3" name="TextBox 2"/>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
        <p:nvSpPr>
          <p:cNvPr id="4" name="TextBox 3"/>
          <p:cNvSpPr txBox="1"/>
          <p:nvPr/>
        </p:nvSpPr>
        <p:spPr>
          <a:xfrm>
            <a:off x="714348" y="1571612"/>
            <a:ext cx="7429552" cy="4893647"/>
          </a:xfrm>
          <a:prstGeom prst="rect">
            <a:avLst/>
          </a:prstGeom>
          <a:noFill/>
        </p:spPr>
        <p:txBody>
          <a:bodyPr wrap="square" rtlCol="0">
            <a:spAutoFit/>
          </a:bodyPr>
          <a:lstStyle/>
          <a:p>
            <a:r>
              <a:rPr lang="en-US" dirty="0" smtClean="0">
                <a:solidFill>
                  <a:schemeClr val="bg1"/>
                </a:solidFill>
              </a:rPr>
              <a:t>Some people say that we can’t live without computer </a:t>
            </a:r>
            <a:r>
              <a:rPr lang="en-US" dirty="0" err="1" smtClean="0">
                <a:solidFill>
                  <a:schemeClr val="bg1"/>
                </a:solidFill>
              </a:rPr>
              <a:t>nowdays</a:t>
            </a:r>
            <a:r>
              <a:rPr lang="en-US" dirty="0" smtClean="0">
                <a:solidFill>
                  <a:schemeClr val="bg1"/>
                </a:solidFill>
              </a:rPr>
              <a:t>, others consider it to be a “monster, devouring our time”. What is your opinion?</a:t>
            </a:r>
          </a:p>
          <a:p>
            <a:r>
              <a:rPr lang="en-US" dirty="0" smtClean="0">
                <a:solidFill>
                  <a:schemeClr val="bg1"/>
                </a:solidFill>
              </a:rPr>
              <a:t>                     </a:t>
            </a:r>
          </a:p>
          <a:p>
            <a:pPr algn="ctr"/>
            <a:r>
              <a:rPr lang="en-US" b="1" dirty="0" smtClean="0">
                <a:solidFill>
                  <a:srgbClr val="FF0000"/>
                </a:solidFill>
              </a:rPr>
              <a:t>Write 200-250 words. Use the following plan:</a:t>
            </a:r>
          </a:p>
          <a:p>
            <a:pPr algn="ctr"/>
            <a:endParaRPr lang="en-US" dirty="0" smtClean="0">
              <a:solidFill>
                <a:schemeClr val="bg1"/>
              </a:solidFill>
            </a:endParaRPr>
          </a:p>
          <a:p>
            <a:pPr>
              <a:buFont typeface="Wingdings" pitchFamily="2" charset="2"/>
              <a:buChar char="ü"/>
            </a:pPr>
            <a:r>
              <a:rPr lang="en-US" dirty="0" smtClean="0">
                <a:solidFill>
                  <a:schemeClr val="bg1"/>
                </a:solidFill>
              </a:rPr>
              <a:t>make an introduction;</a:t>
            </a:r>
          </a:p>
          <a:p>
            <a:pPr>
              <a:buFont typeface="Wingdings" pitchFamily="2" charset="2"/>
              <a:buChar char="ü"/>
            </a:pPr>
            <a:r>
              <a:rPr lang="en-US" dirty="0" smtClean="0">
                <a:solidFill>
                  <a:schemeClr val="bg1"/>
                </a:solidFill>
              </a:rPr>
              <a:t>express your personal opinion and give reasons for it;</a:t>
            </a:r>
          </a:p>
          <a:p>
            <a:pPr>
              <a:buFont typeface="Wingdings" pitchFamily="2" charset="2"/>
              <a:buChar char="ü"/>
            </a:pPr>
            <a:r>
              <a:rPr lang="en-US" dirty="0" smtClean="0">
                <a:solidFill>
                  <a:schemeClr val="bg1"/>
                </a:solidFill>
              </a:rPr>
              <a:t>give arguments for the other point of view</a:t>
            </a:r>
          </a:p>
          <a:p>
            <a:r>
              <a:rPr lang="en-US" dirty="0" smtClean="0">
                <a:solidFill>
                  <a:schemeClr val="bg1"/>
                </a:solidFill>
              </a:rPr>
              <a:t>   and explain why you don’t agree with it;</a:t>
            </a:r>
          </a:p>
          <a:p>
            <a:pPr>
              <a:buFont typeface="Wingdings" pitchFamily="2" charset="2"/>
              <a:buChar char="ü"/>
            </a:pPr>
            <a:r>
              <a:rPr lang="en-US" dirty="0" smtClean="0">
                <a:solidFill>
                  <a:schemeClr val="bg1"/>
                </a:solidFill>
              </a:rPr>
              <a:t>draw a conclusion.</a:t>
            </a:r>
          </a:p>
          <a:p>
            <a:pPr>
              <a:buFont typeface="Wingdings" pitchFamily="2" charset="2"/>
              <a:buChar char="ü"/>
            </a:pPr>
            <a:endParaRPr lang="en-US" dirty="0" smtClean="0"/>
          </a:p>
          <a:p>
            <a:pPr>
              <a:buFont typeface="Wingdings" pitchFamily="2" charset="2"/>
              <a:buChar char="ü"/>
            </a:pPr>
            <a:endParaRPr lang="ru-RU" dirty="0"/>
          </a:p>
        </p:txBody>
      </p:sp>
    </p:spTree>
  </p:cSld>
  <p:clrMapOvr>
    <a:masterClrMapping/>
  </p:clrMapOvr>
  <p:transition spd="med"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3074" name="TextBox 5"/>
          <p:cNvSpPr txBox="1">
            <a:spLocks noChangeArrowheads="1"/>
          </p:cNvSpPr>
          <p:nvPr/>
        </p:nvSpPr>
        <p:spPr bwMode="auto">
          <a:xfrm>
            <a:off x="395536" y="1285875"/>
            <a:ext cx="8496944" cy="6093976"/>
          </a:xfrm>
          <a:prstGeom prst="rect">
            <a:avLst/>
          </a:prstGeom>
          <a:noFill/>
          <a:ln w="9525">
            <a:noFill/>
            <a:miter lim="800000"/>
            <a:headEnd/>
            <a:tailEnd/>
          </a:ln>
        </p:spPr>
        <p:txBody>
          <a:bodyPr wrap="square">
            <a:spAutoFit/>
          </a:bodyPr>
          <a:lstStyle/>
          <a:p>
            <a:endParaRPr lang="ru-RU" sz="1400" b="1" u="sng" dirty="0">
              <a:hlinkClick r:id="rId3"/>
            </a:endParaRPr>
          </a:p>
          <a:p>
            <a:r>
              <a:rPr lang="ru-RU" sz="1800" b="1" dirty="0">
                <a:solidFill>
                  <a:schemeClr val="bg1"/>
                </a:solidFill>
              </a:rPr>
              <a:t>Шаблон презентации  Кондратенко  А.И.</a:t>
            </a:r>
          </a:p>
          <a:p>
            <a:r>
              <a:rPr lang="en-US" sz="1800" b="1" dirty="0">
                <a:hlinkClick r:id="rId3"/>
              </a:rPr>
              <a:t>http://</a:t>
            </a:r>
            <a:r>
              <a:rPr lang="en-US" sz="1800" b="1" dirty="0" smtClean="0">
                <a:hlinkClick r:id="rId3"/>
              </a:rPr>
              <a:t>www.it-n.ru/communities.aspx?cat_no=4262&amp;lib_no=132863&amp;tmpl=lib</a:t>
            </a:r>
            <a:endParaRPr lang="en-US" sz="1800" b="1" dirty="0" smtClean="0"/>
          </a:p>
          <a:p>
            <a:r>
              <a:rPr lang="ru-RU" sz="1800" b="1" dirty="0" smtClean="0">
                <a:solidFill>
                  <a:schemeClr val="bg1"/>
                </a:solidFill>
              </a:rPr>
              <a:t>Иллюстрации</a:t>
            </a:r>
          </a:p>
          <a:p>
            <a:r>
              <a:rPr lang="en-US" sz="1800" b="1" u="sng" dirty="0">
                <a:hlinkClick r:id="rId4"/>
              </a:rPr>
              <a:t>http://</a:t>
            </a:r>
            <a:r>
              <a:rPr lang="en-US" sz="1800" b="1" u="sng" dirty="0" smtClean="0">
                <a:hlinkClick r:id="rId4"/>
              </a:rPr>
              <a:t>www.computersfacts.com/index.html</a:t>
            </a:r>
            <a:endParaRPr lang="en-US" sz="1800" b="1" u="sng" dirty="0" smtClean="0"/>
          </a:p>
          <a:p>
            <a:r>
              <a:rPr lang="en-US" sz="1800" b="1" dirty="0" smtClean="0">
                <a:hlinkClick r:id="rId5"/>
              </a:rPr>
              <a:t>http://images.yandex.ru/</a:t>
            </a:r>
            <a:endParaRPr lang="en-US" sz="1800" b="1" dirty="0" smtClean="0"/>
          </a:p>
          <a:p>
            <a:r>
              <a:rPr lang="ru-RU" sz="1800" b="1" dirty="0" smtClean="0">
                <a:solidFill>
                  <a:schemeClr val="bg1"/>
                </a:solidFill>
              </a:rPr>
              <a:t>Музыка </a:t>
            </a:r>
            <a:r>
              <a:rPr lang="ru-RU" sz="1800" b="1" dirty="0">
                <a:solidFill>
                  <a:schemeClr val="bg1"/>
                </a:solidFill>
              </a:rPr>
              <a:t>и слова песни</a:t>
            </a:r>
          </a:p>
          <a:p>
            <a:r>
              <a:rPr lang="ru-RU" sz="1800" b="1" u="sng" dirty="0">
                <a:hlinkClick r:id="rId6"/>
              </a:rPr>
              <a:t>http://</a:t>
            </a:r>
            <a:r>
              <a:rPr lang="ru-RU" sz="1800" b="1" u="sng" dirty="0" smtClean="0">
                <a:hlinkClick r:id="rId6"/>
              </a:rPr>
              <a:t>www.onestopenglish.com/section.asp?docid=146250</a:t>
            </a:r>
            <a:endParaRPr lang="en-US" sz="1800" b="1" u="sng" dirty="0" smtClean="0"/>
          </a:p>
          <a:p>
            <a:r>
              <a:rPr lang="en-US" sz="1800" b="1" dirty="0">
                <a:hlinkClick r:id="rId7"/>
              </a:rPr>
              <a:t>http://</a:t>
            </a:r>
            <a:r>
              <a:rPr lang="en-US" sz="1800" b="1" dirty="0" smtClean="0">
                <a:hlinkClick r:id="rId7"/>
              </a:rPr>
              <a:t>www.onestopenglish.com/skills/listening/jazz-chants/mp3-files-and-recording-scripts/jazz-chants-11-my-computers-crashed/149687.article</a:t>
            </a:r>
            <a:endParaRPr lang="en-US" sz="1800" b="1" dirty="0" smtClean="0"/>
          </a:p>
          <a:p>
            <a:r>
              <a:rPr lang="en-US" sz="1800" b="1" dirty="0">
                <a:hlinkClick r:id="rId8"/>
              </a:rPr>
              <a:t>http://www.onestopenglish.com/skills/listening/jazz-chants/mp3-files-and-recording-scripts/recording-script-11-my-computers-crashed/149688.article</a:t>
            </a:r>
            <a:endParaRPr lang="ru-RU" sz="1800" b="1" u="sng" dirty="0" smtClean="0"/>
          </a:p>
          <a:p>
            <a:r>
              <a:rPr lang="ru-RU" sz="1800" b="1" dirty="0" smtClean="0">
                <a:solidFill>
                  <a:schemeClr val="bg1"/>
                </a:solidFill>
              </a:rPr>
              <a:t>Тексты</a:t>
            </a:r>
          </a:p>
          <a:p>
            <a:r>
              <a:rPr lang="ru-RU" sz="1800" b="1" dirty="0" smtClean="0">
                <a:solidFill>
                  <a:schemeClr val="bg1"/>
                </a:solidFill>
              </a:rPr>
              <a:t>«Рабочая тетрадь для 10-11 классов общеобразовательной школы» №1  К.И.Кауфман, М.Ю.Кауфман к УМК “</a:t>
            </a:r>
            <a:r>
              <a:rPr lang="en-US" sz="1800" b="1" dirty="0" smtClean="0">
                <a:solidFill>
                  <a:schemeClr val="bg1"/>
                </a:solidFill>
              </a:rPr>
              <a:t>Happy English</a:t>
            </a:r>
            <a:r>
              <a:rPr lang="ru-RU" sz="1800" b="1" dirty="0" smtClean="0">
                <a:solidFill>
                  <a:schemeClr val="bg1"/>
                </a:solidFill>
              </a:rPr>
              <a:t>-3”, Обнинск, «Титул» 2000)</a:t>
            </a:r>
          </a:p>
          <a:p>
            <a:r>
              <a:rPr lang="en-US" sz="1800" b="1" u="sng" dirty="0" smtClean="0">
                <a:hlinkClick r:id="rId9"/>
              </a:rPr>
              <a:t>http</a:t>
            </a:r>
            <a:r>
              <a:rPr lang="ru-RU" sz="1800" b="1" u="sng" dirty="0" smtClean="0">
                <a:hlinkClick r:id="rId9"/>
              </a:rPr>
              <a:t>://</a:t>
            </a:r>
            <a:r>
              <a:rPr lang="en-US" sz="1800" b="1" u="sng" dirty="0" smtClean="0">
                <a:hlinkClick r:id="rId9"/>
              </a:rPr>
              <a:t>www</a:t>
            </a:r>
            <a:r>
              <a:rPr lang="ru-RU" sz="1800" b="1" u="sng" dirty="0" smtClean="0">
                <a:hlinkClick r:id="rId9"/>
              </a:rPr>
              <a:t>.</a:t>
            </a:r>
            <a:r>
              <a:rPr lang="en-US" sz="1800" b="1" u="sng" dirty="0" err="1" smtClean="0">
                <a:hlinkClick r:id="rId9"/>
              </a:rPr>
              <a:t>licey</a:t>
            </a:r>
            <a:r>
              <a:rPr lang="ru-RU" sz="1800" b="1" u="sng" dirty="0" smtClean="0">
                <a:hlinkClick r:id="rId9"/>
              </a:rPr>
              <a:t>43.</a:t>
            </a:r>
            <a:r>
              <a:rPr lang="en-US" sz="1800" b="1" u="sng" dirty="0" err="1" smtClean="0">
                <a:hlinkClick r:id="rId9"/>
              </a:rPr>
              <a:t>ru</a:t>
            </a:r>
            <a:r>
              <a:rPr lang="ru-RU" sz="1800" b="1" u="sng" dirty="0" smtClean="0">
                <a:hlinkClick r:id="rId9"/>
              </a:rPr>
              <a:t>/</a:t>
            </a:r>
            <a:r>
              <a:rPr lang="en-US" sz="1800" b="1" u="sng" dirty="0" err="1" smtClean="0">
                <a:hlinkClick r:id="rId9"/>
              </a:rPr>
              <a:t>biblio</a:t>
            </a:r>
            <a:r>
              <a:rPr lang="ru-RU" sz="1800" b="1" u="sng" dirty="0" smtClean="0">
                <a:hlinkClick r:id="rId9"/>
              </a:rPr>
              <a:t>/</a:t>
            </a:r>
            <a:r>
              <a:rPr lang="en-US" sz="1800" b="1" u="sng" dirty="0" err="1" smtClean="0">
                <a:hlinkClick r:id="rId9"/>
              </a:rPr>
              <a:t>angl</a:t>
            </a:r>
            <a:r>
              <a:rPr lang="ru-RU" sz="1800" b="1" u="sng" dirty="0" smtClean="0">
                <a:hlinkClick r:id="rId9"/>
              </a:rPr>
              <a:t>/</a:t>
            </a:r>
            <a:r>
              <a:rPr lang="en-US" sz="1800" b="1" u="sng" dirty="0" smtClean="0">
                <a:hlinkClick r:id="rId9"/>
              </a:rPr>
              <a:t>internet</a:t>
            </a:r>
            <a:r>
              <a:rPr lang="ru-RU" sz="1800" b="1" u="sng" dirty="0" smtClean="0">
                <a:hlinkClick r:id="rId9"/>
              </a:rPr>
              <a:t>.</a:t>
            </a:r>
            <a:r>
              <a:rPr lang="en-US" sz="1800" b="1" u="sng" dirty="0" err="1" smtClean="0">
                <a:hlinkClick r:id="rId9"/>
              </a:rPr>
              <a:t>htm</a:t>
            </a:r>
            <a:endParaRPr lang="ru-RU" sz="1800" b="1" dirty="0" smtClean="0">
              <a:solidFill>
                <a:schemeClr val="bg1"/>
              </a:solidFill>
            </a:endParaRPr>
          </a:p>
          <a:p>
            <a:endParaRPr lang="en-US" sz="1800" b="1" dirty="0" smtClean="0">
              <a:solidFill>
                <a:schemeClr val="bg1"/>
              </a:solidFill>
            </a:endParaRPr>
          </a:p>
          <a:p>
            <a:endParaRPr lang="en-US" sz="1400" u="sng" dirty="0" smtClean="0"/>
          </a:p>
          <a:p>
            <a:endParaRPr lang="en-US" sz="1400" u="sng" dirty="0" smtClean="0"/>
          </a:p>
          <a:p>
            <a:endParaRPr lang="ru-RU" sz="1400" dirty="0"/>
          </a:p>
          <a:p>
            <a:endParaRPr lang="ru-RU" sz="1400" b="1" dirty="0">
              <a:solidFill>
                <a:schemeClr val="bg1"/>
              </a:solidFill>
            </a:endParaRPr>
          </a:p>
          <a:p>
            <a:endParaRPr lang="ru-RU" sz="1400" dirty="0"/>
          </a:p>
        </p:txBody>
      </p:sp>
      <p:sp>
        <p:nvSpPr>
          <p:cNvPr id="7" name="TextBox 6"/>
          <p:cNvSpPr txBox="1"/>
          <p:nvPr/>
        </p:nvSpPr>
        <p:spPr>
          <a:xfrm>
            <a:off x="1928794" y="571480"/>
            <a:ext cx="5643602" cy="584775"/>
          </a:xfrm>
          <a:prstGeom prst="rect">
            <a:avLst/>
          </a:prstGeom>
          <a:noFill/>
        </p:spPr>
        <p:txBody>
          <a:bodyPr>
            <a:spAutoFit/>
          </a:bodyPr>
          <a:lstStyle/>
          <a:p>
            <a:pPr>
              <a:defRPr/>
            </a:pPr>
            <a:r>
              <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rPr>
              <a:t>Использованные ресурсы:</a:t>
            </a:r>
          </a:p>
        </p:txBody>
      </p:sp>
    </p:spTree>
  </p:cSld>
  <p:clrMapOvr>
    <a:masterClrMapping/>
  </p:clrMapOvr>
  <p:transition spd="med"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357166"/>
            <a:ext cx="77724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000" b="1" dirty="0" smtClean="0">
                <a:ln w="11430"/>
                <a:solidFill>
                  <a:schemeClr val="accent2">
                    <a:lumMod val="40000"/>
                    <a:lumOff val="60000"/>
                  </a:schemeClr>
                </a:solidFill>
                <a:effectLst>
                  <a:outerShdw blurRad="50800" dist="39000" dir="5460000" algn="tl">
                    <a:srgbClr val="000000">
                      <a:alpha val="38000"/>
                    </a:srgbClr>
                  </a:outerShdw>
                </a:effectLst>
              </a:rPr>
              <a:t>Warm  Up!</a:t>
            </a:r>
            <a:endParaRPr lang="ru-RU" sz="6000" b="1" dirty="0">
              <a:ln w="11430"/>
              <a:solidFill>
                <a:schemeClr val="accent2">
                  <a:lumMod val="40000"/>
                  <a:lumOff val="60000"/>
                </a:schemeClr>
              </a:solidFill>
              <a:effectLst>
                <a:outerShdw blurRad="50800" dist="39000" dir="5460000" algn="tl">
                  <a:srgbClr val="000000">
                    <a:alpha val="38000"/>
                  </a:srgbClr>
                </a:outerShdw>
              </a:effectLst>
            </a:endParaRPr>
          </a:p>
        </p:txBody>
      </p:sp>
      <p:sp>
        <p:nvSpPr>
          <p:cNvPr id="3" name="TextBox 2"/>
          <p:cNvSpPr txBox="1"/>
          <p:nvPr/>
        </p:nvSpPr>
        <p:spPr>
          <a:xfrm>
            <a:off x="928662" y="1571613"/>
            <a:ext cx="7643866" cy="674030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buFont typeface="Wingdings" pitchFamily="2" charset="2"/>
              <a:buChar char="ü"/>
            </a:pPr>
            <a:r>
              <a:rPr lang="en-US" b="1" dirty="0">
                <a:ln w="11430"/>
                <a:solidFill>
                  <a:schemeClr val="bg1"/>
                </a:solidFill>
                <a:effectLst>
                  <a:outerShdw blurRad="50800" dist="39000" dir="5460000" algn="tl">
                    <a:srgbClr val="000000">
                      <a:alpha val="38000"/>
                    </a:srgbClr>
                  </a:outerShdw>
                </a:effectLst>
              </a:rPr>
              <a:t>Do you have a computer at home</a:t>
            </a:r>
            <a:r>
              <a:rPr lang="en-US" b="1" dirty="0" smtClean="0">
                <a:ln w="11430"/>
                <a:solidFill>
                  <a:schemeClr val="bg1"/>
                </a:solidFill>
                <a:effectLst>
                  <a:outerShdw blurRad="50800" dist="39000" dir="5460000" algn="tl">
                    <a:srgbClr val="000000">
                      <a:alpha val="38000"/>
                    </a:srgbClr>
                  </a:outerShdw>
                </a:effectLst>
              </a:rPr>
              <a:t>?</a:t>
            </a:r>
          </a:p>
          <a:p>
            <a:pPr>
              <a:buFont typeface="Wingdings" pitchFamily="2" charset="2"/>
              <a:buChar char="ü"/>
            </a:pPr>
            <a:r>
              <a:rPr lang="ru-RU" b="1" dirty="0" smtClean="0">
                <a:ln w="11430"/>
                <a:solidFill>
                  <a:schemeClr val="bg1"/>
                </a:solidFill>
                <a:effectLst>
                  <a:outerShdw blurRad="50800" dist="39000" dir="5460000" algn="tl">
                    <a:srgbClr val="000000">
                      <a:alpha val="38000"/>
                    </a:srgbClr>
                  </a:outerShdw>
                </a:effectLst>
              </a:rPr>
              <a:t>Can you use it?</a:t>
            </a:r>
            <a:endParaRPr lang="en-US" b="1" dirty="0" smtClean="0">
              <a:ln w="11430"/>
              <a:solidFill>
                <a:schemeClr val="bg1"/>
              </a:solidFill>
              <a:effectLst>
                <a:outerShdw blurRad="50800" dist="39000" dir="5460000" algn="tl">
                  <a:srgbClr val="000000">
                    <a:alpha val="38000"/>
                  </a:srgbClr>
                </a:outerShdw>
              </a:effectLst>
            </a:endParaRPr>
          </a:p>
          <a:p>
            <a:pPr lvl="0">
              <a:buFont typeface="Wingdings" pitchFamily="2" charset="2"/>
              <a:buChar char="ü"/>
            </a:pPr>
            <a:r>
              <a:rPr lang="ru-RU" b="1" dirty="0" smtClean="0">
                <a:ln w="11430"/>
                <a:solidFill>
                  <a:schemeClr val="bg1"/>
                </a:solidFill>
                <a:effectLst>
                  <a:outerShdw blurRad="50800" dist="39000" dir="5460000" algn="tl">
                    <a:srgbClr val="000000">
                      <a:alpha val="38000"/>
                    </a:srgbClr>
                  </a:outerShdw>
                </a:effectLst>
              </a:rPr>
              <a:t>What can you do?</a:t>
            </a:r>
            <a:endParaRPr lang="en-US" b="1" dirty="0" smtClean="0">
              <a:ln w="11430"/>
              <a:solidFill>
                <a:schemeClr val="bg1"/>
              </a:solidFill>
              <a:effectLst>
                <a:outerShdw blurRad="50800" dist="39000" dir="5460000" algn="tl">
                  <a:srgbClr val="000000">
                    <a:alpha val="38000"/>
                  </a:srgbClr>
                </a:outerShdw>
              </a:effectLst>
            </a:endParaRPr>
          </a:p>
          <a:p>
            <a:pPr>
              <a:buFont typeface="Wingdings" pitchFamily="2" charset="2"/>
              <a:buChar char="ü"/>
            </a:pPr>
            <a:r>
              <a:rPr lang="en-US" b="1" dirty="0" smtClean="0">
                <a:ln w="11430"/>
                <a:solidFill>
                  <a:schemeClr val="bg1"/>
                </a:solidFill>
                <a:effectLst>
                  <a:outerShdw blurRad="50800" dist="39000" dir="5460000" algn="tl">
                    <a:srgbClr val="000000">
                      <a:alpha val="38000"/>
                    </a:srgbClr>
                  </a:outerShdw>
                </a:effectLst>
              </a:rPr>
              <a:t>Can you use the Internet?</a:t>
            </a:r>
          </a:p>
          <a:p>
            <a:pPr lvl="0">
              <a:buFont typeface="Wingdings" pitchFamily="2" charset="2"/>
              <a:buChar char="ü"/>
            </a:pPr>
            <a:r>
              <a:rPr lang="en-US" b="1" dirty="0" smtClean="0">
                <a:ln w="11430"/>
                <a:solidFill>
                  <a:schemeClr val="bg1"/>
                </a:solidFill>
                <a:effectLst>
                  <a:outerShdw blurRad="50800" dist="39000" dir="5460000" algn="tl">
                    <a:srgbClr val="000000">
                      <a:alpha val="38000"/>
                    </a:srgbClr>
                  </a:outerShdw>
                </a:effectLst>
              </a:rPr>
              <a:t>What do you use the Internet for?</a:t>
            </a:r>
            <a:endParaRPr lang="ru-RU" b="1" dirty="0" smtClean="0">
              <a:ln w="11430"/>
              <a:solidFill>
                <a:schemeClr val="bg1"/>
              </a:solidFill>
              <a:effectLst>
                <a:outerShdw blurRad="50800" dist="39000" dir="5460000" algn="tl">
                  <a:srgbClr val="000000">
                    <a:alpha val="38000"/>
                  </a:srgbClr>
                </a:outerShdw>
              </a:effectLst>
            </a:endParaRPr>
          </a:p>
          <a:p>
            <a:pPr>
              <a:buFont typeface="Wingdings" pitchFamily="2" charset="2"/>
              <a:buChar char="ü"/>
            </a:pPr>
            <a:r>
              <a:rPr lang="en-US" b="1" dirty="0" smtClean="0">
                <a:ln w="11430"/>
                <a:solidFill>
                  <a:schemeClr val="bg1"/>
                </a:solidFill>
                <a:effectLst>
                  <a:outerShdw blurRad="50800" dist="39000" dir="5460000" algn="tl">
                    <a:srgbClr val="000000">
                      <a:alpha val="38000"/>
                    </a:srgbClr>
                  </a:outerShdw>
                </a:effectLst>
              </a:rPr>
              <a:t>Do you like working with the computer? </a:t>
            </a:r>
          </a:p>
          <a:p>
            <a:pPr lvl="0">
              <a:buFont typeface="Wingdings" pitchFamily="2" charset="2"/>
              <a:buChar char="ü"/>
            </a:pPr>
            <a:r>
              <a:rPr lang="ru-RU" b="1" dirty="0" smtClean="0">
                <a:ln w="11430"/>
                <a:solidFill>
                  <a:schemeClr val="bg1"/>
                </a:solidFill>
                <a:effectLst>
                  <a:outerShdw blurRad="50800" dist="39000" dir="5460000" algn="tl">
                    <a:srgbClr val="000000">
                      <a:alpha val="38000"/>
                    </a:srgbClr>
                  </a:outerShdw>
                </a:effectLst>
              </a:rPr>
              <a:t>Why? Why not?</a:t>
            </a:r>
            <a:endParaRPr lang="en-US" b="1" dirty="0" smtClean="0">
              <a:ln w="11430"/>
              <a:solidFill>
                <a:schemeClr val="bg1"/>
              </a:solidFill>
              <a:effectLst>
                <a:outerShdw blurRad="50800" dist="39000" dir="5460000" algn="tl">
                  <a:srgbClr val="000000">
                    <a:alpha val="38000"/>
                  </a:srgbClr>
                </a:outerShdw>
              </a:effectLst>
            </a:endParaRPr>
          </a:p>
          <a:p>
            <a:pPr lvl="0">
              <a:buFont typeface="Wingdings" pitchFamily="2" charset="2"/>
              <a:buChar char="ü"/>
            </a:pPr>
            <a:r>
              <a:rPr lang="en-US" b="1" dirty="0" smtClean="0">
                <a:ln w="11430"/>
                <a:solidFill>
                  <a:schemeClr val="bg1"/>
                </a:solidFill>
                <a:effectLst>
                  <a:outerShdw blurRad="50800" dist="39000" dir="5460000" algn="tl">
                    <a:srgbClr val="000000">
                      <a:alpha val="38000"/>
                    </a:srgbClr>
                  </a:outerShdw>
                </a:effectLst>
              </a:rPr>
              <a:t>Do you know the names of  computer parts in English?</a:t>
            </a:r>
          </a:p>
          <a:p>
            <a:pPr lvl="0" algn="ctr"/>
            <a:endParaRPr lang="en-US" b="1" dirty="0" smtClean="0">
              <a:ln w="11430"/>
              <a:solidFill>
                <a:schemeClr val="bg1"/>
              </a:solidFill>
              <a:effectLst>
                <a:outerShdw blurRad="50800" dist="39000" dir="5460000" algn="tl">
                  <a:srgbClr val="000000">
                    <a:alpha val="38000"/>
                  </a:srgbClr>
                </a:outerShdw>
              </a:effectLst>
            </a:endParaRPr>
          </a:p>
          <a:p>
            <a:pPr lvl="0" algn="ctr"/>
            <a:r>
              <a:rPr lang="en-US" sz="4800" b="1" dirty="0" smtClean="0">
                <a:ln w="11430"/>
                <a:solidFill>
                  <a:schemeClr val="bg1"/>
                </a:solidFill>
                <a:effectLst>
                  <a:outerShdw blurRad="50800" dist="39000" dir="5460000" algn="tl">
                    <a:srgbClr val="000000">
                      <a:alpha val="38000"/>
                    </a:srgbClr>
                  </a:outerShdw>
                </a:effectLst>
              </a:rPr>
              <a:t>If not…</a:t>
            </a:r>
            <a:endParaRPr lang="ru-RU" sz="4800" b="1" dirty="0" smtClean="0">
              <a:ln w="11430"/>
              <a:solidFill>
                <a:schemeClr val="bg1"/>
              </a:solidFill>
              <a:effectLst>
                <a:outerShdw blurRad="50800" dist="39000" dir="5460000" algn="tl">
                  <a:srgbClr val="000000">
                    <a:alpha val="38000"/>
                  </a:srgbClr>
                </a:outerShdw>
              </a:effectLst>
            </a:endParaRPr>
          </a:p>
          <a:p>
            <a:pPr lvl="0" algn="ctr"/>
            <a:r>
              <a:rPr lang="en-US" sz="4800" b="1" dirty="0" smtClean="0">
                <a:ln w="11430"/>
                <a:solidFill>
                  <a:schemeClr val="bg1"/>
                </a:solidFill>
                <a:effectLst>
                  <a:outerShdw blurRad="50800" dist="39000" dir="5460000" algn="tl">
                    <a:srgbClr val="000000">
                      <a:alpha val="38000"/>
                    </a:srgbClr>
                  </a:outerShdw>
                </a:effectLst>
              </a:rPr>
              <a:t> Try to remember!</a:t>
            </a:r>
            <a:endParaRPr lang="ru-RU" sz="4800" b="1" dirty="0" smtClean="0">
              <a:ln w="11430"/>
              <a:solidFill>
                <a:schemeClr val="bg1"/>
              </a:solidFill>
              <a:effectLst>
                <a:outerShdw blurRad="50800" dist="39000" dir="5460000" algn="tl">
                  <a:srgbClr val="000000">
                    <a:alpha val="38000"/>
                  </a:srgbClr>
                </a:outerShdw>
              </a:effectLst>
            </a:endParaRPr>
          </a:p>
          <a:p>
            <a:pPr>
              <a:buFont typeface="Wingdings" pitchFamily="2" charset="2"/>
              <a:buChar char="ü"/>
            </a:pPr>
            <a:endPar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lvl="0">
              <a:buFont typeface="Wingdings" pitchFamily="2" charset="2"/>
              <a:buChar char="ü"/>
            </a:pPr>
            <a:endPar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buFont typeface="Wingdings" pitchFamily="2" charset="2"/>
              <a:buChar char="ü"/>
            </a:pPr>
            <a:endPar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lvl="0">
              <a:buFont typeface="Wingdings" pitchFamily="2" charset="2"/>
              <a:buChar char="ü"/>
            </a:pP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TextBox 3"/>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spd="med"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PC-parts.png"/>
          <p:cNvPicPr>
            <a:picLocks noChangeAspect="1"/>
          </p:cNvPicPr>
          <p:nvPr/>
        </p:nvPicPr>
        <p:blipFill>
          <a:blip r:embed="rId2" cstate="email"/>
          <a:stretch>
            <a:fillRect/>
          </a:stretch>
        </p:blipFill>
        <p:spPr>
          <a:xfrm>
            <a:off x="625051" y="428604"/>
            <a:ext cx="7608146" cy="6086518"/>
          </a:xfrm>
          <a:prstGeom prst="rect">
            <a:avLst/>
          </a:prstGeom>
          <a:effectLst>
            <a:softEdge rad="127000"/>
          </a:effectLst>
        </p:spPr>
      </p:pic>
      <p:sp>
        <p:nvSpPr>
          <p:cNvPr id="4" name="TextBox 3"/>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spd="med"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Рисунок 7"/>
          <p:cNvPicPr>
            <a:picLocks noChangeAspect="1" noChangeArrowheads="1"/>
          </p:cNvPicPr>
          <p:nvPr/>
        </p:nvPicPr>
        <p:blipFill>
          <a:blip r:embed="rId2" cstate="email"/>
          <a:srcRect/>
          <a:stretch>
            <a:fillRect/>
          </a:stretch>
        </p:blipFill>
        <p:spPr bwMode="auto">
          <a:xfrm>
            <a:off x="714348" y="500042"/>
            <a:ext cx="2928926" cy="2272443"/>
          </a:xfrm>
          <a:prstGeom prst="rect">
            <a:avLst/>
          </a:prstGeom>
          <a:noFill/>
          <a:ln w="9525">
            <a:solidFill>
              <a:schemeClr val="accent2">
                <a:lumMod val="40000"/>
                <a:lumOff val="60000"/>
              </a:schemeClr>
            </a:solidFill>
            <a:miter lim="800000"/>
            <a:headEnd/>
            <a:tailEnd/>
          </a:ln>
        </p:spPr>
      </p:pic>
      <p:pic>
        <p:nvPicPr>
          <p:cNvPr id="16387" name="Рисунок 4"/>
          <p:cNvPicPr>
            <a:picLocks noChangeAspect="1" noChangeArrowheads="1"/>
          </p:cNvPicPr>
          <p:nvPr/>
        </p:nvPicPr>
        <p:blipFill>
          <a:blip r:embed="rId3" cstate="email"/>
          <a:srcRect/>
          <a:stretch>
            <a:fillRect/>
          </a:stretch>
        </p:blipFill>
        <p:spPr bwMode="auto">
          <a:xfrm>
            <a:off x="4786314" y="500042"/>
            <a:ext cx="2857520" cy="2214577"/>
          </a:xfrm>
          <a:prstGeom prst="rect">
            <a:avLst/>
          </a:prstGeom>
          <a:noFill/>
          <a:ln w="9525">
            <a:solidFill>
              <a:schemeClr val="accent2">
                <a:lumMod val="40000"/>
                <a:lumOff val="60000"/>
              </a:schemeClr>
            </a:solidFill>
            <a:miter lim="800000"/>
            <a:headEnd/>
            <a:tailEnd/>
          </a:ln>
        </p:spPr>
      </p:pic>
      <p:pic>
        <p:nvPicPr>
          <p:cNvPr id="16388" name="Рисунок 13"/>
          <p:cNvPicPr>
            <a:picLocks noChangeAspect="1" noChangeArrowheads="1"/>
          </p:cNvPicPr>
          <p:nvPr/>
        </p:nvPicPr>
        <p:blipFill>
          <a:blip r:embed="rId4" cstate="email"/>
          <a:srcRect/>
          <a:stretch>
            <a:fillRect/>
          </a:stretch>
        </p:blipFill>
        <p:spPr bwMode="auto">
          <a:xfrm>
            <a:off x="714349" y="3429000"/>
            <a:ext cx="2928958" cy="2500330"/>
          </a:xfrm>
          <a:prstGeom prst="rect">
            <a:avLst/>
          </a:prstGeom>
          <a:noFill/>
          <a:ln w="9525">
            <a:solidFill>
              <a:schemeClr val="accent2">
                <a:lumMod val="40000"/>
                <a:lumOff val="60000"/>
              </a:schemeClr>
            </a:solidFill>
            <a:miter lim="800000"/>
            <a:headEnd/>
            <a:tailEnd/>
          </a:ln>
        </p:spPr>
      </p:pic>
      <p:pic>
        <p:nvPicPr>
          <p:cNvPr id="16389" name="Рисунок 1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6314" y="3451752"/>
            <a:ext cx="2852733" cy="2477578"/>
          </a:xfrm>
          <a:prstGeom prst="rect">
            <a:avLst/>
          </a:prstGeom>
          <a:noFill/>
          <a:ln w="9525">
            <a:solidFill>
              <a:schemeClr val="accent2">
                <a:lumMod val="40000"/>
                <a:lumOff val="60000"/>
              </a:schemeClr>
            </a:solidFill>
            <a:miter lim="800000"/>
            <a:headEnd/>
            <a:tailEnd/>
          </a:ln>
        </p:spPr>
      </p:pic>
      <p:sp>
        <p:nvSpPr>
          <p:cNvPr id="6" name="TextBox 5"/>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spd="med"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Рисунок 19"/>
          <p:cNvPicPr>
            <a:picLocks noChangeAspect="1" noChangeArrowheads="1"/>
          </p:cNvPicPr>
          <p:nvPr/>
        </p:nvPicPr>
        <p:blipFill>
          <a:blip r:embed="rId2" cstate="email"/>
          <a:srcRect/>
          <a:stretch>
            <a:fillRect/>
          </a:stretch>
        </p:blipFill>
        <p:spPr bwMode="auto">
          <a:xfrm>
            <a:off x="714348" y="500042"/>
            <a:ext cx="2357422" cy="2265574"/>
          </a:xfrm>
          <a:prstGeom prst="rect">
            <a:avLst/>
          </a:prstGeom>
          <a:noFill/>
          <a:ln w="9525">
            <a:solidFill>
              <a:schemeClr val="accent2">
                <a:lumMod val="40000"/>
                <a:lumOff val="60000"/>
              </a:schemeClr>
            </a:solidFill>
            <a:miter lim="800000"/>
            <a:headEnd/>
            <a:tailEnd/>
          </a:ln>
        </p:spPr>
      </p:pic>
      <p:pic>
        <p:nvPicPr>
          <p:cNvPr id="17412" name="Рисунок 3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00430" y="3500438"/>
            <a:ext cx="2286016" cy="2924562"/>
          </a:xfrm>
          <a:prstGeom prst="rect">
            <a:avLst/>
          </a:prstGeom>
          <a:noFill/>
          <a:ln w="9525">
            <a:solidFill>
              <a:schemeClr val="accent2">
                <a:lumMod val="40000"/>
                <a:lumOff val="60000"/>
              </a:schemeClr>
            </a:solidFill>
            <a:miter lim="800000"/>
            <a:headEnd/>
            <a:tailEnd/>
          </a:ln>
        </p:spPr>
      </p:pic>
      <p:pic>
        <p:nvPicPr>
          <p:cNvPr id="17413" name="Рисунок 34"/>
          <p:cNvPicPr>
            <a:picLocks noChangeAspect="1" noChangeArrowheads="1"/>
          </p:cNvPicPr>
          <p:nvPr/>
        </p:nvPicPr>
        <p:blipFill>
          <a:blip r:embed="rId4" cstate="email"/>
          <a:srcRect/>
          <a:stretch>
            <a:fillRect/>
          </a:stretch>
        </p:blipFill>
        <p:spPr bwMode="auto">
          <a:xfrm>
            <a:off x="3643306" y="500042"/>
            <a:ext cx="2214546" cy="2214578"/>
          </a:xfrm>
          <a:prstGeom prst="rect">
            <a:avLst/>
          </a:prstGeom>
          <a:noFill/>
          <a:ln w="9525">
            <a:solidFill>
              <a:schemeClr val="accent2">
                <a:lumMod val="40000"/>
                <a:lumOff val="60000"/>
              </a:schemeClr>
            </a:solidFill>
            <a:miter lim="800000"/>
            <a:headEnd/>
            <a:tailEnd/>
          </a:ln>
        </p:spPr>
      </p:pic>
      <p:sp>
        <p:nvSpPr>
          <p:cNvPr id="6" name="TextBox 5"/>
          <p:cNvSpPr txBox="1"/>
          <p:nvPr/>
        </p:nvSpPr>
        <p:spPr>
          <a:xfrm>
            <a:off x="3357554" y="2786058"/>
            <a:ext cx="2714644" cy="369332"/>
          </a:xfrm>
          <a:prstGeom prst="rect">
            <a:avLst/>
          </a:prstGeom>
          <a:noFill/>
        </p:spPr>
        <p:txBody>
          <a:bodyPr wrap="square" rtlCol="0">
            <a:spAutoFit/>
          </a:bodyPr>
          <a:lstStyle/>
          <a:p>
            <a:r>
              <a:rPr lang="ru-RU" sz="1800" b="1" dirty="0" smtClean="0">
                <a:solidFill>
                  <a:schemeClr val="bg1"/>
                </a:solidFill>
              </a:rPr>
              <a:t> </a:t>
            </a:r>
            <a:r>
              <a:rPr lang="ru-RU" sz="1800" b="1" dirty="0">
                <a:solidFill>
                  <a:schemeClr val="bg1"/>
                </a:solidFill>
              </a:rPr>
              <a:t>(random access memory)</a:t>
            </a:r>
          </a:p>
        </p:txBody>
      </p:sp>
      <p:pic>
        <p:nvPicPr>
          <p:cNvPr id="17414" name="Рисунок 1"/>
          <p:cNvPicPr>
            <a:picLocks noChangeAspect="1" noChangeArrowheads="1"/>
          </p:cNvPicPr>
          <p:nvPr/>
        </p:nvPicPr>
        <p:blipFill>
          <a:blip r:embed="rId5" cstate="email"/>
          <a:srcRect/>
          <a:stretch>
            <a:fillRect/>
          </a:stretch>
        </p:blipFill>
        <p:spPr bwMode="auto">
          <a:xfrm>
            <a:off x="6500826" y="500042"/>
            <a:ext cx="2000232" cy="2214578"/>
          </a:xfrm>
          <a:prstGeom prst="rect">
            <a:avLst/>
          </a:prstGeom>
          <a:noFill/>
          <a:ln w="9525">
            <a:solidFill>
              <a:schemeClr val="accent2">
                <a:lumMod val="40000"/>
                <a:lumOff val="60000"/>
              </a:schemeClr>
            </a:solidFill>
            <a:miter lim="800000"/>
            <a:headEnd/>
            <a:tailEnd/>
          </a:ln>
        </p:spPr>
      </p:pic>
      <p:pic>
        <p:nvPicPr>
          <p:cNvPr id="17415" name="Рисунок 28"/>
          <p:cNvPicPr>
            <a:picLocks noChangeAspect="1" noChangeArrowheads="1"/>
          </p:cNvPicPr>
          <p:nvPr/>
        </p:nvPicPr>
        <p:blipFill>
          <a:blip r:embed="rId6" cstate="email"/>
          <a:srcRect/>
          <a:stretch>
            <a:fillRect/>
          </a:stretch>
        </p:blipFill>
        <p:spPr bwMode="auto">
          <a:xfrm>
            <a:off x="6143636" y="3857628"/>
            <a:ext cx="2714612" cy="2429610"/>
          </a:xfrm>
          <a:prstGeom prst="rect">
            <a:avLst/>
          </a:prstGeom>
          <a:noFill/>
          <a:ln w="9525">
            <a:solidFill>
              <a:schemeClr val="accent2">
                <a:lumMod val="40000"/>
                <a:lumOff val="60000"/>
              </a:schemeClr>
            </a:solidFill>
            <a:miter lim="800000"/>
            <a:headEnd/>
            <a:tailEnd/>
          </a:ln>
        </p:spPr>
      </p:pic>
      <p:pic>
        <p:nvPicPr>
          <p:cNvPr id="17416" name="Рисунок 37"/>
          <p:cNvPicPr>
            <a:picLocks noChangeAspect="1" noChangeArrowheads="1"/>
          </p:cNvPicPr>
          <p:nvPr/>
        </p:nvPicPr>
        <p:blipFill>
          <a:blip r:embed="rId7" cstate="email"/>
          <a:srcRect/>
          <a:stretch>
            <a:fillRect/>
          </a:stretch>
        </p:blipFill>
        <p:spPr bwMode="auto">
          <a:xfrm>
            <a:off x="357158" y="3857628"/>
            <a:ext cx="2857488" cy="2346673"/>
          </a:xfrm>
          <a:prstGeom prst="rect">
            <a:avLst/>
          </a:prstGeom>
          <a:noFill/>
          <a:ln w="9525">
            <a:solidFill>
              <a:schemeClr val="accent2">
                <a:lumMod val="40000"/>
                <a:lumOff val="60000"/>
              </a:schemeClr>
            </a:solidFill>
            <a:miter lim="800000"/>
            <a:headEnd/>
            <a:tailEnd/>
          </a:ln>
        </p:spPr>
      </p:pic>
      <p:sp>
        <p:nvSpPr>
          <p:cNvPr id="9" name="TextBox 8"/>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357166"/>
            <a:ext cx="77724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000" b="1" dirty="0" smtClean="0">
                <a:ln w="11430"/>
                <a:solidFill>
                  <a:schemeClr val="accent2">
                    <a:lumMod val="40000"/>
                    <a:lumOff val="60000"/>
                  </a:schemeClr>
                </a:solidFill>
                <a:effectLst>
                  <a:outerShdw blurRad="50800" dist="39000" dir="5460000" algn="tl">
                    <a:srgbClr val="000000">
                      <a:alpha val="38000"/>
                    </a:srgbClr>
                  </a:outerShdw>
                </a:effectLst>
              </a:rPr>
              <a:t>Software</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8434" name="Picture 2"/>
          <p:cNvPicPr>
            <a:picLocks noChangeAspect="1" noChangeArrowheads="1"/>
          </p:cNvPicPr>
          <p:nvPr/>
        </p:nvPicPr>
        <p:blipFill>
          <a:blip r:embed="rId2" cstate="email"/>
          <a:srcRect/>
          <a:stretch>
            <a:fillRect/>
          </a:stretch>
        </p:blipFill>
        <p:spPr bwMode="auto">
          <a:xfrm>
            <a:off x="4786314" y="1357298"/>
            <a:ext cx="2928958" cy="3566057"/>
          </a:xfrm>
          <a:prstGeom prst="rect">
            <a:avLst/>
          </a:prstGeom>
          <a:noFill/>
          <a:ln w="9525">
            <a:solidFill>
              <a:schemeClr val="accent2">
                <a:lumMod val="40000"/>
                <a:lumOff val="60000"/>
              </a:schemeClr>
            </a:solidFill>
            <a:miter lim="800000"/>
            <a:headEnd/>
            <a:tailEnd/>
          </a:ln>
        </p:spPr>
      </p:pic>
      <p:pic>
        <p:nvPicPr>
          <p:cNvPr id="18436" name="Picture 4"/>
          <p:cNvPicPr>
            <a:picLocks noChangeAspect="1" noChangeArrowheads="1"/>
          </p:cNvPicPr>
          <p:nvPr/>
        </p:nvPicPr>
        <p:blipFill>
          <a:blip r:embed="rId3" cstate="email"/>
          <a:srcRect/>
          <a:stretch>
            <a:fillRect/>
          </a:stretch>
        </p:blipFill>
        <p:spPr bwMode="auto">
          <a:xfrm>
            <a:off x="714348" y="1357298"/>
            <a:ext cx="3190882" cy="3557592"/>
          </a:xfrm>
          <a:prstGeom prst="rect">
            <a:avLst/>
          </a:prstGeom>
          <a:noFill/>
          <a:ln w="9525">
            <a:solidFill>
              <a:schemeClr val="accent2">
                <a:lumMod val="40000"/>
                <a:lumOff val="60000"/>
              </a:schemeClr>
            </a:solidFill>
            <a:miter lim="800000"/>
            <a:headEnd/>
            <a:tailEnd/>
          </a:ln>
        </p:spPr>
      </p:pic>
      <p:pic>
        <p:nvPicPr>
          <p:cNvPr id="6" name="Рисунок 40"/>
          <p:cNvPicPr>
            <a:picLocks noChangeAspect="1" noChangeArrowheads="1"/>
          </p:cNvPicPr>
          <p:nvPr/>
        </p:nvPicPr>
        <p:blipFill>
          <a:blip r:embed="rId4" cstate="email"/>
          <a:srcRect/>
          <a:stretch>
            <a:fillRect/>
          </a:stretch>
        </p:blipFill>
        <p:spPr bwMode="auto">
          <a:xfrm>
            <a:off x="2714612" y="3357562"/>
            <a:ext cx="2914650" cy="3200400"/>
          </a:xfrm>
          <a:prstGeom prst="rect">
            <a:avLst/>
          </a:prstGeom>
          <a:noFill/>
          <a:ln w="9525">
            <a:solidFill>
              <a:schemeClr val="accent2">
                <a:lumMod val="40000"/>
                <a:lumOff val="60000"/>
              </a:schemeClr>
            </a:solidFill>
            <a:miter lim="800000"/>
            <a:headEnd/>
            <a:tailEnd/>
          </a:ln>
        </p:spPr>
      </p:pic>
      <p:sp>
        <p:nvSpPr>
          <p:cNvPr id="7" name="TextBox 6"/>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spd="med"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26" y="214290"/>
            <a:ext cx="8786874"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solidFill>
                  <a:schemeClr val="accent2">
                    <a:lumMod val="40000"/>
                    <a:lumOff val="60000"/>
                  </a:schemeClr>
                </a:solidFill>
                <a:effectLst>
                  <a:outerShdw blurRad="50800" dist="39000" dir="5460000" algn="tl">
                    <a:srgbClr val="000000">
                      <a:alpha val="38000"/>
                    </a:srgbClr>
                  </a:outerShdw>
                </a:effectLst>
              </a:rPr>
              <a:t>“My computer’s crashed</a:t>
            </a:r>
            <a:r>
              <a:rPr lang="en-US" b="1" dirty="0" smtClean="0">
                <a:ln w="11430"/>
                <a:solidFill>
                  <a:schemeClr val="accent2">
                    <a:lumMod val="40000"/>
                    <a:lumOff val="60000"/>
                  </a:schemeClr>
                </a:solidFill>
                <a:effectLst>
                  <a:outerShdw blurRad="50800" dist="39000" dir="5460000" algn="tl">
                    <a:srgbClr val="000000">
                      <a:alpha val="38000"/>
                    </a:srgbClr>
                  </a:outerShdw>
                </a:effectLst>
              </a:rPr>
              <a:t>”</a:t>
            </a:r>
            <a:r>
              <a:rPr lang="ru-RU" b="1" dirty="0" smtClean="0">
                <a:ln w="11430"/>
                <a:solidFill>
                  <a:schemeClr val="accent2">
                    <a:lumMod val="40000"/>
                    <a:lumOff val="60000"/>
                  </a:schemeClr>
                </a:solidFill>
                <a:effectLst>
                  <a:outerShdw blurRad="50800" dist="39000" dir="5460000" algn="tl">
                    <a:srgbClr val="000000">
                      <a:alpha val="38000"/>
                    </a:srgbClr>
                  </a:outerShdw>
                </a:effectLst>
              </a:rPr>
              <a:t/>
            </a:r>
            <a:br>
              <a:rPr lang="ru-RU" b="1" dirty="0" smtClean="0">
                <a:ln w="11430"/>
                <a:solidFill>
                  <a:schemeClr val="accent2">
                    <a:lumMod val="40000"/>
                    <a:lumOff val="60000"/>
                  </a:schemeClr>
                </a:solidFill>
                <a:effectLst>
                  <a:outerShdw blurRad="50800" dist="39000" dir="5460000" algn="tl">
                    <a:srgbClr val="000000">
                      <a:alpha val="38000"/>
                    </a:srgbClr>
                  </a:outerShdw>
                </a:effectLst>
              </a:rPr>
            </a:br>
            <a:r>
              <a:rPr lang="en-US" sz="1800" b="1" dirty="0">
                <a:hlinkClick r:id="rId3"/>
              </a:rPr>
              <a:t>http://www.onestopenglish.com/skills/listening/jazz-chants/mp3-files-and-recording-scripts/jazz-chants-11-my-computers-crashed/149687.article</a:t>
            </a:r>
            <a:r>
              <a:rPr lang="en-US" b="1" dirty="0" smtClean="0">
                <a:ln w="11430"/>
                <a:solidFill>
                  <a:schemeClr val="accent2">
                    <a:lumMod val="40000"/>
                    <a:lumOff val="60000"/>
                  </a:schemeClr>
                </a:solidFill>
                <a:effectLst>
                  <a:outerShdw blurRad="50800" dist="39000" dir="5460000" algn="tl">
                    <a:srgbClr val="000000">
                      <a:alpha val="38000"/>
                    </a:srgbClr>
                  </a:outerShdw>
                </a:effectLst>
              </a:rPr>
              <a:t/>
            </a:r>
            <a:br>
              <a:rPr lang="en-US" b="1" dirty="0" smtClean="0">
                <a:ln w="11430"/>
                <a:solidFill>
                  <a:schemeClr val="accent2">
                    <a:lumMod val="40000"/>
                    <a:lumOff val="60000"/>
                  </a:schemeClr>
                </a:solidFill>
                <a:effectLst>
                  <a:outerShdw blurRad="50800" dist="39000" dir="5460000" algn="tl">
                    <a:srgbClr val="000000">
                      <a:alpha val="38000"/>
                    </a:srgbClr>
                  </a:outerShdw>
                </a:effectLst>
              </a:rPr>
            </a:br>
            <a:r>
              <a:rPr lang="en-US" sz="2000" b="1" dirty="0" smtClean="0">
                <a:ln w="11430"/>
                <a:solidFill>
                  <a:schemeClr val="accent2">
                    <a:lumMod val="40000"/>
                    <a:lumOff val="60000"/>
                  </a:schemeClr>
                </a:solidFill>
                <a:effectLst>
                  <a:outerShdw blurRad="50800" dist="39000" dir="5460000" algn="tl">
                    <a:srgbClr val="000000">
                      <a:alpha val="38000"/>
                    </a:srgbClr>
                  </a:outerShdw>
                </a:effectLst>
              </a:rPr>
              <a:t>(</a:t>
            </a:r>
            <a:r>
              <a:rPr lang="en-US" sz="2000" b="1" dirty="0" smtClean="0">
                <a:ln w="11430"/>
                <a:solidFill>
                  <a:schemeClr val="accent2">
                    <a:lumMod val="40000"/>
                    <a:lumOff val="60000"/>
                  </a:schemeClr>
                </a:solidFill>
                <a:effectLst>
                  <a:outerShdw blurRad="50800" dist="39000" dir="5460000" algn="tl">
                    <a:srgbClr val="000000">
                      <a:alpha val="38000"/>
                    </a:srgbClr>
                  </a:outerShdw>
                </a:effectLst>
              </a:rPr>
              <a:t>fill in the gaps)</a:t>
            </a:r>
            <a:endParaRPr lang="ru-RU" sz="2000" b="1" dirty="0">
              <a:ln w="11430"/>
              <a:solidFill>
                <a:schemeClr val="accent2">
                  <a:lumMod val="40000"/>
                  <a:lumOff val="60000"/>
                </a:schemeClr>
              </a:solidFill>
              <a:effectLst>
                <a:outerShdw blurRad="50800" dist="39000" dir="5460000" algn="tl">
                  <a:srgbClr val="000000">
                    <a:alpha val="38000"/>
                  </a:srgbClr>
                </a:outerShdw>
              </a:effectLst>
            </a:endParaRPr>
          </a:p>
        </p:txBody>
      </p:sp>
      <p:sp>
        <p:nvSpPr>
          <p:cNvPr id="3" name="TextBox 2"/>
          <p:cNvSpPr txBox="1"/>
          <p:nvPr/>
        </p:nvSpPr>
        <p:spPr>
          <a:xfrm>
            <a:off x="9988" y="1194515"/>
            <a:ext cx="4357718" cy="2677656"/>
          </a:xfrm>
          <a:prstGeom prst="rect">
            <a:avLst/>
          </a:prstGeom>
          <a:noFill/>
        </p:spPr>
        <p:txBody>
          <a:bodyPr wrap="square" rtlCol="0">
            <a:spAutoFit/>
          </a:bodyPr>
          <a:lstStyle/>
          <a:p>
            <a:pPr algn="ctr"/>
            <a:r>
              <a:rPr lang="en-US" sz="2800" b="1" dirty="0" smtClean="0">
                <a:ln w="10541" cmpd="sng">
                  <a:solidFill>
                    <a:schemeClr val="accent1">
                      <a:shade val="88000"/>
                      <a:satMod val="110000"/>
                    </a:schemeClr>
                  </a:solidFill>
                  <a:prstDash val="solid"/>
                </a:ln>
                <a:solidFill>
                  <a:schemeClr val="accent2">
                    <a:lumMod val="20000"/>
                    <a:lumOff val="80000"/>
                  </a:schemeClr>
                </a:solidFill>
              </a:rPr>
              <a:t>Computer, </a:t>
            </a:r>
            <a:r>
              <a:rPr lang="en-US" sz="2800" b="1" dirty="0" smtClean="0">
                <a:ln w="10541" cmpd="sng">
                  <a:solidFill>
                    <a:schemeClr val="accent1">
                      <a:shade val="88000"/>
                      <a:satMod val="110000"/>
                    </a:schemeClr>
                  </a:solidFill>
                  <a:prstDash val="solid"/>
                </a:ln>
                <a:solidFill>
                  <a:schemeClr val="accent2">
                    <a:lumMod val="20000"/>
                    <a:lumOff val="80000"/>
                  </a:schemeClr>
                </a:solidFill>
              </a:rPr>
              <a:t>computer</a:t>
            </a:r>
            <a:r>
              <a:rPr lang="en-US" sz="2800" b="1" dirty="0" smtClean="0">
                <a:ln w="10541" cmpd="sng">
                  <a:solidFill>
                    <a:schemeClr val="accent1">
                      <a:shade val="88000"/>
                      <a:satMod val="110000"/>
                    </a:schemeClr>
                  </a:solidFill>
                  <a:prstDash val="solid"/>
                </a:ln>
                <a:solidFill>
                  <a:schemeClr val="accent2">
                    <a:lumMod val="20000"/>
                    <a:lumOff val="80000"/>
                  </a:schemeClr>
                </a:solidFill>
              </a:rPr>
              <a:t>,</a:t>
            </a:r>
          </a:p>
          <a:p>
            <a:pPr algn="ctr"/>
            <a:r>
              <a:rPr lang="en-US" sz="2800" b="1" dirty="0" smtClean="0">
                <a:ln w="10541" cmpd="sng">
                  <a:solidFill>
                    <a:schemeClr val="accent1">
                      <a:shade val="88000"/>
                      <a:satMod val="110000"/>
                    </a:schemeClr>
                  </a:solidFill>
                  <a:prstDash val="solid"/>
                </a:ln>
                <a:solidFill>
                  <a:schemeClr val="accent2">
                    <a:lumMod val="20000"/>
                    <a:lumOff val="80000"/>
                  </a:schemeClr>
                </a:solidFill>
              </a:rPr>
              <a:t>I love my computer.</a:t>
            </a:r>
          </a:p>
          <a:p>
            <a:pPr algn="ctr"/>
            <a:r>
              <a:rPr lang="en-US" sz="2800" b="1" dirty="0" smtClean="0">
                <a:ln w="10541" cmpd="sng">
                  <a:solidFill>
                    <a:schemeClr val="accent1">
                      <a:shade val="88000"/>
                      <a:satMod val="110000"/>
                    </a:schemeClr>
                  </a:solidFill>
                  <a:prstDash val="solid"/>
                </a:ln>
                <a:solidFill>
                  <a:schemeClr val="accent2">
                    <a:lumMod val="20000"/>
                    <a:lumOff val="80000"/>
                  </a:schemeClr>
                </a:solidFill>
              </a:rPr>
              <a:t>My …, my … , my … .</a:t>
            </a:r>
          </a:p>
          <a:p>
            <a:pPr algn="ctr"/>
            <a:r>
              <a:rPr lang="en-US" sz="2800" b="1" dirty="0" smtClean="0">
                <a:ln w="10541" cmpd="sng">
                  <a:solidFill>
                    <a:schemeClr val="accent1">
                      <a:shade val="88000"/>
                      <a:satMod val="110000"/>
                    </a:schemeClr>
                  </a:solidFill>
                  <a:prstDash val="solid"/>
                </a:ln>
                <a:solidFill>
                  <a:schemeClr val="accent2">
                    <a:lumMod val="20000"/>
                    <a:lumOff val="80000"/>
                  </a:schemeClr>
                </a:solidFill>
              </a:rPr>
              <a:t>I never have problems.</a:t>
            </a:r>
          </a:p>
          <a:p>
            <a:pPr algn="ctr"/>
            <a:r>
              <a:rPr lang="en-US" sz="2800" b="1" dirty="0" smtClean="0">
                <a:ln w="10541" cmpd="sng">
                  <a:solidFill>
                    <a:schemeClr val="accent1">
                      <a:shade val="88000"/>
                      <a:satMod val="110000"/>
                    </a:schemeClr>
                  </a:solidFill>
                  <a:prstDash val="solid"/>
                </a:ln>
                <a:solidFill>
                  <a:schemeClr val="accent2">
                    <a:lumMod val="20000"/>
                    <a:lumOff val="80000"/>
                  </a:schemeClr>
                </a:solidFill>
              </a:rPr>
              <a:t>I use it all day.</a:t>
            </a:r>
          </a:p>
          <a:p>
            <a:pPr algn="ctr"/>
            <a:r>
              <a:rPr lang="en-US" sz="2800" b="1" dirty="0" smtClean="0">
                <a:ln w="10541" cmpd="sng">
                  <a:solidFill>
                    <a:schemeClr val="accent1">
                      <a:shade val="88000"/>
                      <a:satMod val="110000"/>
                    </a:schemeClr>
                  </a:solidFill>
                  <a:prstDash val="solid"/>
                </a:ln>
                <a:solidFill>
                  <a:schemeClr val="accent2">
                    <a:lumMod val="20000"/>
                    <a:lumOff val="80000"/>
                  </a:schemeClr>
                </a:solidFill>
              </a:rPr>
              <a:t>I never go out of the house.</a:t>
            </a:r>
            <a:endParaRPr lang="ru-RU" sz="2800" b="1" dirty="0">
              <a:ln w="10541" cmpd="sng">
                <a:solidFill>
                  <a:schemeClr val="accent1">
                    <a:shade val="88000"/>
                    <a:satMod val="110000"/>
                  </a:schemeClr>
                </a:solidFill>
                <a:prstDash val="solid"/>
              </a:ln>
              <a:solidFill>
                <a:schemeClr val="accent2">
                  <a:lumMod val="20000"/>
                  <a:lumOff val="80000"/>
                </a:schemeClr>
              </a:solidFill>
            </a:endParaRPr>
          </a:p>
        </p:txBody>
      </p:sp>
      <p:sp>
        <p:nvSpPr>
          <p:cNvPr id="4" name="TextBox 3"/>
          <p:cNvSpPr txBox="1"/>
          <p:nvPr/>
        </p:nvSpPr>
        <p:spPr>
          <a:xfrm>
            <a:off x="2428860" y="3811012"/>
            <a:ext cx="6429420" cy="3046988"/>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800" b="1" dirty="0" smtClean="0">
                <a:ln w="11430"/>
                <a:solidFill>
                  <a:schemeClr val="bg2">
                    <a:lumMod val="40000"/>
                    <a:lumOff val="60000"/>
                  </a:schemeClr>
                </a:solidFill>
                <a:effectLst>
                  <a:outerShdw blurRad="50800" dist="39000" dir="5460000" algn="tl">
                    <a:srgbClr val="000000">
                      <a:alpha val="38000"/>
                    </a:srgbClr>
                  </a:outerShdw>
                </a:effectLst>
              </a:rPr>
              <a:t>Computer, computer,</a:t>
            </a:r>
          </a:p>
          <a:p>
            <a:pPr algn="ctr"/>
            <a:r>
              <a:rPr lang="en-US" sz="2800" b="1" dirty="0" smtClean="0">
                <a:ln w="11430"/>
                <a:solidFill>
                  <a:schemeClr val="bg2">
                    <a:lumMod val="40000"/>
                    <a:lumOff val="60000"/>
                  </a:schemeClr>
                </a:solidFill>
                <a:effectLst>
                  <a:outerShdw blurRad="50800" dist="39000" dir="5460000" algn="tl">
                    <a:srgbClr val="000000">
                      <a:alpha val="38000"/>
                    </a:srgbClr>
                  </a:outerShdw>
                </a:effectLst>
              </a:rPr>
              <a:t>I hate my computer.</a:t>
            </a:r>
          </a:p>
          <a:p>
            <a:pPr algn="ctr"/>
            <a:r>
              <a:rPr lang="en-US" sz="2800" b="1" dirty="0" smtClean="0">
                <a:ln w="11430"/>
                <a:solidFill>
                  <a:schemeClr val="bg2">
                    <a:lumMod val="40000"/>
                    <a:lumOff val="60000"/>
                  </a:schemeClr>
                </a:solidFill>
                <a:effectLst>
                  <a:outerShdw blurRad="50800" dist="39000" dir="5460000" algn="tl">
                    <a:srgbClr val="000000">
                      <a:alpha val="38000"/>
                    </a:srgbClr>
                  </a:outerShdw>
                </a:effectLst>
              </a:rPr>
              <a:t>My … , my … , my … .</a:t>
            </a:r>
          </a:p>
          <a:p>
            <a:pPr algn="ctr"/>
            <a:r>
              <a:rPr lang="en-US" sz="2800" b="1" dirty="0" smtClean="0">
                <a:ln w="11430"/>
                <a:solidFill>
                  <a:schemeClr val="bg2">
                    <a:lumMod val="40000"/>
                    <a:lumOff val="60000"/>
                  </a:schemeClr>
                </a:solidFill>
                <a:effectLst>
                  <a:outerShdw blurRad="50800" dist="39000" dir="5460000" algn="tl">
                    <a:srgbClr val="000000">
                      <a:alpha val="38000"/>
                    </a:srgbClr>
                  </a:outerShdw>
                </a:effectLst>
              </a:rPr>
              <a:t>I always have problems.</a:t>
            </a:r>
          </a:p>
          <a:p>
            <a:pPr algn="ctr"/>
            <a:r>
              <a:rPr lang="en-US" sz="2800" b="1" dirty="0" smtClean="0">
                <a:ln w="11430"/>
                <a:solidFill>
                  <a:schemeClr val="bg2">
                    <a:lumMod val="40000"/>
                    <a:lumOff val="60000"/>
                  </a:schemeClr>
                </a:solidFill>
                <a:effectLst>
                  <a:outerShdw blurRad="50800" dist="39000" dir="5460000" algn="tl">
                    <a:srgbClr val="000000">
                      <a:alpha val="38000"/>
                    </a:srgbClr>
                  </a:outerShdw>
                </a:effectLst>
              </a:rPr>
              <a:t>It’s driving me crazy.</a:t>
            </a:r>
          </a:p>
          <a:p>
            <a:pPr algn="ctr"/>
            <a:r>
              <a:rPr lang="en-US" sz="2800" b="1" dirty="0" smtClean="0">
                <a:ln w="11430"/>
                <a:solidFill>
                  <a:schemeClr val="bg2">
                    <a:lumMod val="40000"/>
                    <a:lumOff val="60000"/>
                  </a:schemeClr>
                </a:solidFill>
                <a:effectLst>
                  <a:outerShdw blurRad="50800" dist="39000" dir="5460000" algn="tl">
                    <a:srgbClr val="000000">
                      <a:alpha val="38000"/>
                    </a:srgbClr>
                  </a:outerShdw>
                </a:effectLst>
              </a:rPr>
              <a:t>Computers  make me want to scream.</a:t>
            </a:r>
          </a:p>
          <a:p>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TextBox 4"/>
          <p:cNvSpPr txBox="1"/>
          <p:nvPr/>
        </p:nvSpPr>
        <p:spPr>
          <a:xfrm>
            <a:off x="5000628" y="1714488"/>
            <a:ext cx="2143140" cy="1384995"/>
          </a:xfrm>
          <a:prstGeom prst="rect">
            <a:avLst/>
          </a:prstGeom>
          <a:noFill/>
          <a:ln>
            <a:solidFill>
              <a:srgbClr val="FF0000"/>
            </a:solidFill>
          </a:ln>
        </p:spPr>
        <p:txBody>
          <a:bodyPr wrap="square" rtlCol="0">
            <a:spAutoFit/>
          </a:bodyPr>
          <a:lstStyle/>
          <a:p>
            <a:r>
              <a:rPr lang="en-US" sz="2800" b="1" dirty="0" smtClean="0">
                <a:solidFill>
                  <a:srgbClr val="FF0000"/>
                </a:solidFill>
              </a:rPr>
              <a:t>1.printer</a:t>
            </a:r>
          </a:p>
          <a:p>
            <a:r>
              <a:rPr lang="en-US" sz="2800" b="1" dirty="0" smtClean="0">
                <a:solidFill>
                  <a:srgbClr val="FF0000"/>
                </a:solidFill>
              </a:rPr>
              <a:t>2.keyboard</a:t>
            </a:r>
          </a:p>
          <a:p>
            <a:r>
              <a:rPr lang="en-US" sz="2800" b="1" dirty="0" smtClean="0">
                <a:solidFill>
                  <a:srgbClr val="FF0000"/>
                </a:solidFill>
              </a:rPr>
              <a:t>3.mouse</a:t>
            </a:r>
            <a:endParaRPr lang="ru-RU" sz="2800" b="1" dirty="0">
              <a:solidFill>
                <a:srgbClr val="FF0000"/>
              </a:solidFill>
            </a:endParaRPr>
          </a:p>
        </p:txBody>
      </p:sp>
      <p:sp>
        <p:nvSpPr>
          <p:cNvPr id="6" name="Стрелка влево 5"/>
          <p:cNvSpPr/>
          <p:nvPr/>
        </p:nvSpPr>
        <p:spPr>
          <a:xfrm>
            <a:off x="7500958" y="2214554"/>
            <a:ext cx="928694" cy="35719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TextBox 6"/>
          <p:cNvSpPr txBox="1"/>
          <p:nvPr/>
        </p:nvSpPr>
        <p:spPr>
          <a:xfrm>
            <a:off x="1428728" y="4143380"/>
            <a:ext cx="2143140" cy="1384995"/>
          </a:xfrm>
          <a:prstGeom prst="rect">
            <a:avLst/>
          </a:prstGeom>
          <a:noFill/>
          <a:ln>
            <a:solidFill>
              <a:srgbClr val="FF0000"/>
            </a:solidFill>
          </a:ln>
        </p:spPr>
        <p:txBody>
          <a:bodyPr wrap="square" rtlCol="0">
            <a:spAutoFit/>
          </a:bodyPr>
          <a:lstStyle/>
          <a:p>
            <a:r>
              <a:rPr lang="en-US" sz="2800" b="1" dirty="0" smtClean="0">
                <a:solidFill>
                  <a:srgbClr val="FF0000"/>
                </a:solidFill>
              </a:rPr>
              <a:t>4.modem</a:t>
            </a:r>
          </a:p>
          <a:p>
            <a:r>
              <a:rPr lang="en-US" sz="2800" b="1" dirty="0" smtClean="0">
                <a:solidFill>
                  <a:srgbClr val="FF0000"/>
                </a:solidFill>
              </a:rPr>
              <a:t>5.disk drive</a:t>
            </a:r>
          </a:p>
          <a:p>
            <a:r>
              <a:rPr lang="en-US" sz="2800" b="1" dirty="0" smtClean="0">
                <a:solidFill>
                  <a:srgbClr val="FF0000"/>
                </a:solidFill>
              </a:rPr>
              <a:t>6.screen</a:t>
            </a:r>
            <a:endParaRPr lang="ru-RU" sz="2800" b="1" dirty="0">
              <a:solidFill>
                <a:srgbClr val="FF0000"/>
              </a:solidFill>
            </a:endParaRPr>
          </a:p>
        </p:txBody>
      </p:sp>
      <p:sp>
        <p:nvSpPr>
          <p:cNvPr id="8" name="Стрелка вправо 7"/>
          <p:cNvSpPr/>
          <p:nvPr/>
        </p:nvSpPr>
        <p:spPr>
          <a:xfrm>
            <a:off x="428596" y="4714884"/>
            <a:ext cx="642942" cy="28575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My computer crashed.mp3">
            <a:hlinkClick r:id="" action="ppaction://media"/>
          </p:cNvPr>
          <p:cNvPicPr>
            <a:picLocks noRot="1" noChangeAspect="1"/>
          </p:cNvPicPr>
          <p:nvPr>
            <a:audioFile r:link="rId1"/>
          </p:nvPr>
        </p:nvPicPr>
        <p:blipFill>
          <a:blip r:embed="rId4" cstate="email"/>
          <a:stretch>
            <a:fillRect/>
          </a:stretch>
        </p:blipFill>
        <p:spPr>
          <a:xfrm>
            <a:off x="8215338" y="219899"/>
            <a:ext cx="571504" cy="571504"/>
          </a:xfrm>
          <a:prstGeom prst="rect">
            <a:avLst/>
          </a:prstGeom>
        </p:spPr>
      </p:pic>
      <p:sp>
        <p:nvSpPr>
          <p:cNvPr id="10" name="TextBox 9"/>
          <p:cNvSpPr txBox="1"/>
          <p:nvPr/>
        </p:nvSpPr>
        <p:spPr>
          <a:xfrm>
            <a:off x="7286644" y="1785926"/>
            <a:ext cx="1500198" cy="523220"/>
          </a:xfrm>
          <a:prstGeom prst="rect">
            <a:avLst/>
          </a:prstGeom>
          <a:noFill/>
        </p:spPr>
        <p:txBody>
          <a:bodyPr wrap="square" rtlCol="0">
            <a:spAutoFit/>
          </a:bodyPr>
          <a:lstStyle/>
          <a:p>
            <a:pPr algn="ctr"/>
            <a:r>
              <a:rPr lang="en-US" sz="2800" b="1" dirty="0" smtClean="0">
                <a:solidFill>
                  <a:srgbClr val="FF0000"/>
                </a:solidFill>
              </a:rPr>
              <a:t>Key</a:t>
            </a:r>
            <a:endParaRPr lang="ru-RU" sz="2800" b="1" dirty="0">
              <a:solidFill>
                <a:srgbClr val="FF0000"/>
              </a:solidFill>
            </a:endParaRPr>
          </a:p>
        </p:txBody>
      </p:sp>
      <p:sp>
        <p:nvSpPr>
          <p:cNvPr id="11" name="TextBox 10"/>
          <p:cNvSpPr txBox="1"/>
          <p:nvPr/>
        </p:nvSpPr>
        <p:spPr>
          <a:xfrm>
            <a:off x="0" y="4214818"/>
            <a:ext cx="1500198" cy="523220"/>
          </a:xfrm>
          <a:prstGeom prst="rect">
            <a:avLst/>
          </a:prstGeom>
          <a:noFill/>
        </p:spPr>
        <p:txBody>
          <a:bodyPr wrap="square" rtlCol="0">
            <a:spAutoFit/>
          </a:bodyPr>
          <a:lstStyle/>
          <a:p>
            <a:pPr algn="ctr"/>
            <a:r>
              <a:rPr lang="en-US" sz="2800" b="1" dirty="0" smtClean="0">
                <a:solidFill>
                  <a:srgbClr val="FF0000"/>
                </a:solidFill>
              </a:rPr>
              <a:t>Key</a:t>
            </a:r>
            <a:endParaRPr lang="ru-RU" sz="2800" b="1" dirty="0">
              <a:solidFill>
                <a:srgbClr val="FF0000"/>
              </a:solidFill>
            </a:endParaRPr>
          </a:p>
        </p:txBody>
      </p:sp>
      <p:sp>
        <p:nvSpPr>
          <p:cNvPr id="12" name="TextBox 11"/>
          <p:cNvSpPr txBox="1"/>
          <p:nvPr/>
        </p:nvSpPr>
        <p:spPr>
          <a:xfrm>
            <a:off x="1071538" y="2054887"/>
            <a:ext cx="357190" cy="461665"/>
          </a:xfrm>
          <a:prstGeom prst="rect">
            <a:avLst/>
          </a:prstGeom>
          <a:noFill/>
        </p:spPr>
        <p:txBody>
          <a:bodyPr wrap="square" rtlCol="0">
            <a:spAutoFit/>
          </a:bodyPr>
          <a:lstStyle/>
          <a:p>
            <a:r>
              <a:rPr lang="en-US" b="1" dirty="0" smtClean="0">
                <a:solidFill>
                  <a:srgbClr val="FF0000"/>
                </a:solidFill>
              </a:rPr>
              <a:t>1</a:t>
            </a:r>
            <a:endParaRPr lang="ru-RU" b="1" dirty="0">
              <a:solidFill>
                <a:srgbClr val="FF0000"/>
              </a:solidFill>
            </a:endParaRPr>
          </a:p>
        </p:txBody>
      </p:sp>
      <p:sp>
        <p:nvSpPr>
          <p:cNvPr id="13" name="TextBox 12"/>
          <p:cNvSpPr txBox="1"/>
          <p:nvPr/>
        </p:nvSpPr>
        <p:spPr>
          <a:xfrm>
            <a:off x="2143108" y="1998565"/>
            <a:ext cx="357190" cy="461665"/>
          </a:xfrm>
          <a:prstGeom prst="rect">
            <a:avLst/>
          </a:prstGeom>
          <a:noFill/>
        </p:spPr>
        <p:txBody>
          <a:bodyPr wrap="square" rtlCol="0">
            <a:spAutoFit/>
          </a:bodyPr>
          <a:lstStyle/>
          <a:p>
            <a:r>
              <a:rPr lang="en-US" b="1" dirty="0" smtClean="0">
                <a:solidFill>
                  <a:srgbClr val="FF0000"/>
                </a:solidFill>
              </a:rPr>
              <a:t>2</a:t>
            </a:r>
            <a:endParaRPr lang="ru-RU" b="1" dirty="0">
              <a:solidFill>
                <a:srgbClr val="FF0000"/>
              </a:solidFill>
            </a:endParaRPr>
          </a:p>
        </p:txBody>
      </p:sp>
      <p:sp>
        <p:nvSpPr>
          <p:cNvPr id="14" name="TextBox 13"/>
          <p:cNvSpPr txBox="1"/>
          <p:nvPr/>
        </p:nvSpPr>
        <p:spPr>
          <a:xfrm>
            <a:off x="3321835" y="2054887"/>
            <a:ext cx="500066" cy="461665"/>
          </a:xfrm>
          <a:prstGeom prst="rect">
            <a:avLst/>
          </a:prstGeom>
          <a:noFill/>
        </p:spPr>
        <p:txBody>
          <a:bodyPr wrap="square" rtlCol="0">
            <a:spAutoFit/>
          </a:bodyPr>
          <a:lstStyle/>
          <a:p>
            <a:r>
              <a:rPr lang="en-US" b="1" dirty="0" smtClean="0">
                <a:solidFill>
                  <a:srgbClr val="FF0000"/>
                </a:solidFill>
              </a:rPr>
              <a:t>3</a:t>
            </a:r>
            <a:endParaRPr lang="ru-RU" b="1" dirty="0">
              <a:solidFill>
                <a:srgbClr val="FF0000"/>
              </a:solidFill>
            </a:endParaRPr>
          </a:p>
        </p:txBody>
      </p:sp>
      <p:sp>
        <p:nvSpPr>
          <p:cNvPr id="15" name="TextBox 14"/>
          <p:cNvSpPr txBox="1"/>
          <p:nvPr/>
        </p:nvSpPr>
        <p:spPr>
          <a:xfrm>
            <a:off x="4500562" y="4643446"/>
            <a:ext cx="428628" cy="461665"/>
          </a:xfrm>
          <a:prstGeom prst="rect">
            <a:avLst/>
          </a:prstGeom>
          <a:noFill/>
        </p:spPr>
        <p:txBody>
          <a:bodyPr wrap="square" rtlCol="0">
            <a:spAutoFit/>
          </a:bodyPr>
          <a:lstStyle/>
          <a:p>
            <a:r>
              <a:rPr lang="en-US" b="1" dirty="0" smtClean="0">
                <a:solidFill>
                  <a:srgbClr val="FF0000"/>
                </a:solidFill>
              </a:rPr>
              <a:t>4</a:t>
            </a:r>
            <a:endParaRPr lang="ru-RU" b="1" dirty="0">
              <a:solidFill>
                <a:srgbClr val="FF0000"/>
              </a:solidFill>
            </a:endParaRPr>
          </a:p>
        </p:txBody>
      </p:sp>
      <p:sp>
        <p:nvSpPr>
          <p:cNvPr id="16" name="TextBox 15"/>
          <p:cNvSpPr txBox="1"/>
          <p:nvPr/>
        </p:nvSpPr>
        <p:spPr>
          <a:xfrm>
            <a:off x="5643570" y="4643446"/>
            <a:ext cx="428628" cy="461665"/>
          </a:xfrm>
          <a:prstGeom prst="rect">
            <a:avLst/>
          </a:prstGeom>
          <a:noFill/>
        </p:spPr>
        <p:txBody>
          <a:bodyPr wrap="square" rtlCol="0">
            <a:spAutoFit/>
          </a:bodyPr>
          <a:lstStyle/>
          <a:p>
            <a:r>
              <a:rPr lang="en-US" b="1" dirty="0" smtClean="0">
                <a:solidFill>
                  <a:srgbClr val="FF0000"/>
                </a:solidFill>
              </a:rPr>
              <a:t>5</a:t>
            </a:r>
            <a:endParaRPr lang="ru-RU" b="1" dirty="0">
              <a:solidFill>
                <a:srgbClr val="FF0000"/>
              </a:solidFill>
            </a:endParaRPr>
          </a:p>
        </p:txBody>
      </p:sp>
      <p:sp>
        <p:nvSpPr>
          <p:cNvPr id="17" name="TextBox 16"/>
          <p:cNvSpPr txBox="1"/>
          <p:nvPr/>
        </p:nvSpPr>
        <p:spPr>
          <a:xfrm>
            <a:off x="6786578" y="4643446"/>
            <a:ext cx="357190" cy="461665"/>
          </a:xfrm>
          <a:prstGeom prst="rect">
            <a:avLst/>
          </a:prstGeom>
          <a:noFill/>
        </p:spPr>
        <p:txBody>
          <a:bodyPr wrap="square" rtlCol="0">
            <a:spAutoFit/>
          </a:bodyPr>
          <a:lstStyle/>
          <a:p>
            <a:r>
              <a:rPr lang="en-US" b="1" dirty="0" smtClean="0">
                <a:solidFill>
                  <a:srgbClr val="FF0000"/>
                </a:solidFill>
              </a:rPr>
              <a:t>6</a:t>
            </a:r>
            <a:endParaRPr lang="ru-RU" b="1" dirty="0">
              <a:solidFill>
                <a:srgbClr val="FF0000"/>
              </a:solidFill>
            </a:endParaRPr>
          </a:p>
        </p:txBody>
      </p:sp>
      <p:pic>
        <p:nvPicPr>
          <p:cNvPr id="18" name="Рисунок 17" descr="pc002i.gif"/>
          <p:cNvPicPr>
            <a:picLocks noChangeAspect="1"/>
          </p:cNvPicPr>
          <p:nvPr/>
        </p:nvPicPr>
        <p:blipFill>
          <a:blip r:embed="rId5" cstate="email"/>
          <a:stretch>
            <a:fillRect/>
          </a:stretch>
        </p:blipFill>
        <p:spPr>
          <a:xfrm>
            <a:off x="7643834" y="2571744"/>
            <a:ext cx="885595" cy="1071570"/>
          </a:xfrm>
          <a:prstGeom prst="rect">
            <a:avLst/>
          </a:prstGeom>
        </p:spPr>
      </p:pic>
      <p:pic>
        <p:nvPicPr>
          <p:cNvPr id="20" name="Рисунок 19" descr="009.gif"/>
          <p:cNvPicPr>
            <a:picLocks noChangeAspect="1"/>
          </p:cNvPicPr>
          <p:nvPr/>
        </p:nvPicPr>
        <p:blipFill>
          <a:blip r:embed="rId6" cstate="email"/>
          <a:stretch>
            <a:fillRect/>
          </a:stretch>
        </p:blipFill>
        <p:spPr>
          <a:xfrm>
            <a:off x="642910" y="5286388"/>
            <a:ext cx="1857388" cy="1393041"/>
          </a:xfrm>
          <a:prstGeom prst="rect">
            <a:avLst/>
          </a:prstGeom>
          <a:effectLst>
            <a:softEdge rad="317500"/>
          </a:effectLst>
        </p:spPr>
      </p:pic>
      <p:sp>
        <p:nvSpPr>
          <p:cNvPr id="21" name="TextBox 20"/>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7" restart="whenNotActive" fill="hold" evtFilter="cancelBubble" nodeType="interactiveSeq">
                <p:stCondLst>
                  <p:cond evt="onClick" delay="0">
                    <p:tgtEl>
                      <p:spTgt spid="9"/>
                    </p:tgtEl>
                  </p:cond>
                </p:stCondLst>
                <p:endSync evt="end" delay="0">
                  <p:rtn val="all"/>
                </p:endSync>
                <p:childTnLst>
                  <p:par>
                    <p:cTn id="28" fill="hold">
                      <p:stCondLst>
                        <p:cond delay="0"/>
                      </p:stCondLst>
                      <p:childTnLst>
                        <p:par>
                          <p:cTn id="29" fill="hold">
                            <p:stCondLst>
                              <p:cond delay="0"/>
                            </p:stCondLst>
                            <p:childTnLst>
                              <p:par>
                                <p:cTn id="30" presetID="1" presetClass="mediacall" presetSubtype="0" fill="hold" nodeType="clickEffect">
                                  <p:stCondLst>
                                    <p:cond delay="0"/>
                                  </p:stCondLst>
                                  <p:childTnLst>
                                    <p:cmd type="call" cmd="playFrom(0.0)">
                                      <p:cBhvr>
                                        <p:cTn id="31" dur="42322" fill="hold"/>
                                        <p:tgtEl>
                                          <p:spTgt spid="9"/>
                                        </p:tgtEl>
                                      </p:cBhvr>
                                    </p:cmd>
                                  </p:childTnLst>
                                </p:cTn>
                              </p:par>
                            </p:childTnLst>
                          </p:cTn>
                        </p:par>
                      </p:childTnLst>
                    </p:cTn>
                  </p:par>
                </p:childTnLst>
              </p:cTn>
              <p:nextCondLst>
                <p:cond evt="onClick" delay="0">
                  <p:tgtEl>
                    <p:spTgt spid="9"/>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ch.png"/>
          <p:cNvPicPr>
            <a:picLocks noChangeAspect="1"/>
          </p:cNvPicPr>
          <p:nvPr/>
        </p:nvPicPr>
        <p:blipFill>
          <a:blip r:embed="rId2" cstate="email"/>
          <a:stretch>
            <a:fillRect/>
          </a:stretch>
        </p:blipFill>
        <p:spPr>
          <a:xfrm>
            <a:off x="5857884" y="1500174"/>
            <a:ext cx="2786066" cy="3241968"/>
          </a:xfrm>
          <a:prstGeom prst="rect">
            <a:avLst/>
          </a:prstGeom>
        </p:spPr>
      </p:pic>
      <p:sp>
        <p:nvSpPr>
          <p:cNvPr id="7" name="Заголовок 6"/>
          <p:cNvSpPr>
            <a:spLocks noGrp="1"/>
          </p:cNvSpPr>
          <p:nvPr>
            <p:ph type="title"/>
          </p:nvPr>
        </p:nvSpPr>
        <p:spPr>
          <a:xfrm>
            <a:off x="642910" y="357166"/>
            <a:ext cx="77724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000" b="1" dirty="0" smtClean="0">
                <a:ln w="11430"/>
                <a:solidFill>
                  <a:schemeClr val="accent2">
                    <a:lumMod val="40000"/>
                    <a:lumOff val="60000"/>
                  </a:schemeClr>
                </a:solidFill>
                <a:effectLst>
                  <a:outerShdw blurRad="50800" dist="39000" dir="5460000" algn="tl">
                    <a:srgbClr val="000000">
                      <a:alpha val="38000"/>
                    </a:srgbClr>
                  </a:outerShdw>
                </a:effectLst>
              </a:rPr>
              <a:t>Charles  Babbage</a:t>
            </a:r>
            <a:endParaRPr lang="ru-RU" sz="6000" b="1" dirty="0">
              <a:ln w="11430"/>
              <a:solidFill>
                <a:schemeClr val="accent2">
                  <a:lumMod val="40000"/>
                  <a:lumOff val="60000"/>
                </a:schemeClr>
              </a:solidFill>
              <a:effectLst>
                <a:outerShdw blurRad="50800" dist="39000" dir="5460000" algn="tl">
                  <a:srgbClr val="000000">
                    <a:alpha val="38000"/>
                  </a:srgbClr>
                </a:outerShdw>
              </a:effectLst>
            </a:endParaRPr>
          </a:p>
        </p:txBody>
      </p:sp>
      <p:pic>
        <p:nvPicPr>
          <p:cNvPr id="1028" name="Picture 4"/>
          <p:cNvPicPr>
            <a:picLocks noChangeAspect="1" noChangeArrowheads="1"/>
          </p:cNvPicPr>
          <p:nvPr/>
        </p:nvPicPr>
        <p:blipFill>
          <a:blip r:embed="rId3" cstate="email"/>
          <a:srcRect/>
          <a:stretch>
            <a:fillRect/>
          </a:stretch>
        </p:blipFill>
        <p:spPr bwMode="auto">
          <a:xfrm>
            <a:off x="428596" y="1500174"/>
            <a:ext cx="4762500" cy="4305300"/>
          </a:xfrm>
          <a:prstGeom prst="rect">
            <a:avLst/>
          </a:prstGeom>
          <a:noFill/>
          <a:ln w="9525">
            <a:solidFill>
              <a:schemeClr val="accent2">
                <a:lumMod val="40000"/>
                <a:lumOff val="60000"/>
              </a:schemeClr>
            </a:solidFill>
            <a:miter lim="800000"/>
            <a:headEnd/>
            <a:tailEnd/>
          </a:ln>
        </p:spPr>
      </p:pic>
      <p:sp>
        <p:nvSpPr>
          <p:cNvPr id="9" name="TextBox 8"/>
          <p:cNvSpPr txBox="1"/>
          <p:nvPr/>
        </p:nvSpPr>
        <p:spPr>
          <a:xfrm>
            <a:off x="1214414" y="5857892"/>
            <a:ext cx="3643338" cy="461665"/>
          </a:xfrm>
          <a:prstGeom prst="rect">
            <a:avLst/>
          </a:prstGeom>
          <a:noFill/>
        </p:spPr>
        <p:txBody>
          <a:bodyPr wrap="square" rtlCol="0">
            <a:spAutoFit/>
          </a:bodyPr>
          <a:lstStyle/>
          <a:p>
            <a:r>
              <a:rPr lang="en-US" b="1" dirty="0" smtClean="0">
                <a:solidFill>
                  <a:schemeClr val="accent2">
                    <a:lumMod val="40000"/>
                    <a:lumOff val="60000"/>
                  </a:schemeClr>
                </a:solidFill>
              </a:rPr>
              <a:t>The first computer</a:t>
            </a:r>
            <a:endParaRPr lang="ru-RU" b="1" dirty="0">
              <a:solidFill>
                <a:schemeClr val="accent2">
                  <a:lumMod val="40000"/>
                  <a:lumOff val="60000"/>
                </a:schemeClr>
              </a:solidFill>
            </a:endParaRPr>
          </a:p>
        </p:txBody>
      </p:sp>
      <p:sp>
        <p:nvSpPr>
          <p:cNvPr id="10" name="TextBox 9"/>
          <p:cNvSpPr txBox="1"/>
          <p:nvPr/>
        </p:nvSpPr>
        <p:spPr>
          <a:xfrm>
            <a:off x="5429224" y="4786322"/>
            <a:ext cx="3714776" cy="1600438"/>
          </a:xfrm>
          <a:prstGeom prst="rect">
            <a:avLst/>
          </a:prstGeom>
          <a:noFill/>
        </p:spPr>
        <p:txBody>
          <a:bodyPr wrap="square" rtlCol="0">
            <a:spAutoFit/>
          </a:bodyPr>
          <a:lstStyle/>
          <a:p>
            <a:pPr algn="ctr"/>
            <a:r>
              <a:rPr lang="en-US" sz="1400" b="1" dirty="0" smtClean="0">
                <a:solidFill>
                  <a:schemeClr val="accent2">
                    <a:lumMod val="40000"/>
                    <a:lumOff val="60000"/>
                  </a:schemeClr>
                </a:solidFill>
              </a:rPr>
              <a:t>Charles Babbage</a:t>
            </a:r>
          </a:p>
          <a:p>
            <a:pPr algn="ctr"/>
            <a:r>
              <a:rPr lang="en-US" sz="1400" b="1" dirty="0" smtClean="0">
                <a:solidFill>
                  <a:schemeClr val="accent2">
                    <a:lumMod val="40000"/>
                    <a:lumOff val="60000"/>
                  </a:schemeClr>
                </a:solidFill>
              </a:rPr>
              <a:t> (26 December 1791 – 18 October 1871)</a:t>
            </a:r>
          </a:p>
          <a:p>
            <a:pPr algn="ctr"/>
            <a:r>
              <a:rPr lang="en-US" sz="1400" b="1" dirty="0" smtClean="0">
                <a:solidFill>
                  <a:schemeClr val="accent2">
                    <a:lumMod val="40000"/>
                    <a:lumOff val="60000"/>
                  </a:schemeClr>
                </a:solidFill>
                <a:hlinkClick r:id="rId4"/>
              </a:rPr>
              <a:t>http://en.wikipedia.org/wiki/Charles_Babbage</a:t>
            </a:r>
            <a:endParaRPr lang="en-US" sz="1400" b="1" dirty="0" smtClean="0">
              <a:solidFill>
                <a:schemeClr val="accent2">
                  <a:lumMod val="40000"/>
                  <a:lumOff val="60000"/>
                </a:schemeClr>
              </a:solidFill>
            </a:endParaRPr>
          </a:p>
          <a:p>
            <a:pPr algn="ctr"/>
            <a:endParaRPr lang="en-US" sz="1400" b="1" dirty="0" smtClean="0">
              <a:solidFill>
                <a:schemeClr val="accent2">
                  <a:lumMod val="40000"/>
                  <a:lumOff val="60000"/>
                </a:schemeClr>
              </a:solidFill>
            </a:endParaRPr>
          </a:p>
          <a:p>
            <a:pPr algn="ctr"/>
            <a:endParaRPr lang="en-US" sz="1400" b="1" dirty="0" smtClean="0">
              <a:solidFill>
                <a:schemeClr val="accent2">
                  <a:lumMod val="40000"/>
                  <a:lumOff val="60000"/>
                </a:schemeClr>
              </a:solidFill>
            </a:endParaRPr>
          </a:p>
          <a:p>
            <a:pPr algn="ctr"/>
            <a:endParaRPr lang="en-US" sz="1400" b="1" dirty="0" smtClean="0">
              <a:solidFill>
                <a:schemeClr val="accent2">
                  <a:lumMod val="40000"/>
                  <a:lumOff val="60000"/>
                </a:schemeClr>
              </a:solidFill>
            </a:endParaRPr>
          </a:p>
          <a:p>
            <a:pPr algn="ctr"/>
            <a:endParaRPr lang="ru-RU" sz="1400" b="1" dirty="0">
              <a:solidFill>
                <a:schemeClr val="accent2">
                  <a:lumMod val="40000"/>
                  <a:lumOff val="60000"/>
                </a:schemeClr>
              </a:solidFill>
            </a:endParaRPr>
          </a:p>
        </p:txBody>
      </p:sp>
      <p:sp>
        <p:nvSpPr>
          <p:cNvPr id="11" name="TextBox 10"/>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spd="med"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solidFill>
                  <a:schemeClr val="accent2">
                    <a:lumMod val="40000"/>
                    <a:lumOff val="60000"/>
                  </a:schemeClr>
                </a:solidFill>
                <a:effectLst>
                  <a:outerShdw blurRad="50800" dist="39000" dir="5460000" algn="tl">
                    <a:srgbClr val="000000">
                      <a:alpha val="38000"/>
                    </a:srgbClr>
                  </a:outerShdw>
                </a:effectLst>
              </a:rPr>
              <a:t>Read the text and do the tasks</a:t>
            </a:r>
            <a:endParaRPr lang="ru-RU" b="1" dirty="0">
              <a:ln w="11430"/>
              <a:solidFill>
                <a:schemeClr val="accent2">
                  <a:lumMod val="40000"/>
                  <a:lumOff val="60000"/>
                </a:schemeClr>
              </a:solidFill>
              <a:effectLst>
                <a:outerShdw blurRad="50800" dist="39000" dir="5460000" algn="tl">
                  <a:srgbClr val="000000">
                    <a:alpha val="38000"/>
                  </a:srgbClr>
                </a:outerShdw>
              </a:effectLst>
            </a:endParaRPr>
          </a:p>
        </p:txBody>
      </p:sp>
      <p:sp>
        <p:nvSpPr>
          <p:cNvPr id="4" name="TextBox 3"/>
          <p:cNvSpPr txBox="1"/>
          <p:nvPr/>
        </p:nvSpPr>
        <p:spPr>
          <a:xfrm>
            <a:off x="142844" y="6000768"/>
            <a:ext cx="1143008"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FF0000"/>
                </a:solidFill>
                <a:effectLst>
                  <a:outerShdw blurRad="50800" dist="39000" dir="5460000" algn="tl">
                    <a:srgbClr val="000000">
                      <a:alpha val="38000"/>
                    </a:srgbClr>
                  </a:outerShdw>
                </a:effectLst>
              </a:rPr>
              <a:t>NB!</a:t>
            </a:r>
            <a:endParaRPr lang="ru-RU" sz="3200" b="1" dirty="0">
              <a:ln w="11430"/>
              <a:solidFill>
                <a:srgbClr val="FF0000"/>
              </a:solidFill>
              <a:effectLst>
                <a:outerShdw blurRad="50800" dist="39000" dir="5460000" algn="tl">
                  <a:srgbClr val="000000">
                    <a:alpha val="38000"/>
                  </a:srgbClr>
                </a:outerShdw>
              </a:effectLst>
            </a:endParaRPr>
          </a:p>
        </p:txBody>
      </p:sp>
      <p:sp>
        <p:nvSpPr>
          <p:cNvPr id="5" name="TextBox 4"/>
          <p:cNvSpPr txBox="1"/>
          <p:nvPr/>
        </p:nvSpPr>
        <p:spPr>
          <a:xfrm>
            <a:off x="1071538" y="1714488"/>
            <a:ext cx="7072362" cy="1200329"/>
          </a:xfrm>
          <a:prstGeom prst="rect">
            <a:avLst/>
          </a:prstGeom>
          <a:noFill/>
        </p:spPr>
        <p:txBody>
          <a:bodyPr wrap="square" rtlCol="0">
            <a:spAutoFit/>
          </a:bodyPr>
          <a:lstStyle/>
          <a:p>
            <a:pPr lvl="0"/>
            <a:r>
              <a:rPr lang="en-US" b="1" dirty="0" smtClean="0">
                <a:solidFill>
                  <a:schemeClr val="bg1"/>
                </a:solidFill>
              </a:rPr>
              <a:t>1.Find the sentences with Passive Voice,</a:t>
            </a:r>
          </a:p>
          <a:p>
            <a:pPr lvl="0"/>
            <a:r>
              <a:rPr lang="en-US" b="1" dirty="0" smtClean="0">
                <a:solidFill>
                  <a:schemeClr val="bg1"/>
                </a:solidFill>
              </a:rPr>
              <a:t>    write down the predicates</a:t>
            </a:r>
            <a:endParaRPr lang="ru-RU" dirty="0" smtClean="0">
              <a:solidFill>
                <a:schemeClr val="bg1"/>
              </a:solidFill>
            </a:endParaRPr>
          </a:p>
          <a:p>
            <a:endParaRPr lang="ru-RU" dirty="0"/>
          </a:p>
        </p:txBody>
      </p:sp>
      <p:sp>
        <p:nvSpPr>
          <p:cNvPr id="6" name="TextBox 5"/>
          <p:cNvSpPr txBox="1"/>
          <p:nvPr/>
        </p:nvSpPr>
        <p:spPr>
          <a:xfrm>
            <a:off x="6786578" y="1928802"/>
            <a:ext cx="1714512" cy="3046988"/>
          </a:xfrm>
          <a:prstGeom prst="rect">
            <a:avLst/>
          </a:prstGeom>
          <a:solidFill>
            <a:schemeClr val="accent2">
              <a:lumMod val="40000"/>
              <a:lumOff val="60000"/>
            </a:schemeClr>
          </a:solidFill>
          <a:ln>
            <a:solidFill>
              <a:srgbClr val="C00000"/>
            </a:solidFill>
          </a:ln>
        </p:spPr>
        <p:txBody>
          <a:bodyPr wrap="square" rtlCol="0">
            <a:spAutoFit/>
          </a:bodyPr>
          <a:lstStyle/>
          <a:p>
            <a:r>
              <a:rPr lang="en-US" dirty="0" smtClean="0">
                <a:solidFill>
                  <a:srgbClr val="C00000"/>
                </a:solidFill>
              </a:rPr>
              <a:t>is “told” </a:t>
            </a:r>
          </a:p>
          <a:p>
            <a:r>
              <a:rPr lang="en-US" dirty="0" smtClean="0">
                <a:solidFill>
                  <a:srgbClr val="C00000"/>
                </a:solidFill>
              </a:rPr>
              <a:t>is called </a:t>
            </a:r>
          </a:p>
          <a:p>
            <a:r>
              <a:rPr lang="en-US" dirty="0" smtClean="0">
                <a:solidFill>
                  <a:srgbClr val="C00000"/>
                </a:solidFill>
              </a:rPr>
              <a:t>is made </a:t>
            </a:r>
          </a:p>
          <a:p>
            <a:r>
              <a:rPr lang="en-US" dirty="0" smtClean="0">
                <a:solidFill>
                  <a:srgbClr val="C00000"/>
                </a:solidFill>
              </a:rPr>
              <a:t>are printed </a:t>
            </a:r>
          </a:p>
          <a:p>
            <a:r>
              <a:rPr lang="en-US" dirty="0" smtClean="0">
                <a:solidFill>
                  <a:srgbClr val="C00000"/>
                </a:solidFill>
              </a:rPr>
              <a:t>are given </a:t>
            </a:r>
          </a:p>
          <a:p>
            <a:r>
              <a:rPr lang="en-US" dirty="0" smtClean="0">
                <a:solidFill>
                  <a:srgbClr val="C00000"/>
                </a:solidFill>
              </a:rPr>
              <a:t>are used </a:t>
            </a:r>
          </a:p>
          <a:p>
            <a:r>
              <a:rPr lang="en-US" dirty="0" smtClean="0">
                <a:solidFill>
                  <a:srgbClr val="C00000"/>
                </a:solidFill>
              </a:rPr>
              <a:t>are called </a:t>
            </a:r>
          </a:p>
          <a:p>
            <a:r>
              <a:rPr lang="en-US" dirty="0" smtClean="0">
                <a:solidFill>
                  <a:srgbClr val="C00000"/>
                </a:solidFill>
              </a:rPr>
              <a:t>it’s  spelt </a:t>
            </a:r>
            <a:endParaRPr lang="ru-RU" dirty="0">
              <a:solidFill>
                <a:srgbClr val="C00000"/>
              </a:solidFill>
            </a:endParaRPr>
          </a:p>
        </p:txBody>
      </p:sp>
      <p:sp>
        <p:nvSpPr>
          <p:cNvPr id="7" name="TextBox 6"/>
          <p:cNvSpPr txBox="1"/>
          <p:nvPr/>
        </p:nvSpPr>
        <p:spPr>
          <a:xfrm>
            <a:off x="4786314" y="2071678"/>
            <a:ext cx="1500198" cy="523220"/>
          </a:xfrm>
          <a:prstGeom prst="rect">
            <a:avLst/>
          </a:prstGeom>
          <a:noFill/>
        </p:spPr>
        <p:txBody>
          <a:bodyPr wrap="square" rtlCol="0">
            <a:spAutoFit/>
          </a:bodyPr>
          <a:lstStyle/>
          <a:p>
            <a:pPr algn="ctr"/>
            <a:r>
              <a:rPr lang="en-US" sz="2800" b="1" dirty="0" smtClean="0">
                <a:solidFill>
                  <a:srgbClr val="FF0000"/>
                </a:solidFill>
              </a:rPr>
              <a:t>Key</a:t>
            </a:r>
            <a:endParaRPr lang="ru-RU" sz="2800" b="1" dirty="0">
              <a:solidFill>
                <a:srgbClr val="FF0000"/>
              </a:solidFill>
            </a:endParaRPr>
          </a:p>
        </p:txBody>
      </p:sp>
      <p:sp>
        <p:nvSpPr>
          <p:cNvPr id="8" name="Стрелка вправо 7"/>
          <p:cNvSpPr/>
          <p:nvPr/>
        </p:nvSpPr>
        <p:spPr>
          <a:xfrm>
            <a:off x="6000760" y="2214554"/>
            <a:ext cx="357190" cy="28575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TextBox 8"/>
          <p:cNvSpPr txBox="1"/>
          <p:nvPr/>
        </p:nvSpPr>
        <p:spPr>
          <a:xfrm>
            <a:off x="1142976" y="2928934"/>
            <a:ext cx="5572164" cy="3200876"/>
          </a:xfrm>
          <a:prstGeom prst="rect">
            <a:avLst/>
          </a:prstGeom>
          <a:noFill/>
        </p:spPr>
        <p:txBody>
          <a:bodyPr wrap="square" rtlCol="0">
            <a:spAutoFit/>
          </a:bodyPr>
          <a:lstStyle/>
          <a:p>
            <a:r>
              <a:rPr lang="en-US" b="1" dirty="0" smtClean="0">
                <a:solidFill>
                  <a:schemeClr val="bg1"/>
                </a:solidFill>
              </a:rPr>
              <a:t> 2.   Answer the questions about the text</a:t>
            </a:r>
            <a:endParaRPr lang="ru-RU" dirty="0" smtClean="0">
              <a:solidFill>
                <a:schemeClr val="bg1"/>
              </a:solidFill>
            </a:endParaRPr>
          </a:p>
          <a:p>
            <a:r>
              <a:rPr lang="en-US" sz="1800" b="1" dirty="0" smtClean="0">
                <a:solidFill>
                  <a:schemeClr val="bg1"/>
                </a:solidFill>
              </a:rPr>
              <a:t> </a:t>
            </a:r>
            <a:endParaRPr lang="ru-RU" sz="1800" dirty="0" smtClean="0">
              <a:solidFill>
                <a:schemeClr val="bg1"/>
              </a:solidFill>
            </a:endParaRPr>
          </a:p>
          <a:p>
            <a:r>
              <a:rPr lang="en-US" sz="2000" dirty="0" smtClean="0">
                <a:solidFill>
                  <a:schemeClr val="bg1"/>
                </a:solidFill>
              </a:rPr>
              <a:t>1. What is called “binary code”?</a:t>
            </a:r>
            <a:endParaRPr lang="ru-RU" sz="2000" dirty="0" smtClean="0">
              <a:solidFill>
                <a:schemeClr val="bg1"/>
              </a:solidFill>
            </a:endParaRPr>
          </a:p>
          <a:p>
            <a:r>
              <a:rPr lang="en-US" sz="2000" dirty="0" smtClean="0">
                <a:solidFill>
                  <a:schemeClr val="bg1"/>
                </a:solidFill>
              </a:rPr>
              <a:t>2. How many bits do computers need to identify just  one number or letter?</a:t>
            </a:r>
            <a:endParaRPr lang="ru-RU" sz="2000" dirty="0" smtClean="0">
              <a:solidFill>
                <a:schemeClr val="bg1"/>
              </a:solidFill>
            </a:endParaRPr>
          </a:p>
          <a:p>
            <a:r>
              <a:rPr lang="en-US" sz="2000" dirty="0" smtClean="0">
                <a:solidFill>
                  <a:schemeClr val="bg1"/>
                </a:solidFill>
              </a:rPr>
              <a:t>3. Ten bits represent a single byte, don’t they?</a:t>
            </a:r>
            <a:endParaRPr lang="ru-RU" sz="2000" dirty="0" smtClean="0">
              <a:solidFill>
                <a:schemeClr val="bg1"/>
              </a:solidFill>
            </a:endParaRPr>
          </a:p>
          <a:p>
            <a:r>
              <a:rPr lang="en-US" sz="2000" dirty="0" smtClean="0">
                <a:solidFill>
                  <a:schemeClr val="bg1"/>
                </a:solidFill>
              </a:rPr>
              <a:t>4. What are “chips” used for?</a:t>
            </a:r>
            <a:endParaRPr lang="ru-RU" sz="2000" dirty="0" smtClean="0">
              <a:solidFill>
                <a:schemeClr val="bg1"/>
              </a:solidFill>
            </a:endParaRPr>
          </a:p>
          <a:p>
            <a:r>
              <a:rPr lang="en-US" sz="2000" dirty="0" smtClean="0">
                <a:solidFill>
                  <a:schemeClr val="bg1"/>
                </a:solidFill>
              </a:rPr>
              <a:t>5. How do we call precise  instructions for the computer?</a:t>
            </a:r>
            <a:endParaRPr lang="ru-RU" sz="2000" dirty="0" smtClean="0">
              <a:solidFill>
                <a:schemeClr val="bg1"/>
              </a:solidFill>
            </a:endParaRPr>
          </a:p>
          <a:p>
            <a:r>
              <a:rPr lang="en-US" sz="2000" dirty="0" smtClean="0">
                <a:solidFill>
                  <a:schemeClr val="bg1"/>
                </a:solidFill>
              </a:rPr>
              <a:t>6.Can we instruct the computer without a program?</a:t>
            </a:r>
            <a:endParaRPr lang="ru-RU" sz="2000" dirty="0">
              <a:solidFill>
                <a:schemeClr val="bg1"/>
              </a:solidFill>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Оформление по умолчанию">
  <a:themeElements>
    <a:clrScheme name="Другая 1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00000"/>
      </a:hlink>
      <a:folHlink>
        <a:srgbClr val="C00000"/>
      </a:folHlink>
    </a:clrScheme>
    <a:fontScheme name="Оформление по умолчанию">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Оформление по умолчанию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Оформление по умолчанию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1873</TotalTime>
  <Words>607</Words>
  <Application>Microsoft Office PowerPoint</Application>
  <PresentationFormat>Экран (4:3)</PresentationFormat>
  <Paragraphs>150</Paragraphs>
  <Slides>13</Slides>
  <Notes>0</Notes>
  <HiddenSlides>0</HiddenSlides>
  <MMClips>3</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Оформление по умолчанию</vt:lpstr>
      <vt:lpstr>Презентация PowerPoint</vt:lpstr>
      <vt:lpstr>Warm  Up!</vt:lpstr>
      <vt:lpstr>Презентация PowerPoint</vt:lpstr>
      <vt:lpstr>Презентация PowerPoint</vt:lpstr>
      <vt:lpstr>Презентация PowerPoint</vt:lpstr>
      <vt:lpstr>Software </vt:lpstr>
      <vt:lpstr>“My computer’s crashed” http://www.onestopenglish.com/skills/listening/jazz-chants/mp3-files-and-recording-scripts/jazz-chants-11-my-computers-crashed/149687.article (fill in the gaps)</vt:lpstr>
      <vt:lpstr>Charles  Babbage</vt:lpstr>
      <vt:lpstr>Read the text and do the tasks</vt:lpstr>
      <vt:lpstr>Listen to the text and do the tasks </vt:lpstr>
      <vt:lpstr>“For and against” arguments</vt:lpstr>
      <vt:lpstr>Write an opinion essay</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Tanya</cp:lastModifiedBy>
  <cp:revision>109</cp:revision>
  <dcterms:created xsi:type="dcterms:W3CDTF">1601-01-01T00:00:00Z</dcterms:created>
  <dcterms:modified xsi:type="dcterms:W3CDTF">2013-09-22T06:18:15Z</dcterms:modified>
</cp:coreProperties>
</file>