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18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11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6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D9B63-610F-4AF7-A37C-07340F9D9F47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7C6FD48-57FC-42FD-88F8-94BC25ADBB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104FE-E894-428B-A3B9-1C49CE406CB8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2C5F2-5EBA-49D2-A587-36920560A1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Овал 14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49950B-86EF-4D44-A48B-F08819E54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C1419-4A95-490D-90CC-5DBD9E41EEF7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ADC59-D1A6-4695-887F-E6EFBC550720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C45924-A877-4E14-B49E-B78F4B326E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Овал 9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0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F173A-A260-4024-86A4-8CBAD0075094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AE7E289-36E3-426D-9550-F44287B7CF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767BE-6B09-41E6-A8ED-270E5A5FCFA6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7A34F-7030-47B4-AC8D-5A41B87613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оугольник 10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оугольник 1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Овал 24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Овал 2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1EA66-AC57-491C-AF55-8DB887FD3F98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9B255B58-82F4-48F2-A572-9E1A7F0A7A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0A58F-5E2E-44EC-BDF9-C487A7CA6D38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8438E-0E4A-4699-ACEF-821908B8A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A0E3F-A33A-4194-93B2-A0A5FCD23BAF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119536E-A512-4DB7-9C3E-1717FE129B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0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0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2E99298-FBDC-47F3-8D31-D2FBEF0624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2B365-62D9-4076-8E2C-090C51835B41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2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1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38C56-05B1-4A88-B0DC-BE3933C169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832EE-2CDC-4891-9774-BF27DD9EEEE2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B5052367-9D4E-49E2-85EE-8FA3A4E54E2F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accent3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D6E9B5-A3D4-42E1-BF7C-97C1309126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9000">
              <a:schemeClr val="accent1">
                <a:tint val="66000"/>
                <a:satMod val="160000"/>
                <a:alpha val="39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642938" y="285750"/>
            <a:ext cx="8001000" cy="1714500"/>
          </a:xfrm>
        </p:spPr>
        <p:txBody>
          <a:bodyPr/>
          <a:lstStyle/>
          <a:p>
            <a:pPr eaLnBrk="1" hangingPunct="1"/>
            <a:r>
              <a:rPr lang="ru-RU" sz="2400" b="1" smtClean="0"/>
              <a:t>ОСОБЕННОСТИ </a:t>
            </a:r>
            <a:br>
              <a:rPr lang="ru-RU" sz="2400" b="1" smtClean="0"/>
            </a:br>
            <a:r>
              <a:rPr lang="ru-RU" sz="2400" b="1" smtClean="0"/>
              <a:t> ПЕРЕХОДА  РАЗНЫХ  ТИПОВ  </a:t>
            </a:r>
            <a:br>
              <a:rPr lang="ru-RU" sz="2400" b="1" smtClean="0"/>
            </a:br>
            <a:r>
              <a:rPr lang="ru-RU" sz="2400" b="1" smtClean="0"/>
              <a:t>ОБРАЗОВАТЕЛЬНЫХ  ОРГАНИЗАЦИЙ </a:t>
            </a:r>
            <a:br>
              <a:rPr lang="ru-RU" sz="2400" b="1" smtClean="0"/>
            </a:br>
            <a:r>
              <a:rPr lang="ru-RU" sz="2400" b="1" smtClean="0"/>
              <a:t>НА  НОВЫЕ  УСЛОВИЯ  ФИНАНСИРОВАНИЯ</a:t>
            </a:r>
          </a:p>
        </p:txBody>
      </p:sp>
      <p:pic>
        <p:nvPicPr>
          <p:cNvPr id="13315" name="Picture 5" descr="2_computer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0" y="3214688"/>
            <a:ext cx="2938463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6" descr="blueguestboo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0" y="4786313"/>
            <a:ext cx="80962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9000">
              <a:schemeClr val="accent1">
                <a:tint val="66000"/>
                <a:satMod val="160000"/>
                <a:alpha val="39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Автономные  учреждения</a:t>
            </a: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928688" y="1571625"/>
            <a:ext cx="7429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ФЗ  от  03.11.2006г.   №174 – ФЗ</a:t>
            </a:r>
          </a:p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«Об автономных учреждениях»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14688" y="2786063"/>
            <a:ext cx="3143250" cy="36988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УЧРЕЖДЕНИЯ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8688" y="3714750"/>
            <a:ext cx="2357437" cy="64611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ЧАСТНЫЕ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6375" y="3786188"/>
            <a:ext cx="2928938" cy="6461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ГОСУДАРСТВЕННЫЕ (муниципальные)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29000" y="5429250"/>
            <a:ext cx="2214563" cy="36988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</a:t>
            </a:r>
            <a:r>
              <a:rPr lang="ru-RU" b="1" dirty="0">
                <a:latin typeface="+mn-lt"/>
              </a:rPr>
              <a:t>БЮДЖЕТНЫЕ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57938" y="5429250"/>
            <a:ext cx="2357437" cy="36988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 АВТОНОМНЫЕ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2571750" y="3286125"/>
            <a:ext cx="1643063" cy="357188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857750" y="3286125"/>
            <a:ext cx="1785938" cy="428625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 flipV="1">
            <a:off x="4643438" y="4500563"/>
            <a:ext cx="1714500" cy="85725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715125" y="4500563"/>
            <a:ext cx="1643063" cy="85725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59000">
              <a:schemeClr val="accent1">
                <a:tint val="66000"/>
                <a:satMod val="160000"/>
                <a:alpha val="39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714375"/>
            <a:ext cx="8534400" cy="285750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Перечень нормативно-правовых документов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428625" y="1000125"/>
            <a:ext cx="8215313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1.    Устав.	Постановление об утверждении Устава №2367 от 28.12.11 г.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2.   Предложение  о создании автономного учреждения путем изменения  типа существующего.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3.   Постановление  администрации   Дятьковского  района  «О назначении Наблюдательного   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       Совета» №1385 от 29.12. 2011 г.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4.   Положение  о Наблюдательном Совете.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5.   Свидетельство  о постановке на учет в налоговом органе.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6.   Свидетельство о внесении записи в ЕГРЮЛ.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7.   Статрегистр-идентификация	кодов (центр статистики).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8.   Приказ	  по  МАДОУ о назначении на  должность  главного  бухгалтера; бухгалтера.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9.   Дополнительное	соглашение с сотрудниками.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10.  Муниципальное	задание на оказание муниципальных услуг.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11.   План	финансово-хозяйственной деятельности.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12.  График   перечисления   субсидии. 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13.  Банковские реквизиты.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14.  Лицензия на ведение образовательной деятельности.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15.  Свидетельство  о государственной регистрации на землю.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16.  Свидетельство  о государственной регистрации на здание.</a:t>
            </a:r>
          </a:p>
          <a:p>
            <a:pPr>
              <a:lnSpc>
                <a:spcPct val="150000"/>
              </a:lnSpc>
            </a:pPr>
            <a:r>
              <a:rPr lang="ru-RU" sz="1400">
                <a:latin typeface="Georgia" pitchFamily="18" charset="0"/>
              </a:rPr>
              <a:t>17.  Трудовой  договор с заведующим.</a:t>
            </a:r>
          </a:p>
          <a:p>
            <a:pPr>
              <a:lnSpc>
                <a:spcPct val="150000"/>
              </a:lnSpc>
            </a:pPr>
            <a:endParaRPr lang="ru-RU" sz="1400">
              <a:latin typeface="Georgia" pitchFamily="18" charset="0"/>
            </a:endParaRPr>
          </a:p>
        </p:txBody>
      </p:sp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142875" y="142875"/>
            <a:ext cx="8858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Georgia" pitchFamily="18" charset="0"/>
              </a:rPr>
              <a:t>муниципальное  автономное  дошкольное  образовательное  учреждение </a:t>
            </a:r>
          </a:p>
          <a:p>
            <a:pPr algn="ctr"/>
            <a:r>
              <a:rPr lang="ru-RU" sz="1400" b="1">
                <a:latin typeface="Georgia" pitchFamily="18" charset="0"/>
              </a:rPr>
              <a:t>детский  сад  комбинированного  вида  «Елочка»  Дятьковского  района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9000">
              <a:schemeClr val="accent1">
                <a:tint val="66000"/>
                <a:satMod val="160000"/>
                <a:alpha val="39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827088" y="765175"/>
            <a:ext cx="8532812" cy="341313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C00000"/>
                </a:solidFill>
              </a:rPr>
              <a:t>ПЕРЕХОД  В</a:t>
            </a:r>
            <a:r>
              <a:rPr lang="ru-RU" sz="2400" b="1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2400" b="1" smtClean="0">
                <a:solidFill>
                  <a:srgbClr val="C00000"/>
                </a:solidFill>
              </a:rPr>
              <a:t>СТАТУС</a:t>
            </a:r>
            <a:r>
              <a:rPr lang="ru-RU" sz="2400" b="1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2400" b="1" smtClean="0">
                <a:solidFill>
                  <a:srgbClr val="C00000"/>
                </a:solidFill>
              </a:rPr>
              <a:t>АВТОНОМНОГО ОУ</a:t>
            </a:r>
            <a:r>
              <a:rPr lang="ru-RU" sz="2400" b="1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2400" b="1" smtClean="0">
                <a:solidFill>
                  <a:srgbClr val="C00000"/>
                </a:solidFill>
              </a:rPr>
              <a:t>СПОСОБСТВУЕТ</a:t>
            </a:r>
          </a:p>
        </p:txBody>
      </p:sp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357188" y="1500188"/>
            <a:ext cx="8572500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b="1">
                <a:latin typeface="Georgia" pitchFamily="18" charset="0"/>
              </a:rPr>
              <a:t>Расширению спектра дополнительных платных услуг, ориентированных на заказ реальных потребителей (родителей).</a:t>
            </a:r>
          </a:p>
          <a:p>
            <a:pPr marL="342900" indent="-342900"/>
            <a:endParaRPr lang="ru-RU" b="1">
              <a:latin typeface="Georgia" pitchFamily="18" charset="0"/>
            </a:endParaRPr>
          </a:p>
          <a:p>
            <a:pPr marL="342900" indent="-342900"/>
            <a:r>
              <a:rPr lang="ru-RU" b="1">
                <a:latin typeface="Georgia" pitchFamily="18" charset="0"/>
              </a:rPr>
              <a:t>2.   Увеличению внебюджетного финансирования ОУ.</a:t>
            </a:r>
          </a:p>
          <a:p>
            <a:pPr marL="342900" indent="-342900"/>
            <a:endParaRPr lang="ru-RU" b="1">
              <a:latin typeface="Georgia" pitchFamily="18" charset="0"/>
            </a:endParaRPr>
          </a:p>
          <a:p>
            <a:pPr marL="342900" indent="-342900"/>
            <a:r>
              <a:rPr lang="ru-RU" b="1">
                <a:latin typeface="Georgia" pitchFamily="18" charset="0"/>
              </a:rPr>
              <a:t>3.   Укреплению материально-технической базы ОУ.</a:t>
            </a:r>
          </a:p>
          <a:p>
            <a:pPr marL="342900" indent="-342900"/>
            <a:endParaRPr lang="ru-RU" b="1">
              <a:latin typeface="Georgia" pitchFamily="18" charset="0"/>
            </a:endParaRPr>
          </a:p>
          <a:p>
            <a:pPr marL="342900" indent="-342900">
              <a:buFontTx/>
              <a:buAutoNum type="arabicPeriod" startAt="4"/>
            </a:pPr>
            <a:r>
              <a:rPr lang="ru-RU" b="1">
                <a:latin typeface="Georgia" pitchFamily="18" charset="0"/>
              </a:rPr>
              <a:t>Упрощению схем финансирования ОУ, ускорению процессов </a:t>
            </a:r>
          </a:p>
          <a:p>
            <a:pPr marL="342900" indent="-342900"/>
            <a:r>
              <a:rPr lang="ru-RU" b="1">
                <a:latin typeface="Georgia" pitchFamily="18" charset="0"/>
              </a:rPr>
              <a:t>      совершения  сделок, торгов.</a:t>
            </a:r>
          </a:p>
          <a:p>
            <a:pPr marL="342900" indent="-342900"/>
            <a:endParaRPr lang="ru-RU" b="1">
              <a:latin typeface="Georgia" pitchFamily="18" charset="0"/>
            </a:endParaRPr>
          </a:p>
          <a:p>
            <a:pPr marL="342900" indent="-342900"/>
            <a:r>
              <a:rPr lang="ru-RU" b="1">
                <a:latin typeface="Georgia" pitchFamily="18" charset="0"/>
              </a:rPr>
              <a:t>5.   Экономии бюджета ОУ за счет введения упрощённых схем </a:t>
            </a:r>
          </a:p>
          <a:p>
            <a:pPr marL="342900" indent="-342900"/>
            <a:r>
              <a:rPr lang="ru-RU" b="1">
                <a:latin typeface="Georgia" pitchFamily="18" charset="0"/>
              </a:rPr>
              <a:t>      налогообложения.</a:t>
            </a:r>
          </a:p>
          <a:p>
            <a:pPr marL="342900" indent="-342900"/>
            <a:endParaRPr lang="ru-RU" b="1">
              <a:latin typeface="Georgia" pitchFamily="18" charset="0"/>
            </a:endParaRPr>
          </a:p>
          <a:p>
            <a:pPr marL="342900" indent="-342900">
              <a:buFontTx/>
              <a:buAutoNum type="arabicPeriod" startAt="6"/>
            </a:pPr>
            <a:r>
              <a:rPr lang="ru-RU" b="1">
                <a:latin typeface="Georgia" pitchFamily="18" charset="0"/>
              </a:rPr>
              <a:t>Доходы автономного учреждения остаются в его  </a:t>
            </a:r>
          </a:p>
          <a:p>
            <a:pPr marL="342900" indent="-342900"/>
            <a:r>
              <a:rPr lang="ru-RU" b="1">
                <a:latin typeface="Georgia" pitchFamily="18" charset="0"/>
              </a:rPr>
              <a:t>      самостоятельном распоряжении, используются им и не относятся к доходам бюджета.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9000">
              <a:schemeClr val="accent1">
                <a:tint val="66000"/>
                <a:satMod val="160000"/>
                <a:alpha val="39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228600"/>
            <a:ext cx="8715375" cy="6286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ИСТОЧНИКИ ФИНАНСИРОВАНИЯ АВТОНОМНОГО ОУ</a:t>
            </a:r>
            <a:endParaRPr lang="ru-RU" sz="2400" b="1" dirty="0">
              <a:solidFill>
                <a:srgbClr val="C00000"/>
              </a:solidFill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rot="10800000" flipV="1">
            <a:off x="1071563" y="1285875"/>
            <a:ext cx="3214687" cy="57150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 стрелкой 3"/>
          <p:cNvCxnSpPr/>
          <p:nvPr/>
        </p:nvCxnSpPr>
        <p:spPr>
          <a:xfrm rot="10800000" flipV="1">
            <a:off x="3071813" y="1428750"/>
            <a:ext cx="1250950" cy="428625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4786313" y="1428750"/>
            <a:ext cx="785812" cy="428625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857750" y="1285875"/>
            <a:ext cx="3000375" cy="57150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2875" y="1928813"/>
            <a:ext cx="1500188" cy="6461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местный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бюджет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14500" y="1928813"/>
            <a:ext cx="2000250" cy="6461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родительская плата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57625" y="1928813"/>
            <a:ext cx="2357438" cy="175418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плата родителей за дополнительные платные образовательные  услуги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86500" y="1928813"/>
            <a:ext cx="2714625" cy="6461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благотворительные пожертвования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4313" y="3143250"/>
            <a:ext cx="1857375" cy="255428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</a:rPr>
              <a:t>Нормативное финансирование (ДОУ «Елочка» – 740р. на ребёнка) согласно постановлению администрации </a:t>
            </a:r>
            <a:r>
              <a:rPr lang="ru-RU" sz="1600" dirty="0" err="1">
                <a:latin typeface="+mn-lt"/>
              </a:rPr>
              <a:t>Дятьковского</a:t>
            </a:r>
            <a:r>
              <a:rPr lang="ru-RU" sz="1600" dirty="0">
                <a:latin typeface="+mn-lt"/>
              </a:rPr>
              <a:t> района.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286000" y="3786188"/>
            <a:ext cx="1643063" cy="132397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</a:rPr>
              <a:t>За присмотр и уход за детьми с учётом компенсаций  и  льгот.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29125" y="4714875"/>
            <a:ext cx="1643063" cy="83026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</a:rPr>
              <a:t>Согласно договору и калькуляции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786563" y="3286125"/>
            <a:ext cx="2071687" cy="23082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</a:rPr>
              <a:t>- Положение о порядке привлечения  и расходование добровольных пожертвований;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</a:rPr>
              <a:t>- Договор пожертвования</a:t>
            </a:r>
            <a:r>
              <a:rPr lang="ru-RU" sz="1400" dirty="0">
                <a:latin typeface="+mn-lt"/>
              </a:rPr>
              <a:t>.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 rot="5400000">
            <a:off x="856456" y="2856707"/>
            <a:ext cx="428625" cy="1588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2320926" y="3178175"/>
            <a:ext cx="1071562" cy="1587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6200000" flipH="1">
            <a:off x="4590256" y="4196557"/>
            <a:ext cx="1000125" cy="36512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7394575" y="2963863"/>
            <a:ext cx="500063" cy="1587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7" name="TextBox 54"/>
          <p:cNvSpPr txBox="1">
            <a:spLocks noChangeArrowheads="1"/>
          </p:cNvSpPr>
          <p:nvPr/>
        </p:nvSpPr>
        <p:spPr bwMode="auto">
          <a:xfrm>
            <a:off x="730250" y="6357938"/>
            <a:ext cx="7342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Georgia" pitchFamily="18" charset="0"/>
              </a:rPr>
              <a:t>*  Финансы перечисляются за счёт детского сада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9000">
              <a:schemeClr val="accent1">
                <a:tint val="66000"/>
                <a:satMod val="160000"/>
                <a:alpha val="39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85750" y="214313"/>
            <a:ext cx="8534400" cy="1000125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C00000"/>
                </a:solidFill>
              </a:rPr>
              <a:t>Федеральный закон </a:t>
            </a:r>
            <a:br>
              <a:rPr lang="ru-RU" sz="2400" b="1" smtClean="0">
                <a:solidFill>
                  <a:srgbClr val="C00000"/>
                </a:solidFill>
              </a:rPr>
            </a:br>
            <a:r>
              <a:rPr lang="ru-RU" sz="2400" b="1" smtClean="0">
                <a:solidFill>
                  <a:srgbClr val="C00000"/>
                </a:solidFill>
              </a:rPr>
              <a:t>«Об образовании в Российской Федерации» </a:t>
            </a:r>
            <a:br>
              <a:rPr lang="ru-RU" sz="2400" b="1" smtClean="0">
                <a:solidFill>
                  <a:srgbClr val="C00000"/>
                </a:solidFill>
              </a:rPr>
            </a:br>
            <a:r>
              <a:rPr lang="ru-RU" sz="2400" b="1" smtClean="0">
                <a:solidFill>
                  <a:srgbClr val="C00000"/>
                </a:solidFill>
              </a:rPr>
              <a:t>от 01.09.2013 г.</a:t>
            </a: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285750" y="1643063"/>
            <a:ext cx="857250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Georgia" pitchFamily="18" charset="0"/>
              </a:rPr>
              <a:t>Глава 13.  Экономическая деятельность и финансовое обеспечение.</a:t>
            </a:r>
          </a:p>
          <a:p>
            <a:pPr algn="ctr"/>
            <a:endParaRPr lang="ru-RU" b="1">
              <a:latin typeface="Georgia" pitchFamily="18" charset="0"/>
            </a:endParaRPr>
          </a:p>
          <a:p>
            <a:pPr algn="ctr"/>
            <a:endParaRPr lang="ru-RU" b="1">
              <a:latin typeface="Georgia" pitchFamily="18" charset="0"/>
            </a:endParaRPr>
          </a:p>
          <a:p>
            <a:pPr algn="ctr"/>
            <a:endParaRPr lang="ru-RU" b="1">
              <a:latin typeface="Georgia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>
                <a:latin typeface="Georgia" pitchFamily="18" charset="0"/>
              </a:rPr>
              <a:t>         </a:t>
            </a:r>
            <a:r>
              <a:rPr lang="ru-RU" sz="2000" b="1">
                <a:latin typeface="Georgia" pitchFamily="18" charset="0"/>
              </a:rPr>
              <a:t>Нормативы, определяемые органами власти на затраты по оказанию государственной муниципальной услуги определяются по каждому уровню образования в соответствии с </a:t>
            </a:r>
            <a:r>
              <a:rPr lang="ru-RU" sz="2000" b="1">
                <a:latin typeface="Bodoni MT" pitchFamily="18" charset="0"/>
              </a:rPr>
              <a:t>ФГОС</a:t>
            </a:r>
            <a:r>
              <a:rPr lang="ru-RU" sz="2000" b="1"/>
              <a:t> </a:t>
            </a:r>
            <a:r>
              <a:rPr lang="ru-RU" sz="2000" b="1">
                <a:latin typeface="Bodoni MT" pitchFamily="18" charset="0"/>
              </a:rPr>
              <a:t>ДО</a:t>
            </a:r>
            <a:r>
              <a:rPr lang="ru-RU" sz="2000" b="1">
                <a:latin typeface="Georgia" pitchFamily="18" charset="0"/>
              </a:rPr>
              <a:t>, типа образовательной организации;  включают затраты на оплату труда педагогических работников с учётом обеспечения уровня средней заработной платы педагогических работников в регионе.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>
                <a:solidFill>
                  <a:srgbClr val="C00000"/>
                </a:solidFill>
              </a:rPr>
              <a:t>ТРУДНОСТИ   ПЕРЕХОДА   В   АВТОНОМНОЕ УЧРЕЖДЕНИЕ</a:t>
            </a:r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500063" y="1643063"/>
            <a:ext cx="835818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b="1">
                <a:latin typeface="Georgia" pitchFamily="18" charset="0"/>
              </a:rPr>
              <a:t>Кадровый подбор бухгалтерии.</a:t>
            </a:r>
          </a:p>
          <a:p>
            <a:pPr marL="342900" indent="-342900"/>
            <a:endParaRPr lang="ru-RU" b="1">
              <a:latin typeface="Georgia" pitchFamily="18" charset="0"/>
            </a:endParaRPr>
          </a:p>
          <a:p>
            <a:pPr marL="342900" indent="-342900">
              <a:buFontTx/>
              <a:buAutoNum type="arabicPeriod" startAt="2"/>
            </a:pPr>
            <a:r>
              <a:rPr lang="ru-RU" b="1">
                <a:latin typeface="Georgia" pitchFamily="18" charset="0"/>
              </a:rPr>
              <a:t>Установка программного обеспечения.</a:t>
            </a:r>
          </a:p>
          <a:p>
            <a:pPr marL="342900" indent="-342900"/>
            <a:endParaRPr lang="ru-RU" b="1">
              <a:latin typeface="Georgia" pitchFamily="18" charset="0"/>
            </a:endParaRPr>
          </a:p>
          <a:p>
            <a:pPr marL="342900" indent="-342900"/>
            <a:r>
              <a:rPr lang="ru-RU" b="1">
                <a:latin typeface="Georgia" pitchFamily="18" charset="0"/>
              </a:rPr>
              <a:t>3.   Открытие счёта в казначействе.</a:t>
            </a:r>
          </a:p>
          <a:p>
            <a:pPr marL="342900" indent="-342900"/>
            <a:endParaRPr lang="ru-RU" b="1">
              <a:latin typeface="Georgia" pitchFamily="18" charset="0"/>
            </a:endParaRPr>
          </a:p>
          <a:p>
            <a:pPr marL="342900" indent="-342900">
              <a:buFontTx/>
              <a:buAutoNum type="arabicPeriod" startAt="4"/>
            </a:pPr>
            <a:r>
              <a:rPr lang="ru-RU" b="1">
                <a:latin typeface="Georgia" pitchFamily="18" charset="0"/>
              </a:rPr>
              <a:t>Работа с родителями по внедрению дополнительных платных образовательных услуг.</a:t>
            </a:r>
          </a:p>
          <a:p>
            <a:pPr marL="342900" indent="-342900">
              <a:buFontTx/>
              <a:buAutoNum type="arabicPeriod" startAt="4"/>
            </a:pPr>
            <a:endParaRPr lang="ru-RU" b="1">
              <a:latin typeface="Georgia" pitchFamily="18" charset="0"/>
            </a:endParaRPr>
          </a:p>
          <a:p>
            <a:pPr marL="342900" indent="-342900">
              <a:buFontTx/>
              <a:buAutoNum type="arabicPeriod" startAt="5"/>
            </a:pPr>
            <a:r>
              <a:rPr lang="ru-RU" b="1">
                <a:latin typeface="Georgia" pitchFamily="18" charset="0"/>
              </a:rPr>
              <a:t>Снижение затрат на содержание зданий и технического обслуживания (энергетическое обследование,  установка счётчиков всех видов).</a:t>
            </a:r>
          </a:p>
          <a:p>
            <a:pPr marL="342900" indent="-342900"/>
            <a:endParaRPr lang="ru-RU" b="1">
              <a:latin typeface="Georgia" pitchFamily="18" charset="0"/>
            </a:endParaRPr>
          </a:p>
          <a:p>
            <a:pPr marL="342900" indent="-342900">
              <a:buFontTx/>
              <a:buAutoNum type="arabicPeriod" startAt="6"/>
            </a:pPr>
            <a:r>
              <a:rPr lang="ru-RU" b="1">
                <a:latin typeface="Georgia" pitchFamily="18" charset="0"/>
              </a:rPr>
              <a:t>Составление плана финансово-хозяйственной деятельности (совместно с главным бухгалтером).</a:t>
            </a:r>
          </a:p>
          <a:p>
            <a:pPr marL="342900" indent="-342900"/>
            <a:endParaRPr lang="ru-RU" b="1">
              <a:latin typeface="Georgia" pitchFamily="18" charset="0"/>
            </a:endParaRPr>
          </a:p>
          <a:p>
            <a:pPr marL="342900" indent="-342900"/>
            <a:r>
              <a:rPr lang="ru-RU" b="1">
                <a:latin typeface="Georgia" pitchFamily="18" charset="0"/>
              </a:rPr>
              <a:t>7.   Формирование состава Наблюдательного совета.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285750" y="357188"/>
            <a:ext cx="8534400" cy="487362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C00000"/>
                </a:solidFill>
              </a:rPr>
              <a:t>РЕЗУЛЬТАТЫ   ПЕРЕХОДА   В   НОВЫЙ   СТАТУС</a:t>
            </a:r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285750" y="1428750"/>
            <a:ext cx="8643938" cy="466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1.  </a:t>
            </a:r>
            <a:r>
              <a:rPr lang="ru-RU" b="1">
                <a:latin typeface="Georgia" pitchFamily="18" charset="0"/>
              </a:rPr>
              <a:t>Расширение спектра дополнительных платных услуг.</a:t>
            </a:r>
          </a:p>
          <a:p>
            <a:pPr marL="342900" indent="-342900">
              <a:lnSpc>
                <a:spcPct val="150000"/>
              </a:lnSpc>
            </a:pPr>
            <a:endParaRPr lang="ru-RU" b="1">
              <a:latin typeface="Georgia" pitchFamily="18" charset="0"/>
            </a:endParaRPr>
          </a:p>
          <a:p>
            <a:pPr marL="342900" indent="-342900" algn="ctr">
              <a:lnSpc>
                <a:spcPct val="150000"/>
              </a:lnSpc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На 01.05.2014г. – 7 кружков,  планируется  на  01.09. 2014г. – 12 кружков.</a:t>
            </a:r>
          </a:p>
          <a:p>
            <a:pPr marL="342900" indent="-342900" algn="ctr">
              <a:lnSpc>
                <a:spcPct val="150000"/>
              </a:lnSpc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За  2013г.  заработано – 114 тыс. 245 рублей.</a:t>
            </a:r>
          </a:p>
          <a:p>
            <a:pPr marL="342900" indent="-342900">
              <a:lnSpc>
                <a:spcPct val="150000"/>
              </a:lnSpc>
            </a:pP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Увеличение зарплаты педагогическим работникам на 01.05.2014г. – 23.660 рублей (за счёт оптимизации штатного расписания и перераспределения средств).</a:t>
            </a:r>
          </a:p>
          <a:p>
            <a:pPr marL="342900" indent="-342900">
              <a:lnSpc>
                <a:spcPct val="150000"/>
              </a:lnSpc>
            </a:pP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 startAt="2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Увеличение внебюджетного финансирования.</a:t>
            </a:r>
          </a:p>
          <a:p>
            <a:pPr marL="342900" indent="-342900">
              <a:lnSpc>
                <a:spcPct val="150000"/>
              </a:lnSpc>
            </a:pP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3.   Укрепление материально-технической базы.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312</TotalTime>
  <Words>444</Words>
  <Application>Microsoft Office PowerPoint</Application>
  <PresentationFormat>Экран (4:3)</PresentationFormat>
  <Paragraphs>89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12</vt:i4>
      </vt:variant>
      <vt:variant>
        <vt:lpstr>Заголовки слайдов</vt:lpstr>
      </vt:variant>
      <vt:variant>
        <vt:i4>8</vt:i4>
      </vt:variant>
    </vt:vector>
  </HeadingPairs>
  <TitlesOfParts>
    <vt:vector size="27" baseType="lpstr">
      <vt:lpstr>Arial</vt:lpstr>
      <vt:lpstr>Georgia</vt:lpstr>
      <vt:lpstr>Wingdings 2</vt:lpstr>
      <vt:lpstr>Wingdings</vt:lpstr>
      <vt:lpstr>Calibri</vt:lpstr>
      <vt:lpstr>Times New Roman</vt:lpstr>
      <vt:lpstr>Bodoni MT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ОСОБЕННОСТИ   ПЕРЕХОДА  РАЗНЫХ  ТИПОВ   ОБРАЗОВАТЕЛЬНЫХ  ОРГАНИЗАЦИЙ  НА  НОВЫЕ  УСЛОВИЯ  ФИНАНСИРОВАНИЯ</vt:lpstr>
      <vt:lpstr>Автономные  учреждения</vt:lpstr>
      <vt:lpstr>Перечень нормативно-правовых документов</vt:lpstr>
      <vt:lpstr>ПЕРЕХОД  В СТАТУС АВТОНОМНОГО ОУ СПОСОБСТВУЕТ</vt:lpstr>
      <vt:lpstr>ИСТОЧНИКИ ФИНАНСИРОВАНИЯ АВТОНОМНОГО ОУ</vt:lpstr>
      <vt:lpstr>Федеральный закон  «Об образовании в Российской Федерации»  от 01.09.2013 г.</vt:lpstr>
      <vt:lpstr>ТРУДНОСТИ   ПЕРЕХОДА   В   АВТОНОМНОЕ УЧРЕЖДЕНИЕ</vt:lpstr>
      <vt:lpstr>РЕЗУЛЬТАТЫ   ПЕРЕХОДА   В   НОВЫЙ   СТАТУС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  ПЕРЕХОДА  РАЗНЫХ  ТИПОВ   ОБРАЗОВАТЕЛЬНЫХ  ОРГАНИЗАЦИЙ  НА  НОВЫЕ  УСЛОВИЯ  ФИНАНСИРОВАНИЯ</dc:title>
  <dc:creator>админ</dc:creator>
  <cp:lastModifiedBy>Елочка</cp:lastModifiedBy>
  <cp:revision>20</cp:revision>
  <dcterms:created xsi:type="dcterms:W3CDTF">2014-05-10T11:38:46Z</dcterms:created>
  <dcterms:modified xsi:type="dcterms:W3CDTF">2014-05-15T11:34:58Z</dcterms:modified>
</cp:coreProperties>
</file>