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316" r:id="rId2"/>
    <p:sldId id="257" r:id="rId3"/>
    <p:sldId id="258" r:id="rId4"/>
    <p:sldId id="259" r:id="rId5"/>
    <p:sldId id="317" r:id="rId6"/>
    <p:sldId id="318" r:id="rId7"/>
    <p:sldId id="319" r:id="rId8"/>
    <p:sldId id="321" r:id="rId9"/>
    <p:sldId id="322" r:id="rId10"/>
    <p:sldId id="323" r:id="rId11"/>
    <p:sldId id="262" r:id="rId12"/>
    <p:sldId id="263" r:id="rId13"/>
    <p:sldId id="264" r:id="rId14"/>
    <p:sldId id="265" r:id="rId15"/>
    <p:sldId id="266" r:id="rId16"/>
    <p:sldId id="269" r:id="rId17"/>
    <p:sldId id="271" r:id="rId18"/>
    <p:sldId id="272" r:id="rId19"/>
    <p:sldId id="324" r:id="rId20"/>
    <p:sldId id="325" r:id="rId21"/>
    <p:sldId id="326" r:id="rId22"/>
    <p:sldId id="327" r:id="rId23"/>
    <p:sldId id="328" r:id="rId24"/>
    <p:sldId id="329" r:id="rId25"/>
    <p:sldId id="330" r:id="rId26"/>
    <p:sldId id="331" r:id="rId27"/>
    <p:sldId id="340" r:id="rId28"/>
    <p:sldId id="341" r:id="rId29"/>
    <p:sldId id="342" r:id="rId30"/>
    <p:sldId id="343" r:id="rId31"/>
    <p:sldId id="332" r:id="rId32"/>
    <p:sldId id="333" r:id="rId33"/>
    <p:sldId id="334" r:id="rId34"/>
    <p:sldId id="344" r:id="rId35"/>
    <p:sldId id="345" r:id="rId36"/>
    <p:sldId id="348" r:id="rId37"/>
    <p:sldId id="347" r:id="rId38"/>
    <p:sldId id="346" r:id="rId39"/>
    <p:sldId id="349" r:id="rId40"/>
    <p:sldId id="350" r:id="rId41"/>
    <p:sldId id="351" r:id="rId42"/>
    <p:sldId id="352" r:id="rId43"/>
    <p:sldId id="353" r:id="rId44"/>
    <p:sldId id="354" r:id="rId45"/>
    <p:sldId id="355" r:id="rId46"/>
    <p:sldId id="356" r:id="rId47"/>
    <p:sldId id="357" r:id="rId48"/>
    <p:sldId id="335" r:id="rId49"/>
    <p:sldId id="336" r:id="rId50"/>
    <p:sldId id="339" r:id="rId51"/>
    <p:sldId id="337" r:id="rId52"/>
    <p:sldId id="338" r:id="rId53"/>
    <p:sldId id="274" r:id="rId54"/>
    <p:sldId id="275" r:id="rId55"/>
    <p:sldId id="276" r:id="rId56"/>
    <p:sldId id="277" r:id="rId57"/>
    <p:sldId id="278" r:id="rId58"/>
    <p:sldId id="283" r:id="rId59"/>
    <p:sldId id="284" r:id="rId60"/>
    <p:sldId id="315" r:id="rId61"/>
    <p:sldId id="288" r:id="rId62"/>
    <p:sldId id="289" r:id="rId63"/>
    <p:sldId id="296" r:id="rId64"/>
    <p:sldId id="295" r:id="rId65"/>
    <p:sldId id="298" r:id="rId66"/>
    <p:sldId id="299" r:id="rId67"/>
    <p:sldId id="301" r:id="rId68"/>
    <p:sldId id="304" r:id="rId69"/>
    <p:sldId id="305" r:id="rId70"/>
    <p:sldId id="306" r:id="rId71"/>
    <p:sldId id="307" r:id="rId72"/>
    <p:sldId id="308" r:id="rId73"/>
    <p:sldId id="314" r:id="rId74"/>
    <p:sldId id="358" r:id="rId75"/>
  </p:sldIdLst>
  <p:sldSz cx="9144000" cy="6858000" type="screen4x3"/>
  <p:notesSz cx="6867525" cy="9994900"/>
  <p:custDataLst>
    <p:tags r:id="rId76"/>
  </p:custDataLst>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34578" autoAdjust="0"/>
    <p:restoredTop sz="86435" autoAdjust="0"/>
  </p:normalViewPr>
  <p:slideViewPr>
    <p:cSldViewPr>
      <p:cViewPr varScale="1">
        <p:scale>
          <a:sx n="50" d="100"/>
          <a:sy n="50" d="100"/>
        </p:scale>
        <p:origin x="-1380" y="-102"/>
      </p:cViewPr>
      <p:guideLst>
        <p:guide orient="horz" pos="2160"/>
        <p:guide pos="2880"/>
      </p:guideLst>
    </p:cSldViewPr>
  </p:slideViewPr>
  <p:outlineViewPr>
    <p:cViewPr>
      <p:scale>
        <a:sx n="33" d="100"/>
        <a:sy n="33" d="100"/>
      </p:scale>
      <p:origin x="0" y="5532"/>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ags" Target="tags/tag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009442" y="3307355"/>
            <a:ext cx="7117180" cy="1470025"/>
          </a:xfrm>
        </p:spPr>
        <p:txBody>
          <a:bodyPr anchor="b"/>
          <a:lstStyle>
            <a:lvl1pPr>
              <a:defRPr sz="4000"/>
            </a:lvl1pPr>
          </a:lstStyle>
          <a:p>
            <a:r>
              <a:rPr lang="ru-RU" smtClean="0"/>
              <a:t>Образец заголовка</a:t>
            </a:r>
            <a:endParaRPr lang="en-US"/>
          </a:p>
        </p:txBody>
      </p:sp>
      <p:sp>
        <p:nvSpPr>
          <p:cNvPr id="3" name="Subtitle 2"/>
          <p:cNvSpPr>
            <a:spLocks noGrp="1"/>
          </p:cNvSpPr>
          <p:nvPr>
            <p:ph type="subTitle" idx="1"/>
          </p:nvPr>
        </p:nvSpPr>
        <p:spPr>
          <a:xfrm>
            <a:off x="1009442" y="4777380"/>
            <a:ext cx="7117180" cy="861420"/>
          </a:xfrm>
        </p:spPr>
        <p:txBody>
          <a:bodyPr anchor="t">
            <a:normAutofit/>
          </a:bodyPr>
          <a:lstStyle>
            <a:lvl1pPr marL="0" indent="0" algn="l">
              <a:buNone/>
              <a:defRPr sz="2000">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a:p>
        </p:txBody>
      </p:sp>
      <p:sp>
        <p:nvSpPr>
          <p:cNvPr id="4" name="Date Placeholder 3"/>
          <p:cNvSpPr>
            <a:spLocks noGrp="1"/>
          </p:cNvSpPr>
          <p:nvPr>
            <p:ph type="dt" sz="half" idx="10"/>
          </p:nvPr>
        </p:nvSpPr>
        <p:spPr/>
        <p:txBody>
          <a:bodyPr/>
          <a:lstStyle/>
          <a:p>
            <a:fld id="{C4345753-1F62-468F-8976-3C6C79ABA999}" type="datetimeFigureOut">
              <a:rPr lang="ru-RU" smtClean="0"/>
              <a:pPr/>
              <a:t>15.03.2015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A5D6E64-1847-40AE-9173-DC648F2074EA}" type="slidenum">
              <a:rPr lang="ru-RU" smtClean="0"/>
              <a:pPr/>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009443" y="1807361"/>
            <a:ext cx="7123080" cy="405143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C4345753-1F62-468F-8976-3C6C79ABA999}" type="datetimeFigureOut">
              <a:rPr lang="ru-RU" smtClean="0"/>
              <a:pPr/>
              <a:t>15.03.2015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A5D6E64-1847-40AE-9173-DC648F2074EA}" type="slidenum">
              <a:rPr lang="ru-RU" smtClean="0"/>
              <a:pPr/>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9561" y="675723"/>
            <a:ext cx="1472962" cy="5185328"/>
          </a:xfrm>
        </p:spPr>
        <p:txBody>
          <a:bodyPr vert="eaVert"/>
          <a:lstStyle/>
          <a:p>
            <a:r>
              <a:rPr lang="ru-RU" smtClean="0"/>
              <a:t>Образец заголовка</a:t>
            </a:r>
            <a:endParaRPr lang="en-US"/>
          </a:p>
        </p:txBody>
      </p:sp>
      <p:sp>
        <p:nvSpPr>
          <p:cNvPr id="3" name="Vertical Text Placeholder 2"/>
          <p:cNvSpPr>
            <a:spLocks noGrp="1"/>
          </p:cNvSpPr>
          <p:nvPr>
            <p:ph type="body" orient="vert" idx="1"/>
          </p:nvPr>
        </p:nvSpPr>
        <p:spPr>
          <a:xfrm>
            <a:off x="1009442" y="675723"/>
            <a:ext cx="5467557" cy="518532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C4345753-1F62-468F-8976-3C6C79ABA999}" type="datetimeFigureOut">
              <a:rPr lang="ru-RU" smtClean="0"/>
              <a:pPr/>
              <a:t>15.03.2015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A5D6E64-1847-40AE-9173-DC648F2074EA}" type="slidenum">
              <a:rPr lang="ru-RU" smtClean="0"/>
              <a:pPr/>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C4345753-1F62-468F-8976-3C6C79ABA999}" type="datetimeFigureOut">
              <a:rPr lang="ru-RU" smtClean="0"/>
              <a:pPr/>
              <a:t>15.03.2015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A5D6E64-1847-40AE-9173-DC648F2074EA}" type="slidenum">
              <a:rPr lang="ru-RU" smtClean="0"/>
              <a:pPr/>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009443" y="3308581"/>
            <a:ext cx="7117178" cy="1468800"/>
          </a:xfrm>
        </p:spPr>
        <p:txBody>
          <a:bodyPr anchor="b"/>
          <a:lstStyle>
            <a:lvl1pPr algn="r">
              <a:defRPr sz="3200" b="0" cap="none"/>
            </a:lvl1pPr>
          </a:lstStyle>
          <a:p>
            <a:r>
              <a:rPr lang="ru-RU" smtClean="0"/>
              <a:t>Образец заголовка</a:t>
            </a:r>
            <a:endParaRPr lang="en-US"/>
          </a:p>
        </p:txBody>
      </p:sp>
      <p:sp>
        <p:nvSpPr>
          <p:cNvPr id="3" name="Text Placeholder 2"/>
          <p:cNvSpPr>
            <a:spLocks noGrp="1"/>
          </p:cNvSpPr>
          <p:nvPr>
            <p:ph type="body" idx="1"/>
          </p:nvPr>
        </p:nvSpPr>
        <p:spPr>
          <a:xfrm>
            <a:off x="1009443" y="4777381"/>
            <a:ext cx="7117178" cy="860400"/>
          </a:xfrm>
        </p:spPr>
        <p:txBody>
          <a:bodyPr anchor="t">
            <a:normAutofit/>
          </a:bodyPr>
          <a:lstStyle>
            <a:lvl1pPr marL="0" indent="0" algn="r">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C4345753-1F62-468F-8976-3C6C79ABA999}" type="datetimeFigureOut">
              <a:rPr lang="ru-RU" smtClean="0"/>
              <a:pPr/>
              <a:t>15.03.2015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A5D6E64-1847-40AE-9173-DC648F2074EA}" type="slidenum">
              <a:rPr lang="ru-RU" smtClean="0"/>
              <a:pPr/>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1009443" y="675724"/>
            <a:ext cx="7123080" cy="924475"/>
          </a:xfrm>
        </p:spPr>
        <p:txBody>
          <a:bodyPr/>
          <a:lstStyle/>
          <a:p>
            <a:r>
              <a:rPr lang="ru-RU" smtClean="0"/>
              <a:t>Образец заголовка</a:t>
            </a:r>
            <a:endParaRPr lang="en-US"/>
          </a:p>
        </p:txBody>
      </p:sp>
      <p:sp>
        <p:nvSpPr>
          <p:cNvPr id="3" name="Content Placeholder 2"/>
          <p:cNvSpPr>
            <a:spLocks noGrp="1"/>
          </p:cNvSpPr>
          <p:nvPr>
            <p:ph sz="half" idx="1"/>
          </p:nvPr>
        </p:nvSpPr>
        <p:spPr>
          <a:xfrm>
            <a:off x="1009442" y="1809749"/>
            <a:ext cx="3471277" cy="405130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Content Placeholder 3"/>
          <p:cNvSpPr>
            <a:spLocks noGrp="1"/>
          </p:cNvSpPr>
          <p:nvPr>
            <p:ph sz="half" idx="2"/>
          </p:nvPr>
        </p:nvSpPr>
        <p:spPr>
          <a:xfrm>
            <a:off x="4663281" y="1809749"/>
            <a:ext cx="3469242" cy="4051302"/>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C4345753-1F62-468F-8976-3C6C79ABA999}" type="datetimeFigureOut">
              <a:rPr lang="ru-RU" smtClean="0"/>
              <a:pPr/>
              <a:t>15.03.2015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1A5D6E64-1847-40AE-9173-DC648F2074EA}" type="slidenum">
              <a:rPr lang="ru-RU" smtClean="0"/>
              <a:pPr/>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1332894" y="1812927"/>
            <a:ext cx="3147824"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009442" y="2389189"/>
            <a:ext cx="3471277"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Text Placeholder 4"/>
          <p:cNvSpPr>
            <a:spLocks noGrp="1"/>
          </p:cNvSpPr>
          <p:nvPr>
            <p:ph type="body" sz="quarter" idx="3"/>
          </p:nvPr>
        </p:nvSpPr>
        <p:spPr>
          <a:xfrm>
            <a:off x="4992066" y="1812927"/>
            <a:ext cx="314248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63280" y="2389189"/>
            <a:ext cx="3471275"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Date Placeholder 6"/>
          <p:cNvSpPr>
            <a:spLocks noGrp="1"/>
          </p:cNvSpPr>
          <p:nvPr>
            <p:ph type="dt" sz="half" idx="10"/>
          </p:nvPr>
        </p:nvSpPr>
        <p:spPr/>
        <p:txBody>
          <a:bodyPr/>
          <a:lstStyle/>
          <a:p>
            <a:fld id="{C4345753-1F62-468F-8976-3C6C79ABA999}" type="datetimeFigureOut">
              <a:rPr lang="ru-RU" smtClean="0"/>
              <a:pPr/>
              <a:t>15.03.2015</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1A5D6E64-1847-40AE-9173-DC648F2074EA}" type="slidenum">
              <a:rPr lang="ru-RU" smtClean="0"/>
              <a:pPr/>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C4345753-1F62-468F-8976-3C6C79ABA999}" type="datetimeFigureOut">
              <a:rPr lang="ru-RU" smtClean="0"/>
              <a:pPr/>
              <a:t>15.03.2015</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1A5D6E64-1847-40AE-9173-DC648F2074EA}" type="slidenum">
              <a:rPr lang="ru-RU" smtClean="0"/>
              <a:pPr/>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4345753-1F62-468F-8976-3C6C79ABA999}" type="datetimeFigureOut">
              <a:rPr lang="ru-RU" smtClean="0"/>
              <a:pPr/>
              <a:t>15.03.2015</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1A5D6E64-1847-40AE-9173-DC648F2074EA}" type="slidenum">
              <a:rPr lang="ru-RU" smtClean="0"/>
              <a:pPr/>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009442" y="446087"/>
            <a:ext cx="2660650" cy="1185861"/>
          </a:xfrm>
        </p:spPr>
        <p:txBody>
          <a:bodyPr anchor="b"/>
          <a:lstStyle>
            <a:lvl1pPr algn="l">
              <a:defRPr sz="2400" b="0"/>
            </a:lvl1pPr>
          </a:lstStyle>
          <a:p>
            <a:r>
              <a:rPr lang="ru-RU" smtClean="0"/>
              <a:t>Образец заголовка</a:t>
            </a:r>
            <a:endParaRPr lang="en-US"/>
          </a:p>
        </p:txBody>
      </p:sp>
      <p:sp>
        <p:nvSpPr>
          <p:cNvPr id="3" name="Content Placeholder 2"/>
          <p:cNvSpPr>
            <a:spLocks noGrp="1"/>
          </p:cNvSpPr>
          <p:nvPr>
            <p:ph idx="1"/>
          </p:nvPr>
        </p:nvSpPr>
        <p:spPr>
          <a:xfrm>
            <a:off x="3852654" y="446087"/>
            <a:ext cx="4279869" cy="5414963"/>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Text Placeholder 3"/>
          <p:cNvSpPr>
            <a:spLocks noGrp="1"/>
          </p:cNvSpPr>
          <p:nvPr>
            <p:ph type="body" sz="half" idx="2"/>
          </p:nvPr>
        </p:nvSpPr>
        <p:spPr>
          <a:xfrm>
            <a:off x="1009442" y="1631949"/>
            <a:ext cx="2660650" cy="4229099"/>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C4345753-1F62-468F-8976-3C6C79ABA999}" type="datetimeFigureOut">
              <a:rPr lang="ru-RU" smtClean="0"/>
              <a:pPr/>
              <a:t>15.03.2015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1A5D6E64-1847-40AE-9173-DC648F2074EA}" type="slidenum">
              <a:rPr lang="ru-RU" smtClean="0"/>
              <a:pPr/>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009442" y="1387058"/>
            <a:ext cx="3481387" cy="1113254"/>
          </a:xfrm>
        </p:spPr>
        <p:txBody>
          <a:bodyPr anchor="b">
            <a:normAutofit/>
          </a:bodyPr>
          <a:lstStyle>
            <a:lvl1pPr algn="l">
              <a:defRPr sz="2400" b="0"/>
            </a:lvl1pPr>
          </a:lstStyle>
          <a:p>
            <a:r>
              <a:rPr lang="ru-RU" smtClean="0"/>
              <a:t>Образец заголовка</a:t>
            </a:r>
            <a:endParaRPr lang="en-US"/>
          </a:p>
        </p:txBody>
      </p:sp>
      <p:sp>
        <p:nvSpPr>
          <p:cNvPr id="4" name="Text Placeholder 3"/>
          <p:cNvSpPr>
            <a:spLocks noGrp="1"/>
          </p:cNvSpPr>
          <p:nvPr>
            <p:ph type="body" sz="half" idx="2"/>
          </p:nvPr>
        </p:nvSpPr>
        <p:spPr>
          <a:xfrm>
            <a:off x="1009442" y="2500312"/>
            <a:ext cx="3481387" cy="2530200"/>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C4345753-1F62-468F-8976-3C6C79ABA999}" type="datetimeFigureOut">
              <a:rPr lang="ru-RU" smtClean="0"/>
              <a:pPr/>
              <a:t>15.03.2015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1A5D6E64-1847-40AE-9173-DC648F2074EA}" type="slidenum">
              <a:rPr lang="ru-RU" smtClean="0"/>
              <a:pPr/>
              <a:t>‹#›</a:t>
            </a:fld>
            <a:endParaRPr lang="ru-RU"/>
          </a:p>
        </p:txBody>
      </p:sp>
      <p:grpSp>
        <p:nvGrpSpPr>
          <p:cNvPr id="17" name="Group 16"/>
          <p:cNvGrpSpPr/>
          <p:nvPr/>
        </p:nvGrpSpPr>
        <p:grpSpPr>
          <a:xfrm>
            <a:off x="4718762" y="993075"/>
            <a:ext cx="1847138" cy="1530439"/>
            <a:chOff x="4718762" y="993075"/>
            <a:chExt cx="1847138" cy="1530439"/>
          </a:xfrm>
        </p:grpSpPr>
        <p:sp>
          <p:nvSpPr>
            <p:cNvPr id="32" name="Oval 31"/>
            <p:cNvSpPr/>
            <p:nvPr/>
          </p:nvSpPr>
          <p:spPr>
            <a:xfrm>
              <a:off x="5479247" y="1436861"/>
              <a:ext cx="1086653" cy="1086653"/>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5650541" y="1411791"/>
              <a:ext cx="830365" cy="830365"/>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5256184" y="1894454"/>
              <a:ext cx="602364" cy="602364"/>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5424145" y="1811313"/>
              <a:ext cx="489588" cy="489588"/>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4718762" y="2083426"/>
              <a:ext cx="256601" cy="256601"/>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6132091" y="993075"/>
              <a:ext cx="256601" cy="256601"/>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5059596" y="1894454"/>
              <a:ext cx="197439" cy="197439"/>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6148801" y="1060593"/>
              <a:ext cx="197439" cy="197439"/>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8" name="Picture Placeholder 17"/>
          <p:cNvSpPr>
            <a:spLocks noGrp="1"/>
          </p:cNvSpPr>
          <p:nvPr>
            <p:ph type="pic" sz="quarter" idx="14"/>
          </p:nvPr>
        </p:nvSpPr>
        <p:spPr>
          <a:xfrm>
            <a:off x="4876800" y="1600200"/>
            <a:ext cx="3429000" cy="3429000"/>
          </a:xfrm>
          <a:prstGeom prst="ellipse">
            <a:avLst/>
          </a:prstGeom>
          <a:ln w="76200">
            <a:solidFill>
              <a:schemeClr val="bg2">
                <a:lumMod val="75000"/>
              </a:schemeClr>
            </a:solidFill>
          </a:ln>
        </p:spPr>
        <p:txBody>
          <a:bodyPr/>
          <a:lstStyle>
            <a:lvl1pPr marL="0" indent="0" algn="ctr">
              <a:buFontTx/>
              <a:buNone/>
              <a:defRPr/>
            </a:lvl1pPr>
          </a:lstStyle>
          <a:p>
            <a:r>
              <a:rPr lang="ru-RU" smtClean="0"/>
              <a:t>Вставка рисунка</a:t>
            </a:r>
            <a:endParaRPr lang="en-US"/>
          </a:p>
        </p:txBody>
      </p:sp>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135" name="Group 134"/>
          <p:cNvGrpSpPr/>
          <p:nvPr/>
        </p:nvGrpSpPr>
        <p:grpSpPr>
          <a:xfrm>
            <a:off x="-9" y="-16"/>
            <a:ext cx="9252346" cy="6858038"/>
            <a:chOff x="-9" y="-16"/>
            <a:chExt cx="9252346" cy="6858038"/>
          </a:xfrm>
        </p:grpSpPr>
        <p:grpSp>
          <p:nvGrpSpPr>
            <p:cNvPr id="136" name="Group 638"/>
            <p:cNvGrpSpPr/>
            <p:nvPr/>
          </p:nvGrpSpPr>
          <p:grpSpPr>
            <a:xfrm>
              <a:off x="8528" y="419213"/>
              <a:ext cx="9073251" cy="5913938"/>
              <a:chOff x="8528" y="419213"/>
              <a:chExt cx="9073251" cy="5913938"/>
            </a:xfrm>
          </p:grpSpPr>
          <p:grpSp>
            <p:nvGrpSpPr>
              <p:cNvPr id="224" name="Group 121"/>
              <p:cNvGrpSpPr>
                <a:grpSpLocks noChangeAspect="1"/>
              </p:cNvGrpSpPr>
              <p:nvPr/>
            </p:nvGrpSpPr>
            <p:grpSpPr>
              <a:xfrm rot="2429339">
                <a:off x="8528" y="447135"/>
                <a:ext cx="1128260" cy="875915"/>
                <a:chOff x="-162267" y="4120976"/>
                <a:chExt cx="3435350" cy="2667000"/>
              </a:xfrm>
              <a:solidFill>
                <a:schemeClr val="bg2">
                  <a:lumMod val="60000"/>
                  <a:lumOff val="40000"/>
                  <a:alpha val="1000"/>
                </a:schemeClr>
              </a:solidFill>
            </p:grpSpPr>
            <p:sp>
              <p:nvSpPr>
                <p:cNvPr id="250"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1"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2"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3" name="Freeform 75"/>
                <p:cNvSpPr>
                  <a:spLocks noEditPoints="1"/>
                </p:cNvSpPr>
                <p:nvPr/>
              </p:nvSpPr>
              <p:spPr bwMode="auto">
                <a:xfrm>
                  <a:off x="-162267" y="4120976"/>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nvGrpSpPr>
              <p:cNvPr id="225" name="Group 142"/>
              <p:cNvGrpSpPr>
                <a:grpSpLocks noChangeAspect="1"/>
              </p:cNvGrpSpPr>
              <p:nvPr/>
            </p:nvGrpSpPr>
            <p:grpSpPr>
              <a:xfrm rot="19493664">
                <a:off x="353923" y="1671596"/>
                <a:ext cx="992740" cy="814144"/>
                <a:chOff x="381000" y="304800"/>
                <a:chExt cx="3317876" cy="2720975"/>
              </a:xfrm>
              <a:solidFill>
                <a:schemeClr val="bg2">
                  <a:lumMod val="60000"/>
                  <a:lumOff val="40000"/>
                  <a:alpha val="1000"/>
                </a:schemeClr>
              </a:solidFill>
            </p:grpSpPr>
            <p:sp>
              <p:nvSpPr>
                <p:cNvPr id="246"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7"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8"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9" name="Freeform 82"/>
                <p:cNvSpPr>
                  <a:spLocks noEditPoints="1"/>
                </p:cNvSpPr>
                <p:nvPr/>
              </p:nvSpPr>
              <p:spPr bwMode="auto">
                <a:xfrm>
                  <a:off x="381000" y="304800"/>
                  <a:ext cx="3317876" cy="2720975"/>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nvGrpSpPr>
              <p:cNvPr id="226" name="Group 147"/>
              <p:cNvGrpSpPr>
                <a:grpSpLocks noChangeAspect="1"/>
              </p:cNvGrpSpPr>
              <p:nvPr/>
            </p:nvGrpSpPr>
            <p:grpSpPr>
              <a:xfrm rot="19711069">
                <a:off x="391817" y="4560622"/>
                <a:ext cx="1094993" cy="933829"/>
                <a:chOff x="5181600" y="457200"/>
                <a:chExt cx="3235325" cy="2759075"/>
              </a:xfrm>
              <a:solidFill>
                <a:schemeClr val="bg2">
                  <a:lumMod val="60000"/>
                  <a:lumOff val="40000"/>
                  <a:alpha val="1000"/>
                </a:schemeClr>
              </a:solidFill>
            </p:grpSpPr>
            <p:sp>
              <p:nvSpPr>
                <p:cNvPr id="242"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3"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4"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5"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190500">
                    <a:schemeClr val="bg2">
                      <a:lumMod val="60000"/>
                      <a:lumOff val="40000"/>
                      <a:alpha val="11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227" name="Group 172"/>
              <p:cNvGrpSpPr>
                <a:grpSpLocks noChangeAspect="1"/>
              </p:cNvGrpSpPr>
              <p:nvPr/>
            </p:nvGrpSpPr>
            <p:grpSpPr>
              <a:xfrm rot="19711069">
                <a:off x="7705128" y="419213"/>
                <a:ext cx="1376651" cy="1173997"/>
                <a:chOff x="5181600" y="457200"/>
                <a:chExt cx="3235325" cy="2759075"/>
              </a:xfrm>
              <a:solidFill>
                <a:schemeClr val="bg2">
                  <a:lumMod val="60000"/>
                  <a:lumOff val="40000"/>
                  <a:alpha val="1000"/>
                </a:schemeClr>
              </a:solidFill>
            </p:grpSpPr>
            <p:sp>
              <p:nvSpPr>
                <p:cNvPr id="238"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9"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0"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1"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190500">
                    <a:schemeClr val="bg2">
                      <a:lumMod val="60000"/>
                      <a:lumOff val="40000"/>
                      <a:alpha val="11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228" name="Group 177"/>
              <p:cNvGrpSpPr>
                <a:grpSpLocks noChangeAspect="1"/>
              </p:cNvGrpSpPr>
              <p:nvPr/>
            </p:nvGrpSpPr>
            <p:grpSpPr>
              <a:xfrm rot="2429339">
                <a:off x="7324516" y="3846323"/>
                <a:ext cx="1472288" cy="1142999"/>
                <a:chOff x="381000" y="3581400"/>
                <a:chExt cx="3435350" cy="2667000"/>
              </a:xfrm>
              <a:solidFill>
                <a:schemeClr val="bg2">
                  <a:lumMod val="60000"/>
                  <a:lumOff val="40000"/>
                  <a:alpha val="1000"/>
                </a:schemeClr>
              </a:solidFill>
            </p:grpSpPr>
            <p:sp>
              <p:nvSpPr>
                <p:cNvPr id="234"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5"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6"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7" name="Freeform 75"/>
                <p:cNvSpPr>
                  <a:spLocks noEditPoints="1"/>
                </p:cNvSpPr>
                <p:nvPr/>
              </p:nvSpPr>
              <p:spPr bwMode="auto">
                <a:xfrm>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nvGrpSpPr>
              <p:cNvPr id="229" name="Group 182"/>
              <p:cNvGrpSpPr>
                <a:grpSpLocks noChangeAspect="1"/>
              </p:cNvGrpSpPr>
              <p:nvPr/>
            </p:nvGrpSpPr>
            <p:grpSpPr>
              <a:xfrm rot="19493664">
                <a:off x="7783359" y="5358489"/>
                <a:ext cx="1188480" cy="974662"/>
                <a:chOff x="381000" y="304800"/>
                <a:chExt cx="3317876" cy="2720975"/>
              </a:xfrm>
              <a:solidFill>
                <a:schemeClr val="bg2">
                  <a:lumMod val="60000"/>
                  <a:lumOff val="40000"/>
                  <a:alpha val="1000"/>
                </a:schemeClr>
              </a:solidFill>
            </p:grpSpPr>
            <p:sp>
              <p:nvSpPr>
                <p:cNvPr id="230"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1"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2"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3" name="Freeform 82"/>
                <p:cNvSpPr>
                  <a:spLocks noEditPoints="1"/>
                </p:cNvSpPr>
                <p:nvPr/>
              </p:nvSpPr>
              <p:spPr bwMode="auto">
                <a:xfrm>
                  <a:off x="381000" y="304800"/>
                  <a:ext cx="3317876" cy="2720975"/>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grpSp>
          <p:nvGrpSpPr>
            <p:cNvPr id="137" name="Group 669"/>
            <p:cNvGrpSpPr/>
            <p:nvPr/>
          </p:nvGrpSpPr>
          <p:grpSpPr>
            <a:xfrm>
              <a:off x="-9" y="242195"/>
              <a:ext cx="9144001" cy="6615827"/>
              <a:chOff x="-9" y="242195"/>
              <a:chExt cx="9144001" cy="6615827"/>
            </a:xfrm>
          </p:grpSpPr>
          <p:grpSp>
            <p:nvGrpSpPr>
              <p:cNvPr id="179" name="Group 32"/>
              <p:cNvGrpSpPr>
                <a:grpSpLocks noChangeAspect="1"/>
              </p:cNvGrpSpPr>
              <p:nvPr/>
            </p:nvGrpSpPr>
            <p:grpSpPr>
              <a:xfrm rot="20059765">
                <a:off x="214282" y="242195"/>
                <a:ext cx="1611192" cy="1321331"/>
                <a:chOff x="492450" y="105224"/>
                <a:chExt cx="2967986" cy="2434032"/>
              </a:xfrm>
              <a:solidFill>
                <a:schemeClr val="bg2">
                  <a:lumMod val="60000"/>
                  <a:lumOff val="40000"/>
                  <a:alpha val="8000"/>
                </a:schemeClr>
              </a:solidFill>
            </p:grpSpPr>
            <p:sp>
              <p:nvSpPr>
                <p:cNvPr id="220"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1"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2"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3" name="Freeform 82"/>
                <p:cNvSpPr>
                  <a:spLocks noEditPoints="1"/>
                </p:cNvSpPr>
                <p:nvPr/>
              </p:nvSpPr>
              <p:spPr bwMode="auto">
                <a:xfrm rot="650724">
                  <a:off x="492450" y="105224"/>
                  <a:ext cx="2967986" cy="2434032"/>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38100">
                    <a:schemeClr val="bg2">
                      <a:lumMod val="60000"/>
                      <a:lumOff val="40000"/>
                      <a:alpha val="19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180" name="Group 48"/>
              <p:cNvGrpSpPr>
                <a:grpSpLocks noChangeAspect="1"/>
              </p:cNvGrpSpPr>
              <p:nvPr/>
            </p:nvGrpSpPr>
            <p:grpSpPr>
              <a:xfrm rot="1419986">
                <a:off x="7374137" y="629719"/>
                <a:ext cx="1046470" cy="892409"/>
                <a:chOff x="5181600" y="457200"/>
                <a:chExt cx="3235325" cy="2759075"/>
              </a:xfrm>
              <a:solidFill>
                <a:schemeClr val="bg2">
                  <a:lumMod val="60000"/>
                  <a:lumOff val="40000"/>
                  <a:alpha val="8000"/>
                </a:schemeClr>
              </a:solidFill>
            </p:grpSpPr>
            <p:sp>
              <p:nvSpPr>
                <p:cNvPr id="216"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7"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8"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9"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38100">
                    <a:schemeClr val="bg2">
                      <a:lumMod val="60000"/>
                      <a:lumOff val="40000"/>
                      <a:alpha val="19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sp>
            <p:nvSpPr>
              <p:cNvPr id="213" name="Freeform 73"/>
              <p:cNvSpPr>
                <a:spLocks/>
              </p:cNvSpPr>
              <p:nvPr/>
            </p:nvSpPr>
            <p:spPr bwMode="auto">
              <a:xfrm rot="1542474">
                <a:off x="7058065" y="3702660"/>
                <a:ext cx="879" cy="1757"/>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solidFill>
                <a:schemeClr val="bg2">
                  <a:lumMod val="60000"/>
                  <a:lumOff val="40000"/>
                  <a:alpha val="8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182" name="Group 63"/>
              <p:cNvGrpSpPr>
                <a:grpSpLocks noChangeAspect="1"/>
              </p:cNvGrpSpPr>
              <p:nvPr/>
            </p:nvGrpSpPr>
            <p:grpSpPr>
              <a:xfrm rot="1645451">
                <a:off x="8050341" y="4268987"/>
                <a:ext cx="917115" cy="1118301"/>
                <a:chOff x="507386" y="-1244242"/>
                <a:chExt cx="2720979" cy="3317871"/>
              </a:xfrm>
              <a:solidFill>
                <a:schemeClr val="bg2">
                  <a:lumMod val="60000"/>
                  <a:lumOff val="40000"/>
                  <a:alpha val="8000"/>
                </a:schemeClr>
              </a:solidFill>
            </p:grpSpPr>
            <p:sp>
              <p:nvSpPr>
                <p:cNvPr id="208"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9"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0"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1" name="Freeform 82"/>
                <p:cNvSpPr>
                  <a:spLocks noEditPoints="1"/>
                </p:cNvSpPr>
                <p:nvPr/>
              </p:nvSpPr>
              <p:spPr bwMode="auto">
                <a:xfrm rot="18845760">
                  <a:off x="208940" y="-945796"/>
                  <a:ext cx="3317871" cy="2720979"/>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solidFill>
                  <a:schemeClr val="bg2">
                    <a:lumMod val="60000"/>
                    <a:lumOff val="40000"/>
                    <a:alpha val="6000"/>
                  </a:schemeClr>
                </a:solidFill>
                <a:ln>
                  <a:noFill/>
                </a:ln>
                <a:effectLst>
                  <a:glow rad="38100">
                    <a:schemeClr val="bg2">
                      <a:lumMod val="50000"/>
                      <a:lumOff val="50000"/>
                      <a:alpha val="15000"/>
                    </a:schemeClr>
                  </a:glow>
                  <a:softEdge rad="12700"/>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3" name="Group 87"/>
              <p:cNvGrpSpPr>
                <a:grpSpLocks noChangeAspect="1"/>
              </p:cNvGrpSpPr>
              <p:nvPr/>
            </p:nvGrpSpPr>
            <p:grpSpPr>
              <a:xfrm>
                <a:off x="-9" y="5334005"/>
                <a:ext cx="1188232" cy="1524017"/>
                <a:chOff x="2743200" y="306388"/>
                <a:chExt cx="1876425" cy="2406650"/>
              </a:xfrm>
              <a:solidFill>
                <a:schemeClr val="bg2">
                  <a:lumMod val="50000"/>
                  <a:lumOff val="50000"/>
                  <a:alpha val="8000"/>
                </a:schemeClr>
              </a:solidFill>
            </p:grpSpPr>
            <p:sp>
              <p:nvSpPr>
                <p:cNvPr id="204" name="Freeform 21"/>
                <p:cNvSpPr>
                  <a:spLocks/>
                </p:cNvSpPr>
                <p:nvPr/>
              </p:nvSpPr>
              <p:spPr bwMode="auto">
                <a:xfrm>
                  <a:off x="3333750" y="890588"/>
                  <a:ext cx="34925" cy="482600"/>
                </a:xfrm>
                <a:custGeom>
                  <a:avLst/>
                  <a:gdLst>
                    <a:gd name="T0" fmla="*/ 20 w 22"/>
                    <a:gd name="T1" fmla="*/ 304 h 304"/>
                    <a:gd name="T2" fmla="*/ 20 w 22"/>
                    <a:gd name="T3" fmla="*/ 304 h 304"/>
                    <a:gd name="T4" fmla="*/ 22 w 22"/>
                    <a:gd name="T5" fmla="*/ 304 h 304"/>
                    <a:gd name="T6" fmla="*/ 22 w 22"/>
                    <a:gd name="T7" fmla="*/ 304 h 304"/>
                    <a:gd name="T8" fmla="*/ 22 w 22"/>
                    <a:gd name="T9" fmla="*/ 286 h 304"/>
                    <a:gd name="T10" fmla="*/ 14 w 22"/>
                    <a:gd name="T11" fmla="*/ 54 h 304"/>
                    <a:gd name="T12" fmla="*/ 14 w 22"/>
                    <a:gd name="T13" fmla="*/ 54 h 304"/>
                    <a:gd name="T14" fmla="*/ 14 w 22"/>
                    <a:gd name="T15" fmla="*/ 26 h 304"/>
                    <a:gd name="T16" fmla="*/ 14 w 22"/>
                    <a:gd name="T17" fmla="*/ 26 h 304"/>
                    <a:gd name="T18" fmla="*/ 12 w 22"/>
                    <a:gd name="T19" fmla="*/ 16 h 304"/>
                    <a:gd name="T20" fmla="*/ 8 w 22"/>
                    <a:gd name="T21" fmla="*/ 6 h 304"/>
                    <a:gd name="T22" fmla="*/ 8 w 22"/>
                    <a:gd name="T23" fmla="*/ 6 h 304"/>
                    <a:gd name="T24" fmla="*/ 4 w 22"/>
                    <a:gd name="T25" fmla="*/ 0 h 304"/>
                    <a:gd name="T26" fmla="*/ 2 w 22"/>
                    <a:gd name="T27" fmla="*/ 0 h 304"/>
                    <a:gd name="T28" fmla="*/ 2 w 22"/>
                    <a:gd name="T29" fmla="*/ 2 h 304"/>
                    <a:gd name="T30" fmla="*/ 2 w 22"/>
                    <a:gd name="T31" fmla="*/ 2 h 304"/>
                    <a:gd name="T32" fmla="*/ 0 w 22"/>
                    <a:gd name="T33" fmla="*/ 10 h 304"/>
                    <a:gd name="T34" fmla="*/ 2 w 22"/>
                    <a:gd name="T35" fmla="*/ 18 h 304"/>
                    <a:gd name="T36" fmla="*/ 2 w 22"/>
                    <a:gd name="T37" fmla="*/ 18 h 304"/>
                    <a:gd name="T38" fmla="*/ 4 w 22"/>
                    <a:gd name="T39" fmla="*/ 40 h 304"/>
                    <a:gd name="T40" fmla="*/ 18 w 22"/>
                    <a:gd name="T41" fmla="*/ 286 h 304"/>
                    <a:gd name="T42" fmla="*/ 18 w 22"/>
                    <a:gd name="T43" fmla="*/ 286 h 304"/>
                    <a:gd name="T44" fmla="*/ 20 w 22"/>
                    <a:gd name="T45" fmla="*/ 304 h 304"/>
                    <a:gd name="T46" fmla="*/ 20 w 22"/>
                    <a:gd name="T47" fmla="*/ 304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304">
                      <a:moveTo>
                        <a:pt x="20" y="304"/>
                      </a:moveTo>
                      <a:lnTo>
                        <a:pt x="20" y="304"/>
                      </a:lnTo>
                      <a:lnTo>
                        <a:pt x="22" y="304"/>
                      </a:lnTo>
                      <a:lnTo>
                        <a:pt x="22" y="304"/>
                      </a:lnTo>
                      <a:lnTo>
                        <a:pt x="22" y="286"/>
                      </a:lnTo>
                      <a:lnTo>
                        <a:pt x="14" y="54"/>
                      </a:lnTo>
                      <a:lnTo>
                        <a:pt x="14" y="54"/>
                      </a:lnTo>
                      <a:lnTo>
                        <a:pt x="14" y="26"/>
                      </a:lnTo>
                      <a:lnTo>
                        <a:pt x="14" y="26"/>
                      </a:lnTo>
                      <a:lnTo>
                        <a:pt x="12" y="16"/>
                      </a:lnTo>
                      <a:lnTo>
                        <a:pt x="8" y="6"/>
                      </a:lnTo>
                      <a:lnTo>
                        <a:pt x="8" y="6"/>
                      </a:lnTo>
                      <a:lnTo>
                        <a:pt x="4" y="0"/>
                      </a:lnTo>
                      <a:lnTo>
                        <a:pt x="2" y="0"/>
                      </a:lnTo>
                      <a:lnTo>
                        <a:pt x="2" y="2"/>
                      </a:lnTo>
                      <a:lnTo>
                        <a:pt x="2" y="2"/>
                      </a:lnTo>
                      <a:lnTo>
                        <a:pt x="0" y="10"/>
                      </a:lnTo>
                      <a:lnTo>
                        <a:pt x="2" y="18"/>
                      </a:lnTo>
                      <a:lnTo>
                        <a:pt x="2" y="18"/>
                      </a:lnTo>
                      <a:lnTo>
                        <a:pt x="4" y="40"/>
                      </a:lnTo>
                      <a:lnTo>
                        <a:pt x="18" y="286"/>
                      </a:lnTo>
                      <a:lnTo>
                        <a:pt x="18" y="286"/>
                      </a:lnTo>
                      <a:lnTo>
                        <a:pt x="20" y="304"/>
                      </a:lnTo>
                      <a:lnTo>
                        <a:pt x="20" y="3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 name="Freeform 22"/>
                <p:cNvSpPr>
                  <a:spLocks/>
                </p:cNvSpPr>
                <p:nvPr/>
              </p:nvSpPr>
              <p:spPr bwMode="auto">
                <a:xfrm>
                  <a:off x="3362325" y="1382713"/>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Freeform 23"/>
                <p:cNvSpPr>
                  <a:spLocks/>
                </p:cNvSpPr>
                <p:nvPr/>
              </p:nvSpPr>
              <p:spPr bwMode="auto">
                <a:xfrm>
                  <a:off x="3384550" y="1173163"/>
                  <a:ext cx="438150" cy="212725"/>
                </a:xfrm>
                <a:custGeom>
                  <a:avLst/>
                  <a:gdLst>
                    <a:gd name="T0" fmla="*/ 2 w 276"/>
                    <a:gd name="T1" fmla="*/ 134 h 134"/>
                    <a:gd name="T2" fmla="*/ 2 w 276"/>
                    <a:gd name="T3" fmla="*/ 134 h 134"/>
                    <a:gd name="T4" fmla="*/ 16 w 276"/>
                    <a:gd name="T5" fmla="*/ 128 h 134"/>
                    <a:gd name="T6" fmla="*/ 238 w 276"/>
                    <a:gd name="T7" fmla="*/ 20 h 134"/>
                    <a:gd name="T8" fmla="*/ 238 w 276"/>
                    <a:gd name="T9" fmla="*/ 20 h 134"/>
                    <a:gd name="T10" fmla="*/ 260 w 276"/>
                    <a:gd name="T11" fmla="*/ 12 h 134"/>
                    <a:gd name="T12" fmla="*/ 260 w 276"/>
                    <a:gd name="T13" fmla="*/ 12 h 134"/>
                    <a:gd name="T14" fmla="*/ 268 w 276"/>
                    <a:gd name="T15" fmla="*/ 10 h 134"/>
                    <a:gd name="T16" fmla="*/ 274 w 276"/>
                    <a:gd name="T17" fmla="*/ 6 h 134"/>
                    <a:gd name="T18" fmla="*/ 274 w 276"/>
                    <a:gd name="T19" fmla="*/ 6 h 134"/>
                    <a:gd name="T20" fmla="*/ 276 w 276"/>
                    <a:gd name="T21" fmla="*/ 2 h 134"/>
                    <a:gd name="T22" fmla="*/ 274 w 276"/>
                    <a:gd name="T23" fmla="*/ 2 h 134"/>
                    <a:gd name="T24" fmla="*/ 268 w 276"/>
                    <a:gd name="T25" fmla="*/ 0 h 134"/>
                    <a:gd name="T26" fmla="*/ 268 w 276"/>
                    <a:gd name="T27" fmla="*/ 0 h 134"/>
                    <a:gd name="T28" fmla="*/ 258 w 276"/>
                    <a:gd name="T29" fmla="*/ 2 h 134"/>
                    <a:gd name="T30" fmla="*/ 248 w 276"/>
                    <a:gd name="T31" fmla="*/ 6 h 134"/>
                    <a:gd name="T32" fmla="*/ 248 w 276"/>
                    <a:gd name="T33" fmla="*/ 6 h 134"/>
                    <a:gd name="T34" fmla="*/ 222 w 276"/>
                    <a:gd name="T35" fmla="*/ 18 h 134"/>
                    <a:gd name="T36" fmla="*/ 16 w 276"/>
                    <a:gd name="T37" fmla="*/ 124 h 134"/>
                    <a:gd name="T38" fmla="*/ 16 w 276"/>
                    <a:gd name="T39" fmla="*/ 124 h 134"/>
                    <a:gd name="T40" fmla="*/ 0 w 276"/>
                    <a:gd name="T41" fmla="*/ 132 h 134"/>
                    <a:gd name="T42" fmla="*/ 0 w 276"/>
                    <a:gd name="T43" fmla="*/ 132 h 134"/>
                    <a:gd name="T44" fmla="*/ 0 w 276"/>
                    <a:gd name="T45" fmla="*/ 134 h 134"/>
                    <a:gd name="T46" fmla="*/ 0 w 276"/>
                    <a:gd name="T47" fmla="*/ 134 h 134"/>
                    <a:gd name="T48" fmla="*/ 2 w 276"/>
                    <a:gd name="T49" fmla="*/ 134 h 134"/>
                    <a:gd name="T50" fmla="*/ 2 w 276"/>
                    <a:gd name="T5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6" h="134">
                      <a:moveTo>
                        <a:pt x="2" y="134"/>
                      </a:moveTo>
                      <a:lnTo>
                        <a:pt x="2" y="134"/>
                      </a:lnTo>
                      <a:lnTo>
                        <a:pt x="16" y="128"/>
                      </a:lnTo>
                      <a:lnTo>
                        <a:pt x="238" y="20"/>
                      </a:lnTo>
                      <a:lnTo>
                        <a:pt x="238" y="20"/>
                      </a:lnTo>
                      <a:lnTo>
                        <a:pt x="260" y="12"/>
                      </a:lnTo>
                      <a:lnTo>
                        <a:pt x="260" y="12"/>
                      </a:lnTo>
                      <a:lnTo>
                        <a:pt x="268" y="10"/>
                      </a:lnTo>
                      <a:lnTo>
                        <a:pt x="274" y="6"/>
                      </a:lnTo>
                      <a:lnTo>
                        <a:pt x="274" y="6"/>
                      </a:lnTo>
                      <a:lnTo>
                        <a:pt x="276" y="2"/>
                      </a:lnTo>
                      <a:lnTo>
                        <a:pt x="274" y="2"/>
                      </a:lnTo>
                      <a:lnTo>
                        <a:pt x="268" y="0"/>
                      </a:lnTo>
                      <a:lnTo>
                        <a:pt x="268" y="0"/>
                      </a:lnTo>
                      <a:lnTo>
                        <a:pt x="258" y="2"/>
                      </a:lnTo>
                      <a:lnTo>
                        <a:pt x="248" y="6"/>
                      </a:lnTo>
                      <a:lnTo>
                        <a:pt x="248" y="6"/>
                      </a:lnTo>
                      <a:lnTo>
                        <a:pt x="222" y="18"/>
                      </a:lnTo>
                      <a:lnTo>
                        <a:pt x="16" y="124"/>
                      </a:lnTo>
                      <a:lnTo>
                        <a:pt x="16" y="124"/>
                      </a:lnTo>
                      <a:lnTo>
                        <a:pt x="0" y="132"/>
                      </a:lnTo>
                      <a:lnTo>
                        <a:pt x="0" y="132"/>
                      </a:lnTo>
                      <a:lnTo>
                        <a:pt x="0" y="134"/>
                      </a:lnTo>
                      <a:lnTo>
                        <a:pt x="0" y="134"/>
                      </a:lnTo>
                      <a:lnTo>
                        <a:pt x="2" y="134"/>
                      </a:lnTo>
                      <a:lnTo>
                        <a:pt x="2"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 name="Freeform 24"/>
                <p:cNvSpPr>
                  <a:spLocks noEditPoints="1"/>
                </p:cNvSpPr>
                <p:nvPr/>
              </p:nvSpPr>
              <p:spPr bwMode="auto">
                <a:xfrm>
                  <a:off x="2743200" y="306388"/>
                  <a:ext cx="1876425" cy="2406650"/>
                </a:xfrm>
                <a:custGeom>
                  <a:avLst/>
                  <a:gdLst>
                    <a:gd name="T0" fmla="*/ 1052 w 1182"/>
                    <a:gd name="T1" fmla="*/ 606 h 1516"/>
                    <a:gd name="T2" fmla="*/ 928 w 1182"/>
                    <a:gd name="T3" fmla="*/ 580 h 1516"/>
                    <a:gd name="T4" fmla="*/ 738 w 1182"/>
                    <a:gd name="T5" fmla="*/ 592 h 1516"/>
                    <a:gd name="T6" fmla="*/ 590 w 1182"/>
                    <a:gd name="T7" fmla="*/ 640 h 1516"/>
                    <a:gd name="T8" fmla="*/ 408 w 1182"/>
                    <a:gd name="T9" fmla="*/ 740 h 1516"/>
                    <a:gd name="T10" fmla="*/ 404 w 1182"/>
                    <a:gd name="T11" fmla="*/ 716 h 1516"/>
                    <a:gd name="T12" fmla="*/ 416 w 1182"/>
                    <a:gd name="T13" fmla="*/ 696 h 1516"/>
                    <a:gd name="T14" fmla="*/ 410 w 1182"/>
                    <a:gd name="T15" fmla="*/ 684 h 1516"/>
                    <a:gd name="T16" fmla="*/ 400 w 1182"/>
                    <a:gd name="T17" fmla="*/ 674 h 1516"/>
                    <a:gd name="T18" fmla="*/ 390 w 1182"/>
                    <a:gd name="T19" fmla="*/ 670 h 1516"/>
                    <a:gd name="T20" fmla="*/ 382 w 1182"/>
                    <a:gd name="T21" fmla="*/ 670 h 1516"/>
                    <a:gd name="T22" fmla="*/ 360 w 1182"/>
                    <a:gd name="T23" fmla="*/ 676 h 1516"/>
                    <a:gd name="T24" fmla="*/ 346 w 1182"/>
                    <a:gd name="T25" fmla="*/ 692 h 1516"/>
                    <a:gd name="T26" fmla="*/ 336 w 1182"/>
                    <a:gd name="T27" fmla="*/ 652 h 1516"/>
                    <a:gd name="T28" fmla="*/ 330 w 1182"/>
                    <a:gd name="T29" fmla="*/ 454 h 1516"/>
                    <a:gd name="T30" fmla="*/ 278 w 1182"/>
                    <a:gd name="T31" fmla="*/ 264 h 1516"/>
                    <a:gd name="T32" fmla="*/ 202 w 1182"/>
                    <a:gd name="T33" fmla="*/ 132 h 1516"/>
                    <a:gd name="T34" fmla="*/ 102 w 1182"/>
                    <a:gd name="T35" fmla="*/ 36 h 1516"/>
                    <a:gd name="T36" fmla="*/ 26 w 1182"/>
                    <a:gd name="T37" fmla="*/ 612 h 1516"/>
                    <a:gd name="T38" fmla="*/ 42 w 1182"/>
                    <a:gd name="T39" fmla="*/ 658 h 1516"/>
                    <a:gd name="T40" fmla="*/ 16 w 1182"/>
                    <a:gd name="T41" fmla="*/ 1072 h 1516"/>
                    <a:gd name="T42" fmla="*/ 172 w 1182"/>
                    <a:gd name="T43" fmla="*/ 898 h 1516"/>
                    <a:gd name="T44" fmla="*/ 208 w 1182"/>
                    <a:gd name="T45" fmla="*/ 874 h 1516"/>
                    <a:gd name="T46" fmla="*/ 226 w 1182"/>
                    <a:gd name="T47" fmla="*/ 896 h 1516"/>
                    <a:gd name="T48" fmla="*/ 158 w 1182"/>
                    <a:gd name="T49" fmla="*/ 998 h 1516"/>
                    <a:gd name="T50" fmla="*/ 122 w 1182"/>
                    <a:gd name="T51" fmla="*/ 1062 h 1516"/>
                    <a:gd name="T52" fmla="*/ 162 w 1182"/>
                    <a:gd name="T53" fmla="*/ 1118 h 1516"/>
                    <a:gd name="T54" fmla="*/ 220 w 1182"/>
                    <a:gd name="T55" fmla="*/ 1036 h 1516"/>
                    <a:gd name="T56" fmla="*/ 276 w 1182"/>
                    <a:gd name="T57" fmla="*/ 942 h 1516"/>
                    <a:gd name="T58" fmla="*/ 306 w 1182"/>
                    <a:gd name="T59" fmla="*/ 920 h 1516"/>
                    <a:gd name="T60" fmla="*/ 316 w 1182"/>
                    <a:gd name="T61" fmla="*/ 942 h 1516"/>
                    <a:gd name="T62" fmla="*/ 250 w 1182"/>
                    <a:gd name="T63" fmla="*/ 1148 h 1516"/>
                    <a:gd name="T64" fmla="*/ 224 w 1182"/>
                    <a:gd name="T65" fmla="*/ 1250 h 1516"/>
                    <a:gd name="T66" fmla="*/ 232 w 1182"/>
                    <a:gd name="T67" fmla="*/ 1342 h 1516"/>
                    <a:gd name="T68" fmla="*/ 242 w 1182"/>
                    <a:gd name="T69" fmla="*/ 1400 h 1516"/>
                    <a:gd name="T70" fmla="*/ 258 w 1182"/>
                    <a:gd name="T71" fmla="*/ 1432 h 1516"/>
                    <a:gd name="T72" fmla="*/ 310 w 1182"/>
                    <a:gd name="T73" fmla="*/ 1496 h 1516"/>
                    <a:gd name="T74" fmla="*/ 314 w 1182"/>
                    <a:gd name="T75" fmla="*/ 1458 h 1516"/>
                    <a:gd name="T76" fmla="*/ 300 w 1182"/>
                    <a:gd name="T77" fmla="*/ 1390 h 1516"/>
                    <a:gd name="T78" fmla="*/ 316 w 1182"/>
                    <a:gd name="T79" fmla="*/ 1298 h 1516"/>
                    <a:gd name="T80" fmla="*/ 350 w 1182"/>
                    <a:gd name="T81" fmla="*/ 1252 h 1516"/>
                    <a:gd name="T82" fmla="*/ 378 w 1182"/>
                    <a:gd name="T83" fmla="*/ 1242 h 1516"/>
                    <a:gd name="T84" fmla="*/ 426 w 1182"/>
                    <a:gd name="T85" fmla="*/ 1228 h 1516"/>
                    <a:gd name="T86" fmla="*/ 440 w 1182"/>
                    <a:gd name="T87" fmla="*/ 1210 h 1516"/>
                    <a:gd name="T88" fmla="*/ 480 w 1182"/>
                    <a:gd name="T89" fmla="*/ 1202 h 1516"/>
                    <a:gd name="T90" fmla="*/ 554 w 1182"/>
                    <a:gd name="T91" fmla="*/ 1172 h 1516"/>
                    <a:gd name="T92" fmla="*/ 620 w 1182"/>
                    <a:gd name="T93" fmla="*/ 1120 h 1516"/>
                    <a:gd name="T94" fmla="*/ 612 w 1182"/>
                    <a:gd name="T95" fmla="*/ 1058 h 1516"/>
                    <a:gd name="T96" fmla="*/ 558 w 1182"/>
                    <a:gd name="T97" fmla="*/ 938 h 1516"/>
                    <a:gd name="T98" fmla="*/ 688 w 1182"/>
                    <a:gd name="T99" fmla="*/ 1006 h 1516"/>
                    <a:gd name="T100" fmla="*/ 760 w 1182"/>
                    <a:gd name="T101" fmla="*/ 1020 h 1516"/>
                    <a:gd name="T102" fmla="*/ 818 w 1182"/>
                    <a:gd name="T103" fmla="*/ 992 h 1516"/>
                    <a:gd name="T104" fmla="*/ 852 w 1182"/>
                    <a:gd name="T105" fmla="*/ 966 h 1516"/>
                    <a:gd name="T106" fmla="*/ 890 w 1182"/>
                    <a:gd name="T107" fmla="*/ 942 h 1516"/>
                    <a:gd name="T108" fmla="*/ 898 w 1182"/>
                    <a:gd name="T109" fmla="*/ 922 h 1516"/>
                    <a:gd name="T110" fmla="*/ 932 w 1182"/>
                    <a:gd name="T111" fmla="*/ 904 h 1516"/>
                    <a:gd name="T112" fmla="*/ 936 w 1182"/>
                    <a:gd name="T113" fmla="*/ 892 h 1516"/>
                    <a:gd name="T114" fmla="*/ 984 w 1182"/>
                    <a:gd name="T115" fmla="*/ 858 h 1516"/>
                    <a:gd name="T116" fmla="*/ 1020 w 1182"/>
                    <a:gd name="T117" fmla="*/ 838 h 1516"/>
                    <a:gd name="T118" fmla="*/ 1064 w 1182"/>
                    <a:gd name="T119" fmla="*/ 826 h 1516"/>
                    <a:gd name="T120" fmla="*/ 1086 w 1182"/>
                    <a:gd name="T121" fmla="*/ 814 h 1516"/>
                    <a:gd name="T122" fmla="*/ 1168 w 1182"/>
                    <a:gd name="T123" fmla="*/ 760 h 1516"/>
                    <a:gd name="T124" fmla="*/ 390 w 1182"/>
                    <a:gd name="T125" fmla="*/ 678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82" h="1516">
                      <a:moveTo>
                        <a:pt x="1136" y="650"/>
                      </a:moveTo>
                      <a:lnTo>
                        <a:pt x="1098" y="626"/>
                      </a:lnTo>
                      <a:lnTo>
                        <a:pt x="1098" y="626"/>
                      </a:lnTo>
                      <a:lnTo>
                        <a:pt x="1086" y="620"/>
                      </a:lnTo>
                      <a:lnTo>
                        <a:pt x="1052" y="606"/>
                      </a:lnTo>
                      <a:lnTo>
                        <a:pt x="1026" y="598"/>
                      </a:lnTo>
                      <a:lnTo>
                        <a:pt x="998" y="590"/>
                      </a:lnTo>
                      <a:lnTo>
                        <a:pt x="964" y="584"/>
                      </a:lnTo>
                      <a:lnTo>
                        <a:pt x="928" y="580"/>
                      </a:lnTo>
                      <a:lnTo>
                        <a:pt x="928" y="580"/>
                      </a:lnTo>
                      <a:lnTo>
                        <a:pt x="890" y="578"/>
                      </a:lnTo>
                      <a:lnTo>
                        <a:pt x="852" y="578"/>
                      </a:lnTo>
                      <a:lnTo>
                        <a:pt x="814" y="580"/>
                      </a:lnTo>
                      <a:lnTo>
                        <a:pt x="776" y="586"/>
                      </a:lnTo>
                      <a:lnTo>
                        <a:pt x="738" y="592"/>
                      </a:lnTo>
                      <a:lnTo>
                        <a:pt x="700" y="602"/>
                      </a:lnTo>
                      <a:lnTo>
                        <a:pt x="662" y="614"/>
                      </a:lnTo>
                      <a:lnTo>
                        <a:pt x="622" y="628"/>
                      </a:lnTo>
                      <a:lnTo>
                        <a:pt x="622" y="628"/>
                      </a:lnTo>
                      <a:lnTo>
                        <a:pt x="590" y="640"/>
                      </a:lnTo>
                      <a:lnTo>
                        <a:pt x="558" y="654"/>
                      </a:lnTo>
                      <a:lnTo>
                        <a:pt x="496" y="686"/>
                      </a:lnTo>
                      <a:lnTo>
                        <a:pt x="444" y="716"/>
                      </a:lnTo>
                      <a:lnTo>
                        <a:pt x="408" y="740"/>
                      </a:lnTo>
                      <a:lnTo>
                        <a:pt x="408" y="740"/>
                      </a:lnTo>
                      <a:lnTo>
                        <a:pt x="404" y="736"/>
                      </a:lnTo>
                      <a:lnTo>
                        <a:pt x="404" y="736"/>
                      </a:lnTo>
                      <a:lnTo>
                        <a:pt x="406" y="728"/>
                      </a:lnTo>
                      <a:lnTo>
                        <a:pt x="404" y="716"/>
                      </a:lnTo>
                      <a:lnTo>
                        <a:pt x="404" y="716"/>
                      </a:lnTo>
                      <a:lnTo>
                        <a:pt x="410" y="714"/>
                      </a:lnTo>
                      <a:lnTo>
                        <a:pt x="414" y="708"/>
                      </a:lnTo>
                      <a:lnTo>
                        <a:pt x="414" y="708"/>
                      </a:lnTo>
                      <a:lnTo>
                        <a:pt x="416" y="702"/>
                      </a:lnTo>
                      <a:lnTo>
                        <a:pt x="416" y="696"/>
                      </a:lnTo>
                      <a:lnTo>
                        <a:pt x="414" y="690"/>
                      </a:lnTo>
                      <a:lnTo>
                        <a:pt x="408" y="686"/>
                      </a:lnTo>
                      <a:lnTo>
                        <a:pt x="408" y="686"/>
                      </a:lnTo>
                      <a:lnTo>
                        <a:pt x="406" y="686"/>
                      </a:lnTo>
                      <a:lnTo>
                        <a:pt x="410" y="684"/>
                      </a:lnTo>
                      <a:lnTo>
                        <a:pt x="406" y="680"/>
                      </a:lnTo>
                      <a:lnTo>
                        <a:pt x="404" y="680"/>
                      </a:lnTo>
                      <a:lnTo>
                        <a:pt x="404" y="678"/>
                      </a:lnTo>
                      <a:lnTo>
                        <a:pt x="402" y="672"/>
                      </a:lnTo>
                      <a:lnTo>
                        <a:pt x="400" y="674"/>
                      </a:lnTo>
                      <a:lnTo>
                        <a:pt x="400" y="672"/>
                      </a:lnTo>
                      <a:lnTo>
                        <a:pt x="398" y="672"/>
                      </a:lnTo>
                      <a:lnTo>
                        <a:pt x="394" y="670"/>
                      </a:lnTo>
                      <a:lnTo>
                        <a:pt x="392" y="672"/>
                      </a:lnTo>
                      <a:lnTo>
                        <a:pt x="390" y="670"/>
                      </a:lnTo>
                      <a:lnTo>
                        <a:pt x="388" y="670"/>
                      </a:lnTo>
                      <a:lnTo>
                        <a:pt x="388" y="674"/>
                      </a:lnTo>
                      <a:lnTo>
                        <a:pt x="388" y="676"/>
                      </a:lnTo>
                      <a:lnTo>
                        <a:pt x="388" y="676"/>
                      </a:lnTo>
                      <a:lnTo>
                        <a:pt x="382" y="670"/>
                      </a:lnTo>
                      <a:lnTo>
                        <a:pt x="382" y="670"/>
                      </a:lnTo>
                      <a:lnTo>
                        <a:pt x="376" y="668"/>
                      </a:lnTo>
                      <a:lnTo>
                        <a:pt x="370" y="670"/>
                      </a:lnTo>
                      <a:lnTo>
                        <a:pt x="364" y="672"/>
                      </a:lnTo>
                      <a:lnTo>
                        <a:pt x="360" y="676"/>
                      </a:lnTo>
                      <a:lnTo>
                        <a:pt x="360" y="676"/>
                      </a:lnTo>
                      <a:lnTo>
                        <a:pt x="358" y="682"/>
                      </a:lnTo>
                      <a:lnTo>
                        <a:pt x="358" y="686"/>
                      </a:lnTo>
                      <a:lnTo>
                        <a:pt x="358" y="686"/>
                      </a:lnTo>
                      <a:lnTo>
                        <a:pt x="346" y="692"/>
                      </a:lnTo>
                      <a:lnTo>
                        <a:pt x="338" y="698"/>
                      </a:lnTo>
                      <a:lnTo>
                        <a:pt x="338" y="698"/>
                      </a:lnTo>
                      <a:lnTo>
                        <a:pt x="334" y="696"/>
                      </a:lnTo>
                      <a:lnTo>
                        <a:pt x="334" y="696"/>
                      </a:lnTo>
                      <a:lnTo>
                        <a:pt x="336" y="652"/>
                      </a:lnTo>
                      <a:lnTo>
                        <a:pt x="338" y="592"/>
                      </a:lnTo>
                      <a:lnTo>
                        <a:pt x="336" y="524"/>
                      </a:lnTo>
                      <a:lnTo>
                        <a:pt x="334" y="488"/>
                      </a:lnTo>
                      <a:lnTo>
                        <a:pt x="330" y="454"/>
                      </a:lnTo>
                      <a:lnTo>
                        <a:pt x="330" y="454"/>
                      </a:lnTo>
                      <a:lnTo>
                        <a:pt x="322" y="412"/>
                      </a:lnTo>
                      <a:lnTo>
                        <a:pt x="314" y="372"/>
                      </a:lnTo>
                      <a:lnTo>
                        <a:pt x="304" y="334"/>
                      </a:lnTo>
                      <a:lnTo>
                        <a:pt x="292" y="298"/>
                      </a:lnTo>
                      <a:lnTo>
                        <a:pt x="278" y="264"/>
                      </a:lnTo>
                      <a:lnTo>
                        <a:pt x="262" y="230"/>
                      </a:lnTo>
                      <a:lnTo>
                        <a:pt x="244" y="196"/>
                      </a:lnTo>
                      <a:lnTo>
                        <a:pt x="224" y="164"/>
                      </a:lnTo>
                      <a:lnTo>
                        <a:pt x="224" y="164"/>
                      </a:lnTo>
                      <a:lnTo>
                        <a:pt x="202" y="132"/>
                      </a:lnTo>
                      <a:lnTo>
                        <a:pt x="182" y="106"/>
                      </a:lnTo>
                      <a:lnTo>
                        <a:pt x="160" y="84"/>
                      </a:lnTo>
                      <a:lnTo>
                        <a:pt x="142" y="68"/>
                      </a:lnTo>
                      <a:lnTo>
                        <a:pt x="114" y="44"/>
                      </a:lnTo>
                      <a:lnTo>
                        <a:pt x="102" y="36"/>
                      </a:lnTo>
                      <a:lnTo>
                        <a:pt x="62" y="14"/>
                      </a:lnTo>
                      <a:lnTo>
                        <a:pt x="20" y="0"/>
                      </a:lnTo>
                      <a:lnTo>
                        <a:pt x="0" y="2"/>
                      </a:lnTo>
                      <a:lnTo>
                        <a:pt x="0" y="598"/>
                      </a:lnTo>
                      <a:lnTo>
                        <a:pt x="26" y="612"/>
                      </a:lnTo>
                      <a:lnTo>
                        <a:pt x="64" y="640"/>
                      </a:lnTo>
                      <a:lnTo>
                        <a:pt x="88" y="658"/>
                      </a:lnTo>
                      <a:lnTo>
                        <a:pt x="88" y="660"/>
                      </a:lnTo>
                      <a:lnTo>
                        <a:pt x="88" y="660"/>
                      </a:lnTo>
                      <a:lnTo>
                        <a:pt x="42" y="658"/>
                      </a:lnTo>
                      <a:lnTo>
                        <a:pt x="20" y="660"/>
                      </a:lnTo>
                      <a:lnTo>
                        <a:pt x="0" y="662"/>
                      </a:lnTo>
                      <a:lnTo>
                        <a:pt x="0" y="1086"/>
                      </a:lnTo>
                      <a:lnTo>
                        <a:pt x="0" y="1086"/>
                      </a:lnTo>
                      <a:lnTo>
                        <a:pt x="16" y="1072"/>
                      </a:lnTo>
                      <a:lnTo>
                        <a:pt x="16" y="1072"/>
                      </a:lnTo>
                      <a:lnTo>
                        <a:pt x="52" y="1030"/>
                      </a:lnTo>
                      <a:lnTo>
                        <a:pt x="112" y="962"/>
                      </a:lnTo>
                      <a:lnTo>
                        <a:pt x="144" y="926"/>
                      </a:lnTo>
                      <a:lnTo>
                        <a:pt x="172" y="898"/>
                      </a:lnTo>
                      <a:lnTo>
                        <a:pt x="192" y="878"/>
                      </a:lnTo>
                      <a:lnTo>
                        <a:pt x="200" y="874"/>
                      </a:lnTo>
                      <a:lnTo>
                        <a:pt x="204" y="872"/>
                      </a:lnTo>
                      <a:lnTo>
                        <a:pt x="204" y="872"/>
                      </a:lnTo>
                      <a:lnTo>
                        <a:pt x="208" y="874"/>
                      </a:lnTo>
                      <a:lnTo>
                        <a:pt x="212" y="874"/>
                      </a:lnTo>
                      <a:lnTo>
                        <a:pt x="224" y="872"/>
                      </a:lnTo>
                      <a:lnTo>
                        <a:pt x="238" y="866"/>
                      </a:lnTo>
                      <a:lnTo>
                        <a:pt x="252" y="860"/>
                      </a:lnTo>
                      <a:lnTo>
                        <a:pt x="226" y="896"/>
                      </a:lnTo>
                      <a:lnTo>
                        <a:pt x="218" y="910"/>
                      </a:lnTo>
                      <a:lnTo>
                        <a:pt x="202" y="924"/>
                      </a:lnTo>
                      <a:lnTo>
                        <a:pt x="186" y="950"/>
                      </a:lnTo>
                      <a:lnTo>
                        <a:pt x="182" y="958"/>
                      </a:lnTo>
                      <a:lnTo>
                        <a:pt x="158" y="998"/>
                      </a:lnTo>
                      <a:lnTo>
                        <a:pt x="162" y="1004"/>
                      </a:lnTo>
                      <a:lnTo>
                        <a:pt x="160" y="1010"/>
                      </a:lnTo>
                      <a:lnTo>
                        <a:pt x="150" y="1012"/>
                      </a:lnTo>
                      <a:lnTo>
                        <a:pt x="140" y="1032"/>
                      </a:lnTo>
                      <a:lnTo>
                        <a:pt x="122" y="1062"/>
                      </a:lnTo>
                      <a:lnTo>
                        <a:pt x="120" y="1094"/>
                      </a:lnTo>
                      <a:lnTo>
                        <a:pt x="128" y="1120"/>
                      </a:lnTo>
                      <a:lnTo>
                        <a:pt x="142" y="1104"/>
                      </a:lnTo>
                      <a:lnTo>
                        <a:pt x="134" y="1124"/>
                      </a:lnTo>
                      <a:lnTo>
                        <a:pt x="162" y="1118"/>
                      </a:lnTo>
                      <a:lnTo>
                        <a:pt x="188" y="1100"/>
                      </a:lnTo>
                      <a:lnTo>
                        <a:pt x="206" y="1070"/>
                      </a:lnTo>
                      <a:lnTo>
                        <a:pt x="218" y="1052"/>
                      </a:lnTo>
                      <a:lnTo>
                        <a:pt x="216" y="1042"/>
                      </a:lnTo>
                      <a:lnTo>
                        <a:pt x="220" y="1036"/>
                      </a:lnTo>
                      <a:lnTo>
                        <a:pt x="228" y="1038"/>
                      </a:lnTo>
                      <a:lnTo>
                        <a:pt x="250" y="998"/>
                      </a:lnTo>
                      <a:lnTo>
                        <a:pt x="254" y="992"/>
                      </a:lnTo>
                      <a:lnTo>
                        <a:pt x="272" y="964"/>
                      </a:lnTo>
                      <a:lnTo>
                        <a:pt x="276" y="942"/>
                      </a:lnTo>
                      <a:lnTo>
                        <a:pt x="284" y="930"/>
                      </a:lnTo>
                      <a:lnTo>
                        <a:pt x="302" y="890"/>
                      </a:lnTo>
                      <a:lnTo>
                        <a:pt x="302" y="890"/>
                      </a:lnTo>
                      <a:lnTo>
                        <a:pt x="304" y="906"/>
                      </a:lnTo>
                      <a:lnTo>
                        <a:pt x="306" y="920"/>
                      </a:lnTo>
                      <a:lnTo>
                        <a:pt x="310" y="932"/>
                      </a:lnTo>
                      <a:lnTo>
                        <a:pt x="312" y="936"/>
                      </a:lnTo>
                      <a:lnTo>
                        <a:pt x="314" y="938"/>
                      </a:lnTo>
                      <a:lnTo>
                        <a:pt x="314" y="938"/>
                      </a:lnTo>
                      <a:lnTo>
                        <a:pt x="316" y="942"/>
                      </a:lnTo>
                      <a:lnTo>
                        <a:pt x="316" y="952"/>
                      </a:lnTo>
                      <a:lnTo>
                        <a:pt x="308" y="980"/>
                      </a:lnTo>
                      <a:lnTo>
                        <a:pt x="296" y="1018"/>
                      </a:lnTo>
                      <a:lnTo>
                        <a:pt x="282" y="1062"/>
                      </a:lnTo>
                      <a:lnTo>
                        <a:pt x="250" y="1148"/>
                      </a:lnTo>
                      <a:lnTo>
                        <a:pt x="230" y="1198"/>
                      </a:lnTo>
                      <a:lnTo>
                        <a:pt x="230" y="1198"/>
                      </a:lnTo>
                      <a:lnTo>
                        <a:pt x="228" y="1208"/>
                      </a:lnTo>
                      <a:lnTo>
                        <a:pt x="226" y="1220"/>
                      </a:lnTo>
                      <a:lnTo>
                        <a:pt x="224" y="1250"/>
                      </a:lnTo>
                      <a:lnTo>
                        <a:pt x="224" y="1278"/>
                      </a:lnTo>
                      <a:lnTo>
                        <a:pt x="224" y="1304"/>
                      </a:lnTo>
                      <a:lnTo>
                        <a:pt x="224" y="1304"/>
                      </a:lnTo>
                      <a:lnTo>
                        <a:pt x="228" y="1324"/>
                      </a:lnTo>
                      <a:lnTo>
                        <a:pt x="232" y="1342"/>
                      </a:lnTo>
                      <a:lnTo>
                        <a:pt x="236" y="1362"/>
                      </a:lnTo>
                      <a:lnTo>
                        <a:pt x="236" y="1362"/>
                      </a:lnTo>
                      <a:lnTo>
                        <a:pt x="238" y="1380"/>
                      </a:lnTo>
                      <a:lnTo>
                        <a:pt x="240" y="1394"/>
                      </a:lnTo>
                      <a:lnTo>
                        <a:pt x="242" y="1400"/>
                      </a:lnTo>
                      <a:lnTo>
                        <a:pt x="246" y="1404"/>
                      </a:lnTo>
                      <a:lnTo>
                        <a:pt x="246" y="1404"/>
                      </a:lnTo>
                      <a:lnTo>
                        <a:pt x="252" y="1412"/>
                      </a:lnTo>
                      <a:lnTo>
                        <a:pt x="254" y="1420"/>
                      </a:lnTo>
                      <a:lnTo>
                        <a:pt x="258" y="1432"/>
                      </a:lnTo>
                      <a:lnTo>
                        <a:pt x="244" y="1448"/>
                      </a:lnTo>
                      <a:lnTo>
                        <a:pt x="258" y="1516"/>
                      </a:lnTo>
                      <a:lnTo>
                        <a:pt x="304" y="1516"/>
                      </a:lnTo>
                      <a:lnTo>
                        <a:pt x="304" y="1516"/>
                      </a:lnTo>
                      <a:lnTo>
                        <a:pt x="310" y="1496"/>
                      </a:lnTo>
                      <a:lnTo>
                        <a:pt x="310" y="1496"/>
                      </a:lnTo>
                      <a:lnTo>
                        <a:pt x="314" y="1482"/>
                      </a:lnTo>
                      <a:lnTo>
                        <a:pt x="314" y="1470"/>
                      </a:lnTo>
                      <a:lnTo>
                        <a:pt x="314" y="1458"/>
                      </a:lnTo>
                      <a:lnTo>
                        <a:pt x="314" y="1458"/>
                      </a:lnTo>
                      <a:lnTo>
                        <a:pt x="314" y="1452"/>
                      </a:lnTo>
                      <a:lnTo>
                        <a:pt x="312" y="1440"/>
                      </a:lnTo>
                      <a:lnTo>
                        <a:pt x="310" y="1418"/>
                      </a:lnTo>
                      <a:lnTo>
                        <a:pt x="300" y="1390"/>
                      </a:lnTo>
                      <a:lnTo>
                        <a:pt x="300" y="1390"/>
                      </a:lnTo>
                      <a:lnTo>
                        <a:pt x="298" y="1372"/>
                      </a:lnTo>
                      <a:lnTo>
                        <a:pt x="298" y="1356"/>
                      </a:lnTo>
                      <a:lnTo>
                        <a:pt x="300" y="1338"/>
                      </a:lnTo>
                      <a:lnTo>
                        <a:pt x="306" y="1322"/>
                      </a:lnTo>
                      <a:lnTo>
                        <a:pt x="316" y="1298"/>
                      </a:lnTo>
                      <a:lnTo>
                        <a:pt x="320" y="1290"/>
                      </a:lnTo>
                      <a:lnTo>
                        <a:pt x="320" y="1290"/>
                      </a:lnTo>
                      <a:lnTo>
                        <a:pt x="326" y="1280"/>
                      </a:lnTo>
                      <a:lnTo>
                        <a:pt x="342" y="1262"/>
                      </a:lnTo>
                      <a:lnTo>
                        <a:pt x="350" y="1252"/>
                      </a:lnTo>
                      <a:lnTo>
                        <a:pt x="360" y="1246"/>
                      </a:lnTo>
                      <a:lnTo>
                        <a:pt x="368" y="1242"/>
                      </a:lnTo>
                      <a:lnTo>
                        <a:pt x="374" y="1240"/>
                      </a:lnTo>
                      <a:lnTo>
                        <a:pt x="378" y="1242"/>
                      </a:lnTo>
                      <a:lnTo>
                        <a:pt x="378" y="1242"/>
                      </a:lnTo>
                      <a:lnTo>
                        <a:pt x="386" y="1244"/>
                      </a:lnTo>
                      <a:lnTo>
                        <a:pt x="394" y="1242"/>
                      </a:lnTo>
                      <a:lnTo>
                        <a:pt x="404" y="1240"/>
                      </a:lnTo>
                      <a:lnTo>
                        <a:pt x="412" y="1236"/>
                      </a:lnTo>
                      <a:lnTo>
                        <a:pt x="426" y="1228"/>
                      </a:lnTo>
                      <a:lnTo>
                        <a:pt x="430" y="1224"/>
                      </a:lnTo>
                      <a:lnTo>
                        <a:pt x="430" y="1224"/>
                      </a:lnTo>
                      <a:lnTo>
                        <a:pt x="432" y="1220"/>
                      </a:lnTo>
                      <a:lnTo>
                        <a:pt x="436" y="1216"/>
                      </a:lnTo>
                      <a:lnTo>
                        <a:pt x="440" y="1210"/>
                      </a:lnTo>
                      <a:lnTo>
                        <a:pt x="446" y="1206"/>
                      </a:lnTo>
                      <a:lnTo>
                        <a:pt x="454" y="1204"/>
                      </a:lnTo>
                      <a:lnTo>
                        <a:pt x="466" y="1202"/>
                      </a:lnTo>
                      <a:lnTo>
                        <a:pt x="480" y="1202"/>
                      </a:lnTo>
                      <a:lnTo>
                        <a:pt x="480" y="1202"/>
                      </a:lnTo>
                      <a:lnTo>
                        <a:pt x="488" y="1204"/>
                      </a:lnTo>
                      <a:lnTo>
                        <a:pt x="496" y="1202"/>
                      </a:lnTo>
                      <a:lnTo>
                        <a:pt x="514" y="1196"/>
                      </a:lnTo>
                      <a:lnTo>
                        <a:pt x="534" y="1186"/>
                      </a:lnTo>
                      <a:lnTo>
                        <a:pt x="554" y="1172"/>
                      </a:lnTo>
                      <a:lnTo>
                        <a:pt x="586" y="1148"/>
                      </a:lnTo>
                      <a:lnTo>
                        <a:pt x="598" y="1136"/>
                      </a:lnTo>
                      <a:lnTo>
                        <a:pt x="616" y="1120"/>
                      </a:lnTo>
                      <a:lnTo>
                        <a:pt x="616" y="1120"/>
                      </a:lnTo>
                      <a:lnTo>
                        <a:pt x="620" y="1120"/>
                      </a:lnTo>
                      <a:lnTo>
                        <a:pt x="622" y="1120"/>
                      </a:lnTo>
                      <a:lnTo>
                        <a:pt x="624" y="1116"/>
                      </a:lnTo>
                      <a:lnTo>
                        <a:pt x="624" y="1104"/>
                      </a:lnTo>
                      <a:lnTo>
                        <a:pt x="620" y="1086"/>
                      </a:lnTo>
                      <a:lnTo>
                        <a:pt x="612" y="1058"/>
                      </a:lnTo>
                      <a:lnTo>
                        <a:pt x="598" y="1018"/>
                      </a:lnTo>
                      <a:lnTo>
                        <a:pt x="598" y="1018"/>
                      </a:lnTo>
                      <a:lnTo>
                        <a:pt x="590" y="998"/>
                      </a:lnTo>
                      <a:lnTo>
                        <a:pt x="580" y="978"/>
                      </a:lnTo>
                      <a:lnTo>
                        <a:pt x="558" y="938"/>
                      </a:lnTo>
                      <a:lnTo>
                        <a:pt x="558" y="938"/>
                      </a:lnTo>
                      <a:lnTo>
                        <a:pt x="586" y="948"/>
                      </a:lnTo>
                      <a:lnTo>
                        <a:pt x="628" y="970"/>
                      </a:lnTo>
                      <a:lnTo>
                        <a:pt x="658" y="986"/>
                      </a:lnTo>
                      <a:lnTo>
                        <a:pt x="688" y="1006"/>
                      </a:lnTo>
                      <a:lnTo>
                        <a:pt x="722" y="1020"/>
                      </a:lnTo>
                      <a:lnTo>
                        <a:pt x="722" y="1020"/>
                      </a:lnTo>
                      <a:lnTo>
                        <a:pt x="738" y="1022"/>
                      </a:lnTo>
                      <a:lnTo>
                        <a:pt x="750" y="1022"/>
                      </a:lnTo>
                      <a:lnTo>
                        <a:pt x="760" y="1020"/>
                      </a:lnTo>
                      <a:lnTo>
                        <a:pt x="760" y="1020"/>
                      </a:lnTo>
                      <a:lnTo>
                        <a:pt x="776" y="1012"/>
                      </a:lnTo>
                      <a:lnTo>
                        <a:pt x="802" y="1000"/>
                      </a:lnTo>
                      <a:lnTo>
                        <a:pt x="802" y="1000"/>
                      </a:lnTo>
                      <a:lnTo>
                        <a:pt x="818" y="992"/>
                      </a:lnTo>
                      <a:lnTo>
                        <a:pt x="830" y="986"/>
                      </a:lnTo>
                      <a:lnTo>
                        <a:pt x="836" y="980"/>
                      </a:lnTo>
                      <a:lnTo>
                        <a:pt x="836" y="980"/>
                      </a:lnTo>
                      <a:lnTo>
                        <a:pt x="846" y="972"/>
                      </a:lnTo>
                      <a:lnTo>
                        <a:pt x="852" y="966"/>
                      </a:lnTo>
                      <a:lnTo>
                        <a:pt x="858" y="962"/>
                      </a:lnTo>
                      <a:lnTo>
                        <a:pt x="858" y="962"/>
                      </a:lnTo>
                      <a:lnTo>
                        <a:pt x="868" y="960"/>
                      </a:lnTo>
                      <a:lnTo>
                        <a:pt x="880" y="952"/>
                      </a:lnTo>
                      <a:lnTo>
                        <a:pt x="890" y="942"/>
                      </a:lnTo>
                      <a:lnTo>
                        <a:pt x="894" y="936"/>
                      </a:lnTo>
                      <a:lnTo>
                        <a:pt x="894" y="930"/>
                      </a:lnTo>
                      <a:lnTo>
                        <a:pt x="894" y="930"/>
                      </a:lnTo>
                      <a:lnTo>
                        <a:pt x="896" y="926"/>
                      </a:lnTo>
                      <a:lnTo>
                        <a:pt x="898" y="922"/>
                      </a:lnTo>
                      <a:lnTo>
                        <a:pt x="904" y="916"/>
                      </a:lnTo>
                      <a:lnTo>
                        <a:pt x="914" y="910"/>
                      </a:lnTo>
                      <a:lnTo>
                        <a:pt x="914" y="910"/>
                      </a:lnTo>
                      <a:lnTo>
                        <a:pt x="924" y="908"/>
                      </a:lnTo>
                      <a:lnTo>
                        <a:pt x="932" y="904"/>
                      </a:lnTo>
                      <a:lnTo>
                        <a:pt x="934" y="902"/>
                      </a:lnTo>
                      <a:lnTo>
                        <a:pt x="934" y="900"/>
                      </a:lnTo>
                      <a:lnTo>
                        <a:pt x="934" y="900"/>
                      </a:lnTo>
                      <a:lnTo>
                        <a:pt x="934" y="896"/>
                      </a:lnTo>
                      <a:lnTo>
                        <a:pt x="936" y="892"/>
                      </a:lnTo>
                      <a:lnTo>
                        <a:pt x="944" y="882"/>
                      </a:lnTo>
                      <a:lnTo>
                        <a:pt x="956" y="868"/>
                      </a:lnTo>
                      <a:lnTo>
                        <a:pt x="956" y="868"/>
                      </a:lnTo>
                      <a:lnTo>
                        <a:pt x="972" y="862"/>
                      </a:lnTo>
                      <a:lnTo>
                        <a:pt x="984" y="858"/>
                      </a:lnTo>
                      <a:lnTo>
                        <a:pt x="990" y="854"/>
                      </a:lnTo>
                      <a:lnTo>
                        <a:pt x="990" y="854"/>
                      </a:lnTo>
                      <a:lnTo>
                        <a:pt x="996" y="848"/>
                      </a:lnTo>
                      <a:lnTo>
                        <a:pt x="1006" y="842"/>
                      </a:lnTo>
                      <a:lnTo>
                        <a:pt x="1020" y="838"/>
                      </a:lnTo>
                      <a:lnTo>
                        <a:pt x="1032" y="836"/>
                      </a:lnTo>
                      <a:lnTo>
                        <a:pt x="1032" y="836"/>
                      </a:lnTo>
                      <a:lnTo>
                        <a:pt x="1044" y="836"/>
                      </a:lnTo>
                      <a:lnTo>
                        <a:pt x="1054" y="832"/>
                      </a:lnTo>
                      <a:lnTo>
                        <a:pt x="1064" y="826"/>
                      </a:lnTo>
                      <a:lnTo>
                        <a:pt x="1064" y="826"/>
                      </a:lnTo>
                      <a:lnTo>
                        <a:pt x="1072" y="820"/>
                      </a:lnTo>
                      <a:lnTo>
                        <a:pt x="1080" y="816"/>
                      </a:lnTo>
                      <a:lnTo>
                        <a:pt x="1086" y="814"/>
                      </a:lnTo>
                      <a:lnTo>
                        <a:pt x="1086" y="814"/>
                      </a:lnTo>
                      <a:lnTo>
                        <a:pt x="1096" y="812"/>
                      </a:lnTo>
                      <a:lnTo>
                        <a:pt x="1106" y="808"/>
                      </a:lnTo>
                      <a:lnTo>
                        <a:pt x="1118" y="802"/>
                      </a:lnTo>
                      <a:lnTo>
                        <a:pt x="1148" y="782"/>
                      </a:lnTo>
                      <a:lnTo>
                        <a:pt x="1168" y="760"/>
                      </a:lnTo>
                      <a:lnTo>
                        <a:pt x="1180" y="738"/>
                      </a:lnTo>
                      <a:lnTo>
                        <a:pt x="1182" y="712"/>
                      </a:lnTo>
                      <a:lnTo>
                        <a:pt x="1168" y="680"/>
                      </a:lnTo>
                      <a:lnTo>
                        <a:pt x="1136" y="650"/>
                      </a:lnTo>
                      <a:close/>
                      <a:moveTo>
                        <a:pt x="390" y="678"/>
                      </a:moveTo>
                      <a:lnTo>
                        <a:pt x="390" y="680"/>
                      </a:lnTo>
                      <a:lnTo>
                        <a:pt x="390" y="678"/>
                      </a:lnTo>
                      <a:lnTo>
                        <a:pt x="390" y="678"/>
                      </a:lnTo>
                      <a:lnTo>
                        <a:pt x="390" y="678"/>
                      </a:lnTo>
                      <a:close/>
                    </a:path>
                  </a:pathLst>
                </a:custGeom>
                <a:solidFill>
                  <a:schemeClr val="bg2">
                    <a:lumMod val="60000"/>
                    <a:lumOff val="40000"/>
                    <a:alpha val="6000"/>
                  </a:schemeClr>
                </a:solidFill>
                <a:ln w="9525">
                  <a:solidFill>
                    <a:schemeClr val="tx2">
                      <a:lumMod val="60000"/>
                      <a:lumOff val="40000"/>
                      <a:alpha val="9000"/>
                    </a:schemeClr>
                  </a:solidFill>
                  <a:round/>
                  <a:headEnd/>
                  <a:tailEnd/>
                </a:ln>
                <a:effectLst>
                  <a:glow rad="63500">
                    <a:schemeClr val="bg2">
                      <a:lumMod val="60000"/>
                      <a:lumOff val="40000"/>
                      <a:alpha val="11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4" name="Group 92"/>
              <p:cNvGrpSpPr>
                <a:grpSpLocks noChangeAspect="1"/>
              </p:cNvGrpSpPr>
              <p:nvPr/>
            </p:nvGrpSpPr>
            <p:grpSpPr>
              <a:xfrm>
                <a:off x="4" y="2846361"/>
                <a:ext cx="930494" cy="1301751"/>
                <a:chOff x="5073650" y="2381609"/>
                <a:chExt cx="1257300" cy="1758950"/>
              </a:xfrm>
              <a:solidFill>
                <a:schemeClr val="bg2">
                  <a:lumMod val="50000"/>
                  <a:lumOff val="50000"/>
                  <a:alpha val="8000"/>
                </a:schemeClr>
              </a:solidFill>
              <a:effectLst/>
            </p:grpSpPr>
            <p:sp>
              <p:nvSpPr>
                <p:cNvPr id="200" name="Freeform 49"/>
                <p:cNvSpPr>
                  <a:spLocks/>
                </p:cNvSpPr>
                <p:nvPr/>
              </p:nvSpPr>
              <p:spPr bwMode="auto">
                <a:xfrm>
                  <a:off x="5073650" y="3192463"/>
                  <a:ext cx="114300" cy="177800"/>
                </a:xfrm>
                <a:custGeom>
                  <a:avLst/>
                  <a:gdLst>
                    <a:gd name="T0" fmla="*/ 70 w 72"/>
                    <a:gd name="T1" fmla="*/ 112 h 112"/>
                    <a:gd name="T2" fmla="*/ 70 w 72"/>
                    <a:gd name="T3" fmla="*/ 112 h 112"/>
                    <a:gd name="T4" fmla="*/ 72 w 72"/>
                    <a:gd name="T5" fmla="*/ 110 h 112"/>
                    <a:gd name="T6" fmla="*/ 72 w 72"/>
                    <a:gd name="T7" fmla="*/ 110 h 112"/>
                    <a:gd name="T8" fmla="*/ 64 w 72"/>
                    <a:gd name="T9" fmla="*/ 96 h 112"/>
                    <a:gd name="T10" fmla="*/ 8 w 72"/>
                    <a:gd name="T11" fmla="*/ 10 h 112"/>
                    <a:gd name="T12" fmla="*/ 8 w 72"/>
                    <a:gd name="T13" fmla="*/ 10 h 112"/>
                    <a:gd name="T14" fmla="*/ 2 w 72"/>
                    <a:gd name="T15" fmla="*/ 2 h 112"/>
                    <a:gd name="T16" fmla="*/ 0 w 72"/>
                    <a:gd name="T17" fmla="*/ 0 h 112"/>
                    <a:gd name="T18" fmla="*/ 0 w 72"/>
                    <a:gd name="T19" fmla="*/ 2 h 112"/>
                    <a:gd name="T20" fmla="*/ 0 w 72"/>
                    <a:gd name="T21" fmla="*/ 2 h 112"/>
                    <a:gd name="T22" fmla="*/ 2 w 72"/>
                    <a:gd name="T23" fmla="*/ 10 h 112"/>
                    <a:gd name="T24" fmla="*/ 8 w 72"/>
                    <a:gd name="T25" fmla="*/ 22 h 112"/>
                    <a:gd name="T26" fmla="*/ 60 w 72"/>
                    <a:gd name="T27" fmla="*/ 98 h 112"/>
                    <a:gd name="T28" fmla="*/ 60 w 72"/>
                    <a:gd name="T29" fmla="*/ 98 h 112"/>
                    <a:gd name="T30" fmla="*/ 66 w 72"/>
                    <a:gd name="T31" fmla="*/ 108 h 112"/>
                    <a:gd name="T32" fmla="*/ 70 w 72"/>
                    <a:gd name="T33" fmla="*/ 112 h 112"/>
                    <a:gd name="T34" fmla="*/ 70 w 72"/>
                    <a:gd name="T3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2" h="112">
                      <a:moveTo>
                        <a:pt x="70" y="112"/>
                      </a:moveTo>
                      <a:lnTo>
                        <a:pt x="70" y="112"/>
                      </a:lnTo>
                      <a:lnTo>
                        <a:pt x="72" y="110"/>
                      </a:lnTo>
                      <a:lnTo>
                        <a:pt x="72" y="110"/>
                      </a:lnTo>
                      <a:lnTo>
                        <a:pt x="64" y="96"/>
                      </a:lnTo>
                      <a:lnTo>
                        <a:pt x="8" y="10"/>
                      </a:lnTo>
                      <a:lnTo>
                        <a:pt x="8" y="10"/>
                      </a:lnTo>
                      <a:lnTo>
                        <a:pt x="2" y="2"/>
                      </a:lnTo>
                      <a:lnTo>
                        <a:pt x="0" y="0"/>
                      </a:lnTo>
                      <a:lnTo>
                        <a:pt x="0" y="2"/>
                      </a:lnTo>
                      <a:lnTo>
                        <a:pt x="0" y="2"/>
                      </a:lnTo>
                      <a:lnTo>
                        <a:pt x="2" y="10"/>
                      </a:lnTo>
                      <a:lnTo>
                        <a:pt x="8" y="22"/>
                      </a:lnTo>
                      <a:lnTo>
                        <a:pt x="60" y="98"/>
                      </a:lnTo>
                      <a:lnTo>
                        <a:pt x="60" y="98"/>
                      </a:lnTo>
                      <a:lnTo>
                        <a:pt x="66" y="108"/>
                      </a:lnTo>
                      <a:lnTo>
                        <a:pt x="70" y="112"/>
                      </a:ln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Freeform 50"/>
                <p:cNvSpPr>
                  <a:spLocks/>
                </p:cNvSpPr>
                <p:nvPr/>
              </p:nvSpPr>
              <p:spPr bwMode="auto">
                <a:xfrm>
                  <a:off x="5191125" y="3379788"/>
                  <a:ext cx="0" cy="3175"/>
                </a:xfrm>
                <a:custGeom>
                  <a:avLst/>
                  <a:gdLst>
                    <a:gd name="T0" fmla="*/ 0 h 2"/>
                    <a:gd name="T1" fmla="*/ 0 h 2"/>
                    <a:gd name="T2" fmla="*/ 2 h 2"/>
                    <a:gd name="T3" fmla="*/ 2 h 2"/>
                    <a:gd name="T4" fmla="*/ 0 h 2"/>
                    <a:gd name="T5" fmla="*/ 0 h 2"/>
                    <a:gd name="T6" fmla="*/ 0 h 2"/>
                    <a:gd name="T7" fmla="*/ 0 h 2"/>
                    <a:gd name="T8" fmla="*/ 0 h 2"/>
                    <a:gd name="T9" fmla="*/ 0 h 2"/>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Freeform 51"/>
                <p:cNvSpPr>
                  <a:spLocks/>
                </p:cNvSpPr>
                <p:nvPr/>
              </p:nvSpPr>
              <p:spPr bwMode="auto">
                <a:xfrm>
                  <a:off x="5210175" y="2935288"/>
                  <a:ext cx="292100" cy="434975"/>
                </a:xfrm>
                <a:custGeom>
                  <a:avLst/>
                  <a:gdLst>
                    <a:gd name="T0" fmla="*/ 2 w 184"/>
                    <a:gd name="T1" fmla="*/ 274 h 274"/>
                    <a:gd name="T2" fmla="*/ 2 w 184"/>
                    <a:gd name="T3" fmla="*/ 274 h 274"/>
                    <a:gd name="T4" fmla="*/ 12 w 184"/>
                    <a:gd name="T5" fmla="*/ 260 h 274"/>
                    <a:gd name="T6" fmla="*/ 160 w 184"/>
                    <a:gd name="T7" fmla="*/ 36 h 274"/>
                    <a:gd name="T8" fmla="*/ 160 w 184"/>
                    <a:gd name="T9" fmla="*/ 36 h 274"/>
                    <a:gd name="T10" fmla="*/ 168 w 184"/>
                    <a:gd name="T11" fmla="*/ 26 h 274"/>
                    <a:gd name="T12" fmla="*/ 176 w 184"/>
                    <a:gd name="T13" fmla="*/ 18 h 274"/>
                    <a:gd name="T14" fmla="*/ 176 w 184"/>
                    <a:gd name="T15" fmla="*/ 18 h 274"/>
                    <a:gd name="T16" fmla="*/ 182 w 184"/>
                    <a:gd name="T17" fmla="*/ 12 h 274"/>
                    <a:gd name="T18" fmla="*/ 184 w 184"/>
                    <a:gd name="T19" fmla="*/ 4 h 274"/>
                    <a:gd name="T20" fmla="*/ 184 w 184"/>
                    <a:gd name="T21" fmla="*/ 4 h 274"/>
                    <a:gd name="T22" fmla="*/ 184 w 184"/>
                    <a:gd name="T23" fmla="*/ 2 h 274"/>
                    <a:gd name="T24" fmla="*/ 182 w 184"/>
                    <a:gd name="T25" fmla="*/ 0 h 274"/>
                    <a:gd name="T26" fmla="*/ 180 w 184"/>
                    <a:gd name="T27" fmla="*/ 0 h 274"/>
                    <a:gd name="T28" fmla="*/ 176 w 184"/>
                    <a:gd name="T29" fmla="*/ 2 h 274"/>
                    <a:gd name="T30" fmla="*/ 176 w 184"/>
                    <a:gd name="T31" fmla="*/ 2 h 274"/>
                    <a:gd name="T32" fmla="*/ 168 w 184"/>
                    <a:gd name="T33" fmla="*/ 10 h 274"/>
                    <a:gd name="T34" fmla="*/ 160 w 184"/>
                    <a:gd name="T35" fmla="*/ 20 h 274"/>
                    <a:gd name="T36" fmla="*/ 160 w 184"/>
                    <a:gd name="T37" fmla="*/ 20 h 274"/>
                    <a:gd name="T38" fmla="*/ 144 w 184"/>
                    <a:gd name="T39" fmla="*/ 44 h 274"/>
                    <a:gd name="T40" fmla="*/ 8 w 184"/>
                    <a:gd name="T41" fmla="*/ 258 h 274"/>
                    <a:gd name="T42" fmla="*/ 8 w 184"/>
                    <a:gd name="T43" fmla="*/ 258 h 274"/>
                    <a:gd name="T44" fmla="*/ 0 w 184"/>
                    <a:gd name="T45" fmla="*/ 272 h 274"/>
                    <a:gd name="T46" fmla="*/ 0 w 184"/>
                    <a:gd name="T47" fmla="*/ 272 h 274"/>
                    <a:gd name="T48" fmla="*/ 0 w 184"/>
                    <a:gd name="T49" fmla="*/ 274 h 274"/>
                    <a:gd name="T50" fmla="*/ 0 w 184"/>
                    <a:gd name="T51" fmla="*/ 274 h 274"/>
                    <a:gd name="T52" fmla="*/ 2 w 184"/>
                    <a:gd name="T53" fmla="*/ 274 h 274"/>
                    <a:gd name="T54" fmla="*/ 2 w 184"/>
                    <a:gd name="T55"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4" h="274">
                      <a:moveTo>
                        <a:pt x="2" y="274"/>
                      </a:moveTo>
                      <a:lnTo>
                        <a:pt x="2" y="274"/>
                      </a:lnTo>
                      <a:lnTo>
                        <a:pt x="12" y="260"/>
                      </a:lnTo>
                      <a:lnTo>
                        <a:pt x="160" y="36"/>
                      </a:lnTo>
                      <a:lnTo>
                        <a:pt x="160" y="36"/>
                      </a:lnTo>
                      <a:lnTo>
                        <a:pt x="168" y="26"/>
                      </a:lnTo>
                      <a:lnTo>
                        <a:pt x="176" y="18"/>
                      </a:lnTo>
                      <a:lnTo>
                        <a:pt x="176" y="18"/>
                      </a:lnTo>
                      <a:lnTo>
                        <a:pt x="182" y="12"/>
                      </a:lnTo>
                      <a:lnTo>
                        <a:pt x="184" y="4"/>
                      </a:lnTo>
                      <a:lnTo>
                        <a:pt x="184" y="4"/>
                      </a:lnTo>
                      <a:lnTo>
                        <a:pt x="184" y="2"/>
                      </a:lnTo>
                      <a:lnTo>
                        <a:pt x="182" y="0"/>
                      </a:lnTo>
                      <a:lnTo>
                        <a:pt x="180" y="0"/>
                      </a:lnTo>
                      <a:lnTo>
                        <a:pt x="176" y="2"/>
                      </a:lnTo>
                      <a:lnTo>
                        <a:pt x="176" y="2"/>
                      </a:lnTo>
                      <a:lnTo>
                        <a:pt x="168" y="10"/>
                      </a:lnTo>
                      <a:lnTo>
                        <a:pt x="160" y="20"/>
                      </a:lnTo>
                      <a:lnTo>
                        <a:pt x="160" y="20"/>
                      </a:lnTo>
                      <a:lnTo>
                        <a:pt x="144" y="44"/>
                      </a:lnTo>
                      <a:lnTo>
                        <a:pt x="8" y="258"/>
                      </a:lnTo>
                      <a:lnTo>
                        <a:pt x="8" y="258"/>
                      </a:lnTo>
                      <a:lnTo>
                        <a:pt x="0" y="272"/>
                      </a:lnTo>
                      <a:lnTo>
                        <a:pt x="0" y="272"/>
                      </a:lnTo>
                      <a:lnTo>
                        <a:pt x="0" y="274"/>
                      </a:lnTo>
                      <a:lnTo>
                        <a:pt x="0" y="274"/>
                      </a:lnTo>
                      <a:lnTo>
                        <a:pt x="2" y="274"/>
                      </a:lnTo>
                      <a:lnTo>
                        <a:pt x="2" y="2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Freeform 52"/>
                <p:cNvSpPr>
                  <a:spLocks noEditPoints="1"/>
                </p:cNvSpPr>
                <p:nvPr/>
              </p:nvSpPr>
              <p:spPr bwMode="auto">
                <a:xfrm>
                  <a:off x="5073650" y="2381609"/>
                  <a:ext cx="1257300" cy="1758950"/>
                </a:xfrm>
                <a:custGeom>
                  <a:avLst/>
                  <a:gdLst>
                    <a:gd name="T0" fmla="*/ 780 w 792"/>
                    <a:gd name="T1" fmla="*/ 16 h 1108"/>
                    <a:gd name="T2" fmla="*/ 752 w 792"/>
                    <a:gd name="T3" fmla="*/ 4 h 1108"/>
                    <a:gd name="T4" fmla="*/ 622 w 792"/>
                    <a:gd name="T5" fmla="*/ 26 h 1108"/>
                    <a:gd name="T6" fmla="*/ 230 w 792"/>
                    <a:gd name="T7" fmla="*/ 382 h 1108"/>
                    <a:gd name="T8" fmla="*/ 118 w 792"/>
                    <a:gd name="T9" fmla="*/ 576 h 1108"/>
                    <a:gd name="T10" fmla="*/ 106 w 792"/>
                    <a:gd name="T11" fmla="*/ 550 h 1108"/>
                    <a:gd name="T12" fmla="*/ 112 w 792"/>
                    <a:gd name="T13" fmla="*/ 538 h 1108"/>
                    <a:gd name="T14" fmla="*/ 94 w 792"/>
                    <a:gd name="T15" fmla="*/ 520 h 1108"/>
                    <a:gd name="T16" fmla="*/ 90 w 792"/>
                    <a:gd name="T17" fmla="*/ 516 h 1108"/>
                    <a:gd name="T18" fmla="*/ 80 w 792"/>
                    <a:gd name="T19" fmla="*/ 512 h 1108"/>
                    <a:gd name="T20" fmla="*/ 72 w 792"/>
                    <a:gd name="T21" fmla="*/ 516 h 1108"/>
                    <a:gd name="T22" fmla="*/ 68 w 792"/>
                    <a:gd name="T23" fmla="*/ 522 h 1108"/>
                    <a:gd name="T24" fmla="*/ 56 w 792"/>
                    <a:gd name="T25" fmla="*/ 522 h 1108"/>
                    <a:gd name="T26" fmla="*/ 44 w 792"/>
                    <a:gd name="T27" fmla="*/ 538 h 1108"/>
                    <a:gd name="T28" fmla="*/ 40 w 792"/>
                    <a:gd name="T29" fmla="*/ 560 h 1108"/>
                    <a:gd name="T30" fmla="*/ 0 w 792"/>
                    <a:gd name="T31" fmla="*/ 900 h 1108"/>
                    <a:gd name="T32" fmla="*/ 46 w 792"/>
                    <a:gd name="T33" fmla="*/ 738 h 1108"/>
                    <a:gd name="T34" fmla="*/ 32 w 792"/>
                    <a:gd name="T35" fmla="*/ 854 h 1108"/>
                    <a:gd name="T36" fmla="*/ 40 w 792"/>
                    <a:gd name="T37" fmla="*/ 950 h 1108"/>
                    <a:gd name="T38" fmla="*/ 32 w 792"/>
                    <a:gd name="T39" fmla="*/ 1026 h 1108"/>
                    <a:gd name="T40" fmla="*/ 80 w 792"/>
                    <a:gd name="T41" fmla="*/ 1078 h 1108"/>
                    <a:gd name="T42" fmla="*/ 120 w 792"/>
                    <a:gd name="T43" fmla="*/ 964 h 1108"/>
                    <a:gd name="T44" fmla="*/ 120 w 792"/>
                    <a:gd name="T45" fmla="*/ 896 h 1108"/>
                    <a:gd name="T46" fmla="*/ 114 w 792"/>
                    <a:gd name="T47" fmla="*/ 814 h 1108"/>
                    <a:gd name="T48" fmla="*/ 108 w 792"/>
                    <a:gd name="T49" fmla="*/ 732 h 1108"/>
                    <a:gd name="T50" fmla="*/ 156 w 792"/>
                    <a:gd name="T51" fmla="*/ 900 h 1108"/>
                    <a:gd name="T52" fmla="*/ 204 w 792"/>
                    <a:gd name="T53" fmla="*/ 1010 h 1108"/>
                    <a:gd name="T54" fmla="*/ 242 w 792"/>
                    <a:gd name="T55" fmla="*/ 1064 h 1108"/>
                    <a:gd name="T56" fmla="*/ 294 w 792"/>
                    <a:gd name="T57" fmla="*/ 1102 h 1108"/>
                    <a:gd name="T58" fmla="*/ 316 w 792"/>
                    <a:gd name="T59" fmla="*/ 1104 h 1108"/>
                    <a:gd name="T60" fmla="*/ 366 w 792"/>
                    <a:gd name="T61" fmla="*/ 1096 h 1108"/>
                    <a:gd name="T62" fmla="*/ 408 w 792"/>
                    <a:gd name="T63" fmla="*/ 1072 h 1108"/>
                    <a:gd name="T64" fmla="*/ 432 w 792"/>
                    <a:gd name="T65" fmla="*/ 1058 h 1108"/>
                    <a:gd name="T66" fmla="*/ 454 w 792"/>
                    <a:gd name="T67" fmla="*/ 1034 h 1108"/>
                    <a:gd name="T68" fmla="*/ 470 w 792"/>
                    <a:gd name="T69" fmla="*/ 1030 h 1108"/>
                    <a:gd name="T70" fmla="*/ 502 w 792"/>
                    <a:gd name="T71" fmla="*/ 1002 h 1108"/>
                    <a:gd name="T72" fmla="*/ 508 w 792"/>
                    <a:gd name="T73" fmla="*/ 988 h 1108"/>
                    <a:gd name="T74" fmla="*/ 534 w 792"/>
                    <a:gd name="T75" fmla="*/ 974 h 1108"/>
                    <a:gd name="T76" fmla="*/ 550 w 792"/>
                    <a:gd name="T77" fmla="*/ 952 h 1108"/>
                    <a:gd name="T78" fmla="*/ 576 w 792"/>
                    <a:gd name="T79" fmla="*/ 860 h 1108"/>
                    <a:gd name="T80" fmla="*/ 580 w 792"/>
                    <a:gd name="T81" fmla="*/ 832 h 1108"/>
                    <a:gd name="T82" fmla="*/ 524 w 792"/>
                    <a:gd name="T83" fmla="*/ 726 h 1108"/>
                    <a:gd name="T84" fmla="*/ 460 w 792"/>
                    <a:gd name="T85" fmla="*/ 674 h 1108"/>
                    <a:gd name="T86" fmla="*/ 564 w 792"/>
                    <a:gd name="T87" fmla="*/ 630 h 1108"/>
                    <a:gd name="T88" fmla="*/ 694 w 792"/>
                    <a:gd name="T89" fmla="*/ 536 h 1108"/>
                    <a:gd name="T90" fmla="*/ 756 w 792"/>
                    <a:gd name="T91" fmla="*/ 300 h 1108"/>
                    <a:gd name="T92" fmla="*/ 74 w 792"/>
                    <a:gd name="T93" fmla="*/ 522 h 1108"/>
                    <a:gd name="T94" fmla="*/ 74 w 792"/>
                    <a:gd name="T95" fmla="*/ 522 h 1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2" h="1108">
                      <a:moveTo>
                        <a:pt x="792" y="30"/>
                      </a:moveTo>
                      <a:lnTo>
                        <a:pt x="792" y="30"/>
                      </a:lnTo>
                      <a:lnTo>
                        <a:pt x="786" y="20"/>
                      </a:lnTo>
                      <a:lnTo>
                        <a:pt x="780" y="16"/>
                      </a:lnTo>
                      <a:lnTo>
                        <a:pt x="774" y="12"/>
                      </a:lnTo>
                      <a:lnTo>
                        <a:pt x="774" y="12"/>
                      </a:lnTo>
                      <a:lnTo>
                        <a:pt x="764" y="6"/>
                      </a:lnTo>
                      <a:lnTo>
                        <a:pt x="752" y="4"/>
                      </a:lnTo>
                      <a:lnTo>
                        <a:pt x="732" y="0"/>
                      </a:lnTo>
                      <a:lnTo>
                        <a:pt x="716" y="0"/>
                      </a:lnTo>
                      <a:lnTo>
                        <a:pt x="710" y="0"/>
                      </a:lnTo>
                      <a:lnTo>
                        <a:pt x="622" y="26"/>
                      </a:lnTo>
                      <a:lnTo>
                        <a:pt x="522" y="78"/>
                      </a:lnTo>
                      <a:lnTo>
                        <a:pt x="418" y="162"/>
                      </a:lnTo>
                      <a:lnTo>
                        <a:pt x="338" y="244"/>
                      </a:lnTo>
                      <a:lnTo>
                        <a:pt x="230" y="382"/>
                      </a:lnTo>
                      <a:lnTo>
                        <a:pt x="166" y="484"/>
                      </a:lnTo>
                      <a:lnTo>
                        <a:pt x="128" y="552"/>
                      </a:lnTo>
                      <a:lnTo>
                        <a:pt x="118" y="576"/>
                      </a:lnTo>
                      <a:lnTo>
                        <a:pt x="118" y="576"/>
                      </a:lnTo>
                      <a:lnTo>
                        <a:pt x="118" y="570"/>
                      </a:lnTo>
                      <a:lnTo>
                        <a:pt x="118" y="570"/>
                      </a:lnTo>
                      <a:lnTo>
                        <a:pt x="114" y="562"/>
                      </a:lnTo>
                      <a:lnTo>
                        <a:pt x="106" y="550"/>
                      </a:lnTo>
                      <a:lnTo>
                        <a:pt x="106" y="550"/>
                      </a:lnTo>
                      <a:lnTo>
                        <a:pt x="110" y="544"/>
                      </a:lnTo>
                      <a:lnTo>
                        <a:pt x="112" y="538"/>
                      </a:lnTo>
                      <a:lnTo>
                        <a:pt x="112" y="538"/>
                      </a:lnTo>
                      <a:lnTo>
                        <a:pt x="110" y="530"/>
                      </a:lnTo>
                      <a:lnTo>
                        <a:pt x="106" y="526"/>
                      </a:lnTo>
                      <a:lnTo>
                        <a:pt x="102" y="522"/>
                      </a:lnTo>
                      <a:lnTo>
                        <a:pt x="94" y="520"/>
                      </a:lnTo>
                      <a:lnTo>
                        <a:pt x="94" y="520"/>
                      </a:lnTo>
                      <a:lnTo>
                        <a:pt x="92" y="520"/>
                      </a:lnTo>
                      <a:lnTo>
                        <a:pt x="94" y="516"/>
                      </a:lnTo>
                      <a:lnTo>
                        <a:pt x="90" y="516"/>
                      </a:lnTo>
                      <a:lnTo>
                        <a:pt x="86" y="516"/>
                      </a:lnTo>
                      <a:lnTo>
                        <a:pt x="86" y="516"/>
                      </a:lnTo>
                      <a:lnTo>
                        <a:pt x="80" y="512"/>
                      </a:lnTo>
                      <a:lnTo>
                        <a:pt x="80" y="512"/>
                      </a:lnTo>
                      <a:lnTo>
                        <a:pt x="80" y="512"/>
                      </a:lnTo>
                      <a:lnTo>
                        <a:pt x="76" y="514"/>
                      </a:lnTo>
                      <a:lnTo>
                        <a:pt x="72" y="512"/>
                      </a:lnTo>
                      <a:lnTo>
                        <a:pt x="72" y="516"/>
                      </a:lnTo>
                      <a:lnTo>
                        <a:pt x="68" y="516"/>
                      </a:lnTo>
                      <a:lnTo>
                        <a:pt x="66" y="516"/>
                      </a:lnTo>
                      <a:lnTo>
                        <a:pt x="68" y="520"/>
                      </a:lnTo>
                      <a:lnTo>
                        <a:pt x="68" y="522"/>
                      </a:lnTo>
                      <a:lnTo>
                        <a:pt x="68" y="522"/>
                      </a:lnTo>
                      <a:lnTo>
                        <a:pt x="62" y="520"/>
                      </a:lnTo>
                      <a:lnTo>
                        <a:pt x="62" y="520"/>
                      </a:lnTo>
                      <a:lnTo>
                        <a:pt x="56" y="522"/>
                      </a:lnTo>
                      <a:lnTo>
                        <a:pt x="50" y="526"/>
                      </a:lnTo>
                      <a:lnTo>
                        <a:pt x="46" y="530"/>
                      </a:lnTo>
                      <a:lnTo>
                        <a:pt x="44" y="538"/>
                      </a:lnTo>
                      <a:lnTo>
                        <a:pt x="44" y="538"/>
                      </a:lnTo>
                      <a:lnTo>
                        <a:pt x="46" y="542"/>
                      </a:lnTo>
                      <a:lnTo>
                        <a:pt x="48" y="548"/>
                      </a:lnTo>
                      <a:lnTo>
                        <a:pt x="48" y="548"/>
                      </a:lnTo>
                      <a:lnTo>
                        <a:pt x="40" y="560"/>
                      </a:lnTo>
                      <a:lnTo>
                        <a:pt x="36" y="568"/>
                      </a:lnTo>
                      <a:lnTo>
                        <a:pt x="28" y="552"/>
                      </a:lnTo>
                      <a:lnTo>
                        <a:pt x="0" y="502"/>
                      </a:lnTo>
                      <a:lnTo>
                        <a:pt x="0" y="900"/>
                      </a:lnTo>
                      <a:lnTo>
                        <a:pt x="0" y="900"/>
                      </a:lnTo>
                      <a:lnTo>
                        <a:pt x="18" y="834"/>
                      </a:lnTo>
                      <a:lnTo>
                        <a:pt x="32" y="782"/>
                      </a:lnTo>
                      <a:lnTo>
                        <a:pt x="46" y="738"/>
                      </a:lnTo>
                      <a:lnTo>
                        <a:pt x="44" y="766"/>
                      </a:lnTo>
                      <a:lnTo>
                        <a:pt x="38" y="814"/>
                      </a:lnTo>
                      <a:lnTo>
                        <a:pt x="40" y="832"/>
                      </a:lnTo>
                      <a:lnTo>
                        <a:pt x="32" y="854"/>
                      </a:lnTo>
                      <a:lnTo>
                        <a:pt x="32" y="888"/>
                      </a:lnTo>
                      <a:lnTo>
                        <a:pt x="32" y="896"/>
                      </a:lnTo>
                      <a:lnTo>
                        <a:pt x="32" y="946"/>
                      </a:lnTo>
                      <a:lnTo>
                        <a:pt x="40" y="950"/>
                      </a:lnTo>
                      <a:lnTo>
                        <a:pt x="40" y="958"/>
                      </a:lnTo>
                      <a:lnTo>
                        <a:pt x="32" y="964"/>
                      </a:lnTo>
                      <a:lnTo>
                        <a:pt x="32" y="988"/>
                      </a:lnTo>
                      <a:lnTo>
                        <a:pt x="32" y="1026"/>
                      </a:lnTo>
                      <a:lnTo>
                        <a:pt x="48" y="1058"/>
                      </a:lnTo>
                      <a:lnTo>
                        <a:pt x="72" y="1078"/>
                      </a:lnTo>
                      <a:lnTo>
                        <a:pt x="76" y="1056"/>
                      </a:lnTo>
                      <a:lnTo>
                        <a:pt x="80" y="1078"/>
                      </a:lnTo>
                      <a:lnTo>
                        <a:pt x="104" y="1058"/>
                      </a:lnTo>
                      <a:lnTo>
                        <a:pt x="120" y="1026"/>
                      </a:lnTo>
                      <a:lnTo>
                        <a:pt x="120" y="988"/>
                      </a:lnTo>
                      <a:lnTo>
                        <a:pt x="120" y="964"/>
                      </a:lnTo>
                      <a:lnTo>
                        <a:pt x="112" y="958"/>
                      </a:lnTo>
                      <a:lnTo>
                        <a:pt x="112" y="950"/>
                      </a:lnTo>
                      <a:lnTo>
                        <a:pt x="120" y="946"/>
                      </a:lnTo>
                      <a:lnTo>
                        <a:pt x="120" y="896"/>
                      </a:lnTo>
                      <a:lnTo>
                        <a:pt x="120" y="888"/>
                      </a:lnTo>
                      <a:lnTo>
                        <a:pt x="120" y="854"/>
                      </a:lnTo>
                      <a:lnTo>
                        <a:pt x="112" y="832"/>
                      </a:lnTo>
                      <a:lnTo>
                        <a:pt x="114" y="814"/>
                      </a:lnTo>
                      <a:lnTo>
                        <a:pt x="108" y="766"/>
                      </a:lnTo>
                      <a:lnTo>
                        <a:pt x="106" y="738"/>
                      </a:lnTo>
                      <a:lnTo>
                        <a:pt x="106" y="738"/>
                      </a:lnTo>
                      <a:lnTo>
                        <a:pt x="108" y="732"/>
                      </a:lnTo>
                      <a:lnTo>
                        <a:pt x="108" y="732"/>
                      </a:lnTo>
                      <a:lnTo>
                        <a:pt x="122" y="778"/>
                      </a:lnTo>
                      <a:lnTo>
                        <a:pt x="138" y="834"/>
                      </a:lnTo>
                      <a:lnTo>
                        <a:pt x="156" y="900"/>
                      </a:lnTo>
                      <a:lnTo>
                        <a:pt x="156" y="900"/>
                      </a:lnTo>
                      <a:lnTo>
                        <a:pt x="174" y="942"/>
                      </a:lnTo>
                      <a:lnTo>
                        <a:pt x="190" y="978"/>
                      </a:lnTo>
                      <a:lnTo>
                        <a:pt x="204" y="1010"/>
                      </a:lnTo>
                      <a:lnTo>
                        <a:pt x="204" y="1010"/>
                      </a:lnTo>
                      <a:lnTo>
                        <a:pt x="218" y="1034"/>
                      </a:lnTo>
                      <a:lnTo>
                        <a:pt x="230" y="1050"/>
                      </a:lnTo>
                      <a:lnTo>
                        <a:pt x="242" y="1064"/>
                      </a:lnTo>
                      <a:lnTo>
                        <a:pt x="268" y="1090"/>
                      </a:lnTo>
                      <a:lnTo>
                        <a:pt x="284" y="1100"/>
                      </a:lnTo>
                      <a:lnTo>
                        <a:pt x="294" y="1102"/>
                      </a:lnTo>
                      <a:lnTo>
                        <a:pt x="294" y="1102"/>
                      </a:lnTo>
                      <a:lnTo>
                        <a:pt x="296" y="1100"/>
                      </a:lnTo>
                      <a:lnTo>
                        <a:pt x="300" y="1098"/>
                      </a:lnTo>
                      <a:lnTo>
                        <a:pt x="308" y="1100"/>
                      </a:lnTo>
                      <a:lnTo>
                        <a:pt x="316" y="1104"/>
                      </a:lnTo>
                      <a:lnTo>
                        <a:pt x="316" y="1104"/>
                      </a:lnTo>
                      <a:lnTo>
                        <a:pt x="322" y="1108"/>
                      </a:lnTo>
                      <a:lnTo>
                        <a:pt x="350" y="1108"/>
                      </a:lnTo>
                      <a:lnTo>
                        <a:pt x="366" y="1096"/>
                      </a:lnTo>
                      <a:lnTo>
                        <a:pt x="384" y="1082"/>
                      </a:lnTo>
                      <a:lnTo>
                        <a:pt x="384" y="1082"/>
                      </a:lnTo>
                      <a:lnTo>
                        <a:pt x="396" y="1076"/>
                      </a:lnTo>
                      <a:lnTo>
                        <a:pt x="408" y="1072"/>
                      </a:lnTo>
                      <a:lnTo>
                        <a:pt x="418" y="1068"/>
                      </a:lnTo>
                      <a:lnTo>
                        <a:pt x="418" y="1068"/>
                      </a:lnTo>
                      <a:lnTo>
                        <a:pt x="426" y="1064"/>
                      </a:lnTo>
                      <a:lnTo>
                        <a:pt x="432" y="1058"/>
                      </a:lnTo>
                      <a:lnTo>
                        <a:pt x="438" y="1050"/>
                      </a:lnTo>
                      <a:lnTo>
                        <a:pt x="438" y="1050"/>
                      </a:lnTo>
                      <a:lnTo>
                        <a:pt x="446" y="1040"/>
                      </a:lnTo>
                      <a:lnTo>
                        <a:pt x="454" y="1034"/>
                      </a:lnTo>
                      <a:lnTo>
                        <a:pt x="458" y="1032"/>
                      </a:lnTo>
                      <a:lnTo>
                        <a:pt x="462" y="1030"/>
                      </a:lnTo>
                      <a:lnTo>
                        <a:pt x="462" y="1030"/>
                      </a:lnTo>
                      <a:lnTo>
                        <a:pt x="470" y="1030"/>
                      </a:lnTo>
                      <a:lnTo>
                        <a:pt x="480" y="1026"/>
                      </a:lnTo>
                      <a:lnTo>
                        <a:pt x="492" y="1014"/>
                      </a:lnTo>
                      <a:lnTo>
                        <a:pt x="492" y="1014"/>
                      </a:lnTo>
                      <a:lnTo>
                        <a:pt x="502" y="1002"/>
                      </a:lnTo>
                      <a:lnTo>
                        <a:pt x="506" y="992"/>
                      </a:lnTo>
                      <a:lnTo>
                        <a:pt x="506" y="992"/>
                      </a:lnTo>
                      <a:lnTo>
                        <a:pt x="506" y="992"/>
                      </a:lnTo>
                      <a:lnTo>
                        <a:pt x="508" y="988"/>
                      </a:lnTo>
                      <a:lnTo>
                        <a:pt x="514" y="982"/>
                      </a:lnTo>
                      <a:lnTo>
                        <a:pt x="526" y="976"/>
                      </a:lnTo>
                      <a:lnTo>
                        <a:pt x="526" y="976"/>
                      </a:lnTo>
                      <a:lnTo>
                        <a:pt x="534" y="974"/>
                      </a:lnTo>
                      <a:lnTo>
                        <a:pt x="538" y="970"/>
                      </a:lnTo>
                      <a:lnTo>
                        <a:pt x="546" y="962"/>
                      </a:lnTo>
                      <a:lnTo>
                        <a:pt x="548" y="954"/>
                      </a:lnTo>
                      <a:lnTo>
                        <a:pt x="550" y="952"/>
                      </a:lnTo>
                      <a:lnTo>
                        <a:pt x="560" y="916"/>
                      </a:lnTo>
                      <a:lnTo>
                        <a:pt x="576" y="890"/>
                      </a:lnTo>
                      <a:lnTo>
                        <a:pt x="576" y="860"/>
                      </a:lnTo>
                      <a:lnTo>
                        <a:pt x="576" y="860"/>
                      </a:lnTo>
                      <a:lnTo>
                        <a:pt x="578" y="850"/>
                      </a:lnTo>
                      <a:lnTo>
                        <a:pt x="580" y="840"/>
                      </a:lnTo>
                      <a:lnTo>
                        <a:pt x="580" y="832"/>
                      </a:lnTo>
                      <a:lnTo>
                        <a:pt x="580" y="832"/>
                      </a:lnTo>
                      <a:lnTo>
                        <a:pt x="576" y="820"/>
                      </a:lnTo>
                      <a:lnTo>
                        <a:pt x="572" y="808"/>
                      </a:lnTo>
                      <a:lnTo>
                        <a:pt x="566" y="792"/>
                      </a:lnTo>
                      <a:lnTo>
                        <a:pt x="524" y="726"/>
                      </a:lnTo>
                      <a:lnTo>
                        <a:pt x="524" y="726"/>
                      </a:lnTo>
                      <a:lnTo>
                        <a:pt x="474" y="680"/>
                      </a:lnTo>
                      <a:lnTo>
                        <a:pt x="474" y="680"/>
                      </a:lnTo>
                      <a:lnTo>
                        <a:pt x="460" y="674"/>
                      </a:lnTo>
                      <a:lnTo>
                        <a:pt x="438" y="666"/>
                      </a:lnTo>
                      <a:lnTo>
                        <a:pt x="384" y="646"/>
                      </a:lnTo>
                      <a:lnTo>
                        <a:pt x="524" y="634"/>
                      </a:lnTo>
                      <a:lnTo>
                        <a:pt x="564" y="630"/>
                      </a:lnTo>
                      <a:lnTo>
                        <a:pt x="606" y="624"/>
                      </a:lnTo>
                      <a:lnTo>
                        <a:pt x="636" y="608"/>
                      </a:lnTo>
                      <a:lnTo>
                        <a:pt x="666" y="580"/>
                      </a:lnTo>
                      <a:lnTo>
                        <a:pt x="694" y="536"/>
                      </a:lnTo>
                      <a:lnTo>
                        <a:pt x="714" y="486"/>
                      </a:lnTo>
                      <a:lnTo>
                        <a:pt x="724" y="454"/>
                      </a:lnTo>
                      <a:lnTo>
                        <a:pt x="742" y="360"/>
                      </a:lnTo>
                      <a:lnTo>
                        <a:pt x="756" y="300"/>
                      </a:lnTo>
                      <a:lnTo>
                        <a:pt x="788" y="150"/>
                      </a:lnTo>
                      <a:lnTo>
                        <a:pt x="792" y="100"/>
                      </a:lnTo>
                      <a:lnTo>
                        <a:pt x="792" y="30"/>
                      </a:lnTo>
                      <a:close/>
                      <a:moveTo>
                        <a:pt x="74" y="522"/>
                      </a:moveTo>
                      <a:lnTo>
                        <a:pt x="74" y="524"/>
                      </a:lnTo>
                      <a:lnTo>
                        <a:pt x="72" y="522"/>
                      </a:lnTo>
                      <a:lnTo>
                        <a:pt x="74" y="522"/>
                      </a:lnTo>
                      <a:lnTo>
                        <a:pt x="74" y="522"/>
                      </a:lnTo>
                      <a:close/>
                    </a:path>
                  </a:pathLst>
                </a:custGeom>
                <a:solidFill>
                  <a:schemeClr val="bg2">
                    <a:lumMod val="60000"/>
                    <a:lumOff val="40000"/>
                    <a:alpha val="14000"/>
                  </a:schemeClr>
                </a:solidFill>
                <a:ln w="9525">
                  <a:solidFill>
                    <a:schemeClr val="tx2">
                      <a:lumMod val="60000"/>
                      <a:lumOff val="40000"/>
                      <a:alpha val="16000"/>
                    </a:schemeClr>
                  </a:solidFill>
                  <a:round/>
                  <a:headEnd/>
                  <a:tailEnd/>
                </a:ln>
                <a:effectLst>
                  <a:glow rad="63500">
                    <a:schemeClr val="bg2">
                      <a:lumMod val="60000"/>
                      <a:lumOff val="40000"/>
                      <a:alpha val="16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5" name="Group 97"/>
              <p:cNvGrpSpPr>
                <a:grpSpLocks noChangeAspect="1"/>
              </p:cNvGrpSpPr>
              <p:nvPr/>
            </p:nvGrpSpPr>
            <p:grpSpPr>
              <a:xfrm>
                <a:off x="4876750" y="5704502"/>
                <a:ext cx="1752575" cy="1153497"/>
                <a:chOff x="4978400" y="152400"/>
                <a:chExt cx="2489200" cy="1638300"/>
              </a:xfrm>
              <a:solidFill>
                <a:schemeClr val="bg2">
                  <a:lumMod val="50000"/>
                  <a:lumOff val="50000"/>
                  <a:alpha val="8000"/>
                </a:schemeClr>
              </a:solidFill>
            </p:grpSpPr>
            <p:sp>
              <p:nvSpPr>
                <p:cNvPr id="196" name="Freeform 28"/>
                <p:cNvSpPr>
                  <a:spLocks/>
                </p:cNvSpPr>
                <p:nvPr/>
              </p:nvSpPr>
              <p:spPr bwMode="auto">
                <a:xfrm>
                  <a:off x="6003925" y="923925"/>
                  <a:ext cx="22225" cy="546100"/>
                </a:xfrm>
                <a:custGeom>
                  <a:avLst/>
                  <a:gdLst>
                    <a:gd name="T0" fmla="*/ 12 w 14"/>
                    <a:gd name="T1" fmla="*/ 344 h 344"/>
                    <a:gd name="T2" fmla="*/ 12 w 14"/>
                    <a:gd name="T3" fmla="*/ 344 h 344"/>
                    <a:gd name="T4" fmla="*/ 14 w 14"/>
                    <a:gd name="T5" fmla="*/ 344 h 344"/>
                    <a:gd name="T6" fmla="*/ 14 w 14"/>
                    <a:gd name="T7" fmla="*/ 344 h 344"/>
                    <a:gd name="T8" fmla="*/ 14 w 14"/>
                    <a:gd name="T9" fmla="*/ 326 h 344"/>
                    <a:gd name="T10" fmla="*/ 14 w 14"/>
                    <a:gd name="T11" fmla="*/ 58 h 344"/>
                    <a:gd name="T12" fmla="*/ 14 w 14"/>
                    <a:gd name="T13" fmla="*/ 58 h 344"/>
                    <a:gd name="T14" fmla="*/ 14 w 14"/>
                    <a:gd name="T15" fmla="*/ 30 h 344"/>
                    <a:gd name="T16" fmla="*/ 14 w 14"/>
                    <a:gd name="T17" fmla="*/ 30 h 344"/>
                    <a:gd name="T18" fmla="*/ 12 w 14"/>
                    <a:gd name="T19" fmla="*/ 16 h 344"/>
                    <a:gd name="T20" fmla="*/ 8 w 14"/>
                    <a:gd name="T21" fmla="*/ 4 h 344"/>
                    <a:gd name="T22" fmla="*/ 8 w 14"/>
                    <a:gd name="T23" fmla="*/ 4 h 344"/>
                    <a:gd name="T24" fmla="*/ 6 w 14"/>
                    <a:gd name="T25" fmla="*/ 2 h 344"/>
                    <a:gd name="T26" fmla="*/ 4 w 14"/>
                    <a:gd name="T27" fmla="*/ 0 h 344"/>
                    <a:gd name="T28" fmla="*/ 2 w 14"/>
                    <a:gd name="T29" fmla="*/ 0 h 344"/>
                    <a:gd name="T30" fmla="*/ 0 w 14"/>
                    <a:gd name="T31" fmla="*/ 2 h 344"/>
                    <a:gd name="T32" fmla="*/ 0 w 14"/>
                    <a:gd name="T33" fmla="*/ 2 h 344"/>
                    <a:gd name="T34" fmla="*/ 0 w 14"/>
                    <a:gd name="T35" fmla="*/ 10 h 344"/>
                    <a:gd name="T36" fmla="*/ 0 w 14"/>
                    <a:gd name="T37" fmla="*/ 18 h 344"/>
                    <a:gd name="T38" fmla="*/ 0 w 14"/>
                    <a:gd name="T39" fmla="*/ 18 h 344"/>
                    <a:gd name="T40" fmla="*/ 2 w 14"/>
                    <a:gd name="T41" fmla="*/ 30 h 344"/>
                    <a:gd name="T42" fmla="*/ 4 w 14"/>
                    <a:gd name="T43" fmla="*/ 44 h 344"/>
                    <a:gd name="T44" fmla="*/ 10 w 14"/>
                    <a:gd name="T45" fmla="*/ 326 h 344"/>
                    <a:gd name="T46" fmla="*/ 10 w 14"/>
                    <a:gd name="T47" fmla="*/ 326 h 344"/>
                    <a:gd name="T48" fmla="*/ 10 w 14"/>
                    <a:gd name="T49" fmla="*/ 338 h 344"/>
                    <a:gd name="T50" fmla="*/ 12 w 14"/>
                    <a:gd name="T51" fmla="*/ 344 h 344"/>
                    <a:gd name="T52" fmla="*/ 12 w 14"/>
                    <a:gd name="T53" fmla="*/ 34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 h="344">
                      <a:moveTo>
                        <a:pt x="12" y="344"/>
                      </a:moveTo>
                      <a:lnTo>
                        <a:pt x="12" y="344"/>
                      </a:lnTo>
                      <a:lnTo>
                        <a:pt x="14" y="344"/>
                      </a:lnTo>
                      <a:lnTo>
                        <a:pt x="14" y="344"/>
                      </a:lnTo>
                      <a:lnTo>
                        <a:pt x="14" y="326"/>
                      </a:lnTo>
                      <a:lnTo>
                        <a:pt x="14" y="58"/>
                      </a:lnTo>
                      <a:lnTo>
                        <a:pt x="14" y="58"/>
                      </a:lnTo>
                      <a:lnTo>
                        <a:pt x="14" y="30"/>
                      </a:lnTo>
                      <a:lnTo>
                        <a:pt x="14" y="30"/>
                      </a:lnTo>
                      <a:lnTo>
                        <a:pt x="12" y="16"/>
                      </a:lnTo>
                      <a:lnTo>
                        <a:pt x="8" y="4"/>
                      </a:lnTo>
                      <a:lnTo>
                        <a:pt x="8" y="4"/>
                      </a:lnTo>
                      <a:lnTo>
                        <a:pt x="6" y="2"/>
                      </a:lnTo>
                      <a:lnTo>
                        <a:pt x="4" y="0"/>
                      </a:lnTo>
                      <a:lnTo>
                        <a:pt x="2" y="0"/>
                      </a:lnTo>
                      <a:lnTo>
                        <a:pt x="0" y="2"/>
                      </a:lnTo>
                      <a:lnTo>
                        <a:pt x="0" y="2"/>
                      </a:lnTo>
                      <a:lnTo>
                        <a:pt x="0" y="10"/>
                      </a:lnTo>
                      <a:lnTo>
                        <a:pt x="0" y="18"/>
                      </a:lnTo>
                      <a:lnTo>
                        <a:pt x="0" y="18"/>
                      </a:lnTo>
                      <a:lnTo>
                        <a:pt x="2" y="30"/>
                      </a:lnTo>
                      <a:lnTo>
                        <a:pt x="4" y="44"/>
                      </a:lnTo>
                      <a:lnTo>
                        <a:pt x="10" y="326"/>
                      </a:lnTo>
                      <a:lnTo>
                        <a:pt x="10" y="326"/>
                      </a:lnTo>
                      <a:lnTo>
                        <a:pt x="10" y="338"/>
                      </a:lnTo>
                      <a:lnTo>
                        <a:pt x="12" y="344"/>
                      </a:lnTo>
                      <a:lnTo>
                        <a:pt x="12" y="3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 name="Freeform 29"/>
                <p:cNvSpPr>
                  <a:spLocks/>
                </p:cNvSpPr>
                <p:nvPr/>
              </p:nvSpPr>
              <p:spPr bwMode="auto">
                <a:xfrm>
                  <a:off x="6019800" y="148272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30"/>
                <p:cNvSpPr>
                  <a:spLocks/>
                </p:cNvSpPr>
                <p:nvPr/>
              </p:nvSpPr>
              <p:spPr bwMode="auto">
                <a:xfrm>
                  <a:off x="6045200" y="1257300"/>
                  <a:ext cx="501650" cy="228600"/>
                </a:xfrm>
                <a:custGeom>
                  <a:avLst/>
                  <a:gdLst>
                    <a:gd name="T0" fmla="*/ 2 w 316"/>
                    <a:gd name="T1" fmla="*/ 144 h 144"/>
                    <a:gd name="T2" fmla="*/ 2 w 316"/>
                    <a:gd name="T3" fmla="*/ 144 h 144"/>
                    <a:gd name="T4" fmla="*/ 18 w 316"/>
                    <a:gd name="T5" fmla="*/ 138 h 144"/>
                    <a:gd name="T6" fmla="*/ 276 w 316"/>
                    <a:gd name="T7" fmla="*/ 20 h 144"/>
                    <a:gd name="T8" fmla="*/ 276 w 316"/>
                    <a:gd name="T9" fmla="*/ 20 h 144"/>
                    <a:gd name="T10" fmla="*/ 288 w 316"/>
                    <a:gd name="T11" fmla="*/ 16 h 144"/>
                    <a:gd name="T12" fmla="*/ 298 w 316"/>
                    <a:gd name="T13" fmla="*/ 12 h 144"/>
                    <a:gd name="T14" fmla="*/ 298 w 316"/>
                    <a:gd name="T15" fmla="*/ 12 h 144"/>
                    <a:gd name="T16" fmla="*/ 306 w 316"/>
                    <a:gd name="T17" fmla="*/ 10 h 144"/>
                    <a:gd name="T18" fmla="*/ 314 w 316"/>
                    <a:gd name="T19" fmla="*/ 6 h 144"/>
                    <a:gd name="T20" fmla="*/ 314 w 316"/>
                    <a:gd name="T21" fmla="*/ 6 h 144"/>
                    <a:gd name="T22" fmla="*/ 316 w 316"/>
                    <a:gd name="T23" fmla="*/ 2 h 144"/>
                    <a:gd name="T24" fmla="*/ 314 w 316"/>
                    <a:gd name="T25" fmla="*/ 0 h 144"/>
                    <a:gd name="T26" fmla="*/ 312 w 316"/>
                    <a:gd name="T27" fmla="*/ 0 h 144"/>
                    <a:gd name="T28" fmla="*/ 308 w 316"/>
                    <a:gd name="T29" fmla="*/ 0 h 144"/>
                    <a:gd name="T30" fmla="*/ 308 w 316"/>
                    <a:gd name="T31" fmla="*/ 0 h 144"/>
                    <a:gd name="T32" fmla="*/ 296 w 316"/>
                    <a:gd name="T33" fmla="*/ 2 h 144"/>
                    <a:gd name="T34" fmla="*/ 284 w 316"/>
                    <a:gd name="T35" fmla="*/ 6 h 144"/>
                    <a:gd name="T36" fmla="*/ 284 w 316"/>
                    <a:gd name="T37" fmla="*/ 6 h 144"/>
                    <a:gd name="T38" fmla="*/ 258 w 316"/>
                    <a:gd name="T39" fmla="*/ 18 h 144"/>
                    <a:gd name="T40" fmla="*/ 16 w 316"/>
                    <a:gd name="T41" fmla="*/ 132 h 144"/>
                    <a:gd name="T42" fmla="*/ 16 w 316"/>
                    <a:gd name="T43" fmla="*/ 132 h 144"/>
                    <a:gd name="T44" fmla="*/ 0 w 316"/>
                    <a:gd name="T45" fmla="*/ 140 h 144"/>
                    <a:gd name="T46" fmla="*/ 0 w 316"/>
                    <a:gd name="T47" fmla="*/ 140 h 144"/>
                    <a:gd name="T48" fmla="*/ 0 w 316"/>
                    <a:gd name="T49" fmla="*/ 142 h 144"/>
                    <a:gd name="T50" fmla="*/ 0 w 316"/>
                    <a:gd name="T51" fmla="*/ 142 h 144"/>
                    <a:gd name="T52" fmla="*/ 2 w 316"/>
                    <a:gd name="T53" fmla="*/ 144 h 144"/>
                    <a:gd name="T54" fmla="*/ 2 w 316"/>
                    <a:gd name="T55"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6" h="144">
                      <a:moveTo>
                        <a:pt x="2" y="144"/>
                      </a:moveTo>
                      <a:lnTo>
                        <a:pt x="2" y="144"/>
                      </a:lnTo>
                      <a:lnTo>
                        <a:pt x="18" y="138"/>
                      </a:lnTo>
                      <a:lnTo>
                        <a:pt x="276" y="20"/>
                      </a:lnTo>
                      <a:lnTo>
                        <a:pt x="276" y="20"/>
                      </a:lnTo>
                      <a:lnTo>
                        <a:pt x="288" y="16"/>
                      </a:lnTo>
                      <a:lnTo>
                        <a:pt x="298" y="12"/>
                      </a:lnTo>
                      <a:lnTo>
                        <a:pt x="298" y="12"/>
                      </a:lnTo>
                      <a:lnTo>
                        <a:pt x="306" y="10"/>
                      </a:lnTo>
                      <a:lnTo>
                        <a:pt x="314" y="6"/>
                      </a:lnTo>
                      <a:lnTo>
                        <a:pt x="314" y="6"/>
                      </a:lnTo>
                      <a:lnTo>
                        <a:pt x="316" y="2"/>
                      </a:lnTo>
                      <a:lnTo>
                        <a:pt x="314" y="0"/>
                      </a:lnTo>
                      <a:lnTo>
                        <a:pt x="312" y="0"/>
                      </a:lnTo>
                      <a:lnTo>
                        <a:pt x="308" y="0"/>
                      </a:lnTo>
                      <a:lnTo>
                        <a:pt x="308" y="0"/>
                      </a:lnTo>
                      <a:lnTo>
                        <a:pt x="296" y="2"/>
                      </a:lnTo>
                      <a:lnTo>
                        <a:pt x="284" y="6"/>
                      </a:lnTo>
                      <a:lnTo>
                        <a:pt x="284" y="6"/>
                      </a:lnTo>
                      <a:lnTo>
                        <a:pt x="258" y="18"/>
                      </a:lnTo>
                      <a:lnTo>
                        <a:pt x="16" y="132"/>
                      </a:lnTo>
                      <a:lnTo>
                        <a:pt x="16" y="132"/>
                      </a:lnTo>
                      <a:lnTo>
                        <a:pt x="0" y="140"/>
                      </a:lnTo>
                      <a:lnTo>
                        <a:pt x="0" y="140"/>
                      </a:lnTo>
                      <a:lnTo>
                        <a:pt x="0" y="142"/>
                      </a:lnTo>
                      <a:lnTo>
                        <a:pt x="0" y="142"/>
                      </a:lnTo>
                      <a:lnTo>
                        <a:pt x="2" y="144"/>
                      </a:lnTo>
                      <a:lnTo>
                        <a:pt x="2"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 name="Freeform 31"/>
                <p:cNvSpPr>
                  <a:spLocks noEditPoints="1"/>
                </p:cNvSpPr>
                <p:nvPr/>
              </p:nvSpPr>
              <p:spPr bwMode="auto">
                <a:xfrm>
                  <a:off x="4978400" y="152400"/>
                  <a:ext cx="2489200" cy="1638300"/>
                </a:xfrm>
                <a:custGeom>
                  <a:avLst/>
                  <a:gdLst>
                    <a:gd name="T0" fmla="*/ 1564 w 1568"/>
                    <a:gd name="T1" fmla="*/ 774 h 1032"/>
                    <a:gd name="T2" fmla="*/ 1550 w 1568"/>
                    <a:gd name="T3" fmla="*/ 756 h 1032"/>
                    <a:gd name="T4" fmla="*/ 1514 w 1568"/>
                    <a:gd name="T5" fmla="*/ 728 h 1032"/>
                    <a:gd name="T6" fmla="*/ 1166 w 1568"/>
                    <a:gd name="T7" fmla="*/ 710 h 1032"/>
                    <a:gd name="T8" fmla="*/ 762 w 1568"/>
                    <a:gd name="T9" fmla="*/ 854 h 1032"/>
                    <a:gd name="T10" fmla="*/ 666 w 1568"/>
                    <a:gd name="T11" fmla="*/ 908 h 1032"/>
                    <a:gd name="T12" fmla="*/ 672 w 1568"/>
                    <a:gd name="T13" fmla="*/ 894 h 1032"/>
                    <a:gd name="T14" fmla="*/ 678 w 1568"/>
                    <a:gd name="T15" fmla="*/ 876 h 1032"/>
                    <a:gd name="T16" fmla="*/ 686 w 1568"/>
                    <a:gd name="T17" fmla="*/ 864 h 1032"/>
                    <a:gd name="T18" fmla="*/ 676 w 1568"/>
                    <a:gd name="T19" fmla="*/ 846 h 1032"/>
                    <a:gd name="T20" fmla="*/ 680 w 1568"/>
                    <a:gd name="T21" fmla="*/ 842 h 1032"/>
                    <a:gd name="T22" fmla="*/ 672 w 1568"/>
                    <a:gd name="T23" fmla="*/ 838 h 1032"/>
                    <a:gd name="T24" fmla="*/ 668 w 1568"/>
                    <a:gd name="T25" fmla="*/ 830 h 1032"/>
                    <a:gd name="T26" fmla="*/ 660 w 1568"/>
                    <a:gd name="T27" fmla="*/ 830 h 1032"/>
                    <a:gd name="T28" fmla="*/ 654 w 1568"/>
                    <a:gd name="T29" fmla="*/ 832 h 1032"/>
                    <a:gd name="T30" fmla="*/ 648 w 1568"/>
                    <a:gd name="T31" fmla="*/ 828 h 1032"/>
                    <a:gd name="T32" fmla="*/ 634 w 1568"/>
                    <a:gd name="T33" fmla="*/ 826 h 1032"/>
                    <a:gd name="T34" fmla="*/ 622 w 1568"/>
                    <a:gd name="T35" fmla="*/ 834 h 1032"/>
                    <a:gd name="T36" fmla="*/ 620 w 1568"/>
                    <a:gd name="T37" fmla="*/ 844 h 1032"/>
                    <a:gd name="T38" fmla="*/ 600 w 1568"/>
                    <a:gd name="T39" fmla="*/ 838 h 1032"/>
                    <a:gd name="T40" fmla="*/ 584 w 1568"/>
                    <a:gd name="T41" fmla="*/ 448 h 1032"/>
                    <a:gd name="T42" fmla="*/ 456 w 1568"/>
                    <a:gd name="T43" fmla="*/ 96 h 1032"/>
                    <a:gd name="T44" fmla="*/ 376 w 1568"/>
                    <a:gd name="T45" fmla="*/ 14 h 1032"/>
                    <a:gd name="T46" fmla="*/ 310 w 1568"/>
                    <a:gd name="T47" fmla="*/ 0 h 1032"/>
                    <a:gd name="T48" fmla="*/ 296 w 1568"/>
                    <a:gd name="T49" fmla="*/ 10 h 1032"/>
                    <a:gd name="T50" fmla="*/ 240 w 1568"/>
                    <a:gd name="T51" fmla="*/ 112 h 1032"/>
                    <a:gd name="T52" fmla="*/ 126 w 1568"/>
                    <a:gd name="T53" fmla="*/ 418 h 1032"/>
                    <a:gd name="T54" fmla="*/ 108 w 1568"/>
                    <a:gd name="T55" fmla="*/ 562 h 1032"/>
                    <a:gd name="T56" fmla="*/ 170 w 1568"/>
                    <a:gd name="T57" fmla="*/ 662 h 1032"/>
                    <a:gd name="T58" fmla="*/ 320 w 1568"/>
                    <a:gd name="T59" fmla="*/ 780 h 1032"/>
                    <a:gd name="T60" fmla="*/ 222 w 1568"/>
                    <a:gd name="T61" fmla="*/ 760 h 1032"/>
                    <a:gd name="T62" fmla="*/ 78 w 1568"/>
                    <a:gd name="T63" fmla="*/ 806 h 1032"/>
                    <a:gd name="T64" fmla="*/ 52 w 1568"/>
                    <a:gd name="T65" fmla="*/ 826 h 1032"/>
                    <a:gd name="T66" fmla="*/ 40 w 1568"/>
                    <a:gd name="T67" fmla="*/ 842 h 1032"/>
                    <a:gd name="T68" fmla="*/ 16 w 1568"/>
                    <a:gd name="T69" fmla="*/ 888 h 1032"/>
                    <a:gd name="T70" fmla="*/ 2 w 1568"/>
                    <a:gd name="T71" fmla="*/ 958 h 1032"/>
                    <a:gd name="T72" fmla="*/ 2 w 1568"/>
                    <a:gd name="T73" fmla="*/ 980 h 1032"/>
                    <a:gd name="T74" fmla="*/ 10 w 1568"/>
                    <a:gd name="T75" fmla="*/ 992 h 1032"/>
                    <a:gd name="T76" fmla="*/ 18 w 1568"/>
                    <a:gd name="T77" fmla="*/ 1016 h 1032"/>
                    <a:gd name="T78" fmla="*/ 18 w 1568"/>
                    <a:gd name="T79" fmla="*/ 1032 h 1032"/>
                    <a:gd name="T80" fmla="*/ 512 w 1568"/>
                    <a:gd name="T81" fmla="*/ 1014 h 1032"/>
                    <a:gd name="T82" fmla="*/ 1388 w 1568"/>
                    <a:gd name="T83" fmla="*/ 1020 h 1032"/>
                    <a:gd name="T84" fmla="*/ 1562 w 1568"/>
                    <a:gd name="T85" fmla="*/ 816 h 1032"/>
                    <a:gd name="T86" fmla="*/ 1568 w 1568"/>
                    <a:gd name="T87" fmla="*/ 806 h 1032"/>
                    <a:gd name="T88" fmla="*/ 656 w 1568"/>
                    <a:gd name="T89" fmla="*/ 838 h 1032"/>
                    <a:gd name="T90" fmla="*/ 656 w 1568"/>
                    <a:gd name="T91" fmla="*/ 838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68" h="1032">
                      <a:moveTo>
                        <a:pt x="1568" y="784"/>
                      </a:moveTo>
                      <a:lnTo>
                        <a:pt x="1568" y="784"/>
                      </a:lnTo>
                      <a:lnTo>
                        <a:pt x="1564" y="774"/>
                      </a:lnTo>
                      <a:lnTo>
                        <a:pt x="1564" y="774"/>
                      </a:lnTo>
                      <a:lnTo>
                        <a:pt x="1558" y="764"/>
                      </a:lnTo>
                      <a:lnTo>
                        <a:pt x="1550" y="756"/>
                      </a:lnTo>
                      <a:lnTo>
                        <a:pt x="1534" y="742"/>
                      </a:lnTo>
                      <a:lnTo>
                        <a:pt x="1520" y="732"/>
                      </a:lnTo>
                      <a:lnTo>
                        <a:pt x="1514" y="728"/>
                      </a:lnTo>
                      <a:lnTo>
                        <a:pt x="1420" y="702"/>
                      </a:lnTo>
                      <a:lnTo>
                        <a:pt x="1302" y="692"/>
                      </a:lnTo>
                      <a:lnTo>
                        <a:pt x="1166" y="710"/>
                      </a:lnTo>
                      <a:lnTo>
                        <a:pt x="1046" y="738"/>
                      </a:lnTo>
                      <a:lnTo>
                        <a:pt x="874" y="800"/>
                      </a:lnTo>
                      <a:lnTo>
                        <a:pt x="762" y="854"/>
                      </a:lnTo>
                      <a:lnTo>
                        <a:pt x="688" y="894"/>
                      </a:lnTo>
                      <a:lnTo>
                        <a:pt x="666" y="908"/>
                      </a:lnTo>
                      <a:lnTo>
                        <a:pt x="666" y="908"/>
                      </a:lnTo>
                      <a:lnTo>
                        <a:pt x="670" y="904"/>
                      </a:lnTo>
                      <a:lnTo>
                        <a:pt x="670" y="904"/>
                      </a:lnTo>
                      <a:lnTo>
                        <a:pt x="672" y="894"/>
                      </a:lnTo>
                      <a:lnTo>
                        <a:pt x="672" y="880"/>
                      </a:lnTo>
                      <a:lnTo>
                        <a:pt x="672" y="880"/>
                      </a:lnTo>
                      <a:lnTo>
                        <a:pt x="678" y="876"/>
                      </a:lnTo>
                      <a:lnTo>
                        <a:pt x="682" y="872"/>
                      </a:lnTo>
                      <a:lnTo>
                        <a:pt x="682" y="872"/>
                      </a:lnTo>
                      <a:lnTo>
                        <a:pt x="686" y="864"/>
                      </a:lnTo>
                      <a:lnTo>
                        <a:pt x="684" y="858"/>
                      </a:lnTo>
                      <a:lnTo>
                        <a:pt x="682" y="852"/>
                      </a:lnTo>
                      <a:lnTo>
                        <a:pt x="676" y="846"/>
                      </a:lnTo>
                      <a:lnTo>
                        <a:pt x="676" y="846"/>
                      </a:lnTo>
                      <a:lnTo>
                        <a:pt x="674" y="846"/>
                      </a:lnTo>
                      <a:lnTo>
                        <a:pt x="680" y="842"/>
                      </a:lnTo>
                      <a:lnTo>
                        <a:pt x="674" y="840"/>
                      </a:lnTo>
                      <a:lnTo>
                        <a:pt x="672" y="838"/>
                      </a:lnTo>
                      <a:lnTo>
                        <a:pt x="672" y="838"/>
                      </a:lnTo>
                      <a:lnTo>
                        <a:pt x="670" y="832"/>
                      </a:lnTo>
                      <a:lnTo>
                        <a:pt x="668" y="832"/>
                      </a:lnTo>
                      <a:lnTo>
                        <a:pt x="668" y="830"/>
                      </a:lnTo>
                      <a:lnTo>
                        <a:pt x="664" y="830"/>
                      </a:lnTo>
                      <a:lnTo>
                        <a:pt x="660" y="828"/>
                      </a:lnTo>
                      <a:lnTo>
                        <a:pt x="660" y="830"/>
                      </a:lnTo>
                      <a:lnTo>
                        <a:pt x="656" y="828"/>
                      </a:lnTo>
                      <a:lnTo>
                        <a:pt x="654" y="826"/>
                      </a:lnTo>
                      <a:lnTo>
                        <a:pt x="654" y="832"/>
                      </a:lnTo>
                      <a:lnTo>
                        <a:pt x="652" y="832"/>
                      </a:lnTo>
                      <a:lnTo>
                        <a:pt x="652" y="832"/>
                      </a:lnTo>
                      <a:lnTo>
                        <a:pt x="648" y="828"/>
                      </a:lnTo>
                      <a:lnTo>
                        <a:pt x="648" y="828"/>
                      </a:lnTo>
                      <a:lnTo>
                        <a:pt x="642" y="826"/>
                      </a:lnTo>
                      <a:lnTo>
                        <a:pt x="634" y="826"/>
                      </a:lnTo>
                      <a:lnTo>
                        <a:pt x="628" y="828"/>
                      </a:lnTo>
                      <a:lnTo>
                        <a:pt x="622" y="834"/>
                      </a:lnTo>
                      <a:lnTo>
                        <a:pt x="622" y="834"/>
                      </a:lnTo>
                      <a:lnTo>
                        <a:pt x="620" y="840"/>
                      </a:lnTo>
                      <a:lnTo>
                        <a:pt x="620" y="844"/>
                      </a:lnTo>
                      <a:lnTo>
                        <a:pt x="620" y="844"/>
                      </a:lnTo>
                      <a:lnTo>
                        <a:pt x="606" y="850"/>
                      </a:lnTo>
                      <a:lnTo>
                        <a:pt x="598" y="856"/>
                      </a:lnTo>
                      <a:lnTo>
                        <a:pt x="600" y="838"/>
                      </a:lnTo>
                      <a:lnTo>
                        <a:pt x="604" y="756"/>
                      </a:lnTo>
                      <a:lnTo>
                        <a:pt x="604" y="630"/>
                      </a:lnTo>
                      <a:lnTo>
                        <a:pt x="584" y="448"/>
                      </a:lnTo>
                      <a:lnTo>
                        <a:pt x="560" y="328"/>
                      </a:lnTo>
                      <a:lnTo>
                        <a:pt x="516" y="198"/>
                      </a:lnTo>
                      <a:lnTo>
                        <a:pt x="456" y="96"/>
                      </a:lnTo>
                      <a:lnTo>
                        <a:pt x="390" y="22"/>
                      </a:lnTo>
                      <a:lnTo>
                        <a:pt x="390" y="22"/>
                      </a:lnTo>
                      <a:lnTo>
                        <a:pt x="376" y="14"/>
                      </a:lnTo>
                      <a:lnTo>
                        <a:pt x="362" y="6"/>
                      </a:lnTo>
                      <a:lnTo>
                        <a:pt x="342" y="0"/>
                      </a:lnTo>
                      <a:lnTo>
                        <a:pt x="310" y="0"/>
                      </a:lnTo>
                      <a:lnTo>
                        <a:pt x="310" y="0"/>
                      </a:lnTo>
                      <a:lnTo>
                        <a:pt x="302" y="4"/>
                      </a:lnTo>
                      <a:lnTo>
                        <a:pt x="296" y="10"/>
                      </a:lnTo>
                      <a:lnTo>
                        <a:pt x="292" y="18"/>
                      </a:lnTo>
                      <a:lnTo>
                        <a:pt x="276" y="42"/>
                      </a:lnTo>
                      <a:lnTo>
                        <a:pt x="240" y="112"/>
                      </a:lnTo>
                      <a:lnTo>
                        <a:pt x="184" y="262"/>
                      </a:lnTo>
                      <a:lnTo>
                        <a:pt x="164" y="324"/>
                      </a:lnTo>
                      <a:lnTo>
                        <a:pt x="126" y="418"/>
                      </a:lnTo>
                      <a:lnTo>
                        <a:pt x="118" y="452"/>
                      </a:lnTo>
                      <a:lnTo>
                        <a:pt x="108" y="508"/>
                      </a:lnTo>
                      <a:lnTo>
                        <a:pt x="108" y="562"/>
                      </a:lnTo>
                      <a:lnTo>
                        <a:pt x="118" y="604"/>
                      </a:lnTo>
                      <a:lnTo>
                        <a:pt x="136" y="634"/>
                      </a:lnTo>
                      <a:lnTo>
                        <a:pt x="170" y="662"/>
                      </a:lnTo>
                      <a:lnTo>
                        <a:pt x="204" y="692"/>
                      </a:lnTo>
                      <a:lnTo>
                        <a:pt x="320" y="780"/>
                      </a:lnTo>
                      <a:lnTo>
                        <a:pt x="320" y="780"/>
                      </a:lnTo>
                      <a:lnTo>
                        <a:pt x="262" y="766"/>
                      </a:lnTo>
                      <a:lnTo>
                        <a:pt x="236" y="760"/>
                      </a:lnTo>
                      <a:lnTo>
                        <a:pt x="222" y="760"/>
                      </a:lnTo>
                      <a:lnTo>
                        <a:pt x="222" y="760"/>
                      </a:lnTo>
                      <a:lnTo>
                        <a:pt x="152" y="772"/>
                      </a:lnTo>
                      <a:lnTo>
                        <a:pt x="78" y="806"/>
                      </a:lnTo>
                      <a:lnTo>
                        <a:pt x="78" y="806"/>
                      </a:lnTo>
                      <a:lnTo>
                        <a:pt x="64" y="818"/>
                      </a:lnTo>
                      <a:lnTo>
                        <a:pt x="52" y="826"/>
                      </a:lnTo>
                      <a:lnTo>
                        <a:pt x="44" y="834"/>
                      </a:lnTo>
                      <a:lnTo>
                        <a:pt x="44" y="834"/>
                      </a:lnTo>
                      <a:lnTo>
                        <a:pt x="40" y="842"/>
                      </a:lnTo>
                      <a:lnTo>
                        <a:pt x="36" y="852"/>
                      </a:lnTo>
                      <a:lnTo>
                        <a:pt x="32" y="862"/>
                      </a:lnTo>
                      <a:lnTo>
                        <a:pt x="16" y="888"/>
                      </a:lnTo>
                      <a:lnTo>
                        <a:pt x="14" y="922"/>
                      </a:lnTo>
                      <a:lnTo>
                        <a:pt x="2" y="958"/>
                      </a:lnTo>
                      <a:lnTo>
                        <a:pt x="2" y="958"/>
                      </a:lnTo>
                      <a:lnTo>
                        <a:pt x="2" y="960"/>
                      </a:lnTo>
                      <a:lnTo>
                        <a:pt x="0" y="968"/>
                      </a:lnTo>
                      <a:lnTo>
                        <a:pt x="2" y="980"/>
                      </a:lnTo>
                      <a:lnTo>
                        <a:pt x="6" y="986"/>
                      </a:lnTo>
                      <a:lnTo>
                        <a:pt x="10" y="992"/>
                      </a:lnTo>
                      <a:lnTo>
                        <a:pt x="10" y="992"/>
                      </a:lnTo>
                      <a:lnTo>
                        <a:pt x="18" y="1004"/>
                      </a:lnTo>
                      <a:lnTo>
                        <a:pt x="20" y="1012"/>
                      </a:lnTo>
                      <a:lnTo>
                        <a:pt x="18" y="1016"/>
                      </a:lnTo>
                      <a:lnTo>
                        <a:pt x="18" y="1018"/>
                      </a:lnTo>
                      <a:lnTo>
                        <a:pt x="18" y="1018"/>
                      </a:lnTo>
                      <a:lnTo>
                        <a:pt x="18" y="1032"/>
                      </a:lnTo>
                      <a:lnTo>
                        <a:pt x="490" y="1032"/>
                      </a:lnTo>
                      <a:lnTo>
                        <a:pt x="490" y="1032"/>
                      </a:lnTo>
                      <a:lnTo>
                        <a:pt x="512" y="1014"/>
                      </a:lnTo>
                      <a:lnTo>
                        <a:pt x="498" y="1032"/>
                      </a:lnTo>
                      <a:lnTo>
                        <a:pt x="1376" y="1032"/>
                      </a:lnTo>
                      <a:lnTo>
                        <a:pt x="1388" y="1020"/>
                      </a:lnTo>
                      <a:lnTo>
                        <a:pt x="1498" y="904"/>
                      </a:lnTo>
                      <a:lnTo>
                        <a:pt x="1546" y="842"/>
                      </a:lnTo>
                      <a:lnTo>
                        <a:pt x="1562" y="816"/>
                      </a:lnTo>
                      <a:lnTo>
                        <a:pt x="1562" y="816"/>
                      </a:lnTo>
                      <a:lnTo>
                        <a:pt x="1564" y="812"/>
                      </a:lnTo>
                      <a:lnTo>
                        <a:pt x="1568" y="806"/>
                      </a:lnTo>
                      <a:lnTo>
                        <a:pt x="1568" y="784"/>
                      </a:lnTo>
                      <a:close/>
                      <a:moveTo>
                        <a:pt x="656" y="838"/>
                      </a:moveTo>
                      <a:lnTo>
                        <a:pt x="656" y="838"/>
                      </a:lnTo>
                      <a:lnTo>
                        <a:pt x="656" y="836"/>
                      </a:lnTo>
                      <a:lnTo>
                        <a:pt x="656" y="838"/>
                      </a:lnTo>
                      <a:lnTo>
                        <a:pt x="656" y="838"/>
                      </a:lnTo>
                      <a:close/>
                    </a:path>
                  </a:pathLst>
                </a:custGeom>
                <a:solidFill>
                  <a:schemeClr val="bg2">
                    <a:lumMod val="60000"/>
                    <a:lumOff val="40000"/>
                    <a:alpha val="9000"/>
                  </a:schemeClr>
                </a:solidFill>
                <a:ln w="9525">
                  <a:solidFill>
                    <a:srgbClr val="FEFFFF">
                      <a:alpha val="12000"/>
                    </a:srgbClr>
                  </a:solidFill>
                  <a:round/>
                  <a:headEnd/>
                  <a:tailEnd/>
                </a:ln>
                <a:effectLst>
                  <a:glow rad="63500">
                    <a:schemeClr val="bg2">
                      <a:lumMod val="60000"/>
                      <a:lumOff val="40000"/>
                      <a:alpha val="11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6" name="Group 102"/>
              <p:cNvGrpSpPr>
                <a:grpSpLocks noChangeAspect="1"/>
              </p:cNvGrpSpPr>
              <p:nvPr/>
            </p:nvGrpSpPr>
            <p:grpSpPr>
              <a:xfrm>
                <a:off x="7848593" y="1524004"/>
                <a:ext cx="1295399" cy="1685580"/>
                <a:chOff x="7315200" y="5334000"/>
                <a:chExt cx="1054100" cy="1371600"/>
              </a:xfrm>
              <a:solidFill>
                <a:schemeClr val="bg2">
                  <a:lumMod val="50000"/>
                  <a:lumOff val="50000"/>
                  <a:alpha val="8000"/>
                </a:schemeClr>
              </a:solidFill>
            </p:grpSpPr>
            <p:sp>
              <p:nvSpPr>
                <p:cNvPr id="192" name="Freeform 70"/>
                <p:cNvSpPr>
                  <a:spLocks/>
                </p:cNvSpPr>
                <p:nvPr/>
              </p:nvSpPr>
              <p:spPr bwMode="auto">
                <a:xfrm>
                  <a:off x="7810500" y="5715000"/>
                  <a:ext cx="241300" cy="158750"/>
                </a:xfrm>
                <a:custGeom>
                  <a:avLst/>
                  <a:gdLst>
                    <a:gd name="T0" fmla="*/ 152 w 152"/>
                    <a:gd name="T1" fmla="*/ 100 h 100"/>
                    <a:gd name="T2" fmla="*/ 152 w 152"/>
                    <a:gd name="T3" fmla="*/ 100 h 100"/>
                    <a:gd name="T4" fmla="*/ 152 w 152"/>
                    <a:gd name="T5" fmla="*/ 100 h 100"/>
                    <a:gd name="T6" fmla="*/ 152 w 152"/>
                    <a:gd name="T7" fmla="*/ 100 h 100"/>
                    <a:gd name="T8" fmla="*/ 138 w 152"/>
                    <a:gd name="T9" fmla="*/ 90 h 100"/>
                    <a:gd name="T10" fmla="*/ 34 w 152"/>
                    <a:gd name="T11" fmla="*/ 18 h 100"/>
                    <a:gd name="T12" fmla="*/ 34 w 152"/>
                    <a:gd name="T13" fmla="*/ 18 h 100"/>
                    <a:gd name="T14" fmla="*/ 16 w 152"/>
                    <a:gd name="T15" fmla="*/ 6 h 100"/>
                    <a:gd name="T16" fmla="*/ 16 w 152"/>
                    <a:gd name="T17" fmla="*/ 6 h 100"/>
                    <a:gd name="T18" fmla="*/ 10 w 152"/>
                    <a:gd name="T19" fmla="*/ 2 h 100"/>
                    <a:gd name="T20" fmla="*/ 4 w 152"/>
                    <a:gd name="T21" fmla="*/ 0 h 100"/>
                    <a:gd name="T22" fmla="*/ 4 w 152"/>
                    <a:gd name="T23" fmla="*/ 0 h 100"/>
                    <a:gd name="T24" fmla="*/ 0 w 152"/>
                    <a:gd name="T25" fmla="*/ 0 h 100"/>
                    <a:gd name="T26" fmla="*/ 0 w 152"/>
                    <a:gd name="T27" fmla="*/ 2 h 100"/>
                    <a:gd name="T28" fmla="*/ 0 w 152"/>
                    <a:gd name="T29" fmla="*/ 2 h 100"/>
                    <a:gd name="T30" fmla="*/ 4 w 152"/>
                    <a:gd name="T31" fmla="*/ 6 h 100"/>
                    <a:gd name="T32" fmla="*/ 8 w 152"/>
                    <a:gd name="T33" fmla="*/ 8 h 100"/>
                    <a:gd name="T34" fmla="*/ 8 w 152"/>
                    <a:gd name="T35" fmla="*/ 8 h 100"/>
                    <a:gd name="T36" fmla="*/ 24 w 152"/>
                    <a:gd name="T37" fmla="*/ 18 h 100"/>
                    <a:gd name="T38" fmla="*/ 138 w 152"/>
                    <a:gd name="T39" fmla="*/ 92 h 100"/>
                    <a:gd name="T40" fmla="*/ 138 w 152"/>
                    <a:gd name="T41" fmla="*/ 92 h 100"/>
                    <a:gd name="T42" fmla="*/ 152 w 152"/>
                    <a:gd name="T43" fmla="*/ 100 h 100"/>
                    <a:gd name="T44" fmla="*/ 152 w 152"/>
                    <a:gd name="T4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2" h="100">
                      <a:moveTo>
                        <a:pt x="152" y="100"/>
                      </a:moveTo>
                      <a:lnTo>
                        <a:pt x="152" y="100"/>
                      </a:lnTo>
                      <a:lnTo>
                        <a:pt x="152" y="100"/>
                      </a:lnTo>
                      <a:lnTo>
                        <a:pt x="152" y="100"/>
                      </a:lnTo>
                      <a:lnTo>
                        <a:pt x="138" y="90"/>
                      </a:lnTo>
                      <a:lnTo>
                        <a:pt x="34" y="18"/>
                      </a:lnTo>
                      <a:lnTo>
                        <a:pt x="34" y="18"/>
                      </a:lnTo>
                      <a:lnTo>
                        <a:pt x="16" y="6"/>
                      </a:lnTo>
                      <a:lnTo>
                        <a:pt x="16" y="6"/>
                      </a:lnTo>
                      <a:lnTo>
                        <a:pt x="10" y="2"/>
                      </a:lnTo>
                      <a:lnTo>
                        <a:pt x="4" y="0"/>
                      </a:lnTo>
                      <a:lnTo>
                        <a:pt x="4" y="0"/>
                      </a:lnTo>
                      <a:lnTo>
                        <a:pt x="0" y="0"/>
                      </a:lnTo>
                      <a:lnTo>
                        <a:pt x="0" y="2"/>
                      </a:lnTo>
                      <a:lnTo>
                        <a:pt x="0" y="2"/>
                      </a:lnTo>
                      <a:lnTo>
                        <a:pt x="4" y="6"/>
                      </a:lnTo>
                      <a:lnTo>
                        <a:pt x="8" y="8"/>
                      </a:lnTo>
                      <a:lnTo>
                        <a:pt x="8" y="8"/>
                      </a:lnTo>
                      <a:lnTo>
                        <a:pt x="24" y="18"/>
                      </a:lnTo>
                      <a:lnTo>
                        <a:pt x="138" y="92"/>
                      </a:lnTo>
                      <a:lnTo>
                        <a:pt x="138" y="92"/>
                      </a:lnTo>
                      <a:lnTo>
                        <a:pt x="152" y="100"/>
                      </a:lnTo>
                      <a:lnTo>
                        <a:pt x="152"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71"/>
                <p:cNvSpPr>
                  <a:spLocks/>
                </p:cNvSpPr>
                <p:nvPr/>
              </p:nvSpPr>
              <p:spPr bwMode="auto">
                <a:xfrm>
                  <a:off x="8054975" y="588010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72"/>
                <p:cNvSpPr>
                  <a:spLocks/>
                </p:cNvSpPr>
                <p:nvPr/>
              </p:nvSpPr>
              <p:spPr bwMode="auto">
                <a:xfrm>
                  <a:off x="8064500" y="5584825"/>
                  <a:ext cx="53975" cy="285750"/>
                </a:xfrm>
                <a:custGeom>
                  <a:avLst/>
                  <a:gdLst>
                    <a:gd name="T0" fmla="*/ 0 w 34"/>
                    <a:gd name="T1" fmla="*/ 178 h 180"/>
                    <a:gd name="T2" fmla="*/ 0 w 34"/>
                    <a:gd name="T3" fmla="*/ 178 h 180"/>
                    <a:gd name="T4" fmla="*/ 4 w 34"/>
                    <a:gd name="T5" fmla="*/ 162 h 180"/>
                    <a:gd name="T6" fmla="*/ 28 w 34"/>
                    <a:gd name="T7" fmla="*/ 30 h 180"/>
                    <a:gd name="T8" fmla="*/ 28 w 34"/>
                    <a:gd name="T9" fmla="*/ 30 h 180"/>
                    <a:gd name="T10" fmla="*/ 34 w 34"/>
                    <a:gd name="T11" fmla="*/ 10 h 180"/>
                    <a:gd name="T12" fmla="*/ 34 w 34"/>
                    <a:gd name="T13" fmla="*/ 10 h 180"/>
                    <a:gd name="T14" fmla="*/ 34 w 34"/>
                    <a:gd name="T15" fmla="*/ 6 h 180"/>
                    <a:gd name="T16" fmla="*/ 34 w 34"/>
                    <a:gd name="T17" fmla="*/ 2 h 180"/>
                    <a:gd name="T18" fmla="*/ 34 w 34"/>
                    <a:gd name="T19" fmla="*/ 2 h 180"/>
                    <a:gd name="T20" fmla="*/ 32 w 34"/>
                    <a:gd name="T21" fmla="*/ 0 h 180"/>
                    <a:gd name="T22" fmla="*/ 30 w 34"/>
                    <a:gd name="T23" fmla="*/ 2 h 180"/>
                    <a:gd name="T24" fmla="*/ 30 w 34"/>
                    <a:gd name="T25" fmla="*/ 2 h 180"/>
                    <a:gd name="T26" fmla="*/ 28 w 34"/>
                    <a:gd name="T27" fmla="*/ 8 h 180"/>
                    <a:gd name="T28" fmla="*/ 26 w 34"/>
                    <a:gd name="T29" fmla="*/ 14 h 180"/>
                    <a:gd name="T30" fmla="*/ 26 w 34"/>
                    <a:gd name="T31" fmla="*/ 14 h 180"/>
                    <a:gd name="T32" fmla="*/ 22 w 34"/>
                    <a:gd name="T33" fmla="*/ 38 h 180"/>
                    <a:gd name="T34" fmla="*/ 2 w 34"/>
                    <a:gd name="T35" fmla="*/ 162 h 180"/>
                    <a:gd name="T36" fmla="*/ 2 w 34"/>
                    <a:gd name="T37" fmla="*/ 162 h 180"/>
                    <a:gd name="T38" fmla="*/ 0 w 34"/>
                    <a:gd name="T39" fmla="*/ 178 h 180"/>
                    <a:gd name="T40" fmla="*/ 0 w 34"/>
                    <a:gd name="T41" fmla="*/ 178 h 180"/>
                    <a:gd name="T42" fmla="*/ 0 w 34"/>
                    <a:gd name="T43" fmla="*/ 180 h 180"/>
                    <a:gd name="T44" fmla="*/ 0 w 34"/>
                    <a:gd name="T45" fmla="*/ 180 h 180"/>
                    <a:gd name="T46" fmla="*/ 0 w 34"/>
                    <a:gd name="T47" fmla="*/ 178 h 180"/>
                    <a:gd name="T48" fmla="*/ 0 w 34"/>
                    <a:gd name="T49" fmla="*/ 17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180">
                      <a:moveTo>
                        <a:pt x="0" y="178"/>
                      </a:moveTo>
                      <a:lnTo>
                        <a:pt x="0" y="178"/>
                      </a:lnTo>
                      <a:lnTo>
                        <a:pt x="4" y="162"/>
                      </a:lnTo>
                      <a:lnTo>
                        <a:pt x="28" y="30"/>
                      </a:lnTo>
                      <a:lnTo>
                        <a:pt x="28" y="30"/>
                      </a:lnTo>
                      <a:lnTo>
                        <a:pt x="34" y="10"/>
                      </a:lnTo>
                      <a:lnTo>
                        <a:pt x="34" y="10"/>
                      </a:lnTo>
                      <a:lnTo>
                        <a:pt x="34" y="6"/>
                      </a:lnTo>
                      <a:lnTo>
                        <a:pt x="34" y="2"/>
                      </a:lnTo>
                      <a:lnTo>
                        <a:pt x="34" y="2"/>
                      </a:lnTo>
                      <a:lnTo>
                        <a:pt x="32" y="0"/>
                      </a:lnTo>
                      <a:lnTo>
                        <a:pt x="30" y="2"/>
                      </a:lnTo>
                      <a:lnTo>
                        <a:pt x="30" y="2"/>
                      </a:lnTo>
                      <a:lnTo>
                        <a:pt x="28" y="8"/>
                      </a:lnTo>
                      <a:lnTo>
                        <a:pt x="26" y="14"/>
                      </a:lnTo>
                      <a:lnTo>
                        <a:pt x="26" y="14"/>
                      </a:lnTo>
                      <a:lnTo>
                        <a:pt x="22" y="38"/>
                      </a:lnTo>
                      <a:lnTo>
                        <a:pt x="2" y="162"/>
                      </a:lnTo>
                      <a:lnTo>
                        <a:pt x="2" y="162"/>
                      </a:lnTo>
                      <a:lnTo>
                        <a:pt x="0" y="178"/>
                      </a:lnTo>
                      <a:lnTo>
                        <a:pt x="0" y="178"/>
                      </a:lnTo>
                      <a:lnTo>
                        <a:pt x="0" y="180"/>
                      </a:lnTo>
                      <a:lnTo>
                        <a:pt x="0" y="180"/>
                      </a:lnTo>
                      <a:lnTo>
                        <a:pt x="0" y="178"/>
                      </a:lnTo>
                      <a:lnTo>
                        <a:pt x="0" y="1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73"/>
                <p:cNvSpPr>
                  <a:spLocks noEditPoints="1"/>
                </p:cNvSpPr>
                <p:nvPr/>
              </p:nvSpPr>
              <p:spPr bwMode="auto">
                <a:xfrm>
                  <a:off x="7315200" y="5334000"/>
                  <a:ext cx="1054100" cy="1371600"/>
                </a:xfrm>
                <a:custGeom>
                  <a:avLst/>
                  <a:gdLst>
                    <a:gd name="T0" fmla="*/ 582 w 664"/>
                    <a:gd name="T1" fmla="*/ 488 h 864"/>
                    <a:gd name="T2" fmla="*/ 664 w 664"/>
                    <a:gd name="T3" fmla="*/ 356 h 864"/>
                    <a:gd name="T4" fmla="*/ 664 w 664"/>
                    <a:gd name="T5" fmla="*/ 0 h 864"/>
                    <a:gd name="T6" fmla="*/ 608 w 664"/>
                    <a:gd name="T7" fmla="*/ 50 h 864"/>
                    <a:gd name="T8" fmla="*/ 548 w 664"/>
                    <a:gd name="T9" fmla="*/ 146 h 864"/>
                    <a:gd name="T10" fmla="*/ 508 w 664"/>
                    <a:gd name="T11" fmla="*/ 294 h 864"/>
                    <a:gd name="T12" fmla="*/ 498 w 664"/>
                    <a:gd name="T13" fmla="*/ 358 h 864"/>
                    <a:gd name="T14" fmla="*/ 490 w 664"/>
                    <a:gd name="T15" fmla="*/ 342 h 864"/>
                    <a:gd name="T16" fmla="*/ 476 w 664"/>
                    <a:gd name="T17" fmla="*/ 338 h 864"/>
                    <a:gd name="T18" fmla="*/ 472 w 664"/>
                    <a:gd name="T19" fmla="*/ 338 h 864"/>
                    <a:gd name="T20" fmla="*/ 464 w 664"/>
                    <a:gd name="T21" fmla="*/ 338 h 864"/>
                    <a:gd name="T22" fmla="*/ 464 w 664"/>
                    <a:gd name="T23" fmla="*/ 344 h 864"/>
                    <a:gd name="T24" fmla="*/ 454 w 664"/>
                    <a:gd name="T25" fmla="*/ 350 h 864"/>
                    <a:gd name="T26" fmla="*/ 458 w 664"/>
                    <a:gd name="T27" fmla="*/ 362 h 864"/>
                    <a:gd name="T28" fmla="*/ 456 w 664"/>
                    <a:gd name="T29" fmla="*/ 376 h 864"/>
                    <a:gd name="T30" fmla="*/ 336 w 664"/>
                    <a:gd name="T31" fmla="*/ 294 h 864"/>
                    <a:gd name="T32" fmla="*/ 204 w 664"/>
                    <a:gd name="T33" fmla="*/ 246 h 864"/>
                    <a:gd name="T34" fmla="*/ 116 w 664"/>
                    <a:gd name="T35" fmla="*/ 242 h 864"/>
                    <a:gd name="T36" fmla="*/ 8 w 664"/>
                    <a:gd name="T37" fmla="*/ 282 h 864"/>
                    <a:gd name="T38" fmla="*/ 28 w 664"/>
                    <a:gd name="T39" fmla="*/ 358 h 864"/>
                    <a:gd name="T40" fmla="*/ 46 w 664"/>
                    <a:gd name="T41" fmla="*/ 368 h 864"/>
                    <a:gd name="T42" fmla="*/ 64 w 664"/>
                    <a:gd name="T43" fmla="*/ 380 h 864"/>
                    <a:gd name="T44" fmla="*/ 92 w 664"/>
                    <a:gd name="T45" fmla="*/ 390 h 864"/>
                    <a:gd name="T46" fmla="*/ 112 w 664"/>
                    <a:gd name="T47" fmla="*/ 406 h 864"/>
                    <a:gd name="T48" fmla="*/ 130 w 664"/>
                    <a:gd name="T49" fmla="*/ 430 h 864"/>
                    <a:gd name="T50" fmla="*/ 142 w 664"/>
                    <a:gd name="T51" fmla="*/ 438 h 864"/>
                    <a:gd name="T52" fmla="*/ 152 w 664"/>
                    <a:gd name="T53" fmla="*/ 456 h 864"/>
                    <a:gd name="T54" fmla="*/ 170 w 664"/>
                    <a:gd name="T55" fmla="*/ 474 h 864"/>
                    <a:gd name="T56" fmla="*/ 186 w 664"/>
                    <a:gd name="T57" fmla="*/ 490 h 864"/>
                    <a:gd name="T58" fmla="*/ 224 w 664"/>
                    <a:gd name="T59" fmla="*/ 516 h 864"/>
                    <a:gd name="T60" fmla="*/ 268 w 664"/>
                    <a:gd name="T61" fmla="*/ 512 h 864"/>
                    <a:gd name="T62" fmla="*/ 350 w 664"/>
                    <a:gd name="T63" fmla="*/ 482 h 864"/>
                    <a:gd name="T64" fmla="*/ 302 w 664"/>
                    <a:gd name="T65" fmla="*/ 566 h 864"/>
                    <a:gd name="T66" fmla="*/ 302 w 664"/>
                    <a:gd name="T67" fmla="*/ 586 h 864"/>
                    <a:gd name="T68" fmla="*/ 344 w 664"/>
                    <a:gd name="T69" fmla="*/ 630 h 864"/>
                    <a:gd name="T70" fmla="*/ 384 w 664"/>
                    <a:gd name="T71" fmla="*/ 646 h 864"/>
                    <a:gd name="T72" fmla="*/ 404 w 664"/>
                    <a:gd name="T73" fmla="*/ 662 h 864"/>
                    <a:gd name="T74" fmla="*/ 434 w 664"/>
                    <a:gd name="T75" fmla="*/ 676 h 864"/>
                    <a:gd name="T76" fmla="*/ 460 w 664"/>
                    <a:gd name="T77" fmla="*/ 704 h 864"/>
                    <a:gd name="T78" fmla="*/ 472 w 664"/>
                    <a:gd name="T79" fmla="*/ 740 h 864"/>
                    <a:gd name="T80" fmla="*/ 460 w 664"/>
                    <a:gd name="T81" fmla="*/ 788 h 864"/>
                    <a:gd name="T82" fmla="*/ 452 w 664"/>
                    <a:gd name="T83" fmla="*/ 824 h 864"/>
                    <a:gd name="T84" fmla="*/ 466 w 664"/>
                    <a:gd name="T85" fmla="*/ 864 h 864"/>
                    <a:gd name="T86" fmla="*/ 476 w 664"/>
                    <a:gd name="T87" fmla="*/ 860 h 864"/>
                    <a:gd name="T88" fmla="*/ 492 w 664"/>
                    <a:gd name="T89" fmla="*/ 792 h 864"/>
                    <a:gd name="T90" fmla="*/ 506 w 664"/>
                    <a:gd name="T91" fmla="*/ 770 h 864"/>
                    <a:gd name="T92" fmla="*/ 520 w 664"/>
                    <a:gd name="T93" fmla="*/ 726 h 864"/>
                    <a:gd name="T94" fmla="*/ 504 w 664"/>
                    <a:gd name="T95" fmla="*/ 578 h 864"/>
                    <a:gd name="T96" fmla="*/ 494 w 664"/>
                    <a:gd name="T97" fmla="*/ 502 h 864"/>
                    <a:gd name="T98" fmla="*/ 518 w 664"/>
                    <a:gd name="T99" fmla="*/ 508 h 864"/>
                    <a:gd name="T100" fmla="*/ 542 w 664"/>
                    <a:gd name="T101" fmla="*/ 568 h 864"/>
                    <a:gd name="T102" fmla="*/ 570 w 664"/>
                    <a:gd name="T103" fmla="*/ 620 h 864"/>
                    <a:gd name="T104" fmla="*/ 598 w 664"/>
                    <a:gd name="T105" fmla="*/ 590 h 864"/>
                    <a:gd name="T106" fmla="*/ 582 w 664"/>
                    <a:gd name="T107" fmla="*/ 548 h 864"/>
                    <a:gd name="T108" fmla="*/ 550 w 664"/>
                    <a:gd name="T109" fmla="*/ 484 h 864"/>
                    <a:gd name="T110" fmla="*/ 566 w 664"/>
                    <a:gd name="T111" fmla="*/ 472 h 864"/>
                    <a:gd name="T112" fmla="*/ 466 w 664"/>
                    <a:gd name="T113" fmla="*/ 344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4" h="864">
                      <a:moveTo>
                        <a:pt x="566" y="472"/>
                      </a:moveTo>
                      <a:lnTo>
                        <a:pt x="566" y="472"/>
                      </a:lnTo>
                      <a:lnTo>
                        <a:pt x="568" y="472"/>
                      </a:lnTo>
                      <a:lnTo>
                        <a:pt x="572" y="476"/>
                      </a:lnTo>
                      <a:lnTo>
                        <a:pt x="582" y="488"/>
                      </a:lnTo>
                      <a:lnTo>
                        <a:pt x="612" y="532"/>
                      </a:lnTo>
                      <a:lnTo>
                        <a:pt x="660" y="604"/>
                      </a:lnTo>
                      <a:lnTo>
                        <a:pt x="660" y="604"/>
                      </a:lnTo>
                      <a:lnTo>
                        <a:pt x="664" y="608"/>
                      </a:lnTo>
                      <a:lnTo>
                        <a:pt x="664" y="356"/>
                      </a:lnTo>
                      <a:lnTo>
                        <a:pt x="664" y="356"/>
                      </a:lnTo>
                      <a:lnTo>
                        <a:pt x="650" y="354"/>
                      </a:lnTo>
                      <a:lnTo>
                        <a:pt x="650" y="354"/>
                      </a:lnTo>
                      <a:lnTo>
                        <a:pt x="664" y="346"/>
                      </a:lnTo>
                      <a:lnTo>
                        <a:pt x="664" y="0"/>
                      </a:lnTo>
                      <a:lnTo>
                        <a:pt x="664" y="0"/>
                      </a:lnTo>
                      <a:lnTo>
                        <a:pt x="638" y="20"/>
                      </a:lnTo>
                      <a:lnTo>
                        <a:pt x="624" y="34"/>
                      </a:lnTo>
                      <a:lnTo>
                        <a:pt x="608" y="50"/>
                      </a:lnTo>
                      <a:lnTo>
                        <a:pt x="608" y="50"/>
                      </a:lnTo>
                      <a:lnTo>
                        <a:pt x="594" y="68"/>
                      </a:lnTo>
                      <a:lnTo>
                        <a:pt x="580" y="86"/>
                      </a:lnTo>
                      <a:lnTo>
                        <a:pt x="568" y="104"/>
                      </a:lnTo>
                      <a:lnTo>
                        <a:pt x="558" y="124"/>
                      </a:lnTo>
                      <a:lnTo>
                        <a:pt x="548" y="146"/>
                      </a:lnTo>
                      <a:lnTo>
                        <a:pt x="540" y="166"/>
                      </a:lnTo>
                      <a:lnTo>
                        <a:pt x="524" y="214"/>
                      </a:lnTo>
                      <a:lnTo>
                        <a:pt x="524" y="214"/>
                      </a:lnTo>
                      <a:lnTo>
                        <a:pt x="514" y="254"/>
                      </a:lnTo>
                      <a:lnTo>
                        <a:pt x="508" y="294"/>
                      </a:lnTo>
                      <a:lnTo>
                        <a:pt x="504" y="330"/>
                      </a:lnTo>
                      <a:lnTo>
                        <a:pt x="502" y="356"/>
                      </a:lnTo>
                      <a:lnTo>
                        <a:pt x="502" y="356"/>
                      </a:lnTo>
                      <a:lnTo>
                        <a:pt x="498" y="358"/>
                      </a:lnTo>
                      <a:lnTo>
                        <a:pt x="498" y="358"/>
                      </a:lnTo>
                      <a:lnTo>
                        <a:pt x="490" y="350"/>
                      </a:lnTo>
                      <a:lnTo>
                        <a:pt x="490" y="350"/>
                      </a:lnTo>
                      <a:lnTo>
                        <a:pt x="490" y="346"/>
                      </a:lnTo>
                      <a:lnTo>
                        <a:pt x="490" y="342"/>
                      </a:lnTo>
                      <a:lnTo>
                        <a:pt x="490" y="342"/>
                      </a:lnTo>
                      <a:lnTo>
                        <a:pt x="488" y="340"/>
                      </a:lnTo>
                      <a:lnTo>
                        <a:pt x="484" y="338"/>
                      </a:lnTo>
                      <a:lnTo>
                        <a:pt x="480" y="336"/>
                      </a:lnTo>
                      <a:lnTo>
                        <a:pt x="476" y="338"/>
                      </a:lnTo>
                      <a:lnTo>
                        <a:pt x="476" y="338"/>
                      </a:lnTo>
                      <a:lnTo>
                        <a:pt x="476" y="338"/>
                      </a:lnTo>
                      <a:lnTo>
                        <a:pt x="476" y="336"/>
                      </a:lnTo>
                      <a:lnTo>
                        <a:pt x="474" y="336"/>
                      </a:lnTo>
                      <a:lnTo>
                        <a:pt x="472" y="338"/>
                      </a:lnTo>
                      <a:lnTo>
                        <a:pt x="472" y="338"/>
                      </a:lnTo>
                      <a:lnTo>
                        <a:pt x="468" y="336"/>
                      </a:lnTo>
                      <a:lnTo>
                        <a:pt x="468" y="336"/>
                      </a:lnTo>
                      <a:lnTo>
                        <a:pt x="468" y="336"/>
                      </a:lnTo>
                      <a:lnTo>
                        <a:pt x="466" y="338"/>
                      </a:lnTo>
                      <a:lnTo>
                        <a:pt x="464" y="338"/>
                      </a:lnTo>
                      <a:lnTo>
                        <a:pt x="464" y="340"/>
                      </a:lnTo>
                      <a:lnTo>
                        <a:pt x="462" y="340"/>
                      </a:lnTo>
                      <a:lnTo>
                        <a:pt x="462" y="342"/>
                      </a:lnTo>
                      <a:lnTo>
                        <a:pt x="464" y="344"/>
                      </a:lnTo>
                      <a:lnTo>
                        <a:pt x="464" y="344"/>
                      </a:lnTo>
                      <a:lnTo>
                        <a:pt x="464" y="344"/>
                      </a:lnTo>
                      <a:lnTo>
                        <a:pt x="460" y="344"/>
                      </a:lnTo>
                      <a:lnTo>
                        <a:pt x="460" y="344"/>
                      </a:lnTo>
                      <a:lnTo>
                        <a:pt x="456" y="346"/>
                      </a:lnTo>
                      <a:lnTo>
                        <a:pt x="454" y="350"/>
                      </a:lnTo>
                      <a:lnTo>
                        <a:pt x="454" y="354"/>
                      </a:lnTo>
                      <a:lnTo>
                        <a:pt x="456" y="358"/>
                      </a:lnTo>
                      <a:lnTo>
                        <a:pt x="456" y="358"/>
                      </a:lnTo>
                      <a:lnTo>
                        <a:pt x="458" y="362"/>
                      </a:lnTo>
                      <a:lnTo>
                        <a:pt x="458" y="362"/>
                      </a:lnTo>
                      <a:lnTo>
                        <a:pt x="458" y="370"/>
                      </a:lnTo>
                      <a:lnTo>
                        <a:pt x="458" y="374"/>
                      </a:lnTo>
                      <a:lnTo>
                        <a:pt x="458" y="374"/>
                      </a:lnTo>
                      <a:lnTo>
                        <a:pt x="456" y="376"/>
                      </a:lnTo>
                      <a:lnTo>
                        <a:pt x="456" y="376"/>
                      </a:lnTo>
                      <a:lnTo>
                        <a:pt x="434" y="360"/>
                      </a:lnTo>
                      <a:lnTo>
                        <a:pt x="406" y="338"/>
                      </a:lnTo>
                      <a:lnTo>
                        <a:pt x="372" y="314"/>
                      </a:lnTo>
                      <a:lnTo>
                        <a:pt x="336" y="294"/>
                      </a:lnTo>
                      <a:lnTo>
                        <a:pt x="336" y="294"/>
                      </a:lnTo>
                      <a:lnTo>
                        <a:pt x="292" y="272"/>
                      </a:lnTo>
                      <a:lnTo>
                        <a:pt x="270" y="264"/>
                      </a:lnTo>
                      <a:lnTo>
                        <a:pt x="248" y="256"/>
                      </a:lnTo>
                      <a:lnTo>
                        <a:pt x="226" y="250"/>
                      </a:lnTo>
                      <a:lnTo>
                        <a:pt x="204" y="246"/>
                      </a:lnTo>
                      <a:lnTo>
                        <a:pt x="182" y="244"/>
                      </a:lnTo>
                      <a:lnTo>
                        <a:pt x="160" y="242"/>
                      </a:lnTo>
                      <a:lnTo>
                        <a:pt x="160" y="242"/>
                      </a:lnTo>
                      <a:lnTo>
                        <a:pt x="138" y="242"/>
                      </a:lnTo>
                      <a:lnTo>
                        <a:pt x="116" y="242"/>
                      </a:lnTo>
                      <a:lnTo>
                        <a:pt x="84" y="248"/>
                      </a:lnTo>
                      <a:lnTo>
                        <a:pt x="62" y="252"/>
                      </a:lnTo>
                      <a:lnTo>
                        <a:pt x="56" y="256"/>
                      </a:lnTo>
                      <a:lnTo>
                        <a:pt x="30" y="266"/>
                      </a:lnTo>
                      <a:lnTo>
                        <a:pt x="8" y="282"/>
                      </a:lnTo>
                      <a:lnTo>
                        <a:pt x="0" y="296"/>
                      </a:lnTo>
                      <a:lnTo>
                        <a:pt x="0" y="324"/>
                      </a:lnTo>
                      <a:lnTo>
                        <a:pt x="2" y="330"/>
                      </a:lnTo>
                      <a:lnTo>
                        <a:pt x="14" y="344"/>
                      </a:lnTo>
                      <a:lnTo>
                        <a:pt x="28" y="358"/>
                      </a:lnTo>
                      <a:lnTo>
                        <a:pt x="28" y="358"/>
                      </a:lnTo>
                      <a:lnTo>
                        <a:pt x="36" y="364"/>
                      </a:lnTo>
                      <a:lnTo>
                        <a:pt x="42" y="366"/>
                      </a:lnTo>
                      <a:lnTo>
                        <a:pt x="46" y="368"/>
                      </a:lnTo>
                      <a:lnTo>
                        <a:pt x="46" y="368"/>
                      </a:lnTo>
                      <a:lnTo>
                        <a:pt x="52" y="368"/>
                      </a:lnTo>
                      <a:lnTo>
                        <a:pt x="56" y="372"/>
                      </a:lnTo>
                      <a:lnTo>
                        <a:pt x="60" y="376"/>
                      </a:lnTo>
                      <a:lnTo>
                        <a:pt x="60" y="376"/>
                      </a:lnTo>
                      <a:lnTo>
                        <a:pt x="64" y="380"/>
                      </a:lnTo>
                      <a:lnTo>
                        <a:pt x="70" y="384"/>
                      </a:lnTo>
                      <a:lnTo>
                        <a:pt x="78" y="386"/>
                      </a:lnTo>
                      <a:lnTo>
                        <a:pt x="78" y="386"/>
                      </a:lnTo>
                      <a:lnTo>
                        <a:pt x="84" y="386"/>
                      </a:lnTo>
                      <a:lnTo>
                        <a:pt x="92" y="390"/>
                      </a:lnTo>
                      <a:lnTo>
                        <a:pt x="98" y="394"/>
                      </a:lnTo>
                      <a:lnTo>
                        <a:pt x="100" y="398"/>
                      </a:lnTo>
                      <a:lnTo>
                        <a:pt x="100" y="398"/>
                      </a:lnTo>
                      <a:lnTo>
                        <a:pt x="104" y="402"/>
                      </a:lnTo>
                      <a:lnTo>
                        <a:pt x="112" y="406"/>
                      </a:lnTo>
                      <a:lnTo>
                        <a:pt x="120" y="410"/>
                      </a:lnTo>
                      <a:lnTo>
                        <a:pt x="120" y="410"/>
                      </a:lnTo>
                      <a:lnTo>
                        <a:pt x="126" y="418"/>
                      </a:lnTo>
                      <a:lnTo>
                        <a:pt x="130" y="426"/>
                      </a:lnTo>
                      <a:lnTo>
                        <a:pt x="130" y="430"/>
                      </a:lnTo>
                      <a:lnTo>
                        <a:pt x="130" y="430"/>
                      </a:lnTo>
                      <a:lnTo>
                        <a:pt x="132" y="434"/>
                      </a:lnTo>
                      <a:lnTo>
                        <a:pt x="136" y="436"/>
                      </a:lnTo>
                      <a:lnTo>
                        <a:pt x="142" y="438"/>
                      </a:lnTo>
                      <a:lnTo>
                        <a:pt x="142" y="438"/>
                      </a:lnTo>
                      <a:lnTo>
                        <a:pt x="146" y="442"/>
                      </a:lnTo>
                      <a:lnTo>
                        <a:pt x="150" y="446"/>
                      </a:lnTo>
                      <a:lnTo>
                        <a:pt x="152" y="452"/>
                      </a:lnTo>
                      <a:lnTo>
                        <a:pt x="152" y="452"/>
                      </a:lnTo>
                      <a:lnTo>
                        <a:pt x="152" y="456"/>
                      </a:lnTo>
                      <a:lnTo>
                        <a:pt x="154" y="458"/>
                      </a:lnTo>
                      <a:lnTo>
                        <a:pt x="158" y="466"/>
                      </a:lnTo>
                      <a:lnTo>
                        <a:pt x="166" y="472"/>
                      </a:lnTo>
                      <a:lnTo>
                        <a:pt x="170" y="474"/>
                      </a:lnTo>
                      <a:lnTo>
                        <a:pt x="170" y="474"/>
                      </a:lnTo>
                      <a:lnTo>
                        <a:pt x="174" y="476"/>
                      </a:lnTo>
                      <a:lnTo>
                        <a:pt x="178" y="480"/>
                      </a:lnTo>
                      <a:lnTo>
                        <a:pt x="182" y="486"/>
                      </a:lnTo>
                      <a:lnTo>
                        <a:pt x="182" y="486"/>
                      </a:lnTo>
                      <a:lnTo>
                        <a:pt x="186" y="490"/>
                      </a:lnTo>
                      <a:lnTo>
                        <a:pt x="192" y="494"/>
                      </a:lnTo>
                      <a:lnTo>
                        <a:pt x="200" y="500"/>
                      </a:lnTo>
                      <a:lnTo>
                        <a:pt x="200" y="500"/>
                      </a:lnTo>
                      <a:lnTo>
                        <a:pt x="216" y="510"/>
                      </a:lnTo>
                      <a:lnTo>
                        <a:pt x="224" y="516"/>
                      </a:lnTo>
                      <a:lnTo>
                        <a:pt x="224" y="516"/>
                      </a:lnTo>
                      <a:lnTo>
                        <a:pt x="230" y="518"/>
                      </a:lnTo>
                      <a:lnTo>
                        <a:pt x="238" y="518"/>
                      </a:lnTo>
                      <a:lnTo>
                        <a:pt x="246" y="518"/>
                      </a:lnTo>
                      <a:lnTo>
                        <a:pt x="268" y="512"/>
                      </a:lnTo>
                      <a:lnTo>
                        <a:pt x="288" y="504"/>
                      </a:lnTo>
                      <a:lnTo>
                        <a:pt x="306" y="496"/>
                      </a:lnTo>
                      <a:lnTo>
                        <a:pt x="332" y="486"/>
                      </a:lnTo>
                      <a:lnTo>
                        <a:pt x="350" y="482"/>
                      </a:lnTo>
                      <a:lnTo>
                        <a:pt x="350" y="482"/>
                      </a:lnTo>
                      <a:lnTo>
                        <a:pt x="350" y="482"/>
                      </a:lnTo>
                      <a:lnTo>
                        <a:pt x="334" y="504"/>
                      </a:lnTo>
                      <a:lnTo>
                        <a:pt x="320" y="526"/>
                      </a:lnTo>
                      <a:lnTo>
                        <a:pt x="320" y="526"/>
                      </a:lnTo>
                      <a:lnTo>
                        <a:pt x="302" y="566"/>
                      </a:lnTo>
                      <a:lnTo>
                        <a:pt x="298" y="576"/>
                      </a:lnTo>
                      <a:lnTo>
                        <a:pt x="298" y="582"/>
                      </a:lnTo>
                      <a:lnTo>
                        <a:pt x="298" y="586"/>
                      </a:lnTo>
                      <a:lnTo>
                        <a:pt x="300" y="586"/>
                      </a:lnTo>
                      <a:lnTo>
                        <a:pt x="302" y="586"/>
                      </a:lnTo>
                      <a:lnTo>
                        <a:pt x="310" y="598"/>
                      </a:lnTo>
                      <a:lnTo>
                        <a:pt x="310" y="598"/>
                      </a:lnTo>
                      <a:lnTo>
                        <a:pt x="318" y="604"/>
                      </a:lnTo>
                      <a:lnTo>
                        <a:pt x="334" y="622"/>
                      </a:lnTo>
                      <a:lnTo>
                        <a:pt x="344" y="630"/>
                      </a:lnTo>
                      <a:lnTo>
                        <a:pt x="356" y="638"/>
                      </a:lnTo>
                      <a:lnTo>
                        <a:pt x="366" y="644"/>
                      </a:lnTo>
                      <a:lnTo>
                        <a:pt x="376" y="646"/>
                      </a:lnTo>
                      <a:lnTo>
                        <a:pt x="376" y="646"/>
                      </a:lnTo>
                      <a:lnTo>
                        <a:pt x="384" y="646"/>
                      </a:lnTo>
                      <a:lnTo>
                        <a:pt x="390" y="648"/>
                      </a:lnTo>
                      <a:lnTo>
                        <a:pt x="396" y="650"/>
                      </a:lnTo>
                      <a:lnTo>
                        <a:pt x="398" y="654"/>
                      </a:lnTo>
                      <a:lnTo>
                        <a:pt x="402" y="660"/>
                      </a:lnTo>
                      <a:lnTo>
                        <a:pt x="404" y="662"/>
                      </a:lnTo>
                      <a:lnTo>
                        <a:pt x="404" y="662"/>
                      </a:lnTo>
                      <a:lnTo>
                        <a:pt x="414" y="670"/>
                      </a:lnTo>
                      <a:lnTo>
                        <a:pt x="424" y="676"/>
                      </a:lnTo>
                      <a:lnTo>
                        <a:pt x="428" y="678"/>
                      </a:lnTo>
                      <a:lnTo>
                        <a:pt x="434" y="676"/>
                      </a:lnTo>
                      <a:lnTo>
                        <a:pt x="434" y="676"/>
                      </a:lnTo>
                      <a:lnTo>
                        <a:pt x="438" y="678"/>
                      </a:lnTo>
                      <a:lnTo>
                        <a:pt x="444" y="680"/>
                      </a:lnTo>
                      <a:lnTo>
                        <a:pt x="454" y="692"/>
                      </a:lnTo>
                      <a:lnTo>
                        <a:pt x="460" y="704"/>
                      </a:lnTo>
                      <a:lnTo>
                        <a:pt x="464" y="710"/>
                      </a:lnTo>
                      <a:lnTo>
                        <a:pt x="464" y="710"/>
                      </a:lnTo>
                      <a:lnTo>
                        <a:pt x="466" y="716"/>
                      </a:lnTo>
                      <a:lnTo>
                        <a:pt x="470" y="730"/>
                      </a:lnTo>
                      <a:lnTo>
                        <a:pt x="472" y="740"/>
                      </a:lnTo>
                      <a:lnTo>
                        <a:pt x="472" y="750"/>
                      </a:lnTo>
                      <a:lnTo>
                        <a:pt x="470" y="760"/>
                      </a:lnTo>
                      <a:lnTo>
                        <a:pt x="468" y="770"/>
                      </a:lnTo>
                      <a:lnTo>
                        <a:pt x="468" y="770"/>
                      </a:lnTo>
                      <a:lnTo>
                        <a:pt x="460" y="788"/>
                      </a:lnTo>
                      <a:lnTo>
                        <a:pt x="456" y="800"/>
                      </a:lnTo>
                      <a:lnTo>
                        <a:pt x="454" y="810"/>
                      </a:lnTo>
                      <a:lnTo>
                        <a:pt x="454" y="810"/>
                      </a:lnTo>
                      <a:lnTo>
                        <a:pt x="452" y="816"/>
                      </a:lnTo>
                      <a:lnTo>
                        <a:pt x="452" y="824"/>
                      </a:lnTo>
                      <a:lnTo>
                        <a:pt x="454" y="832"/>
                      </a:lnTo>
                      <a:lnTo>
                        <a:pt x="454" y="832"/>
                      </a:lnTo>
                      <a:lnTo>
                        <a:pt x="458" y="852"/>
                      </a:lnTo>
                      <a:lnTo>
                        <a:pt x="462" y="858"/>
                      </a:lnTo>
                      <a:lnTo>
                        <a:pt x="466" y="864"/>
                      </a:lnTo>
                      <a:lnTo>
                        <a:pt x="466" y="864"/>
                      </a:lnTo>
                      <a:lnTo>
                        <a:pt x="468" y="864"/>
                      </a:lnTo>
                      <a:lnTo>
                        <a:pt x="472" y="864"/>
                      </a:lnTo>
                      <a:lnTo>
                        <a:pt x="472" y="864"/>
                      </a:lnTo>
                      <a:lnTo>
                        <a:pt x="476" y="860"/>
                      </a:lnTo>
                      <a:lnTo>
                        <a:pt x="480" y="858"/>
                      </a:lnTo>
                      <a:lnTo>
                        <a:pt x="496" y="810"/>
                      </a:lnTo>
                      <a:lnTo>
                        <a:pt x="490" y="798"/>
                      </a:lnTo>
                      <a:lnTo>
                        <a:pt x="490" y="798"/>
                      </a:lnTo>
                      <a:lnTo>
                        <a:pt x="492" y="792"/>
                      </a:lnTo>
                      <a:lnTo>
                        <a:pt x="494" y="786"/>
                      </a:lnTo>
                      <a:lnTo>
                        <a:pt x="498" y="784"/>
                      </a:lnTo>
                      <a:lnTo>
                        <a:pt x="498" y="784"/>
                      </a:lnTo>
                      <a:lnTo>
                        <a:pt x="502" y="778"/>
                      </a:lnTo>
                      <a:lnTo>
                        <a:pt x="506" y="770"/>
                      </a:lnTo>
                      <a:lnTo>
                        <a:pt x="508" y="758"/>
                      </a:lnTo>
                      <a:lnTo>
                        <a:pt x="508" y="758"/>
                      </a:lnTo>
                      <a:lnTo>
                        <a:pt x="512" y="748"/>
                      </a:lnTo>
                      <a:lnTo>
                        <a:pt x="520" y="726"/>
                      </a:lnTo>
                      <a:lnTo>
                        <a:pt x="520" y="726"/>
                      </a:lnTo>
                      <a:lnTo>
                        <a:pt x="524" y="694"/>
                      </a:lnTo>
                      <a:lnTo>
                        <a:pt x="526" y="676"/>
                      </a:lnTo>
                      <a:lnTo>
                        <a:pt x="524" y="662"/>
                      </a:lnTo>
                      <a:lnTo>
                        <a:pt x="524" y="662"/>
                      </a:lnTo>
                      <a:lnTo>
                        <a:pt x="504" y="578"/>
                      </a:lnTo>
                      <a:lnTo>
                        <a:pt x="494" y="526"/>
                      </a:lnTo>
                      <a:lnTo>
                        <a:pt x="492" y="510"/>
                      </a:lnTo>
                      <a:lnTo>
                        <a:pt x="492" y="504"/>
                      </a:lnTo>
                      <a:lnTo>
                        <a:pt x="494" y="502"/>
                      </a:lnTo>
                      <a:lnTo>
                        <a:pt x="494" y="502"/>
                      </a:lnTo>
                      <a:lnTo>
                        <a:pt x="498" y="498"/>
                      </a:lnTo>
                      <a:lnTo>
                        <a:pt x="500" y="492"/>
                      </a:lnTo>
                      <a:lnTo>
                        <a:pt x="504" y="474"/>
                      </a:lnTo>
                      <a:lnTo>
                        <a:pt x="512" y="500"/>
                      </a:lnTo>
                      <a:lnTo>
                        <a:pt x="518" y="508"/>
                      </a:lnTo>
                      <a:lnTo>
                        <a:pt x="518" y="520"/>
                      </a:lnTo>
                      <a:lnTo>
                        <a:pt x="526" y="538"/>
                      </a:lnTo>
                      <a:lnTo>
                        <a:pt x="528" y="542"/>
                      </a:lnTo>
                      <a:lnTo>
                        <a:pt x="538" y="568"/>
                      </a:lnTo>
                      <a:lnTo>
                        <a:pt x="542" y="568"/>
                      </a:lnTo>
                      <a:lnTo>
                        <a:pt x="544" y="572"/>
                      </a:lnTo>
                      <a:lnTo>
                        <a:pt x="542" y="576"/>
                      </a:lnTo>
                      <a:lnTo>
                        <a:pt x="548" y="588"/>
                      </a:lnTo>
                      <a:lnTo>
                        <a:pt x="556" y="608"/>
                      </a:lnTo>
                      <a:lnTo>
                        <a:pt x="570" y="620"/>
                      </a:lnTo>
                      <a:lnTo>
                        <a:pt x="588" y="626"/>
                      </a:lnTo>
                      <a:lnTo>
                        <a:pt x="584" y="614"/>
                      </a:lnTo>
                      <a:lnTo>
                        <a:pt x="590" y="624"/>
                      </a:lnTo>
                      <a:lnTo>
                        <a:pt x="598" y="608"/>
                      </a:lnTo>
                      <a:lnTo>
                        <a:pt x="598" y="590"/>
                      </a:lnTo>
                      <a:lnTo>
                        <a:pt x="590" y="570"/>
                      </a:lnTo>
                      <a:lnTo>
                        <a:pt x="586" y="558"/>
                      </a:lnTo>
                      <a:lnTo>
                        <a:pt x="580" y="556"/>
                      </a:lnTo>
                      <a:lnTo>
                        <a:pt x="580" y="552"/>
                      </a:lnTo>
                      <a:lnTo>
                        <a:pt x="582" y="548"/>
                      </a:lnTo>
                      <a:lnTo>
                        <a:pt x="572" y="524"/>
                      </a:lnTo>
                      <a:lnTo>
                        <a:pt x="570" y="520"/>
                      </a:lnTo>
                      <a:lnTo>
                        <a:pt x="562" y="502"/>
                      </a:lnTo>
                      <a:lnTo>
                        <a:pt x="554" y="492"/>
                      </a:lnTo>
                      <a:lnTo>
                        <a:pt x="550" y="484"/>
                      </a:lnTo>
                      <a:lnTo>
                        <a:pt x="538" y="460"/>
                      </a:lnTo>
                      <a:lnTo>
                        <a:pt x="538" y="460"/>
                      </a:lnTo>
                      <a:lnTo>
                        <a:pt x="554" y="470"/>
                      </a:lnTo>
                      <a:lnTo>
                        <a:pt x="560" y="472"/>
                      </a:lnTo>
                      <a:lnTo>
                        <a:pt x="566" y="472"/>
                      </a:lnTo>
                      <a:lnTo>
                        <a:pt x="566" y="472"/>
                      </a:lnTo>
                      <a:close/>
                      <a:moveTo>
                        <a:pt x="466" y="344"/>
                      </a:moveTo>
                      <a:lnTo>
                        <a:pt x="466" y="344"/>
                      </a:lnTo>
                      <a:lnTo>
                        <a:pt x="466" y="344"/>
                      </a:lnTo>
                      <a:lnTo>
                        <a:pt x="466" y="344"/>
                      </a:lnTo>
                      <a:lnTo>
                        <a:pt x="466" y="344"/>
                      </a:lnTo>
                      <a:close/>
                    </a:path>
                  </a:pathLst>
                </a:custGeom>
                <a:solidFill>
                  <a:schemeClr val="bg2">
                    <a:lumMod val="60000"/>
                    <a:lumOff val="40000"/>
                    <a:alpha val="6000"/>
                  </a:schemeClr>
                </a:solidFill>
                <a:ln>
                  <a:noFill/>
                </a:ln>
                <a:effectLst>
                  <a:glow rad="38100">
                    <a:schemeClr val="bg2">
                      <a:lumMod val="50000"/>
                      <a:lumOff val="50000"/>
                      <a:alpha val="15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87" name="Group 112"/>
              <p:cNvGrpSpPr>
                <a:grpSpLocks noChangeAspect="1"/>
              </p:cNvGrpSpPr>
              <p:nvPr/>
            </p:nvGrpSpPr>
            <p:grpSpPr>
              <a:xfrm>
                <a:off x="7679515" y="5943604"/>
                <a:ext cx="1331670" cy="914403"/>
                <a:chOff x="7953375" y="152400"/>
                <a:chExt cx="1775564" cy="1219200"/>
              </a:xfrm>
              <a:solidFill>
                <a:schemeClr val="bg2">
                  <a:lumMod val="50000"/>
                  <a:lumOff val="50000"/>
                  <a:alpha val="8000"/>
                </a:schemeClr>
              </a:solidFill>
            </p:grpSpPr>
            <p:sp>
              <p:nvSpPr>
                <p:cNvPr id="188" name="Freeform 35"/>
                <p:cNvSpPr>
                  <a:spLocks/>
                </p:cNvSpPr>
                <p:nvPr/>
              </p:nvSpPr>
              <p:spPr bwMode="auto">
                <a:xfrm>
                  <a:off x="7953375" y="688975"/>
                  <a:ext cx="269875" cy="127000"/>
                </a:xfrm>
                <a:custGeom>
                  <a:avLst/>
                  <a:gdLst>
                    <a:gd name="T0" fmla="*/ 170 w 170"/>
                    <a:gd name="T1" fmla="*/ 80 h 80"/>
                    <a:gd name="T2" fmla="*/ 170 w 170"/>
                    <a:gd name="T3" fmla="*/ 80 h 80"/>
                    <a:gd name="T4" fmla="*/ 170 w 170"/>
                    <a:gd name="T5" fmla="*/ 80 h 80"/>
                    <a:gd name="T6" fmla="*/ 170 w 170"/>
                    <a:gd name="T7" fmla="*/ 80 h 80"/>
                    <a:gd name="T8" fmla="*/ 154 w 170"/>
                    <a:gd name="T9" fmla="*/ 72 h 80"/>
                    <a:gd name="T10" fmla="*/ 38 w 170"/>
                    <a:gd name="T11" fmla="*/ 14 h 80"/>
                    <a:gd name="T12" fmla="*/ 38 w 170"/>
                    <a:gd name="T13" fmla="*/ 14 h 80"/>
                    <a:gd name="T14" fmla="*/ 18 w 170"/>
                    <a:gd name="T15" fmla="*/ 4 h 80"/>
                    <a:gd name="T16" fmla="*/ 18 w 170"/>
                    <a:gd name="T17" fmla="*/ 4 h 80"/>
                    <a:gd name="T18" fmla="*/ 12 w 170"/>
                    <a:gd name="T19" fmla="*/ 2 h 80"/>
                    <a:gd name="T20" fmla="*/ 4 w 170"/>
                    <a:gd name="T21" fmla="*/ 0 h 80"/>
                    <a:gd name="T22" fmla="*/ 4 w 170"/>
                    <a:gd name="T23" fmla="*/ 0 h 80"/>
                    <a:gd name="T24" fmla="*/ 0 w 170"/>
                    <a:gd name="T25" fmla="*/ 0 h 80"/>
                    <a:gd name="T26" fmla="*/ 2 w 170"/>
                    <a:gd name="T27" fmla="*/ 4 h 80"/>
                    <a:gd name="T28" fmla="*/ 2 w 170"/>
                    <a:gd name="T29" fmla="*/ 4 h 80"/>
                    <a:gd name="T30" fmla="*/ 4 w 170"/>
                    <a:gd name="T31" fmla="*/ 6 h 80"/>
                    <a:gd name="T32" fmla="*/ 10 w 170"/>
                    <a:gd name="T33" fmla="*/ 8 h 80"/>
                    <a:gd name="T34" fmla="*/ 10 w 170"/>
                    <a:gd name="T35" fmla="*/ 8 h 80"/>
                    <a:gd name="T36" fmla="*/ 28 w 170"/>
                    <a:gd name="T37" fmla="*/ 16 h 80"/>
                    <a:gd name="T38" fmla="*/ 154 w 170"/>
                    <a:gd name="T39" fmla="*/ 74 h 80"/>
                    <a:gd name="T40" fmla="*/ 154 w 170"/>
                    <a:gd name="T41" fmla="*/ 74 h 80"/>
                    <a:gd name="T42" fmla="*/ 170 w 170"/>
                    <a:gd name="T43" fmla="*/ 80 h 80"/>
                    <a:gd name="T44" fmla="*/ 170 w 170"/>
                    <a:gd name="T45"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0" h="80">
                      <a:moveTo>
                        <a:pt x="170" y="80"/>
                      </a:moveTo>
                      <a:lnTo>
                        <a:pt x="170" y="80"/>
                      </a:lnTo>
                      <a:lnTo>
                        <a:pt x="170" y="80"/>
                      </a:lnTo>
                      <a:lnTo>
                        <a:pt x="170" y="80"/>
                      </a:lnTo>
                      <a:lnTo>
                        <a:pt x="154" y="72"/>
                      </a:lnTo>
                      <a:lnTo>
                        <a:pt x="38" y="14"/>
                      </a:lnTo>
                      <a:lnTo>
                        <a:pt x="38" y="14"/>
                      </a:lnTo>
                      <a:lnTo>
                        <a:pt x="18" y="4"/>
                      </a:lnTo>
                      <a:lnTo>
                        <a:pt x="18" y="4"/>
                      </a:lnTo>
                      <a:lnTo>
                        <a:pt x="12" y="2"/>
                      </a:lnTo>
                      <a:lnTo>
                        <a:pt x="4" y="0"/>
                      </a:lnTo>
                      <a:lnTo>
                        <a:pt x="4" y="0"/>
                      </a:lnTo>
                      <a:lnTo>
                        <a:pt x="0" y="0"/>
                      </a:lnTo>
                      <a:lnTo>
                        <a:pt x="2" y="4"/>
                      </a:lnTo>
                      <a:lnTo>
                        <a:pt x="2" y="4"/>
                      </a:lnTo>
                      <a:lnTo>
                        <a:pt x="4" y="6"/>
                      </a:lnTo>
                      <a:lnTo>
                        <a:pt x="10" y="8"/>
                      </a:lnTo>
                      <a:lnTo>
                        <a:pt x="10" y="8"/>
                      </a:lnTo>
                      <a:lnTo>
                        <a:pt x="28" y="16"/>
                      </a:lnTo>
                      <a:lnTo>
                        <a:pt x="154" y="74"/>
                      </a:lnTo>
                      <a:lnTo>
                        <a:pt x="154" y="74"/>
                      </a:lnTo>
                      <a:lnTo>
                        <a:pt x="170" y="80"/>
                      </a:lnTo>
                      <a:lnTo>
                        <a:pt x="170"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Freeform 36"/>
                <p:cNvSpPr>
                  <a:spLocks/>
                </p:cNvSpPr>
                <p:nvPr/>
              </p:nvSpPr>
              <p:spPr bwMode="auto">
                <a:xfrm>
                  <a:off x="8226425" y="82232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Freeform 37"/>
                <p:cNvSpPr>
                  <a:spLocks/>
                </p:cNvSpPr>
                <p:nvPr/>
              </p:nvSpPr>
              <p:spPr bwMode="auto">
                <a:xfrm>
                  <a:off x="8232775" y="514350"/>
                  <a:ext cx="19050" cy="295275"/>
                </a:xfrm>
                <a:custGeom>
                  <a:avLst/>
                  <a:gdLst>
                    <a:gd name="T0" fmla="*/ 2 w 12"/>
                    <a:gd name="T1" fmla="*/ 186 h 186"/>
                    <a:gd name="T2" fmla="*/ 2 w 12"/>
                    <a:gd name="T3" fmla="*/ 186 h 186"/>
                    <a:gd name="T4" fmla="*/ 4 w 12"/>
                    <a:gd name="T5" fmla="*/ 168 h 186"/>
                    <a:gd name="T6" fmla="*/ 8 w 12"/>
                    <a:gd name="T7" fmla="*/ 30 h 186"/>
                    <a:gd name="T8" fmla="*/ 8 w 12"/>
                    <a:gd name="T9" fmla="*/ 30 h 186"/>
                    <a:gd name="T10" fmla="*/ 10 w 12"/>
                    <a:gd name="T11" fmla="*/ 10 h 186"/>
                    <a:gd name="T12" fmla="*/ 10 w 12"/>
                    <a:gd name="T13" fmla="*/ 10 h 186"/>
                    <a:gd name="T14" fmla="*/ 12 w 12"/>
                    <a:gd name="T15" fmla="*/ 6 h 186"/>
                    <a:gd name="T16" fmla="*/ 10 w 12"/>
                    <a:gd name="T17" fmla="*/ 0 h 186"/>
                    <a:gd name="T18" fmla="*/ 10 w 12"/>
                    <a:gd name="T19" fmla="*/ 0 h 186"/>
                    <a:gd name="T20" fmla="*/ 8 w 12"/>
                    <a:gd name="T21" fmla="*/ 0 h 186"/>
                    <a:gd name="T22" fmla="*/ 6 w 12"/>
                    <a:gd name="T23" fmla="*/ 2 h 186"/>
                    <a:gd name="T24" fmla="*/ 6 w 12"/>
                    <a:gd name="T25" fmla="*/ 2 h 186"/>
                    <a:gd name="T26" fmla="*/ 4 w 12"/>
                    <a:gd name="T27" fmla="*/ 8 h 186"/>
                    <a:gd name="T28" fmla="*/ 4 w 12"/>
                    <a:gd name="T29" fmla="*/ 16 h 186"/>
                    <a:gd name="T30" fmla="*/ 4 w 12"/>
                    <a:gd name="T31" fmla="*/ 16 h 186"/>
                    <a:gd name="T32" fmla="*/ 4 w 12"/>
                    <a:gd name="T33" fmla="*/ 38 h 186"/>
                    <a:gd name="T34" fmla="*/ 0 w 12"/>
                    <a:gd name="T35" fmla="*/ 168 h 186"/>
                    <a:gd name="T36" fmla="*/ 0 w 12"/>
                    <a:gd name="T37" fmla="*/ 168 h 186"/>
                    <a:gd name="T38" fmla="*/ 0 w 12"/>
                    <a:gd name="T39" fmla="*/ 186 h 186"/>
                    <a:gd name="T40" fmla="*/ 0 w 12"/>
                    <a:gd name="T41" fmla="*/ 186 h 186"/>
                    <a:gd name="T42" fmla="*/ 0 w 12"/>
                    <a:gd name="T43" fmla="*/ 186 h 186"/>
                    <a:gd name="T44" fmla="*/ 0 w 12"/>
                    <a:gd name="T45" fmla="*/ 186 h 186"/>
                    <a:gd name="T46" fmla="*/ 2 w 12"/>
                    <a:gd name="T47" fmla="*/ 186 h 186"/>
                    <a:gd name="T48" fmla="*/ 2 w 12"/>
                    <a:gd name="T49"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 h="186">
                      <a:moveTo>
                        <a:pt x="2" y="186"/>
                      </a:moveTo>
                      <a:lnTo>
                        <a:pt x="2" y="186"/>
                      </a:lnTo>
                      <a:lnTo>
                        <a:pt x="4" y="168"/>
                      </a:lnTo>
                      <a:lnTo>
                        <a:pt x="8" y="30"/>
                      </a:lnTo>
                      <a:lnTo>
                        <a:pt x="8" y="30"/>
                      </a:lnTo>
                      <a:lnTo>
                        <a:pt x="10" y="10"/>
                      </a:lnTo>
                      <a:lnTo>
                        <a:pt x="10" y="10"/>
                      </a:lnTo>
                      <a:lnTo>
                        <a:pt x="12" y="6"/>
                      </a:lnTo>
                      <a:lnTo>
                        <a:pt x="10" y="0"/>
                      </a:lnTo>
                      <a:lnTo>
                        <a:pt x="10" y="0"/>
                      </a:lnTo>
                      <a:lnTo>
                        <a:pt x="8" y="0"/>
                      </a:lnTo>
                      <a:lnTo>
                        <a:pt x="6" y="2"/>
                      </a:lnTo>
                      <a:lnTo>
                        <a:pt x="6" y="2"/>
                      </a:lnTo>
                      <a:lnTo>
                        <a:pt x="4" y="8"/>
                      </a:lnTo>
                      <a:lnTo>
                        <a:pt x="4" y="16"/>
                      </a:lnTo>
                      <a:lnTo>
                        <a:pt x="4" y="16"/>
                      </a:lnTo>
                      <a:lnTo>
                        <a:pt x="4" y="38"/>
                      </a:lnTo>
                      <a:lnTo>
                        <a:pt x="0" y="168"/>
                      </a:lnTo>
                      <a:lnTo>
                        <a:pt x="0" y="168"/>
                      </a:lnTo>
                      <a:lnTo>
                        <a:pt x="0" y="186"/>
                      </a:lnTo>
                      <a:lnTo>
                        <a:pt x="0" y="186"/>
                      </a:lnTo>
                      <a:lnTo>
                        <a:pt x="0" y="186"/>
                      </a:lnTo>
                      <a:lnTo>
                        <a:pt x="0" y="186"/>
                      </a:lnTo>
                      <a:lnTo>
                        <a:pt x="2" y="186"/>
                      </a:lnTo>
                      <a:lnTo>
                        <a:pt x="2"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38"/>
                <p:cNvSpPr>
                  <a:spLocks noEditPoints="1"/>
                </p:cNvSpPr>
                <p:nvPr/>
              </p:nvSpPr>
              <p:spPr bwMode="auto">
                <a:xfrm>
                  <a:off x="8274789" y="152400"/>
                  <a:ext cx="1454150" cy="1219200"/>
                </a:xfrm>
                <a:custGeom>
                  <a:avLst/>
                  <a:gdLst>
                    <a:gd name="T0" fmla="*/ 838 w 916"/>
                    <a:gd name="T1" fmla="*/ 674 h 768"/>
                    <a:gd name="T2" fmla="*/ 790 w 916"/>
                    <a:gd name="T3" fmla="*/ 634 h 768"/>
                    <a:gd name="T4" fmla="*/ 780 w 916"/>
                    <a:gd name="T5" fmla="*/ 590 h 768"/>
                    <a:gd name="T6" fmla="*/ 786 w 916"/>
                    <a:gd name="T7" fmla="*/ 556 h 768"/>
                    <a:gd name="T8" fmla="*/ 788 w 916"/>
                    <a:gd name="T9" fmla="*/ 524 h 768"/>
                    <a:gd name="T10" fmla="*/ 790 w 916"/>
                    <a:gd name="T11" fmla="*/ 450 h 768"/>
                    <a:gd name="T12" fmla="*/ 782 w 916"/>
                    <a:gd name="T13" fmla="*/ 420 h 768"/>
                    <a:gd name="T14" fmla="*/ 666 w 916"/>
                    <a:gd name="T15" fmla="*/ 406 h 768"/>
                    <a:gd name="T16" fmla="*/ 758 w 916"/>
                    <a:gd name="T17" fmla="*/ 340 h 768"/>
                    <a:gd name="T18" fmla="*/ 770 w 916"/>
                    <a:gd name="T19" fmla="*/ 308 h 768"/>
                    <a:gd name="T20" fmla="*/ 770 w 916"/>
                    <a:gd name="T21" fmla="*/ 266 h 768"/>
                    <a:gd name="T22" fmla="*/ 768 w 916"/>
                    <a:gd name="T23" fmla="*/ 236 h 768"/>
                    <a:gd name="T24" fmla="*/ 756 w 916"/>
                    <a:gd name="T25" fmla="*/ 212 h 768"/>
                    <a:gd name="T26" fmla="*/ 756 w 916"/>
                    <a:gd name="T27" fmla="*/ 190 h 768"/>
                    <a:gd name="T28" fmla="*/ 746 w 916"/>
                    <a:gd name="T29" fmla="*/ 152 h 768"/>
                    <a:gd name="T30" fmla="*/ 750 w 916"/>
                    <a:gd name="T31" fmla="*/ 118 h 768"/>
                    <a:gd name="T32" fmla="*/ 752 w 916"/>
                    <a:gd name="T33" fmla="*/ 92 h 768"/>
                    <a:gd name="T34" fmla="*/ 756 w 916"/>
                    <a:gd name="T35" fmla="*/ 62 h 768"/>
                    <a:gd name="T36" fmla="*/ 678 w 916"/>
                    <a:gd name="T37" fmla="*/ 10 h 768"/>
                    <a:gd name="T38" fmla="*/ 594 w 916"/>
                    <a:gd name="T39" fmla="*/ 82 h 768"/>
                    <a:gd name="T40" fmla="*/ 540 w 916"/>
                    <a:gd name="T41" fmla="*/ 186 h 768"/>
                    <a:gd name="T42" fmla="*/ 514 w 916"/>
                    <a:gd name="T43" fmla="*/ 366 h 768"/>
                    <a:gd name="T44" fmla="*/ 502 w 916"/>
                    <a:gd name="T45" fmla="*/ 424 h 768"/>
                    <a:gd name="T46" fmla="*/ 496 w 916"/>
                    <a:gd name="T47" fmla="*/ 412 h 768"/>
                    <a:gd name="T48" fmla="*/ 486 w 916"/>
                    <a:gd name="T49" fmla="*/ 412 h 768"/>
                    <a:gd name="T50" fmla="*/ 478 w 916"/>
                    <a:gd name="T51" fmla="*/ 416 h 768"/>
                    <a:gd name="T52" fmla="*/ 476 w 916"/>
                    <a:gd name="T53" fmla="*/ 422 h 768"/>
                    <a:gd name="T54" fmla="*/ 468 w 916"/>
                    <a:gd name="T55" fmla="*/ 432 h 768"/>
                    <a:gd name="T56" fmla="*/ 474 w 916"/>
                    <a:gd name="T57" fmla="*/ 454 h 768"/>
                    <a:gd name="T58" fmla="*/ 380 w 916"/>
                    <a:gd name="T59" fmla="*/ 406 h 768"/>
                    <a:gd name="T60" fmla="*/ 222 w 916"/>
                    <a:gd name="T61" fmla="*/ 362 h 768"/>
                    <a:gd name="T62" fmla="*/ 108 w 916"/>
                    <a:gd name="T63" fmla="*/ 370 h 768"/>
                    <a:gd name="T64" fmla="*/ 0 w 916"/>
                    <a:gd name="T65" fmla="*/ 436 h 768"/>
                    <a:gd name="T66" fmla="*/ 44 w 916"/>
                    <a:gd name="T67" fmla="*/ 504 h 768"/>
                    <a:gd name="T68" fmla="*/ 70 w 916"/>
                    <a:gd name="T69" fmla="*/ 514 h 768"/>
                    <a:gd name="T70" fmla="*/ 96 w 916"/>
                    <a:gd name="T71" fmla="*/ 522 h 768"/>
                    <a:gd name="T72" fmla="*/ 126 w 916"/>
                    <a:gd name="T73" fmla="*/ 536 h 768"/>
                    <a:gd name="T74" fmla="*/ 150 w 916"/>
                    <a:gd name="T75" fmla="*/ 558 h 768"/>
                    <a:gd name="T76" fmla="*/ 172 w 916"/>
                    <a:gd name="T77" fmla="*/ 572 h 768"/>
                    <a:gd name="T78" fmla="*/ 192 w 916"/>
                    <a:gd name="T79" fmla="*/ 594 h 768"/>
                    <a:gd name="T80" fmla="*/ 210 w 916"/>
                    <a:gd name="T81" fmla="*/ 608 h 768"/>
                    <a:gd name="T82" fmla="*/ 258 w 916"/>
                    <a:gd name="T83" fmla="*/ 632 h 768"/>
                    <a:gd name="T84" fmla="*/ 320 w 916"/>
                    <a:gd name="T85" fmla="*/ 610 h 768"/>
                    <a:gd name="T86" fmla="*/ 368 w 916"/>
                    <a:gd name="T87" fmla="*/ 604 h 768"/>
                    <a:gd name="T88" fmla="*/ 342 w 916"/>
                    <a:gd name="T89" fmla="*/ 692 h 768"/>
                    <a:gd name="T90" fmla="*/ 384 w 916"/>
                    <a:gd name="T91" fmla="*/ 724 h 768"/>
                    <a:gd name="T92" fmla="*/ 440 w 916"/>
                    <a:gd name="T93" fmla="*/ 740 h 768"/>
                    <a:gd name="T94" fmla="*/ 462 w 916"/>
                    <a:gd name="T95" fmla="*/ 754 h 768"/>
                    <a:gd name="T96" fmla="*/ 500 w 916"/>
                    <a:gd name="T97" fmla="*/ 764 h 768"/>
                    <a:gd name="T98" fmla="*/ 584 w 916"/>
                    <a:gd name="T99" fmla="*/ 736 h 768"/>
                    <a:gd name="T100" fmla="*/ 530 w 916"/>
                    <a:gd name="T101" fmla="*/ 578 h 768"/>
                    <a:gd name="T102" fmla="*/ 558 w 916"/>
                    <a:gd name="T103" fmla="*/ 594 h 768"/>
                    <a:gd name="T104" fmla="*/ 590 w 916"/>
                    <a:gd name="T105" fmla="*/ 648 h 768"/>
                    <a:gd name="T106" fmla="*/ 646 w 916"/>
                    <a:gd name="T107" fmla="*/ 688 h 768"/>
                    <a:gd name="T108" fmla="*/ 624 w 916"/>
                    <a:gd name="T109" fmla="*/ 616 h 768"/>
                    <a:gd name="T110" fmla="*/ 584 w 916"/>
                    <a:gd name="T111" fmla="*/ 550 h 768"/>
                    <a:gd name="T112" fmla="*/ 598 w 916"/>
                    <a:gd name="T113" fmla="*/ 536 h 768"/>
                    <a:gd name="T114" fmla="*/ 714 w 916"/>
                    <a:gd name="T115" fmla="*/ 658 h 768"/>
                    <a:gd name="T116" fmla="*/ 804 w 916"/>
                    <a:gd name="T117" fmla="*/ 702 h 768"/>
                    <a:gd name="T118" fmla="*/ 836 w 916"/>
                    <a:gd name="T119" fmla="*/ 708 h 768"/>
                    <a:gd name="T120" fmla="*/ 910 w 916"/>
                    <a:gd name="T121" fmla="*/ 736 h 768"/>
                    <a:gd name="T122" fmla="*/ 910 w 916"/>
                    <a:gd name="T123" fmla="*/ 716 h 768"/>
                    <a:gd name="T124" fmla="*/ 878 w 916"/>
                    <a:gd name="T125" fmla="*/ 68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16" h="768">
                      <a:moveTo>
                        <a:pt x="878" y="688"/>
                      </a:moveTo>
                      <a:lnTo>
                        <a:pt x="878" y="688"/>
                      </a:lnTo>
                      <a:lnTo>
                        <a:pt x="868" y="682"/>
                      </a:lnTo>
                      <a:lnTo>
                        <a:pt x="856" y="678"/>
                      </a:lnTo>
                      <a:lnTo>
                        <a:pt x="838" y="674"/>
                      </a:lnTo>
                      <a:lnTo>
                        <a:pt x="838" y="674"/>
                      </a:lnTo>
                      <a:lnTo>
                        <a:pt x="828" y="672"/>
                      </a:lnTo>
                      <a:lnTo>
                        <a:pt x="818" y="666"/>
                      </a:lnTo>
                      <a:lnTo>
                        <a:pt x="810" y="660"/>
                      </a:lnTo>
                      <a:lnTo>
                        <a:pt x="802" y="652"/>
                      </a:lnTo>
                      <a:lnTo>
                        <a:pt x="792" y="640"/>
                      </a:lnTo>
                      <a:lnTo>
                        <a:pt x="790" y="634"/>
                      </a:lnTo>
                      <a:lnTo>
                        <a:pt x="790" y="634"/>
                      </a:lnTo>
                      <a:lnTo>
                        <a:pt x="786" y="630"/>
                      </a:lnTo>
                      <a:lnTo>
                        <a:pt x="780" y="616"/>
                      </a:lnTo>
                      <a:lnTo>
                        <a:pt x="776" y="602"/>
                      </a:lnTo>
                      <a:lnTo>
                        <a:pt x="778" y="596"/>
                      </a:lnTo>
                      <a:lnTo>
                        <a:pt x="780" y="590"/>
                      </a:lnTo>
                      <a:lnTo>
                        <a:pt x="780" y="590"/>
                      </a:lnTo>
                      <a:lnTo>
                        <a:pt x="784" y="586"/>
                      </a:lnTo>
                      <a:lnTo>
                        <a:pt x="786" y="582"/>
                      </a:lnTo>
                      <a:lnTo>
                        <a:pt x="786" y="570"/>
                      </a:lnTo>
                      <a:lnTo>
                        <a:pt x="786" y="556"/>
                      </a:lnTo>
                      <a:lnTo>
                        <a:pt x="786" y="556"/>
                      </a:lnTo>
                      <a:lnTo>
                        <a:pt x="784" y="554"/>
                      </a:lnTo>
                      <a:lnTo>
                        <a:pt x="782" y="548"/>
                      </a:lnTo>
                      <a:lnTo>
                        <a:pt x="780" y="544"/>
                      </a:lnTo>
                      <a:lnTo>
                        <a:pt x="782" y="538"/>
                      </a:lnTo>
                      <a:lnTo>
                        <a:pt x="784" y="532"/>
                      </a:lnTo>
                      <a:lnTo>
                        <a:pt x="788" y="524"/>
                      </a:lnTo>
                      <a:lnTo>
                        <a:pt x="788" y="524"/>
                      </a:lnTo>
                      <a:lnTo>
                        <a:pt x="792" y="514"/>
                      </a:lnTo>
                      <a:lnTo>
                        <a:pt x="794" y="502"/>
                      </a:lnTo>
                      <a:lnTo>
                        <a:pt x="794" y="488"/>
                      </a:lnTo>
                      <a:lnTo>
                        <a:pt x="794" y="474"/>
                      </a:lnTo>
                      <a:lnTo>
                        <a:pt x="790" y="450"/>
                      </a:lnTo>
                      <a:lnTo>
                        <a:pt x="786" y="440"/>
                      </a:lnTo>
                      <a:lnTo>
                        <a:pt x="782" y="426"/>
                      </a:lnTo>
                      <a:lnTo>
                        <a:pt x="782" y="426"/>
                      </a:lnTo>
                      <a:lnTo>
                        <a:pt x="784" y="424"/>
                      </a:lnTo>
                      <a:lnTo>
                        <a:pt x="784" y="422"/>
                      </a:lnTo>
                      <a:lnTo>
                        <a:pt x="782" y="420"/>
                      </a:lnTo>
                      <a:lnTo>
                        <a:pt x="776" y="418"/>
                      </a:lnTo>
                      <a:lnTo>
                        <a:pt x="766" y="414"/>
                      </a:lnTo>
                      <a:lnTo>
                        <a:pt x="722" y="406"/>
                      </a:lnTo>
                      <a:lnTo>
                        <a:pt x="722" y="406"/>
                      </a:lnTo>
                      <a:lnTo>
                        <a:pt x="696" y="404"/>
                      </a:lnTo>
                      <a:lnTo>
                        <a:pt x="666" y="406"/>
                      </a:lnTo>
                      <a:lnTo>
                        <a:pt x="668" y="404"/>
                      </a:lnTo>
                      <a:lnTo>
                        <a:pt x="682" y="392"/>
                      </a:lnTo>
                      <a:lnTo>
                        <a:pt x="704" y="376"/>
                      </a:lnTo>
                      <a:lnTo>
                        <a:pt x="722" y="366"/>
                      </a:lnTo>
                      <a:lnTo>
                        <a:pt x="742" y="354"/>
                      </a:lnTo>
                      <a:lnTo>
                        <a:pt x="758" y="340"/>
                      </a:lnTo>
                      <a:lnTo>
                        <a:pt x="758" y="340"/>
                      </a:lnTo>
                      <a:lnTo>
                        <a:pt x="764" y="332"/>
                      </a:lnTo>
                      <a:lnTo>
                        <a:pt x="768" y="326"/>
                      </a:lnTo>
                      <a:lnTo>
                        <a:pt x="770" y="320"/>
                      </a:lnTo>
                      <a:lnTo>
                        <a:pt x="770" y="320"/>
                      </a:lnTo>
                      <a:lnTo>
                        <a:pt x="770" y="308"/>
                      </a:lnTo>
                      <a:lnTo>
                        <a:pt x="772" y="290"/>
                      </a:lnTo>
                      <a:lnTo>
                        <a:pt x="772" y="290"/>
                      </a:lnTo>
                      <a:lnTo>
                        <a:pt x="772" y="280"/>
                      </a:lnTo>
                      <a:lnTo>
                        <a:pt x="772" y="272"/>
                      </a:lnTo>
                      <a:lnTo>
                        <a:pt x="770" y="266"/>
                      </a:lnTo>
                      <a:lnTo>
                        <a:pt x="770" y="266"/>
                      </a:lnTo>
                      <a:lnTo>
                        <a:pt x="768" y="260"/>
                      </a:lnTo>
                      <a:lnTo>
                        <a:pt x="768" y="254"/>
                      </a:lnTo>
                      <a:lnTo>
                        <a:pt x="768" y="250"/>
                      </a:lnTo>
                      <a:lnTo>
                        <a:pt x="768" y="250"/>
                      </a:lnTo>
                      <a:lnTo>
                        <a:pt x="768" y="244"/>
                      </a:lnTo>
                      <a:lnTo>
                        <a:pt x="768" y="236"/>
                      </a:lnTo>
                      <a:lnTo>
                        <a:pt x="766" y="226"/>
                      </a:lnTo>
                      <a:lnTo>
                        <a:pt x="764" y="222"/>
                      </a:lnTo>
                      <a:lnTo>
                        <a:pt x="760" y="220"/>
                      </a:lnTo>
                      <a:lnTo>
                        <a:pt x="760" y="220"/>
                      </a:lnTo>
                      <a:lnTo>
                        <a:pt x="756" y="216"/>
                      </a:lnTo>
                      <a:lnTo>
                        <a:pt x="756" y="212"/>
                      </a:lnTo>
                      <a:lnTo>
                        <a:pt x="754" y="204"/>
                      </a:lnTo>
                      <a:lnTo>
                        <a:pt x="754" y="204"/>
                      </a:lnTo>
                      <a:lnTo>
                        <a:pt x="756" y="198"/>
                      </a:lnTo>
                      <a:lnTo>
                        <a:pt x="758" y="194"/>
                      </a:lnTo>
                      <a:lnTo>
                        <a:pt x="756" y="190"/>
                      </a:lnTo>
                      <a:lnTo>
                        <a:pt x="756" y="190"/>
                      </a:lnTo>
                      <a:lnTo>
                        <a:pt x="752" y="186"/>
                      </a:lnTo>
                      <a:lnTo>
                        <a:pt x="748" y="180"/>
                      </a:lnTo>
                      <a:lnTo>
                        <a:pt x="744" y="170"/>
                      </a:lnTo>
                      <a:lnTo>
                        <a:pt x="744" y="170"/>
                      </a:lnTo>
                      <a:lnTo>
                        <a:pt x="746" y="160"/>
                      </a:lnTo>
                      <a:lnTo>
                        <a:pt x="746" y="152"/>
                      </a:lnTo>
                      <a:lnTo>
                        <a:pt x="746" y="146"/>
                      </a:lnTo>
                      <a:lnTo>
                        <a:pt x="746" y="146"/>
                      </a:lnTo>
                      <a:lnTo>
                        <a:pt x="746" y="142"/>
                      </a:lnTo>
                      <a:lnTo>
                        <a:pt x="746" y="134"/>
                      </a:lnTo>
                      <a:lnTo>
                        <a:pt x="746" y="126"/>
                      </a:lnTo>
                      <a:lnTo>
                        <a:pt x="750" y="118"/>
                      </a:lnTo>
                      <a:lnTo>
                        <a:pt x="750" y="118"/>
                      </a:lnTo>
                      <a:lnTo>
                        <a:pt x="752" y="112"/>
                      </a:lnTo>
                      <a:lnTo>
                        <a:pt x="752" y="106"/>
                      </a:lnTo>
                      <a:lnTo>
                        <a:pt x="752" y="98"/>
                      </a:lnTo>
                      <a:lnTo>
                        <a:pt x="752" y="98"/>
                      </a:lnTo>
                      <a:lnTo>
                        <a:pt x="752" y="92"/>
                      </a:lnTo>
                      <a:lnTo>
                        <a:pt x="752" y="88"/>
                      </a:lnTo>
                      <a:lnTo>
                        <a:pt x="752" y="84"/>
                      </a:lnTo>
                      <a:lnTo>
                        <a:pt x="752" y="84"/>
                      </a:lnTo>
                      <a:lnTo>
                        <a:pt x="754" y="78"/>
                      </a:lnTo>
                      <a:lnTo>
                        <a:pt x="756" y="72"/>
                      </a:lnTo>
                      <a:lnTo>
                        <a:pt x="756" y="62"/>
                      </a:lnTo>
                      <a:lnTo>
                        <a:pt x="754" y="42"/>
                      </a:lnTo>
                      <a:lnTo>
                        <a:pt x="748" y="24"/>
                      </a:lnTo>
                      <a:lnTo>
                        <a:pt x="740" y="10"/>
                      </a:lnTo>
                      <a:lnTo>
                        <a:pt x="726" y="2"/>
                      </a:lnTo>
                      <a:lnTo>
                        <a:pt x="704" y="0"/>
                      </a:lnTo>
                      <a:lnTo>
                        <a:pt x="678" y="10"/>
                      </a:lnTo>
                      <a:lnTo>
                        <a:pt x="654" y="24"/>
                      </a:lnTo>
                      <a:lnTo>
                        <a:pt x="654" y="24"/>
                      </a:lnTo>
                      <a:lnTo>
                        <a:pt x="648" y="28"/>
                      </a:lnTo>
                      <a:lnTo>
                        <a:pt x="630" y="42"/>
                      </a:lnTo>
                      <a:lnTo>
                        <a:pt x="606" y="66"/>
                      </a:lnTo>
                      <a:lnTo>
                        <a:pt x="594" y="82"/>
                      </a:lnTo>
                      <a:lnTo>
                        <a:pt x="580" y="102"/>
                      </a:lnTo>
                      <a:lnTo>
                        <a:pt x="580" y="102"/>
                      </a:lnTo>
                      <a:lnTo>
                        <a:pt x="568" y="122"/>
                      </a:lnTo>
                      <a:lnTo>
                        <a:pt x="558" y="142"/>
                      </a:lnTo>
                      <a:lnTo>
                        <a:pt x="548" y="164"/>
                      </a:lnTo>
                      <a:lnTo>
                        <a:pt x="540" y="186"/>
                      </a:lnTo>
                      <a:lnTo>
                        <a:pt x="532" y="208"/>
                      </a:lnTo>
                      <a:lnTo>
                        <a:pt x="526" y="232"/>
                      </a:lnTo>
                      <a:lnTo>
                        <a:pt x="518" y="282"/>
                      </a:lnTo>
                      <a:lnTo>
                        <a:pt x="518" y="282"/>
                      </a:lnTo>
                      <a:lnTo>
                        <a:pt x="514" y="324"/>
                      </a:lnTo>
                      <a:lnTo>
                        <a:pt x="514" y="366"/>
                      </a:lnTo>
                      <a:lnTo>
                        <a:pt x="514" y="402"/>
                      </a:lnTo>
                      <a:lnTo>
                        <a:pt x="516" y="430"/>
                      </a:lnTo>
                      <a:lnTo>
                        <a:pt x="516" y="430"/>
                      </a:lnTo>
                      <a:lnTo>
                        <a:pt x="514" y="430"/>
                      </a:lnTo>
                      <a:lnTo>
                        <a:pt x="514" y="430"/>
                      </a:lnTo>
                      <a:lnTo>
                        <a:pt x="502" y="424"/>
                      </a:lnTo>
                      <a:lnTo>
                        <a:pt x="502" y="424"/>
                      </a:lnTo>
                      <a:lnTo>
                        <a:pt x="504" y="420"/>
                      </a:lnTo>
                      <a:lnTo>
                        <a:pt x="502" y="416"/>
                      </a:lnTo>
                      <a:lnTo>
                        <a:pt x="502" y="416"/>
                      </a:lnTo>
                      <a:lnTo>
                        <a:pt x="500" y="414"/>
                      </a:lnTo>
                      <a:lnTo>
                        <a:pt x="496" y="412"/>
                      </a:lnTo>
                      <a:lnTo>
                        <a:pt x="492" y="412"/>
                      </a:lnTo>
                      <a:lnTo>
                        <a:pt x="488" y="414"/>
                      </a:lnTo>
                      <a:lnTo>
                        <a:pt x="488" y="414"/>
                      </a:lnTo>
                      <a:lnTo>
                        <a:pt x="488" y="414"/>
                      </a:lnTo>
                      <a:lnTo>
                        <a:pt x="488" y="412"/>
                      </a:lnTo>
                      <a:lnTo>
                        <a:pt x="486" y="412"/>
                      </a:lnTo>
                      <a:lnTo>
                        <a:pt x="484" y="414"/>
                      </a:lnTo>
                      <a:lnTo>
                        <a:pt x="484" y="414"/>
                      </a:lnTo>
                      <a:lnTo>
                        <a:pt x="480" y="414"/>
                      </a:lnTo>
                      <a:lnTo>
                        <a:pt x="480" y="414"/>
                      </a:lnTo>
                      <a:lnTo>
                        <a:pt x="478" y="414"/>
                      </a:lnTo>
                      <a:lnTo>
                        <a:pt x="478" y="416"/>
                      </a:lnTo>
                      <a:lnTo>
                        <a:pt x="476" y="416"/>
                      </a:lnTo>
                      <a:lnTo>
                        <a:pt x="476" y="418"/>
                      </a:lnTo>
                      <a:lnTo>
                        <a:pt x="474" y="420"/>
                      </a:lnTo>
                      <a:lnTo>
                        <a:pt x="472" y="420"/>
                      </a:lnTo>
                      <a:lnTo>
                        <a:pt x="476" y="422"/>
                      </a:lnTo>
                      <a:lnTo>
                        <a:pt x="476" y="422"/>
                      </a:lnTo>
                      <a:lnTo>
                        <a:pt x="476" y="422"/>
                      </a:lnTo>
                      <a:lnTo>
                        <a:pt x="472" y="424"/>
                      </a:lnTo>
                      <a:lnTo>
                        <a:pt x="472" y="424"/>
                      </a:lnTo>
                      <a:lnTo>
                        <a:pt x="470" y="426"/>
                      </a:lnTo>
                      <a:lnTo>
                        <a:pt x="468" y="430"/>
                      </a:lnTo>
                      <a:lnTo>
                        <a:pt x="468" y="432"/>
                      </a:lnTo>
                      <a:lnTo>
                        <a:pt x="470" y="436"/>
                      </a:lnTo>
                      <a:lnTo>
                        <a:pt x="470" y="436"/>
                      </a:lnTo>
                      <a:lnTo>
                        <a:pt x="474" y="440"/>
                      </a:lnTo>
                      <a:lnTo>
                        <a:pt x="474" y="440"/>
                      </a:lnTo>
                      <a:lnTo>
                        <a:pt x="474" y="448"/>
                      </a:lnTo>
                      <a:lnTo>
                        <a:pt x="474" y="454"/>
                      </a:lnTo>
                      <a:lnTo>
                        <a:pt x="474" y="454"/>
                      </a:lnTo>
                      <a:lnTo>
                        <a:pt x="472" y="456"/>
                      </a:lnTo>
                      <a:lnTo>
                        <a:pt x="472" y="456"/>
                      </a:lnTo>
                      <a:lnTo>
                        <a:pt x="448" y="442"/>
                      </a:lnTo>
                      <a:lnTo>
                        <a:pt x="416" y="424"/>
                      </a:lnTo>
                      <a:lnTo>
                        <a:pt x="380" y="406"/>
                      </a:lnTo>
                      <a:lnTo>
                        <a:pt x="340" y="390"/>
                      </a:lnTo>
                      <a:lnTo>
                        <a:pt x="340" y="390"/>
                      </a:lnTo>
                      <a:lnTo>
                        <a:pt x="292" y="374"/>
                      </a:lnTo>
                      <a:lnTo>
                        <a:pt x="268" y="368"/>
                      </a:lnTo>
                      <a:lnTo>
                        <a:pt x="244" y="364"/>
                      </a:lnTo>
                      <a:lnTo>
                        <a:pt x="222" y="362"/>
                      </a:lnTo>
                      <a:lnTo>
                        <a:pt x="198" y="360"/>
                      </a:lnTo>
                      <a:lnTo>
                        <a:pt x="176" y="360"/>
                      </a:lnTo>
                      <a:lnTo>
                        <a:pt x="152" y="362"/>
                      </a:lnTo>
                      <a:lnTo>
                        <a:pt x="152" y="362"/>
                      </a:lnTo>
                      <a:lnTo>
                        <a:pt x="130" y="366"/>
                      </a:lnTo>
                      <a:lnTo>
                        <a:pt x="108" y="370"/>
                      </a:lnTo>
                      <a:lnTo>
                        <a:pt x="76" y="380"/>
                      </a:lnTo>
                      <a:lnTo>
                        <a:pt x="56" y="388"/>
                      </a:lnTo>
                      <a:lnTo>
                        <a:pt x="48" y="392"/>
                      </a:lnTo>
                      <a:lnTo>
                        <a:pt x="24" y="408"/>
                      </a:lnTo>
                      <a:lnTo>
                        <a:pt x="4" y="426"/>
                      </a:lnTo>
                      <a:lnTo>
                        <a:pt x="0" y="436"/>
                      </a:lnTo>
                      <a:lnTo>
                        <a:pt x="0" y="466"/>
                      </a:lnTo>
                      <a:lnTo>
                        <a:pt x="4" y="476"/>
                      </a:lnTo>
                      <a:lnTo>
                        <a:pt x="18" y="488"/>
                      </a:lnTo>
                      <a:lnTo>
                        <a:pt x="36" y="500"/>
                      </a:lnTo>
                      <a:lnTo>
                        <a:pt x="36" y="500"/>
                      </a:lnTo>
                      <a:lnTo>
                        <a:pt x="44" y="504"/>
                      </a:lnTo>
                      <a:lnTo>
                        <a:pt x="50" y="506"/>
                      </a:lnTo>
                      <a:lnTo>
                        <a:pt x="56" y="506"/>
                      </a:lnTo>
                      <a:lnTo>
                        <a:pt x="56" y="506"/>
                      </a:lnTo>
                      <a:lnTo>
                        <a:pt x="60" y="508"/>
                      </a:lnTo>
                      <a:lnTo>
                        <a:pt x="64" y="510"/>
                      </a:lnTo>
                      <a:lnTo>
                        <a:pt x="70" y="514"/>
                      </a:lnTo>
                      <a:lnTo>
                        <a:pt x="70" y="514"/>
                      </a:lnTo>
                      <a:lnTo>
                        <a:pt x="76" y="518"/>
                      </a:lnTo>
                      <a:lnTo>
                        <a:pt x="82" y="520"/>
                      </a:lnTo>
                      <a:lnTo>
                        <a:pt x="90" y="520"/>
                      </a:lnTo>
                      <a:lnTo>
                        <a:pt x="90" y="520"/>
                      </a:lnTo>
                      <a:lnTo>
                        <a:pt x="96" y="522"/>
                      </a:lnTo>
                      <a:lnTo>
                        <a:pt x="104" y="524"/>
                      </a:lnTo>
                      <a:lnTo>
                        <a:pt x="112" y="528"/>
                      </a:lnTo>
                      <a:lnTo>
                        <a:pt x="116" y="530"/>
                      </a:lnTo>
                      <a:lnTo>
                        <a:pt x="116" y="530"/>
                      </a:lnTo>
                      <a:lnTo>
                        <a:pt x="120" y="534"/>
                      </a:lnTo>
                      <a:lnTo>
                        <a:pt x="126" y="536"/>
                      </a:lnTo>
                      <a:lnTo>
                        <a:pt x="136" y="540"/>
                      </a:lnTo>
                      <a:lnTo>
                        <a:pt x="136" y="540"/>
                      </a:lnTo>
                      <a:lnTo>
                        <a:pt x="144" y="548"/>
                      </a:lnTo>
                      <a:lnTo>
                        <a:pt x="148" y="554"/>
                      </a:lnTo>
                      <a:lnTo>
                        <a:pt x="150" y="558"/>
                      </a:lnTo>
                      <a:lnTo>
                        <a:pt x="150" y="558"/>
                      </a:lnTo>
                      <a:lnTo>
                        <a:pt x="152" y="562"/>
                      </a:lnTo>
                      <a:lnTo>
                        <a:pt x="156" y="564"/>
                      </a:lnTo>
                      <a:lnTo>
                        <a:pt x="162" y="564"/>
                      </a:lnTo>
                      <a:lnTo>
                        <a:pt x="162" y="564"/>
                      </a:lnTo>
                      <a:lnTo>
                        <a:pt x="168" y="568"/>
                      </a:lnTo>
                      <a:lnTo>
                        <a:pt x="172" y="572"/>
                      </a:lnTo>
                      <a:lnTo>
                        <a:pt x="174" y="578"/>
                      </a:lnTo>
                      <a:lnTo>
                        <a:pt x="174" y="578"/>
                      </a:lnTo>
                      <a:lnTo>
                        <a:pt x="176" y="580"/>
                      </a:lnTo>
                      <a:lnTo>
                        <a:pt x="178" y="584"/>
                      </a:lnTo>
                      <a:lnTo>
                        <a:pt x="184" y="590"/>
                      </a:lnTo>
                      <a:lnTo>
                        <a:pt x="192" y="594"/>
                      </a:lnTo>
                      <a:lnTo>
                        <a:pt x="196" y="596"/>
                      </a:lnTo>
                      <a:lnTo>
                        <a:pt x="196" y="596"/>
                      </a:lnTo>
                      <a:lnTo>
                        <a:pt x="200" y="598"/>
                      </a:lnTo>
                      <a:lnTo>
                        <a:pt x="204" y="602"/>
                      </a:lnTo>
                      <a:lnTo>
                        <a:pt x="210" y="608"/>
                      </a:lnTo>
                      <a:lnTo>
                        <a:pt x="210" y="608"/>
                      </a:lnTo>
                      <a:lnTo>
                        <a:pt x="214" y="610"/>
                      </a:lnTo>
                      <a:lnTo>
                        <a:pt x="222" y="614"/>
                      </a:lnTo>
                      <a:lnTo>
                        <a:pt x="232" y="620"/>
                      </a:lnTo>
                      <a:lnTo>
                        <a:pt x="232" y="620"/>
                      </a:lnTo>
                      <a:lnTo>
                        <a:pt x="248" y="626"/>
                      </a:lnTo>
                      <a:lnTo>
                        <a:pt x="258" y="632"/>
                      </a:lnTo>
                      <a:lnTo>
                        <a:pt x="258" y="632"/>
                      </a:lnTo>
                      <a:lnTo>
                        <a:pt x="264" y="632"/>
                      </a:lnTo>
                      <a:lnTo>
                        <a:pt x="272" y="632"/>
                      </a:lnTo>
                      <a:lnTo>
                        <a:pt x="282" y="630"/>
                      </a:lnTo>
                      <a:lnTo>
                        <a:pt x="302" y="622"/>
                      </a:lnTo>
                      <a:lnTo>
                        <a:pt x="320" y="610"/>
                      </a:lnTo>
                      <a:lnTo>
                        <a:pt x="338" y="600"/>
                      </a:lnTo>
                      <a:lnTo>
                        <a:pt x="364" y="586"/>
                      </a:lnTo>
                      <a:lnTo>
                        <a:pt x="380" y="580"/>
                      </a:lnTo>
                      <a:lnTo>
                        <a:pt x="382" y="578"/>
                      </a:lnTo>
                      <a:lnTo>
                        <a:pt x="382" y="578"/>
                      </a:lnTo>
                      <a:lnTo>
                        <a:pt x="368" y="604"/>
                      </a:lnTo>
                      <a:lnTo>
                        <a:pt x="358" y="628"/>
                      </a:lnTo>
                      <a:lnTo>
                        <a:pt x="358" y="628"/>
                      </a:lnTo>
                      <a:lnTo>
                        <a:pt x="344" y="670"/>
                      </a:lnTo>
                      <a:lnTo>
                        <a:pt x="342" y="682"/>
                      </a:lnTo>
                      <a:lnTo>
                        <a:pt x="342" y="688"/>
                      </a:lnTo>
                      <a:lnTo>
                        <a:pt x="342" y="692"/>
                      </a:lnTo>
                      <a:lnTo>
                        <a:pt x="344" y="692"/>
                      </a:lnTo>
                      <a:lnTo>
                        <a:pt x="346" y="692"/>
                      </a:lnTo>
                      <a:lnTo>
                        <a:pt x="358" y="702"/>
                      </a:lnTo>
                      <a:lnTo>
                        <a:pt x="358" y="702"/>
                      </a:lnTo>
                      <a:lnTo>
                        <a:pt x="366" y="708"/>
                      </a:lnTo>
                      <a:lnTo>
                        <a:pt x="384" y="724"/>
                      </a:lnTo>
                      <a:lnTo>
                        <a:pt x="396" y="730"/>
                      </a:lnTo>
                      <a:lnTo>
                        <a:pt x="410" y="738"/>
                      </a:lnTo>
                      <a:lnTo>
                        <a:pt x="420" y="740"/>
                      </a:lnTo>
                      <a:lnTo>
                        <a:pt x="432" y="742"/>
                      </a:lnTo>
                      <a:lnTo>
                        <a:pt x="432" y="742"/>
                      </a:lnTo>
                      <a:lnTo>
                        <a:pt x="440" y="740"/>
                      </a:lnTo>
                      <a:lnTo>
                        <a:pt x="446" y="742"/>
                      </a:lnTo>
                      <a:lnTo>
                        <a:pt x="452" y="744"/>
                      </a:lnTo>
                      <a:lnTo>
                        <a:pt x="456" y="746"/>
                      </a:lnTo>
                      <a:lnTo>
                        <a:pt x="460" y="752"/>
                      </a:lnTo>
                      <a:lnTo>
                        <a:pt x="462" y="754"/>
                      </a:lnTo>
                      <a:lnTo>
                        <a:pt x="462" y="754"/>
                      </a:lnTo>
                      <a:lnTo>
                        <a:pt x="472" y="762"/>
                      </a:lnTo>
                      <a:lnTo>
                        <a:pt x="484" y="766"/>
                      </a:lnTo>
                      <a:lnTo>
                        <a:pt x="488" y="766"/>
                      </a:lnTo>
                      <a:lnTo>
                        <a:pt x="494" y="764"/>
                      </a:lnTo>
                      <a:lnTo>
                        <a:pt x="494" y="764"/>
                      </a:lnTo>
                      <a:lnTo>
                        <a:pt x="500" y="764"/>
                      </a:lnTo>
                      <a:lnTo>
                        <a:pt x="506" y="768"/>
                      </a:lnTo>
                      <a:lnTo>
                        <a:pt x="588" y="768"/>
                      </a:lnTo>
                      <a:lnTo>
                        <a:pt x="588" y="768"/>
                      </a:lnTo>
                      <a:lnTo>
                        <a:pt x="586" y="750"/>
                      </a:lnTo>
                      <a:lnTo>
                        <a:pt x="584" y="736"/>
                      </a:lnTo>
                      <a:lnTo>
                        <a:pt x="584" y="736"/>
                      </a:lnTo>
                      <a:lnTo>
                        <a:pt x="552" y="654"/>
                      </a:lnTo>
                      <a:lnTo>
                        <a:pt x="534" y="602"/>
                      </a:lnTo>
                      <a:lnTo>
                        <a:pt x="530" y="586"/>
                      </a:lnTo>
                      <a:lnTo>
                        <a:pt x="530" y="580"/>
                      </a:lnTo>
                      <a:lnTo>
                        <a:pt x="530" y="578"/>
                      </a:lnTo>
                      <a:lnTo>
                        <a:pt x="530" y="578"/>
                      </a:lnTo>
                      <a:lnTo>
                        <a:pt x="534" y="574"/>
                      </a:lnTo>
                      <a:lnTo>
                        <a:pt x="536" y="566"/>
                      </a:lnTo>
                      <a:lnTo>
                        <a:pt x="538" y="548"/>
                      </a:lnTo>
                      <a:lnTo>
                        <a:pt x="548" y="572"/>
                      </a:lnTo>
                      <a:lnTo>
                        <a:pt x="554" y="580"/>
                      </a:lnTo>
                      <a:lnTo>
                        <a:pt x="558" y="594"/>
                      </a:lnTo>
                      <a:lnTo>
                        <a:pt x="568" y="610"/>
                      </a:lnTo>
                      <a:lnTo>
                        <a:pt x="570" y="614"/>
                      </a:lnTo>
                      <a:lnTo>
                        <a:pt x="584" y="638"/>
                      </a:lnTo>
                      <a:lnTo>
                        <a:pt x="590" y="638"/>
                      </a:lnTo>
                      <a:lnTo>
                        <a:pt x="592" y="642"/>
                      </a:lnTo>
                      <a:lnTo>
                        <a:pt x="590" y="648"/>
                      </a:lnTo>
                      <a:lnTo>
                        <a:pt x="598" y="658"/>
                      </a:lnTo>
                      <a:lnTo>
                        <a:pt x="608" y="676"/>
                      </a:lnTo>
                      <a:lnTo>
                        <a:pt x="626" y="688"/>
                      </a:lnTo>
                      <a:lnTo>
                        <a:pt x="642" y="690"/>
                      </a:lnTo>
                      <a:lnTo>
                        <a:pt x="638" y="678"/>
                      </a:lnTo>
                      <a:lnTo>
                        <a:pt x="646" y="688"/>
                      </a:lnTo>
                      <a:lnTo>
                        <a:pt x="650" y="672"/>
                      </a:lnTo>
                      <a:lnTo>
                        <a:pt x="648" y="652"/>
                      </a:lnTo>
                      <a:lnTo>
                        <a:pt x="638" y="634"/>
                      </a:lnTo>
                      <a:lnTo>
                        <a:pt x="632" y="622"/>
                      </a:lnTo>
                      <a:lnTo>
                        <a:pt x="626" y="620"/>
                      </a:lnTo>
                      <a:lnTo>
                        <a:pt x="624" y="616"/>
                      </a:lnTo>
                      <a:lnTo>
                        <a:pt x="626" y="612"/>
                      </a:lnTo>
                      <a:lnTo>
                        <a:pt x="612" y="590"/>
                      </a:lnTo>
                      <a:lnTo>
                        <a:pt x="608" y="584"/>
                      </a:lnTo>
                      <a:lnTo>
                        <a:pt x="598" y="568"/>
                      </a:lnTo>
                      <a:lnTo>
                        <a:pt x="588" y="560"/>
                      </a:lnTo>
                      <a:lnTo>
                        <a:pt x="584" y="550"/>
                      </a:lnTo>
                      <a:lnTo>
                        <a:pt x="568" y="530"/>
                      </a:lnTo>
                      <a:lnTo>
                        <a:pt x="568" y="530"/>
                      </a:lnTo>
                      <a:lnTo>
                        <a:pt x="586" y="536"/>
                      </a:lnTo>
                      <a:lnTo>
                        <a:pt x="592" y="538"/>
                      </a:lnTo>
                      <a:lnTo>
                        <a:pt x="598" y="536"/>
                      </a:lnTo>
                      <a:lnTo>
                        <a:pt x="598" y="536"/>
                      </a:lnTo>
                      <a:lnTo>
                        <a:pt x="600" y="538"/>
                      </a:lnTo>
                      <a:lnTo>
                        <a:pt x="604" y="540"/>
                      </a:lnTo>
                      <a:lnTo>
                        <a:pt x="618" y="552"/>
                      </a:lnTo>
                      <a:lnTo>
                        <a:pt x="654" y="590"/>
                      </a:lnTo>
                      <a:lnTo>
                        <a:pt x="714" y="658"/>
                      </a:lnTo>
                      <a:lnTo>
                        <a:pt x="714" y="658"/>
                      </a:lnTo>
                      <a:lnTo>
                        <a:pt x="724" y="666"/>
                      </a:lnTo>
                      <a:lnTo>
                        <a:pt x="740" y="676"/>
                      </a:lnTo>
                      <a:lnTo>
                        <a:pt x="770" y="692"/>
                      </a:lnTo>
                      <a:lnTo>
                        <a:pt x="770" y="692"/>
                      </a:lnTo>
                      <a:lnTo>
                        <a:pt x="792" y="698"/>
                      </a:lnTo>
                      <a:lnTo>
                        <a:pt x="804" y="702"/>
                      </a:lnTo>
                      <a:lnTo>
                        <a:pt x="804" y="702"/>
                      </a:lnTo>
                      <a:lnTo>
                        <a:pt x="814" y="706"/>
                      </a:lnTo>
                      <a:lnTo>
                        <a:pt x="822" y="708"/>
                      </a:lnTo>
                      <a:lnTo>
                        <a:pt x="830" y="708"/>
                      </a:lnTo>
                      <a:lnTo>
                        <a:pt x="830" y="708"/>
                      </a:lnTo>
                      <a:lnTo>
                        <a:pt x="836" y="708"/>
                      </a:lnTo>
                      <a:lnTo>
                        <a:pt x="842" y="708"/>
                      </a:lnTo>
                      <a:lnTo>
                        <a:pt x="848" y="710"/>
                      </a:lnTo>
                      <a:lnTo>
                        <a:pt x="852" y="722"/>
                      </a:lnTo>
                      <a:lnTo>
                        <a:pt x="904" y="736"/>
                      </a:lnTo>
                      <a:lnTo>
                        <a:pt x="904" y="736"/>
                      </a:lnTo>
                      <a:lnTo>
                        <a:pt x="910" y="736"/>
                      </a:lnTo>
                      <a:lnTo>
                        <a:pt x="914" y="734"/>
                      </a:lnTo>
                      <a:lnTo>
                        <a:pt x="916" y="732"/>
                      </a:lnTo>
                      <a:lnTo>
                        <a:pt x="916" y="730"/>
                      </a:lnTo>
                      <a:lnTo>
                        <a:pt x="916" y="730"/>
                      </a:lnTo>
                      <a:lnTo>
                        <a:pt x="914" y="722"/>
                      </a:lnTo>
                      <a:lnTo>
                        <a:pt x="910" y="716"/>
                      </a:lnTo>
                      <a:lnTo>
                        <a:pt x="898" y="700"/>
                      </a:lnTo>
                      <a:lnTo>
                        <a:pt x="898" y="700"/>
                      </a:lnTo>
                      <a:lnTo>
                        <a:pt x="892" y="694"/>
                      </a:lnTo>
                      <a:lnTo>
                        <a:pt x="884" y="690"/>
                      </a:lnTo>
                      <a:lnTo>
                        <a:pt x="878" y="688"/>
                      </a:lnTo>
                      <a:lnTo>
                        <a:pt x="878" y="688"/>
                      </a:lnTo>
                      <a:close/>
                      <a:moveTo>
                        <a:pt x="478" y="422"/>
                      </a:moveTo>
                      <a:lnTo>
                        <a:pt x="478" y="422"/>
                      </a:lnTo>
                      <a:lnTo>
                        <a:pt x="478" y="422"/>
                      </a:lnTo>
                      <a:lnTo>
                        <a:pt x="478" y="420"/>
                      </a:lnTo>
                      <a:lnTo>
                        <a:pt x="478" y="422"/>
                      </a:lnTo>
                      <a:close/>
                    </a:path>
                  </a:pathLst>
                </a:custGeom>
                <a:grpFill/>
                <a:ln w="9525">
                  <a:noFill/>
                  <a:round/>
                  <a:headEnd/>
                  <a:tailEnd/>
                </a:ln>
                <a:effectLst>
                  <a:glow rad="38100">
                    <a:schemeClr val="bg2">
                      <a:lumMod val="60000"/>
                      <a:lumOff val="40000"/>
                      <a:alpha val="19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grpSp>
          <p:nvGrpSpPr>
            <p:cNvPr id="138" name="Group 715"/>
            <p:cNvGrpSpPr/>
            <p:nvPr/>
          </p:nvGrpSpPr>
          <p:grpSpPr>
            <a:xfrm>
              <a:off x="2" y="-16"/>
              <a:ext cx="9252335" cy="6787414"/>
              <a:chOff x="2" y="-16"/>
              <a:chExt cx="9252335" cy="6787414"/>
            </a:xfrm>
          </p:grpSpPr>
          <p:grpSp>
            <p:nvGrpSpPr>
              <p:cNvPr id="139" name="Group 129"/>
              <p:cNvGrpSpPr>
                <a:grpSpLocks noChangeAspect="1"/>
              </p:cNvGrpSpPr>
              <p:nvPr/>
            </p:nvGrpSpPr>
            <p:grpSpPr>
              <a:xfrm rot="20119239">
                <a:off x="7445117" y="3056828"/>
                <a:ext cx="1807220" cy="3062371"/>
                <a:chOff x="2048564" y="457200"/>
                <a:chExt cx="6368361" cy="10791417"/>
              </a:xfrm>
              <a:solidFill>
                <a:schemeClr val="bg2">
                  <a:lumMod val="60000"/>
                  <a:lumOff val="40000"/>
                  <a:alpha val="18000"/>
                </a:schemeClr>
              </a:solidFill>
            </p:grpSpPr>
            <p:sp>
              <p:nvSpPr>
                <p:cNvPr id="175"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6"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7"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8"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solidFill>
                  <a:schemeClr val="bg2">
                    <a:lumMod val="60000"/>
                    <a:lumOff val="40000"/>
                    <a:alpha val="21000"/>
                  </a:schemeClr>
                </a:solidFill>
                <a:ln w="9525">
                  <a:noFill/>
                  <a:round/>
                  <a:headEnd/>
                  <a:tailEnd/>
                </a:ln>
                <a:effectLst>
                  <a:glow rad="50800">
                    <a:schemeClr val="bg2">
                      <a:lumMod val="60000"/>
                      <a:lumOff val="40000"/>
                      <a:alpha val="33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126" name="Freeform 89"/>
                <p:cNvSpPr>
                  <a:spLocks noEditPoints="1"/>
                </p:cNvSpPr>
                <p:nvPr/>
              </p:nvSpPr>
              <p:spPr bwMode="auto">
                <a:xfrm rot="2303669">
                  <a:off x="2048564" y="7997672"/>
                  <a:ext cx="3812097" cy="325094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solidFill>
                  <a:schemeClr val="bg2">
                    <a:lumMod val="60000"/>
                    <a:lumOff val="40000"/>
                    <a:alpha val="72000"/>
                  </a:schemeClr>
                </a:solidFill>
                <a:ln>
                  <a:noFill/>
                </a:ln>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0" name="Group 134"/>
              <p:cNvGrpSpPr>
                <a:grpSpLocks noChangeAspect="1"/>
              </p:cNvGrpSpPr>
              <p:nvPr/>
            </p:nvGrpSpPr>
            <p:grpSpPr>
              <a:xfrm rot="1992353">
                <a:off x="7040279" y="5528388"/>
                <a:ext cx="986817" cy="1259010"/>
                <a:chOff x="1025626" y="1216025"/>
                <a:chExt cx="3317877" cy="4233024"/>
              </a:xfrm>
              <a:solidFill>
                <a:schemeClr val="bg2">
                  <a:lumMod val="60000"/>
                  <a:lumOff val="40000"/>
                  <a:alpha val="18000"/>
                </a:schemeClr>
              </a:solidFill>
            </p:grpSpPr>
            <p:sp>
              <p:nvSpPr>
                <p:cNvPr id="172"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4" name="Freeform 82"/>
                <p:cNvSpPr>
                  <a:spLocks noEditPoints="1"/>
                </p:cNvSpPr>
                <p:nvPr/>
              </p:nvSpPr>
              <p:spPr bwMode="auto">
                <a:xfrm rot="20200629">
                  <a:off x="1025626" y="2728077"/>
                  <a:ext cx="3317877" cy="2720972"/>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solidFill>
                  <a:schemeClr val="tx2">
                    <a:lumMod val="60000"/>
                    <a:lumOff val="40000"/>
                    <a:alpha val="10000"/>
                  </a:schemeClr>
                </a:solidFill>
                <a:ln w="9525">
                  <a:solidFill>
                    <a:schemeClr val="tx2">
                      <a:lumMod val="60000"/>
                      <a:lumOff val="40000"/>
                      <a:alpha val="9000"/>
                    </a:schemeClr>
                  </a:solidFill>
                  <a:round/>
                  <a:headEnd/>
                  <a:tailEnd/>
                </a:ln>
                <a:effectLst>
                  <a:glow rad="63500">
                    <a:schemeClr val="tx2">
                      <a:lumMod val="60000"/>
                      <a:lumOff val="40000"/>
                      <a:alpha val="28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141" name="Group 154"/>
              <p:cNvGrpSpPr>
                <a:grpSpLocks noChangeAspect="1"/>
              </p:cNvGrpSpPr>
              <p:nvPr/>
            </p:nvGrpSpPr>
            <p:grpSpPr>
              <a:xfrm rot="2047758">
                <a:off x="6509445" y="1366517"/>
                <a:ext cx="1457110" cy="1131216"/>
                <a:chOff x="381000" y="3581400"/>
                <a:chExt cx="3435350" cy="2667000"/>
              </a:xfrm>
              <a:solidFill>
                <a:schemeClr val="bg2">
                  <a:lumMod val="60000"/>
                  <a:lumOff val="40000"/>
                  <a:alpha val="18000"/>
                </a:schemeClr>
              </a:solidFill>
            </p:grpSpPr>
            <p:sp>
              <p:nvSpPr>
                <p:cNvPr id="167"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8"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9"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0" name="Freeform 75"/>
                <p:cNvSpPr>
                  <a:spLocks noEditPoints="1"/>
                </p:cNvSpPr>
                <p:nvPr/>
              </p:nvSpPr>
              <p:spPr bwMode="auto">
                <a:xfrm>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solidFill>
                  <a:schemeClr val="bg2">
                    <a:lumMod val="60000"/>
                    <a:lumOff val="40000"/>
                    <a:alpha val="18000"/>
                  </a:schemeClr>
                </a:solidFill>
                <a:ln w="9525">
                  <a:solidFill>
                    <a:schemeClr val="bg2">
                      <a:lumMod val="60000"/>
                      <a:lumOff val="40000"/>
                      <a:alpha val="19000"/>
                    </a:schemeClr>
                  </a:solidFill>
                  <a:round/>
                  <a:headEnd/>
                  <a:tailEnd/>
                </a:ln>
                <a:effectLst>
                  <a:glow rad="63500">
                    <a:schemeClr val="bg2">
                      <a:lumMod val="60000"/>
                      <a:lumOff val="40000"/>
                      <a:alpha val="18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142" name="Group 164"/>
              <p:cNvGrpSpPr>
                <a:grpSpLocks noChangeAspect="1"/>
              </p:cNvGrpSpPr>
              <p:nvPr/>
            </p:nvGrpSpPr>
            <p:grpSpPr>
              <a:xfrm rot="20120039">
                <a:off x="8188924" y="3823923"/>
                <a:ext cx="960037" cy="745321"/>
                <a:chOff x="381000" y="3581400"/>
                <a:chExt cx="3435350" cy="2667000"/>
              </a:xfrm>
              <a:solidFill>
                <a:schemeClr val="bg2">
                  <a:lumMod val="60000"/>
                  <a:lumOff val="40000"/>
                  <a:alpha val="18000"/>
                </a:schemeClr>
              </a:solidFill>
            </p:grpSpPr>
            <p:sp>
              <p:nvSpPr>
                <p:cNvPr id="163"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4"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5"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6" name="Freeform 75"/>
                <p:cNvSpPr>
                  <a:spLocks noEditPoints="1"/>
                </p:cNvSpPr>
                <p:nvPr/>
              </p:nvSpPr>
              <p:spPr bwMode="auto">
                <a:xfrm rot="813286">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solidFill>
                  <a:schemeClr val="bg2">
                    <a:lumMod val="60000"/>
                    <a:lumOff val="40000"/>
                    <a:alpha val="72000"/>
                  </a:schemeClr>
                </a:solidFill>
                <a:ln>
                  <a:noFill/>
                </a:ln>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3" name="Group 48"/>
              <p:cNvGrpSpPr>
                <a:grpSpLocks noChangeAspect="1"/>
              </p:cNvGrpSpPr>
              <p:nvPr/>
            </p:nvGrpSpPr>
            <p:grpSpPr>
              <a:xfrm>
                <a:off x="2" y="685789"/>
                <a:ext cx="1312805" cy="1509325"/>
                <a:chOff x="1447800" y="3114675"/>
                <a:chExt cx="1836489" cy="2111412"/>
              </a:xfrm>
              <a:solidFill>
                <a:schemeClr val="bg2">
                  <a:lumMod val="50000"/>
                  <a:lumOff val="50000"/>
                  <a:alpha val="18000"/>
                </a:schemeClr>
              </a:solidFill>
            </p:grpSpPr>
            <p:sp>
              <p:nvSpPr>
                <p:cNvPr id="159" name="Freeform 42"/>
                <p:cNvSpPr>
                  <a:spLocks/>
                </p:cNvSpPr>
                <p:nvPr/>
              </p:nvSpPr>
              <p:spPr bwMode="auto">
                <a:xfrm>
                  <a:off x="1990725" y="4175125"/>
                  <a:ext cx="498475" cy="269875"/>
                </a:xfrm>
                <a:custGeom>
                  <a:avLst/>
                  <a:gdLst>
                    <a:gd name="T0" fmla="*/ 314 w 314"/>
                    <a:gd name="T1" fmla="*/ 170 h 170"/>
                    <a:gd name="T2" fmla="*/ 314 w 314"/>
                    <a:gd name="T3" fmla="*/ 170 h 170"/>
                    <a:gd name="T4" fmla="*/ 314 w 314"/>
                    <a:gd name="T5" fmla="*/ 168 h 170"/>
                    <a:gd name="T6" fmla="*/ 314 w 314"/>
                    <a:gd name="T7" fmla="*/ 166 h 170"/>
                    <a:gd name="T8" fmla="*/ 314 w 314"/>
                    <a:gd name="T9" fmla="*/ 166 h 170"/>
                    <a:gd name="T10" fmla="*/ 300 w 314"/>
                    <a:gd name="T11" fmla="*/ 158 h 170"/>
                    <a:gd name="T12" fmla="*/ 58 w 314"/>
                    <a:gd name="T13" fmla="*/ 22 h 170"/>
                    <a:gd name="T14" fmla="*/ 58 w 314"/>
                    <a:gd name="T15" fmla="*/ 22 h 170"/>
                    <a:gd name="T16" fmla="*/ 34 w 314"/>
                    <a:gd name="T17" fmla="*/ 8 h 170"/>
                    <a:gd name="T18" fmla="*/ 34 w 314"/>
                    <a:gd name="T19" fmla="*/ 8 h 170"/>
                    <a:gd name="T20" fmla="*/ 22 w 314"/>
                    <a:gd name="T21" fmla="*/ 2 h 170"/>
                    <a:gd name="T22" fmla="*/ 8 w 314"/>
                    <a:gd name="T23" fmla="*/ 0 h 170"/>
                    <a:gd name="T24" fmla="*/ 8 w 314"/>
                    <a:gd name="T25" fmla="*/ 0 h 170"/>
                    <a:gd name="T26" fmla="*/ 4 w 314"/>
                    <a:gd name="T27" fmla="*/ 0 h 170"/>
                    <a:gd name="T28" fmla="*/ 2 w 314"/>
                    <a:gd name="T29" fmla="*/ 2 h 170"/>
                    <a:gd name="T30" fmla="*/ 0 w 314"/>
                    <a:gd name="T31" fmla="*/ 4 h 170"/>
                    <a:gd name="T32" fmla="*/ 2 w 314"/>
                    <a:gd name="T33" fmla="*/ 6 h 170"/>
                    <a:gd name="T34" fmla="*/ 2 w 314"/>
                    <a:gd name="T35" fmla="*/ 6 h 170"/>
                    <a:gd name="T36" fmla="*/ 8 w 314"/>
                    <a:gd name="T37" fmla="*/ 12 h 170"/>
                    <a:gd name="T38" fmla="*/ 16 w 314"/>
                    <a:gd name="T39" fmla="*/ 14 h 170"/>
                    <a:gd name="T40" fmla="*/ 16 w 314"/>
                    <a:gd name="T41" fmla="*/ 14 h 170"/>
                    <a:gd name="T42" fmla="*/ 28 w 314"/>
                    <a:gd name="T43" fmla="*/ 18 h 170"/>
                    <a:gd name="T44" fmla="*/ 40 w 314"/>
                    <a:gd name="T45" fmla="*/ 24 h 170"/>
                    <a:gd name="T46" fmla="*/ 298 w 314"/>
                    <a:gd name="T47" fmla="*/ 162 h 170"/>
                    <a:gd name="T48" fmla="*/ 298 w 314"/>
                    <a:gd name="T49" fmla="*/ 162 h 170"/>
                    <a:gd name="T50" fmla="*/ 308 w 314"/>
                    <a:gd name="T51" fmla="*/ 168 h 170"/>
                    <a:gd name="T52" fmla="*/ 314 w 314"/>
                    <a:gd name="T53" fmla="*/ 170 h 170"/>
                    <a:gd name="T54" fmla="*/ 314 w 314"/>
                    <a:gd name="T55"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4" h="170">
                      <a:moveTo>
                        <a:pt x="314" y="170"/>
                      </a:moveTo>
                      <a:lnTo>
                        <a:pt x="314" y="170"/>
                      </a:lnTo>
                      <a:lnTo>
                        <a:pt x="314" y="168"/>
                      </a:lnTo>
                      <a:lnTo>
                        <a:pt x="314" y="166"/>
                      </a:lnTo>
                      <a:lnTo>
                        <a:pt x="314" y="166"/>
                      </a:lnTo>
                      <a:lnTo>
                        <a:pt x="300" y="158"/>
                      </a:lnTo>
                      <a:lnTo>
                        <a:pt x="58" y="22"/>
                      </a:lnTo>
                      <a:lnTo>
                        <a:pt x="58" y="22"/>
                      </a:lnTo>
                      <a:lnTo>
                        <a:pt x="34" y="8"/>
                      </a:lnTo>
                      <a:lnTo>
                        <a:pt x="34" y="8"/>
                      </a:lnTo>
                      <a:lnTo>
                        <a:pt x="22" y="2"/>
                      </a:lnTo>
                      <a:lnTo>
                        <a:pt x="8" y="0"/>
                      </a:lnTo>
                      <a:lnTo>
                        <a:pt x="8" y="0"/>
                      </a:lnTo>
                      <a:lnTo>
                        <a:pt x="4" y="0"/>
                      </a:lnTo>
                      <a:lnTo>
                        <a:pt x="2" y="2"/>
                      </a:lnTo>
                      <a:lnTo>
                        <a:pt x="0" y="4"/>
                      </a:lnTo>
                      <a:lnTo>
                        <a:pt x="2" y="6"/>
                      </a:lnTo>
                      <a:lnTo>
                        <a:pt x="2" y="6"/>
                      </a:lnTo>
                      <a:lnTo>
                        <a:pt x="8" y="12"/>
                      </a:lnTo>
                      <a:lnTo>
                        <a:pt x="16" y="14"/>
                      </a:lnTo>
                      <a:lnTo>
                        <a:pt x="16" y="14"/>
                      </a:lnTo>
                      <a:lnTo>
                        <a:pt x="28" y="18"/>
                      </a:lnTo>
                      <a:lnTo>
                        <a:pt x="40" y="24"/>
                      </a:lnTo>
                      <a:lnTo>
                        <a:pt x="298" y="162"/>
                      </a:lnTo>
                      <a:lnTo>
                        <a:pt x="298" y="162"/>
                      </a:lnTo>
                      <a:lnTo>
                        <a:pt x="308" y="168"/>
                      </a:lnTo>
                      <a:lnTo>
                        <a:pt x="314" y="170"/>
                      </a:lnTo>
                      <a:lnTo>
                        <a:pt x="314"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Freeform 43"/>
                <p:cNvSpPr>
                  <a:spLocks/>
                </p:cNvSpPr>
                <p:nvPr/>
              </p:nvSpPr>
              <p:spPr bwMode="auto">
                <a:xfrm>
                  <a:off x="2498725" y="445135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Freeform 44"/>
                <p:cNvSpPr>
                  <a:spLocks/>
                </p:cNvSpPr>
                <p:nvPr/>
              </p:nvSpPr>
              <p:spPr bwMode="auto">
                <a:xfrm>
                  <a:off x="2511425" y="3870325"/>
                  <a:ext cx="60325" cy="561975"/>
                </a:xfrm>
                <a:custGeom>
                  <a:avLst/>
                  <a:gdLst>
                    <a:gd name="T0" fmla="*/ 2 w 38"/>
                    <a:gd name="T1" fmla="*/ 352 h 354"/>
                    <a:gd name="T2" fmla="*/ 2 w 38"/>
                    <a:gd name="T3" fmla="*/ 352 h 354"/>
                    <a:gd name="T4" fmla="*/ 4 w 38"/>
                    <a:gd name="T5" fmla="*/ 346 h 354"/>
                    <a:gd name="T6" fmla="*/ 6 w 38"/>
                    <a:gd name="T7" fmla="*/ 336 h 354"/>
                    <a:gd name="T8" fmla="*/ 32 w 38"/>
                    <a:gd name="T9" fmla="*/ 44 h 354"/>
                    <a:gd name="T10" fmla="*/ 32 w 38"/>
                    <a:gd name="T11" fmla="*/ 44 h 354"/>
                    <a:gd name="T12" fmla="*/ 34 w 38"/>
                    <a:gd name="T13" fmla="*/ 30 h 354"/>
                    <a:gd name="T14" fmla="*/ 36 w 38"/>
                    <a:gd name="T15" fmla="*/ 20 h 354"/>
                    <a:gd name="T16" fmla="*/ 36 w 38"/>
                    <a:gd name="T17" fmla="*/ 20 h 354"/>
                    <a:gd name="T18" fmla="*/ 38 w 38"/>
                    <a:gd name="T19" fmla="*/ 10 h 354"/>
                    <a:gd name="T20" fmla="*/ 38 w 38"/>
                    <a:gd name="T21" fmla="*/ 2 h 354"/>
                    <a:gd name="T22" fmla="*/ 38 w 38"/>
                    <a:gd name="T23" fmla="*/ 2 h 354"/>
                    <a:gd name="T24" fmla="*/ 36 w 38"/>
                    <a:gd name="T25" fmla="*/ 0 h 354"/>
                    <a:gd name="T26" fmla="*/ 34 w 38"/>
                    <a:gd name="T27" fmla="*/ 0 h 354"/>
                    <a:gd name="T28" fmla="*/ 32 w 38"/>
                    <a:gd name="T29" fmla="*/ 0 h 354"/>
                    <a:gd name="T30" fmla="*/ 28 w 38"/>
                    <a:gd name="T31" fmla="*/ 4 h 354"/>
                    <a:gd name="T32" fmla="*/ 28 w 38"/>
                    <a:gd name="T33" fmla="*/ 4 h 354"/>
                    <a:gd name="T34" fmla="*/ 24 w 38"/>
                    <a:gd name="T35" fmla="*/ 16 h 354"/>
                    <a:gd name="T36" fmla="*/ 22 w 38"/>
                    <a:gd name="T37" fmla="*/ 30 h 354"/>
                    <a:gd name="T38" fmla="*/ 22 w 38"/>
                    <a:gd name="T39" fmla="*/ 30 h 354"/>
                    <a:gd name="T40" fmla="*/ 20 w 38"/>
                    <a:gd name="T41" fmla="*/ 58 h 354"/>
                    <a:gd name="T42" fmla="*/ 0 w 38"/>
                    <a:gd name="T43" fmla="*/ 334 h 354"/>
                    <a:gd name="T44" fmla="*/ 0 w 38"/>
                    <a:gd name="T45" fmla="*/ 334 h 354"/>
                    <a:gd name="T46" fmla="*/ 0 w 38"/>
                    <a:gd name="T47" fmla="*/ 352 h 354"/>
                    <a:gd name="T48" fmla="*/ 0 w 38"/>
                    <a:gd name="T49" fmla="*/ 352 h 354"/>
                    <a:gd name="T50" fmla="*/ 0 w 38"/>
                    <a:gd name="T51" fmla="*/ 354 h 354"/>
                    <a:gd name="T52" fmla="*/ 0 w 38"/>
                    <a:gd name="T53" fmla="*/ 354 h 354"/>
                    <a:gd name="T54" fmla="*/ 2 w 38"/>
                    <a:gd name="T55" fmla="*/ 352 h 354"/>
                    <a:gd name="T56" fmla="*/ 2 w 38"/>
                    <a:gd name="T57" fmla="*/ 352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 h="354">
                      <a:moveTo>
                        <a:pt x="2" y="352"/>
                      </a:moveTo>
                      <a:lnTo>
                        <a:pt x="2" y="352"/>
                      </a:lnTo>
                      <a:lnTo>
                        <a:pt x="4" y="346"/>
                      </a:lnTo>
                      <a:lnTo>
                        <a:pt x="6" y="336"/>
                      </a:lnTo>
                      <a:lnTo>
                        <a:pt x="32" y="44"/>
                      </a:lnTo>
                      <a:lnTo>
                        <a:pt x="32" y="44"/>
                      </a:lnTo>
                      <a:lnTo>
                        <a:pt x="34" y="30"/>
                      </a:lnTo>
                      <a:lnTo>
                        <a:pt x="36" y="20"/>
                      </a:lnTo>
                      <a:lnTo>
                        <a:pt x="36" y="20"/>
                      </a:lnTo>
                      <a:lnTo>
                        <a:pt x="38" y="10"/>
                      </a:lnTo>
                      <a:lnTo>
                        <a:pt x="38" y="2"/>
                      </a:lnTo>
                      <a:lnTo>
                        <a:pt x="38" y="2"/>
                      </a:lnTo>
                      <a:lnTo>
                        <a:pt x="36" y="0"/>
                      </a:lnTo>
                      <a:lnTo>
                        <a:pt x="34" y="0"/>
                      </a:lnTo>
                      <a:lnTo>
                        <a:pt x="32" y="0"/>
                      </a:lnTo>
                      <a:lnTo>
                        <a:pt x="28" y="4"/>
                      </a:lnTo>
                      <a:lnTo>
                        <a:pt x="28" y="4"/>
                      </a:lnTo>
                      <a:lnTo>
                        <a:pt x="24" y="16"/>
                      </a:lnTo>
                      <a:lnTo>
                        <a:pt x="22" y="30"/>
                      </a:lnTo>
                      <a:lnTo>
                        <a:pt x="22" y="30"/>
                      </a:lnTo>
                      <a:lnTo>
                        <a:pt x="20" y="58"/>
                      </a:lnTo>
                      <a:lnTo>
                        <a:pt x="0" y="334"/>
                      </a:lnTo>
                      <a:lnTo>
                        <a:pt x="0" y="334"/>
                      </a:lnTo>
                      <a:lnTo>
                        <a:pt x="0" y="352"/>
                      </a:lnTo>
                      <a:lnTo>
                        <a:pt x="0" y="352"/>
                      </a:lnTo>
                      <a:lnTo>
                        <a:pt x="0" y="354"/>
                      </a:lnTo>
                      <a:lnTo>
                        <a:pt x="0" y="354"/>
                      </a:lnTo>
                      <a:lnTo>
                        <a:pt x="2" y="352"/>
                      </a:lnTo>
                      <a:lnTo>
                        <a:pt x="2" y="3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Freeform 45"/>
                <p:cNvSpPr>
                  <a:spLocks noEditPoints="1"/>
                </p:cNvSpPr>
                <p:nvPr/>
              </p:nvSpPr>
              <p:spPr bwMode="auto">
                <a:xfrm>
                  <a:off x="1447800" y="3114675"/>
                  <a:ext cx="1836489" cy="2111412"/>
                </a:xfrm>
                <a:custGeom>
                  <a:avLst/>
                  <a:gdLst>
                    <a:gd name="T0" fmla="*/ 1324 w 1336"/>
                    <a:gd name="T1" fmla="*/ 968 h 1536"/>
                    <a:gd name="T2" fmla="*/ 1306 w 1336"/>
                    <a:gd name="T3" fmla="*/ 886 h 1536"/>
                    <a:gd name="T4" fmla="*/ 1268 w 1336"/>
                    <a:gd name="T5" fmla="*/ 846 h 1536"/>
                    <a:gd name="T6" fmla="*/ 1108 w 1336"/>
                    <a:gd name="T7" fmla="*/ 788 h 1536"/>
                    <a:gd name="T8" fmla="*/ 1220 w 1336"/>
                    <a:gd name="T9" fmla="*/ 664 h 1536"/>
                    <a:gd name="T10" fmla="*/ 1246 w 1336"/>
                    <a:gd name="T11" fmla="*/ 442 h 1536"/>
                    <a:gd name="T12" fmla="*/ 1102 w 1336"/>
                    <a:gd name="T13" fmla="*/ 20 h 1536"/>
                    <a:gd name="T14" fmla="*/ 1084 w 1336"/>
                    <a:gd name="T15" fmla="*/ 0 h 1536"/>
                    <a:gd name="T16" fmla="*/ 1000 w 1336"/>
                    <a:gd name="T17" fmla="*/ 18 h 1536"/>
                    <a:gd name="T18" fmla="*/ 740 w 1336"/>
                    <a:gd name="T19" fmla="*/ 628 h 1536"/>
                    <a:gd name="T20" fmla="*/ 728 w 1336"/>
                    <a:gd name="T21" fmla="*/ 864 h 1536"/>
                    <a:gd name="T22" fmla="*/ 708 w 1336"/>
                    <a:gd name="T23" fmla="*/ 844 h 1536"/>
                    <a:gd name="T24" fmla="*/ 688 w 1336"/>
                    <a:gd name="T25" fmla="*/ 826 h 1536"/>
                    <a:gd name="T26" fmla="*/ 674 w 1336"/>
                    <a:gd name="T27" fmla="*/ 828 h 1536"/>
                    <a:gd name="T28" fmla="*/ 662 w 1336"/>
                    <a:gd name="T29" fmla="*/ 828 h 1536"/>
                    <a:gd name="T30" fmla="*/ 650 w 1336"/>
                    <a:gd name="T31" fmla="*/ 840 h 1536"/>
                    <a:gd name="T32" fmla="*/ 650 w 1336"/>
                    <a:gd name="T33" fmla="*/ 846 h 1536"/>
                    <a:gd name="T34" fmla="*/ 642 w 1336"/>
                    <a:gd name="T35" fmla="*/ 870 h 1536"/>
                    <a:gd name="T36" fmla="*/ 650 w 1336"/>
                    <a:gd name="T37" fmla="*/ 904 h 1536"/>
                    <a:gd name="T38" fmla="*/ 158 w 1336"/>
                    <a:gd name="T39" fmla="*/ 670 h 1536"/>
                    <a:gd name="T40" fmla="*/ 44 w 1336"/>
                    <a:gd name="T41" fmla="*/ 1130 h 1536"/>
                    <a:gd name="T42" fmla="*/ 258 w 1336"/>
                    <a:gd name="T43" fmla="*/ 1190 h 1536"/>
                    <a:gd name="T44" fmla="*/ 380 w 1336"/>
                    <a:gd name="T45" fmla="*/ 1180 h 1536"/>
                    <a:gd name="T46" fmla="*/ 340 w 1336"/>
                    <a:gd name="T47" fmla="*/ 1346 h 1536"/>
                    <a:gd name="T48" fmla="*/ 354 w 1336"/>
                    <a:gd name="T49" fmla="*/ 1398 h 1536"/>
                    <a:gd name="T50" fmla="*/ 438 w 1336"/>
                    <a:gd name="T51" fmla="*/ 1488 h 1536"/>
                    <a:gd name="T52" fmla="*/ 464 w 1336"/>
                    <a:gd name="T53" fmla="*/ 1502 h 1536"/>
                    <a:gd name="T54" fmla="*/ 498 w 1336"/>
                    <a:gd name="T55" fmla="*/ 1504 h 1536"/>
                    <a:gd name="T56" fmla="*/ 524 w 1336"/>
                    <a:gd name="T57" fmla="*/ 1520 h 1536"/>
                    <a:gd name="T58" fmla="*/ 562 w 1336"/>
                    <a:gd name="T59" fmla="*/ 1520 h 1536"/>
                    <a:gd name="T60" fmla="*/ 594 w 1336"/>
                    <a:gd name="T61" fmla="*/ 1526 h 1536"/>
                    <a:gd name="T62" fmla="*/ 634 w 1336"/>
                    <a:gd name="T63" fmla="*/ 1530 h 1536"/>
                    <a:gd name="T64" fmla="*/ 712 w 1336"/>
                    <a:gd name="T65" fmla="*/ 1536 h 1536"/>
                    <a:gd name="T66" fmla="*/ 738 w 1336"/>
                    <a:gd name="T67" fmla="*/ 1514 h 1536"/>
                    <a:gd name="T68" fmla="*/ 758 w 1336"/>
                    <a:gd name="T69" fmla="*/ 1500 h 1536"/>
                    <a:gd name="T70" fmla="*/ 792 w 1336"/>
                    <a:gd name="T71" fmla="*/ 1420 h 1536"/>
                    <a:gd name="T72" fmla="*/ 790 w 1336"/>
                    <a:gd name="T73" fmla="*/ 1286 h 1536"/>
                    <a:gd name="T74" fmla="*/ 746 w 1336"/>
                    <a:gd name="T75" fmla="*/ 1062 h 1536"/>
                    <a:gd name="T76" fmla="*/ 812 w 1336"/>
                    <a:gd name="T77" fmla="*/ 1210 h 1536"/>
                    <a:gd name="T78" fmla="*/ 850 w 1336"/>
                    <a:gd name="T79" fmla="*/ 1282 h 1536"/>
                    <a:gd name="T80" fmla="*/ 938 w 1336"/>
                    <a:gd name="T81" fmla="*/ 1348 h 1536"/>
                    <a:gd name="T82" fmla="*/ 932 w 1336"/>
                    <a:gd name="T83" fmla="*/ 1238 h 1536"/>
                    <a:gd name="T84" fmla="*/ 892 w 1336"/>
                    <a:gd name="T85" fmla="*/ 1166 h 1536"/>
                    <a:gd name="T86" fmla="*/ 804 w 1336"/>
                    <a:gd name="T87" fmla="*/ 1030 h 1536"/>
                    <a:gd name="T88" fmla="*/ 884 w 1336"/>
                    <a:gd name="T89" fmla="*/ 1104 h 1536"/>
                    <a:gd name="T90" fmla="*/ 1036 w 1336"/>
                    <a:gd name="T91" fmla="*/ 1238 h 1536"/>
                    <a:gd name="T92" fmla="*/ 1138 w 1336"/>
                    <a:gd name="T93" fmla="*/ 1282 h 1536"/>
                    <a:gd name="T94" fmla="*/ 1174 w 1336"/>
                    <a:gd name="T95" fmla="*/ 1274 h 1536"/>
                    <a:gd name="T96" fmla="*/ 1196 w 1336"/>
                    <a:gd name="T97" fmla="*/ 1272 h 1536"/>
                    <a:gd name="T98" fmla="*/ 1244 w 1336"/>
                    <a:gd name="T99" fmla="*/ 1216 h 1536"/>
                    <a:gd name="T100" fmla="*/ 1268 w 1336"/>
                    <a:gd name="T101" fmla="*/ 1184 h 1536"/>
                    <a:gd name="T102" fmla="*/ 1282 w 1336"/>
                    <a:gd name="T103" fmla="*/ 1144 h 1536"/>
                    <a:gd name="T104" fmla="*/ 1296 w 1336"/>
                    <a:gd name="T105" fmla="*/ 1124 h 1536"/>
                    <a:gd name="T106" fmla="*/ 1314 w 1336"/>
                    <a:gd name="T107" fmla="*/ 1078 h 1536"/>
                    <a:gd name="T108" fmla="*/ 1316 w 1336"/>
                    <a:gd name="T109" fmla="*/ 1054 h 1536"/>
                    <a:gd name="T110" fmla="*/ 1336 w 1336"/>
                    <a:gd name="T111" fmla="*/ 1020 h 1536"/>
                    <a:gd name="T112" fmla="*/ 662 w 1336"/>
                    <a:gd name="T113" fmla="*/ 842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36" h="1536">
                      <a:moveTo>
                        <a:pt x="1336" y="1020"/>
                      </a:moveTo>
                      <a:lnTo>
                        <a:pt x="1336" y="1012"/>
                      </a:lnTo>
                      <a:lnTo>
                        <a:pt x="1336" y="1012"/>
                      </a:lnTo>
                      <a:lnTo>
                        <a:pt x="1334" y="1006"/>
                      </a:lnTo>
                      <a:lnTo>
                        <a:pt x="1324" y="968"/>
                      </a:lnTo>
                      <a:lnTo>
                        <a:pt x="1326" y="934"/>
                      </a:lnTo>
                      <a:lnTo>
                        <a:pt x="1312" y="908"/>
                      </a:lnTo>
                      <a:lnTo>
                        <a:pt x="1312" y="908"/>
                      </a:lnTo>
                      <a:lnTo>
                        <a:pt x="1308" y="896"/>
                      </a:lnTo>
                      <a:lnTo>
                        <a:pt x="1306" y="886"/>
                      </a:lnTo>
                      <a:lnTo>
                        <a:pt x="1300" y="876"/>
                      </a:lnTo>
                      <a:lnTo>
                        <a:pt x="1300" y="876"/>
                      </a:lnTo>
                      <a:lnTo>
                        <a:pt x="1292" y="868"/>
                      </a:lnTo>
                      <a:lnTo>
                        <a:pt x="1282" y="858"/>
                      </a:lnTo>
                      <a:lnTo>
                        <a:pt x="1268" y="846"/>
                      </a:lnTo>
                      <a:lnTo>
                        <a:pt x="1194" y="804"/>
                      </a:lnTo>
                      <a:lnTo>
                        <a:pt x="1194" y="804"/>
                      </a:lnTo>
                      <a:lnTo>
                        <a:pt x="1124" y="788"/>
                      </a:lnTo>
                      <a:lnTo>
                        <a:pt x="1124" y="788"/>
                      </a:lnTo>
                      <a:lnTo>
                        <a:pt x="1108" y="788"/>
                      </a:lnTo>
                      <a:lnTo>
                        <a:pt x="1082" y="790"/>
                      </a:lnTo>
                      <a:lnTo>
                        <a:pt x="1020" y="800"/>
                      </a:lnTo>
                      <a:lnTo>
                        <a:pt x="1148" y="718"/>
                      </a:lnTo>
                      <a:lnTo>
                        <a:pt x="1184" y="692"/>
                      </a:lnTo>
                      <a:lnTo>
                        <a:pt x="1220" y="664"/>
                      </a:lnTo>
                      <a:lnTo>
                        <a:pt x="1240" y="634"/>
                      </a:lnTo>
                      <a:lnTo>
                        <a:pt x="1254" y="592"/>
                      </a:lnTo>
                      <a:lnTo>
                        <a:pt x="1258" y="536"/>
                      </a:lnTo>
                      <a:lnTo>
                        <a:pt x="1252" y="478"/>
                      </a:lnTo>
                      <a:lnTo>
                        <a:pt x="1246" y="442"/>
                      </a:lnTo>
                      <a:lnTo>
                        <a:pt x="1214" y="344"/>
                      </a:lnTo>
                      <a:lnTo>
                        <a:pt x="1198" y="280"/>
                      </a:lnTo>
                      <a:lnTo>
                        <a:pt x="1150" y="122"/>
                      </a:lnTo>
                      <a:lnTo>
                        <a:pt x="1118" y="46"/>
                      </a:lnTo>
                      <a:lnTo>
                        <a:pt x="1102" y="20"/>
                      </a:lnTo>
                      <a:lnTo>
                        <a:pt x="1102" y="20"/>
                      </a:lnTo>
                      <a:lnTo>
                        <a:pt x="1102" y="18"/>
                      </a:lnTo>
                      <a:lnTo>
                        <a:pt x="1100" y="12"/>
                      </a:lnTo>
                      <a:lnTo>
                        <a:pt x="1094" y="6"/>
                      </a:lnTo>
                      <a:lnTo>
                        <a:pt x="1084" y="0"/>
                      </a:lnTo>
                      <a:lnTo>
                        <a:pt x="1044" y="0"/>
                      </a:lnTo>
                      <a:lnTo>
                        <a:pt x="1044" y="0"/>
                      </a:lnTo>
                      <a:lnTo>
                        <a:pt x="1028" y="6"/>
                      </a:lnTo>
                      <a:lnTo>
                        <a:pt x="1014" y="12"/>
                      </a:lnTo>
                      <a:lnTo>
                        <a:pt x="1000" y="18"/>
                      </a:lnTo>
                      <a:lnTo>
                        <a:pt x="930" y="90"/>
                      </a:lnTo>
                      <a:lnTo>
                        <a:pt x="860" y="190"/>
                      </a:lnTo>
                      <a:lnTo>
                        <a:pt x="806" y="322"/>
                      </a:lnTo>
                      <a:lnTo>
                        <a:pt x="772" y="442"/>
                      </a:lnTo>
                      <a:lnTo>
                        <a:pt x="740" y="628"/>
                      </a:lnTo>
                      <a:lnTo>
                        <a:pt x="732" y="758"/>
                      </a:lnTo>
                      <a:lnTo>
                        <a:pt x="730" y="842"/>
                      </a:lnTo>
                      <a:lnTo>
                        <a:pt x="730" y="870"/>
                      </a:lnTo>
                      <a:lnTo>
                        <a:pt x="730" y="870"/>
                      </a:lnTo>
                      <a:lnTo>
                        <a:pt x="728" y="864"/>
                      </a:lnTo>
                      <a:lnTo>
                        <a:pt x="728" y="864"/>
                      </a:lnTo>
                      <a:lnTo>
                        <a:pt x="720" y="858"/>
                      </a:lnTo>
                      <a:lnTo>
                        <a:pt x="708" y="850"/>
                      </a:lnTo>
                      <a:lnTo>
                        <a:pt x="708" y="850"/>
                      </a:lnTo>
                      <a:lnTo>
                        <a:pt x="708" y="844"/>
                      </a:lnTo>
                      <a:lnTo>
                        <a:pt x="706" y="836"/>
                      </a:lnTo>
                      <a:lnTo>
                        <a:pt x="706" y="836"/>
                      </a:lnTo>
                      <a:lnTo>
                        <a:pt x="702" y="830"/>
                      </a:lnTo>
                      <a:lnTo>
                        <a:pt x="696" y="828"/>
                      </a:lnTo>
                      <a:lnTo>
                        <a:pt x="688" y="826"/>
                      </a:lnTo>
                      <a:lnTo>
                        <a:pt x="680" y="828"/>
                      </a:lnTo>
                      <a:lnTo>
                        <a:pt x="680" y="828"/>
                      </a:lnTo>
                      <a:lnTo>
                        <a:pt x="678" y="830"/>
                      </a:lnTo>
                      <a:lnTo>
                        <a:pt x="678" y="824"/>
                      </a:lnTo>
                      <a:lnTo>
                        <a:pt x="674" y="828"/>
                      </a:lnTo>
                      <a:lnTo>
                        <a:pt x="670" y="830"/>
                      </a:lnTo>
                      <a:lnTo>
                        <a:pt x="670" y="830"/>
                      </a:lnTo>
                      <a:lnTo>
                        <a:pt x="664" y="828"/>
                      </a:lnTo>
                      <a:lnTo>
                        <a:pt x="664" y="828"/>
                      </a:lnTo>
                      <a:lnTo>
                        <a:pt x="662" y="828"/>
                      </a:lnTo>
                      <a:lnTo>
                        <a:pt x="660" y="832"/>
                      </a:lnTo>
                      <a:lnTo>
                        <a:pt x="656" y="834"/>
                      </a:lnTo>
                      <a:lnTo>
                        <a:pt x="658" y="836"/>
                      </a:lnTo>
                      <a:lnTo>
                        <a:pt x="654" y="838"/>
                      </a:lnTo>
                      <a:lnTo>
                        <a:pt x="650" y="840"/>
                      </a:lnTo>
                      <a:lnTo>
                        <a:pt x="656" y="842"/>
                      </a:lnTo>
                      <a:lnTo>
                        <a:pt x="656" y="844"/>
                      </a:lnTo>
                      <a:lnTo>
                        <a:pt x="656" y="844"/>
                      </a:lnTo>
                      <a:lnTo>
                        <a:pt x="650" y="846"/>
                      </a:lnTo>
                      <a:lnTo>
                        <a:pt x="650" y="846"/>
                      </a:lnTo>
                      <a:lnTo>
                        <a:pt x="644" y="850"/>
                      </a:lnTo>
                      <a:lnTo>
                        <a:pt x="640" y="856"/>
                      </a:lnTo>
                      <a:lnTo>
                        <a:pt x="640" y="864"/>
                      </a:lnTo>
                      <a:lnTo>
                        <a:pt x="642" y="870"/>
                      </a:lnTo>
                      <a:lnTo>
                        <a:pt x="642" y="870"/>
                      </a:lnTo>
                      <a:lnTo>
                        <a:pt x="646" y="876"/>
                      </a:lnTo>
                      <a:lnTo>
                        <a:pt x="650" y="878"/>
                      </a:lnTo>
                      <a:lnTo>
                        <a:pt x="650" y="878"/>
                      </a:lnTo>
                      <a:lnTo>
                        <a:pt x="648" y="894"/>
                      </a:lnTo>
                      <a:lnTo>
                        <a:pt x="650" y="904"/>
                      </a:lnTo>
                      <a:lnTo>
                        <a:pt x="634" y="894"/>
                      </a:lnTo>
                      <a:lnTo>
                        <a:pt x="562" y="848"/>
                      </a:lnTo>
                      <a:lnTo>
                        <a:pt x="450" y="784"/>
                      </a:lnTo>
                      <a:lnTo>
                        <a:pt x="276" y="708"/>
                      </a:lnTo>
                      <a:lnTo>
                        <a:pt x="158" y="670"/>
                      </a:lnTo>
                      <a:lnTo>
                        <a:pt x="18" y="644"/>
                      </a:lnTo>
                      <a:lnTo>
                        <a:pt x="0" y="644"/>
                      </a:lnTo>
                      <a:lnTo>
                        <a:pt x="0" y="1084"/>
                      </a:lnTo>
                      <a:lnTo>
                        <a:pt x="16" y="1104"/>
                      </a:lnTo>
                      <a:lnTo>
                        <a:pt x="44" y="1130"/>
                      </a:lnTo>
                      <a:lnTo>
                        <a:pt x="88" y="1166"/>
                      </a:lnTo>
                      <a:lnTo>
                        <a:pt x="138" y="1194"/>
                      </a:lnTo>
                      <a:lnTo>
                        <a:pt x="180" y="1206"/>
                      </a:lnTo>
                      <a:lnTo>
                        <a:pt x="216" y="1206"/>
                      </a:lnTo>
                      <a:lnTo>
                        <a:pt x="258" y="1190"/>
                      </a:lnTo>
                      <a:lnTo>
                        <a:pt x="300" y="1174"/>
                      </a:lnTo>
                      <a:lnTo>
                        <a:pt x="440" y="1114"/>
                      </a:lnTo>
                      <a:lnTo>
                        <a:pt x="440" y="1114"/>
                      </a:lnTo>
                      <a:lnTo>
                        <a:pt x="396" y="1160"/>
                      </a:lnTo>
                      <a:lnTo>
                        <a:pt x="380" y="1180"/>
                      </a:lnTo>
                      <a:lnTo>
                        <a:pt x="372" y="1192"/>
                      </a:lnTo>
                      <a:lnTo>
                        <a:pt x="372" y="1192"/>
                      </a:lnTo>
                      <a:lnTo>
                        <a:pt x="348" y="1260"/>
                      </a:lnTo>
                      <a:lnTo>
                        <a:pt x="340" y="1346"/>
                      </a:lnTo>
                      <a:lnTo>
                        <a:pt x="340" y="1346"/>
                      </a:lnTo>
                      <a:lnTo>
                        <a:pt x="344" y="1364"/>
                      </a:lnTo>
                      <a:lnTo>
                        <a:pt x="346" y="1378"/>
                      </a:lnTo>
                      <a:lnTo>
                        <a:pt x="348" y="1390"/>
                      </a:lnTo>
                      <a:lnTo>
                        <a:pt x="348" y="1390"/>
                      </a:lnTo>
                      <a:lnTo>
                        <a:pt x="354" y="1398"/>
                      </a:lnTo>
                      <a:lnTo>
                        <a:pt x="360" y="1406"/>
                      </a:lnTo>
                      <a:lnTo>
                        <a:pt x="368" y="1416"/>
                      </a:lnTo>
                      <a:lnTo>
                        <a:pt x="382" y="1444"/>
                      </a:lnTo>
                      <a:lnTo>
                        <a:pt x="412" y="1460"/>
                      </a:lnTo>
                      <a:lnTo>
                        <a:pt x="438" y="1488"/>
                      </a:lnTo>
                      <a:lnTo>
                        <a:pt x="438" y="1488"/>
                      </a:lnTo>
                      <a:lnTo>
                        <a:pt x="440" y="1492"/>
                      </a:lnTo>
                      <a:lnTo>
                        <a:pt x="446" y="1496"/>
                      </a:lnTo>
                      <a:lnTo>
                        <a:pt x="458" y="1500"/>
                      </a:lnTo>
                      <a:lnTo>
                        <a:pt x="464" y="1502"/>
                      </a:lnTo>
                      <a:lnTo>
                        <a:pt x="474" y="1500"/>
                      </a:lnTo>
                      <a:lnTo>
                        <a:pt x="474" y="1500"/>
                      </a:lnTo>
                      <a:lnTo>
                        <a:pt x="488" y="1500"/>
                      </a:lnTo>
                      <a:lnTo>
                        <a:pt x="496" y="1502"/>
                      </a:lnTo>
                      <a:lnTo>
                        <a:pt x="498" y="1504"/>
                      </a:lnTo>
                      <a:lnTo>
                        <a:pt x="500" y="1506"/>
                      </a:lnTo>
                      <a:lnTo>
                        <a:pt x="500" y="1506"/>
                      </a:lnTo>
                      <a:lnTo>
                        <a:pt x="510" y="1512"/>
                      </a:lnTo>
                      <a:lnTo>
                        <a:pt x="524" y="1520"/>
                      </a:lnTo>
                      <a:lnTo>
                        <a:pt x="524" y="1520"/>
                      </a:lnTo>
                      <a:lnTo>
                        <a:pt x="542" y="1522"/>
                      </a:lnTo>
                      <a:lnTo>
                        <a:pt x="554" y="1522"/>
                      </a:lnTo>
                      <a:lnTo>
                        <a:pt x="558" y="1522"/>
                      </a:lnTo>
                      <a:lnTo>
                        <a:pt x="562" y="1520"/>
                      </a:lnTo>
                      <a:lnTo>
                        <a:pt x="562" y="1520"/>
                      </a:lnTo>
                      <a:lnTo>
                        <a:pt x="566" y="1518"/>
                      </a:lnTo>
                      <a:lnTo>
                        <a:pt x="570" y="1518"/>
                      </a:lnTo>
                      <a:lnTo>
                        <a:pt x="582" y="1520"/>
                      </a:lnTo>
                      <a:lnTo>
                        <a:pt x="594" y="1526"/>
                      </a:lnTo>
                      <a:lnTo>
                        <a:pt x="594" y="1526"/>
                      </a:lnTo>
                      <a:lnTo>
                        <a:pt x="604" y="1530"/>
                      </a:lnTo>
                      <a:lnTo>
                        <a:pt x="612" y="1532"/>
                      </a:lnTo>
                      <a:lnTo>
                        <a:pt x="622" y="1532"/>
                      </a:lnTo>
                      <a:lnTo>
                        <a:pt x="622" y="1532"/>
                      </a:lnTo>
                      <a:lnTo>
                        <a:pt x="634" y="1530"/>
                      </a:lnTo>
                      <a:lnTo>
                        <a:pt x="648" y="1528"/>
                      </a:lnTo>
                      <a:lnTo>
                        <a:pt x="662" y="1528"/>
                      </a:lnTo>
                      <a:lnTo>
                        <a:pt x="686" y="1532"/>
                      </a:lnTo>
                      <a:lnTo>
                        <a:pt x="712" y="1536"/>
                      </a:lnTo>
                      <a:lnTo>
                        <a:pt x="712" y="1536"/>
                      </a:lnTo>
                      <a:lnTo>
                        <a:pt x="722" y="1532"/>
                      </a:lnTo>
                      <a:lnTo>
                        <a:pt x="732" y="1524"/>
                      </a:lnTo>
                      <a:lnTo>
                        <a:pt x="734" y="1520"/>
                      </a:lnTo>
                      <a:lnTo>
                        <a:pt x="738" y="1514"/>
                      </a:lnTo>
                      <a:lnTo>
                        <a:pt x="738" y="1514"/>
                      </a:lnTo>
                      <a:lnTo>
                        <a:pt x="740" y="1510"/>
                      </a:lnTo>
                      <a:lnTo>
                        <a:pt x="744" y="1506"/>
                      </a:lnTo>
                      <a:lnTo>
                        <a:pt x="750" y="1502"/>
                      </a:lnTo>
                      <a:lnTo>
                        <a:pt x="754" y="1500"/>
                      </a:lnTo>
                      <a:lnTo>
                        <a:pt x="758" y="1500"/>
                      </a:lnTo>
                      <a:lnTo>
                        <a:pt x="766" y="1494"/>
                      </a:lnTo>
                      <a:lnTo>
                        <a:pt x="776" y="1476"/>
                      </a:lnTo>
                      <a:lnTo>
                        <a:pt x="788" y="1438"/>
                      </a:lnTo>
                      <a:lnTo>
                        <a:pt x="788" y="1438"/>
                      </a:lnTo>
                      <a:lnTo>
                        <a:pt x="792" y="1420"/>
                      </a:lnTo>
                      <a:lnTo>
                        <a:pt x="794" y="1398"/>
                      </a:lnTo>
                      <a:lnTo>
                        <a:pt x="796" y="1368"/>
                      </a:lnTo>
                      <a:lnTo>
                        <a:pt x="796" y="1368"/>
                      </a:lnTo>
                      <a:lnTo>
                        <a:pt x="794" y="1330"/>
                      </a:lnTo>
                      <a:lnTo>
                        <a:pt x="790" y="1286"/>
                      </a:lnTo>
                      <a:lnTo>
                        <a:pt x="786" y="1238"/>
                      </a:lnTo>
                      <a:lnTo>
                        <a:pt x="786" y="1238"/>
                      </a:lnTo>
                      <a:lnTo>
                        <a:pt x="770" y="1172"/>
                      </a:lnTo>
                      <a:lnTo>
                        <a:pt x="756" y="1114"/>
                      </a:lnTo>
                      <a:lnTo>
                        <a:pt x="746" y="1062"/>
                      </a:lnTo>
                      <a:lnTo>
                        <a:pt x="760" y="1088"/>
                      </a:lnTo>
                      <a:lnTo>
                        <a:pt x="780" y="1138"/>
                      </a:lnTo>
                      <a:lnTo>
                        <a:pt x="790" y="1152"/>
                      </a:lnTo>
                      <a:lnTo>
                        <a:pt x="794" y="1176"/>
                      </a:lnTo>
                      <a:lnTo>
                        <a:pt x="812" y="1210"/>
                      </a:lnTo>
                      <a:lnTo>
                        <a:pt x="816" y="1218"/>
                      </a:lnTo>
                      <a:lnTo>
                        <a:pt x="840" y="1266"/>
                      </a:lnTo>
                      <a:lnTo>
                        <a:pt x="850" y="1264"/>
                      </a:lnTo>
                      <a:lnTo>
                        <a:pt x="854" y="1272"/>
                      </a:lnTo>
                      <a:lnTo>
                        <a:pt x="850" y="1282"/>
                      </a:lnTo>
                      <a:lnTo>
                        <a:pt x="864" y="1304"/>
                      </a:lnTo>
                      <a:lnTo>
                        <a:pt x="884" y="1340"/>
                      </a:lnTo>
                      <a:lnTo>
                        <a:pt x="914" y="1362"/>
                      </a:lnTo>
                      <a:lnTo>
                        <a:pt x="946" y="1370"/>
                      </a:lnTo>
                      <a:lnTo>
                        <a:pt x="938" y="1348"/>
                      </a:lnTo>
                      <a:lnTo>
                        <a:pt x="952" y="1366"/>
                      </a:lnTo>
                      <a:lnTo>
                        <a:pt x="964" y="1336"/>
                      </a:lnTo>
                      <a:lnTo>
                        <a:pt x="962" y="1298"/>
                      </a:lnTo>
                      <a:lnTo>
                        <a:pt x="942" y="1262"/>
                      </a:lnTo>
                      <a:lnTo>
                        <a:pt x="932" y="1238"/>
                      </a:lnTo>
                      <a:lnTo>
                        <a:pt x="922" y="1236"/>
                      </a:lnTo>
                      <a:lnTo>
                        <a:pt x="918" y="1228"/>
                      </a:lnTo>
                      <a:lnTo>
                        <a:pt x="922" y="1222"/>
                      </a:lnTo>
                      <a:lnTo>
                        <a:pt x="898" y="1174"/>
                      </a:lnTo>
                      <a:lnTo>
                        <a:pt x="892" y="1166"/>
                      </a:lnTo>
                      <a:lnTo>
                        <a:pt x="874" y="1132"/>
                      </a:lnTo>
                      <a:lnTo>
                        <a:pt x="856" y="1116"/>
                      </a:lnTo>
                      <a:lnTo>
                        <a:pt x="850" y="1100"/>
                      </a:lnTo>
                      <a:lnTo>
                        <a:pt x="820" y="1056"/>
                      </a:lnTo>
                      <a:lnTo>
                        <a:pt x="804" y="1030"/>
                      </a:lnTo>
                      <a:lnTo>
                        <a:pt x="804" y="1030"/>
                      </a:lnTo>
                      <a:lnTo>
                        <a:pt x="800" y="1022"/>
                      </a:lnTo>
                      <a:lnTo>
                        <a:pt x="800" y="1022"/>
                      </a:lnTo>
                      <a:lnTo>
                        <a:pt x="840" y="1058"/>
                      </a:lnTo>
                      <a:lnTo>
                        <a:pt x="884" y="1104"/>
                      </a:lnTo>
                      <a:lnTo>
                        <a:pt x="934" y="1158"/>
                      </a:lnTo>
                      <a:lnTo>
                        <a:pt x="934" y="1158"/>
                      </a:lnTo>
                      <a:lnTo>
                        <a:pt x="972" y="1190"/>
                      </a:lnTo>
                      <a:lnTo>
                        <a:pt x="1006" y="1216"/>
                      </a:lnTo>
                      <a:lnTo>
                        <a:pt x="1036" y="1238"/>
                      </a:lnTo>
                      <a:lnTo>
                        <a:pt x="1036" y="1238"/>
                      </a:lnTo>
                      <a:lnTo>
                        <a:pt x="1062" y="1254"/>
                      </a:lnTo>
                      <a:lnTo>
                        <a:pt x="1082" y="1264"/>
                      </a:lnTo>
                      <a:lnTo>
                        <a:pt x="1098" y="1270"/>
                      </a:lnTo>
                      <a:lnTo>
                        <a:pt x="1138" y="1282"/>
                      </a:lnTo>
                      <a:lnTo>
                        <a:pt x="1158" y="1282"/>
                      </a:lnTo>
                      <a:lnTo>
                        <a:pt x="1168" y="1280"/>
                      </a:lnTo>
                      <a:lnTo>
                        <a:pt x="1168" y="1280"/>
                      </a:lnTo>
                      <a:lnTo>
                        <a:pt x="1170" y="1278"/>
                      </a:lnTo>
                      <a:lnTo>
                        <a:pt x="1174" y="1274"/>
                      </a:lnTo>
                      <a:lnTo>
                        <a:pt x="1180" y="1270"/>
                      </a:lnTo>
                      <a:lnTo>
                        <a:pt x="1186" y="1270"/>
                      </a:lnTo>
                      <a:lnTo>
                        <a:pt x="1190" y="1270"/>
                      </a:lnTo>
                      <a:lnTo>
                        <a:pt x="1190" y="1270"/>
                      </a:lnTo>
                      <a:lnTo>
                        <a:pt x="1196" y="1272"/>
                      </a:lnTo>
                      <a:lnTo>
                        <a:pt x="1202" y="1270"/>
                      </a:lnTo>
                      <a:lnTo>
                        <a:pt x="1214" y="1266"/>
                      </a:lnTo>
                      <a:lnTo>
                        <a:pt x="1224" y="1260"/>
                      </a:lnTo>
                      <a:lnTo>
                        <a:pt x="1234" y="1236"/>
                      </a:lnTo>
                      <a:lnTo>
                        <a:pt x="1244" y="1216"/>
                      </a:lnTo>
                      <a:lnTo>
                        <a:pt x="1244" y="1216"/>
                      </a:lnTo>
                      <a:lnTo>
                        <a:pt x="1252" y="1202"/>
                      </a:lnTo>
                      <a:lnTo>
                        <a:pt x="1260" y="1192"/>
                      </a:lnTo>
                      <a:lnTo>
                        <a:pt x="1268" y="1184"/>
                      </a:lnTo>
                      <a:lnTo>
                        <a:pt x="1268" y="1184"/>
                      </a:lnTo>
                      <a:lnTo>
                        <a:pt x="1274" y="1176"/>
                      </a:lnTo>
                      <a:lnTo>
                        <a:pt x="1278" y="1168"/>
                      </a:lnTo>
                      <a:lnTo>
                        <a:pt x="1278" y="1156"/>
                      </a:lnTo>
                      <a:lnTo>
                        <a:pt x="1278" y="1156"/>
                      </a:lnTo>
                      <a:lnTo>
                        <a:pt x="1282" y="1144"/>
                      </a:lnTo>
                      <a:lnTo>
                        <a:pt x="1286" y="1132"/>
                      </a:lnTo>
                      <a:lnTo>
                        <a:pt x="1288" y="1128"/>
                      </a:lnTo>
                      <a:lnTo>
                        <a:pt x="1292" y="1126"/>
                      </a:lnTo>
                      <a:lnTo>
                        <a:pt x="1292" y="1126"/>
                      </a:lnTo>
                      <a:lnTo>
                        <a:pt x="1296" y="1124"/>
                      </a:lnTo>
                      <a:lnTo>
                        <a:pt x="1298" y="1120"/>
                      </a:lnTo>
                      <a:lnTo>
                        <a:pt x="1306" y="1112"/>
                      </a:lnTo>
                      <a:lnTo>
                        <a:pt x="1312" y="1096"/>
                      </a:lnTo>
                      <a:lnTo>
                        <a:pt x="1312" y="1096"/>
                      </a:lnTo>
                      <a:lnTo>
                        <a:pt x="1314" y="1078"/>
                      </a:lnTo>
                      <a:lnTo>
                        <a:pt x="1316" y="1068"/>
                      </a:lnTo>
                      <a:lnTo>
                        <a:pt x="1316" y="1068"/>
                      </a:lnTo>
                      <a:lnTo>
                        <a:pt x="1314" y="1066"/>
                      </a:lnTo>
                      <a:lnTo>
                        <a:pt x="1314" y="1062"/>
                      </a:lnTo>
                      <a:lnTo>
                        <a:pt x="1316" y="1054"/>
                      </a:lnTo>
                      <a:lnTo>
                        <a:pt x="1324" y="1042"/>
                      </a:lnTo>
                      <a:lnTo>
                        <a:pt x="1324" y="1042"/>
                      </a:lnTo>
                      <a:lnTo>
                        <a:pt x="1330" y="1036"/>
                      </a:lnTo>
                      <a:lnTo>
                        <a:pt x="1334" y="1030"/>
                      </a:lnTo>
                      <a:lnTo>
                        <a:pt x="1336" y="1020"/>
                      </a:lnTo>
                      <a:lnTo>
                        <a:pt x="1336" y="1020"/>
                      </a:lnTo>
                      <a:close/>
                      <a:moveTo>
                        <a:pt x="662" y="842"/>
                      </a:moveTo>
                      <a:lnTo>
                        <a:pt x="662" y="842"/>
                      </a:lnTo>
                      <a:lnTo>
                        <a:pt x="662" y="842"/>
                      </a:lnTo>
                      <a:lnTo>
                        <a:pt x="662" y="842"/>
                      </a:lnTo>
                      <a:lnTo>
                        <a:pt x="662" y="842"/>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4" name="Group 53"/>
              <p:cNvGrpSpPr>
                <a:grpSpLocks noChangeAspect="1"/>
              </p:cNvGrpSpPr>
              <p:nvPr/>
            </p:nvGrpSpPr>
            <p:grpSpPr>
              <a:xfrm>
                <a:off x="69" y="4273552"/>
                <a:ext cx="1192646" cy="1365250"/>
                <a:chOff x="6991351" y="2448533"/>
                <a:chExt cx="1646965" cy="1885342"/>
              </a:xfrm>
              <a:solidFill>
                <a:schemeClr val="bg2">
                  <a:lumMod val="50000"/>
                  <a:lumOff val="50000"/>
                  <a:alpha val="18000"/>
                </a:schemeClr>
              </a:solidFill>
            </p:grpSpPr>
            <p:sp>
              <p:nvSpPr>
                <p:cNvPr id="155" name="Freeform 56"/>
                <p:cNvSpPr>
                  <a:spLocks/>
                </p:cNvSpPr>
                <p:nvPr/>
              </p:nvSpPr>
              <p:spPr bwMode="auto">
                <a:xfrm>
                  <a:off x="7543643" y="2953066"/>
                  <a:ext cx="19050" cy="498475"/>
                </a:xfrm>
                <a:custGeom>
                  <a:avLst/>
                  <a:gdLst>
                    <a:gd name="T0" fmla="*/ 2 w 12"/>
                    <a:gd name="T1" fmla="*/ 314 h 314"/>
                    <a:gd name="T2" fmla="*/ 2 w 12"/>
                    <a:gd name="T3" fmla="*/ 314 h 314"/>
                    <a:gd name="T4" fmla="*/ 4 w 12"/>
                    <a:gd name="T5" fmla="*/ 314 h 314"/>
                    <a:gd name="T6" fmla="*/ 4 w 12"/>
                    <a:gd name="T7" fmla="*/ 314 h 314"/>
                    <a:gd name="T8" fmla="*/ 4 w 12"/>
                    <a:gd name="T9" fmla="*/ 296 h 314"/>
                    <a:gd name="T10" fmla="*/ 12 w 12"/>
                    <a:gd name="T11" fmla="*/ 56 h 314"/>
                    <a:gd name="T12" fmla="*/ 12 w 12"/>
                    <a:gd name="T13" fmla="*/ 56 h 314"/>
                    <a:gd name="T14" fmla="*/ 12 w 12"/>
                    <a:gd name="T15" fmla="*/ 28 h 314"/>
                    <a:gd name="T16" fmla="*/ 12 w 12"/>
                    <a:gd name="T17" fmla="*/ 28 h 314"/>
                    <a:gd name="T18" fmla="*/ 12 w 12"/>
                    <a:gd name="T19" fmla="*/ 16 h 314"/>
                    <a:gd name="T20" fmla="*/ 10 w 12"/>
                    <a:gd name="T21" fmla="*/ 6 h 314"/>
                    <a:gd name="T22" fmla="*/ 10 w 12"/>
                    <a:gd name="T23" fmla="*/ 6 h 314"/>
                    <a:gd name="T24" fmla="*/ 6 w 12"/>
                    <a:gd name="T25" fmla="*/ 0 h 314"/>
                    <a:gd name="T26" fmla="*/ 4 w 12"/>
                    <a:gd name="T27" fmla="*/ 0 h 314"/>
                    <a:gd name="T28" fmla="*/ 2 w 12"/>
                    <a:gd name="T29" fmla="*/ 2 h 314"/>
                    <a:gd name="T30" fmla="*/ 2 w 12"/>
                    <a:gd name="T31" fmla="*/ 2 h 314"/>
                    <a:gd name="T32" fmla="*/ 0 w 12"/>
                    <a:gd name="T33" fmla="*/ 10 h 314"/>
                    <a:gd name="T34" fmla="*/ 0 w 12"/>
                    <a:gd name="T35" fmla="*/ 18 h 314"/>
                    <a:gd name="T36" fmla="*/ 0 w 12"/>
                    <a:gd name="T37" fmla="*/ 18 h 314"/>
                    <a:gd name="T38" fmla="*/ 2 w 12"/>
                    <a:gd name="T39" fmla="*/ 28 h 314"/>
                    <a:gd name="T40" fmla="*/ 2 w 12"/>
                    <a:gd name="T41" fmla="*/ 42 h 314"/>
                    <a:gd name="T42" fmla="*/ 0 w 12"/>
                    <a:gd name="T43" fmla="*/ 298 h 314"/>
                    <a:gd name="T44" fmla="*/ 0 w 12"/>
                    <a:gd name="T45" fmla="*/ 298 h 314"/>
                    <a:gd name="T46" fmla="*/ 0 w 12"/>
                    <a:gd name="T47" fmla="*/ 310 h 314"/>
                    <a:gd name="T48" fmla="*/ 2 w 12"/>
                    <a:gd name="T49" fmla="*/ 314 h 314"/>
                    <a:gd name="T50" fmla="*/ 2 w 12"/>
                    <a:gd name="T51" fmla="*/ 314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 h="314">
                      <a:moveTo>
                        <a:pt x="2" y="314"/>
                      </a:moveTo>
                      <a:lnTo>
                        <a:pt x="2" y="314"/>
                      </a:lnTo>
                      <a:lnTo>
                        <a:pt x="4" y="314"/>
                      </a:lnTo>
                      <a:lnTo>
                        <a:pt x="4" y="314"/>
                      </a:lnTo>
                      <a:lnTo>
                        <a:pt x="4" y="296"/>
                      </a:lnTo>
                      <a:lnTo>
                        <a:pt x="12" y="56"/>
                      </a:lnTo>
                      <a:lnTo>
                        <a:pt x="12" y="56"/>
                      </a:lnTo>
                      <a:lnTo>
                        <a:pt x="12" y="28"/>
                      </a:lnTo>
                      <a:lnTo>
                        <a:pt x="12" y="28"/>
                      </a:lnTo>
                      <a:lnTo>
                        <a:pt x="12" y="16"/>
                      </a:lnTo>
                      <a:lnTo>
                        <a:pt x="10" y="6"/>
                      </a:lnTo>
                      <a:lnTo>
                        <a:pt x="10" y="6"/>
                      </a:lnTo>
                      <a:lnTo>
                        <a:pt x="6" y="0"/>
                      </a:lnTo>
                      <a:lnTo>
                        <a:pt x="4" y="0"/>
                      </a:lnTo>
                      <a:lnTo>
                        <a:pt x="2" y="2"/>
                      </a:lnTo>
                      <a:lnTo>
                        <a:pt x="2" y="2"/>
                      </a:lnTo>
                      <a:lnTo>
                        <a:pt x="0" y="10"/>
                      </a:lnTo>
                      <a:lnTo>
                        <a:pt x="0" y="18"/>
                      </a:lnTo>
                      <a:lnTo>
                        <a:pt x="0" y="18"/>
                      </a:lnTo>
                      <a:lnTo>
                        <a:pt x="2" y="28"/>
                      </a:lnTo>
                      <a:lnTo>
                        <a:pt x="2" y="42"/>
                      </a:lnTo>
                      <a:lnTo>
                        <a:pt x="0" y="298"/>
                      </a:lnTo>
                      <a:lnTo>
                        <a:pt x="0" y="298"/>
                      </a:lnTo>
                      <a:lnTo>
                        <a:pt x="0" y="310"/>
                      </a:lnTo>
                      <a:lnTo>
                        <a:pt x="2" y="314"/>
                      </a:lnTo>
                      <a:lnTo>
                        <a:pt x="2" y="3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57"/>
                <p:cNvSpPr>
                  <a:spLocks/>
                </p:cNvSpPr>
                <p:nvPr/>
              </p:nvSpPr>
              <p:spPr bwMode="auto">
                <a:xfrm>
                  <a:off x="7597775" y="335597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Freeform 58"/>
                <p:cNvSpPr>
                  <a:spLocks/>
                </p:cNvSpPr>
                <p:nvPr/>
              </p:nvSpPr>
              <p:spPr bwMode="auto">
                <a:xfrm>
                  <a:off x="7565869" y="3273742"/>
                  <a:ext cx="463550" cy="193675"/>
                </a:xfrm>
                <a:custGeom>
                  <a:avLst/>
                  <a:gdLst>
                    <a:gd name="T0" fmla="*/ 0 w 292"/>
                    <a:gd name="T1" fmla="*/ 122 h 122"/>
                    <a:gd name="T2" fmla="*/ 0 w 292"/>
                    <a:gd name="T3" fmla="*/ 122 h 122"/>
                    <a:gd name="T4" fmla="*/ 18 w 292"/>
                    <a:gd name="T5" fmla="*/ 116 h 122"/>
                    <a:gd name="T6" fmla="*/ 254 w 292"/>
                    <a:gd name="T7" fmla="*/ 20 h 122"/>
                    <a:gd name="T8" fmla="*/ 254 w 292"/>
                    <a:gd name="T9" fmla="*/ 20 h 122"/>
                    <a:gd name="T10" fmla="*/ 268 w 292"/>
                    <a:gd name="T11" fmla="*/ 14 h 122"/>
                    <a:gd name="T12" fmla="*/ 278 w 292"/>
                    <a:gd name="T13" fmla="*/ 12 h 122"/>
                    <a:gd name="T14" fmla="*/ 278 w 292"/>
                    <a:gd name="T15" fmla="*/ 12 h 122"/>
                    <a:gd name="T16" fmla="*/ 284 w 292"/>
                    <a:gd name="T17" fmla="*/ 10 h 122"/>
                    <a:gd name="T18" fmla="*/ 292 w 292"/>
                    <a:gd name="T19" fmla="*/ 6 h 122"/>
                    <a:gd name="T20" fmla="*/ 292 w 292"/>
                    <a:gd name="T21" fmla="*/ 6 h 122"/>
                    <a:gd name="T22" fmla="*/ 292 w 292"/>
                    <a:gd name="T23" fmla="*/ 4 h 122"/>
                    <a:gd name="T24" fmla="*/ 292 w 292"/>
                    <a:gd name="T25" fmla="*/ 2 h 122"/>
                    <a:gd name="T26" fmla="*/ 286 w 292"/>
                    <a:gd name="T27" fmla="*/ 0 h 122"/>
                    <a:gd name="T28" fmla="*/ 286 w 292"/>
                    <a:gd name="T29" fmla="*/ 0 h 122"/>
                    <a:gd name="T30" fmla="*/ 274 w 292"/>
                    <a:gd name="T31" fmla="*/ 2 h 122"/>
                    <a:gd name="T32" fmla="*/ 264 w 292"/>
                    <a:gd name="T33" fmla="*/ 6 h 122"/>
                    <a:gd name="T34" fmla="*/ 264 w 292"/>
                    <a:gd name="T35" fmla="*/ 6 h 122"/>
                    <a:gd name="T36" fmla="*/ 238 w 292"/>
                    <a:gd name="T37" fmla="*/ 16 h 122"/>
                    <a:gd name="T38" fmla="*/ 16 w 292"/>
                    <a:gd name="T39" fmla="*/ 112 h 122"/>
                    <a:gd name="T40" fmla="*/ 16 w 292"/>
                    <a:gd name="T41" fmla="*/ 112 h 122"/>
                    <a:gd name="T42" fmla="*/ 0 w 292"/>
                    <a:gd name="T43" fmla="*/ 120 h 122"/>
                    <a:gd name="T44" fmla="*/ 0 w 292"/>
                    <a:gd name="T45" fmla="*/ 120 h 122"/>
                    <a:gd name="T46" fmla="*/ 0 w 292"/>
                    <a:gd name="T47" fmla="*/ 120 h 122"/>
                    <a:gd name="T48" fmla="*/ 0 w 292"/>
                    <a:gd name="T49" fmla="*/ 120 h 122"/>
                    <a:gd name="T50" fmla="*/ 0 w 292"/>
                    <a:gd name="T51" fmla="*/ 122 h 122"/>
                    <a:gd name="T52" fmla="*/ 0 w 292"/>
                    <a:gd name="T53"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2" h="122">
                      <a:moveTo>
                        <a:pt x="0" y="122"/>
                      </a:moveTo>
                      <a:lnTo>
                        <a:pt x="0" y="122"/>
                      </a:lnTo>
                      <a:lnTo>
                        <a:pt x="18" y="116"/>
                      </a:lnTo>
                      <a:lnTo>
                        <a:pt x="254" y="20"/>
                      </a:lnTo>
                      <a:lnTo>
                        <a:pt x="254" y="20"/>
                      </a:lnTo>
                      <a:lnTo>
                        <a:pt x="268" y="14"/>
                      </a:lnTo>
                      <a:lnTo>
                        <a:pt x="278" y="12"/>
                      </a:lnTo>
                      <a:lnTo>
                        <a:pt x="278" y="12"/>
                      </a:lnTo>
                      <a:lnTo>
                        <a:pt x="284" y="10"/>
                      </a:lnTo>
                      <a:lnTo>
                        <a:pt x="292" y="6"/>
                      </a:lnTo>
                      <a:lnTo>
                        <a:pt x="292" y="6"/>
                      </a:lnTo>
                      <a:lnTo>
                        <a:pt x="292" y="4"/>
                      </a:lnTo>
                      <a:lnTo>
                        <a:pt x="292" y="2"/>
                      </a:lnTo>
                      <a:lnTo>
                        <a:pt x="286" y="0"/>
                      </a:lnTo>
                      <a:lnTo>
                        <a:pt x="286" y="0"/>
                      </a:lnTo>
                      <a:lnTo>
                        <a:pt x="274" y="2"/>
                      </a:lnTo>
                      <a:lnTo>
                        <a:pt x="264" y="6"/>
                      </a:lnTo>
                      <a:lnTo>
                        <a:pt x="264" y="6"/>
                      </a:lnTo>
                      <a:lnTo>
                        <a:pt x="238" y="16"/>
                      </a:lnTo>
                      <a:lnTo>
                        <a:pt x="16" y="112"/>
                      </a:lnTo>
                      <a:lnTo>
                        <a:pt x="16" y="112"/>
                      </a:lnTo>
                      <a:lnTo>
                        <a:pt x="0" y="120"/>
                      </a:lnTo>
                      <a:lnTo>
                        <a:pt x="0" y="120"/>
                      </a:lnTo>
                      <a:lnTo>
                        <a:pt x="0" y="120"/>
                      </a:lnTo>
                      <a:lnTo>
                        <a:pt x="0" y="120"/>
                      </a:lnTo>
                      <a:lnTo>
                        <a:pt x="0" y="122"/>
                      </a:lnTo>
                      <a:lnTo>
                        <a:pt x="0" y="1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Freeform 59"/>
                <p:cNvSpPr>
                  <a:spLocks noEditPoints="1"/>
                </p:cNvSpPr>
                <p:nvPr/>
              </p:nvSpPr>
              <p:spPr bwMode="auto">
                <a:xfrm>
                  <a:off x="6991351" y="2448533"/>
                  <a:ext cx="1646965" cy="1885342"/>
                </a:xfrm>
                <a:custGeom>
                  <a:avLst/>
                  <a:gdLst>
                    <a:gd name="T0" fmla="*/ 1212 w 1216"/>
                    <a:gd name="T1" fmla="*/ 748 h 1392"/>
                    <a:gd name="T2" fmla="*/ 1174 w 1216"/>
                    <a:gd name="T3" fmla="*/ 708 h 1392"/>
                    <a:gd name="T4" fmla="*/ 850 w 1216"/>
                    <a:gd name="T5" fmla="*/ 674 h 1392"/>
                    <a:gd name="T6" fmla="*/ 410 w 1216"/>
                    <a:gd name="T7" fmla="*/ 830 h 1392"/>
                    <a:gd name="T8" fmla="*/ 392 w 1216"/>
                    <a:gd name="T9" fmla="*/ 836 h 1392"/>
                    <a:gd name="T10" fmla="*/ 400 w 1216"/>
                    <a:gd name="T11" fmla="*/ 812 h 1392"/>
                    <a:gd name="T12" fmla="*/ 408 w 1216"/>
                    <a:gd name="T13" fmla="*/ 796 h 1392"/>
                    <a:gd name="T14" fmla="*/ 398 w 1216"/>
                    <a:gd name="T15" fmla="*/ 784 h 1392"/>
                    <a:gd name="T16" fmla="*/ 396 w 1216"/>
                    <a:gd name="T17" fmla="*/ 776 h 1392"/>
                    <a:gd name="T18" fmla="*/ 390 w 1216"/>
                    <a:gd name="T19" fmla="*/ 770 h 1392"/>
                    <a:gd name="T20" fmla="*/ 380 w 1216"/>
                    <a:gd name="T21" fmla="*/ 766 h 1392"/>
                    <a:gd name="T22" fmla="*/ 374 w 1216"/>
                    <a:gd name="T23" fmla="*/ 768 h 1392"/>
                    <a:gd name="T24" fmla="*/ 356 w 1216"/>
                    <a:gd name="T25" fmla="*/ 768 h 1392"/>
                    <a:gd name="T26" fmla="*/ 348 w 1216"/>
                    <a:gd name="T27" fmla="*/ 782 h 1392"/>
                    <a:gd name="T28" fmla="*/ 330 w 1216"/>
                    <a:gd name="T29" fmla="*/ 774 h 1392"/>
                    <a:gd name="T30" fmla="*/ 310 w 1216"/>
                    <a:gd name="T31" fmla="*/ 308 h 1392"/>
                    <a:gd name="T32" fmla="*/ 164 w 1216"/>
                    <a:gd name="T33" fmla="*/ 22 h 1392"/>
                    <a:gd name="T34" fmla="*/ 90 w 1216"/>
                    <a:gd name="T35" fmla="*/ 0 h 1392"/>
                    <a:gd name="T36" fmla="*/ 76 w 1216"/>
                    <a:gd name="T37" fmla="*/ 14 h 1392"/>
                    <a:gd name="T38" fmla="*/ 0 w 1216"/>
                    <a:gd name="T39" fmla="*/ 650 h 1392"/>
                    <a:gd name="T40" fmla="*/ 0 w 1216"/>
                    <a:gd name="T41" fmla="*/ 692 h 1392"/>
                    <a:gd name="T42" fmla="*/ 22 w 1216"/>
                    <a:gd name="T43" fmla="*/ 1096 h 1392"/>
                    <a:gd name="T44" fmla="*/ 120 w 1216"/>
                    <a:gd name="T45" fmla="*/ 1036 h 1392"/>
                    <a:gd name="T46" fmla="*/ 228 w 1216"/>
                    <a:gd name="T47" fmla="*/ 952 h 1392"/>
                    <a:gd name="T48" fmla="*/ 154 w 1216"/>
                    <a:gd name="T49" fmla="*/ 1044 h 1392"/>
                    <a:gd name="T50" fmla="*/ 122 w 1216"/>
                    <a:gd name="T51" fmla="*/ 1102 h 1392"/>
                    <a:gd name="T52" fmla="*/ 76 w 1216"/>
                    <a:gd name="T53" fmla="*/ 1188 h 1392"/>
                    <a:gd name="T54" fmla="*/ 118 w 1216"/>
                    <a:gd name="T55" fmla="*/ 1216 h 1392"/>
                    <a:gd name="T56" fmla="*/ 178 w 1216"/>
                    <a:gd name="T57" fmla="*/ 1142 h 1392"/>
                    <a:gd name="T58" fmla="*/ 222 w 1216"/>
                    <a:gd name="T59" fmla="*/ 1090 h 1392"/>
                    <a:gd name="T60" fmla="*/ 278 w 1216"/>
                    <a:gd name="T61" fmla="*/ 988 h 1392"/>
                    <a:gd name="T62" fmla="*/ 296 w 1216"/>
                    <a:gd name="T63" fmla="*/ 960 h 1392"/>
                    <a:gd name="T64" fmla="*/ 244 w 1216"/>
                    <a:gd name="T65" fmla="*/ 1120 h 1392"/>
                    <a:gd name="T66" fmla="*/ 224 w 1216"/>
                    <a:gd name="T67" fmla="*/ 1234 h 1392"/>
                    <a:gd name="T68" fmla="*/ 232 w 1216"/>
                    <a:gd name="T69" fmla="*/ 1330 h 1392"/>
                    <a:gd name="T70" fmla="*/ 248 w 1216"/>
                    <a:gd name="T71" fmla="*/ 1354 h 1392"/>
                    <a:gd name="T72" fmla="*/ 262 w 1216"/>
                    <a:gd name="T73" fmla="*/ 1368 h 1392"/>
                    <a:gd name="T74" fmla="*/ 282 w 1216"/>
                    <a:gd name="T75" fmla="*/ 1390 h 1392"/>
                    <a:gd name="T76" fmla="*/ 338 w 1216"/>
                    <a:gd name="T77" fmla="*/ 1388 h 1392"/>
                    <a:gd name="T78" fmla="*/ 388 w 1216"/>
                    <a:gd name="T79" fmla="*/ 1390 h 1392"/>
                    <a:gd name="T80" fmla="*/ 412 w 1216"/>
                    <a:gd name="T81" fmla="*/ 1386 h 1392"/>
                    <a:gd name="T82" fmla="*/ 428 w 1216"/>
                    <a:gd name="T83" fmla="*/ 1392 h 1392"/>
                    <a:gd name="T84" fmla="*/ 450 w 1216"/>
                    <a:gd name="T85" fmla="*/ 1392 h 1392"/>
                    <a:gd name="T86" fmla="*/ 474 w 1216"/>
                    <a:gd name="T87" fmla="*/ 1380 h 1392"/>
                    <a:gd name="T88" fmla="*/ 496 w 1216"/>
                    <a:gd name="T89" fmla="*/ 1380 h 1392"/>
                    <a:gd name="T90" fmla="*/ 526 w 1216"/>
                    <a:gd name="T91" fmla="*/ 1374 h 1392"/>
                    <a:gd name="T92" fmla="*/ 598 w 1216"/>
                    <a:gd name="T93" fmla="*/ 1314 h 1392"/>
                    <a:gd name="T94" fmla="*/ 616 w 1216"/>
                    <a:gd name="T95" fmla="*/ 1292 h 1392"/>
                    <a:gd name="T96" fmla="*/ 630 w 1216"/>
                    <a:gd name="T97" fmla="*/ 1178 h 1392"/>
                    <a:gd name="T98" fmla="*/ 608 w 1216"/>
                    <a:gd name="T99" fmla="*/ 1104 h 1392"/>
                    <a:gd name="T100" fmla="*/ 714 w 1216"/>
                    <a:gd name="T101" fmla="*/ 1124 h 1392"/>
                    <a:gd name="T102" fmla="*/ 866 w 1216"/>
                    <a:gd name="T103" fmla="*/ 1120 h 1392"/>
                    <a:gd name="T104" fmla="*/ 1044 w 1216"/>
                    <a:gd name="T105" fmla="*/ 966 h 1392"/>
                    <a:gd name="T106" fmla="*/ 1210 w 1216"/>
                    <a:gd name="T107" fmla="*/ 784 h 1392"/>
                    <a:gd name="T108" fmla="*/ 382 w 1216"/>
                    <a:gd name="T109" fmla="*/ 776 h 1392"/>
                    <a:gd name="T110" fmla="*/ 382 w 1216"/>
                    <a:gd name="T111" fmla="*/ 776 h 1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16" h="1392">
                      <a:moveTo>
                        <a:pt x="1216" y="756"/>
                      </a:moveTo>
                      <a:lnTo>
                        <a:pt x="1216" y="756"/>
                      </a:lnTo>
                      <a:lnTo>
                        <a:pt x="1212" y="748"/>
                      </a:lnTo>
                      <a:lnTo>
                        <a:pt x="1212" y="748"/>
                      </a:lnTo>
                      <a:lnTo>
                        <a:pt x="1206" y="738"/>
                      </a:lnTo>
                      <a:lnTo>
                        <a:pt x="1200" y="730"/>
                      </a:lnTo>
                      <a:lnTo>
                        <a:pt x="1186" y="716"/>
                      </a:lnTo>
                      <a:lnTo>
                        <a:pt x="1174" y="708"/>
                      </a:lnTo>
                      <a:lnTo>
                        <a:pt x="1168" y="704"/>
                      </a:lnTo>
                      <a:lnTo>
                        <a:pt x="1084" y="676"/>
                      </a:lnTo>
                      <a:lnTo>
                        <a:pt x="976" y="664"/>
                      </a:lnTo>
                      <a:lnTo>
                        <a:pt x="850" y="674"/>
                      </a:lnTo>
                      <a:lnTo>
                        <a:pt x="742" y="698"/>
                      </a:lnTo>
                      <a:lnTo>
                        <a:pt x="582" y="748"/>
                      </a:lnTo>
                      <a:lnTo>
                        <a:pt x="476" y="796"/>
                      </a:lnTo>
                      <a:lnTo>
                        <a:pt x="410" y="830"/>
                      </a:lnTo>
                      <a:lnTo>
                        <a:pt x="388" y="842"/>
                      </a:lnTo>
                      <a:lnTo>
                        <a:pt x="388" y="842"/>
                      </a:lnTo>
                      <a:lnTo>
                        <a:pt x="392" y="836"/>
                      </a:lnTo>
                      <a:lnTo>
                        <a:pt x="392" y="836"/>
                      </a:lnTo>
                      <a:lnTo>
                        <a:pt x="394" y="828"/>
                      </a:lnTo>
                      <a:lnTo>
                        <a:pt x="394" y="814"/>
                      </a:lnTo>
                      <a:lnTo>
                        <a:pt x="394" y="814"/>
                      </a:lnTo>
                      <a:lnTo>
                        <a:pt x="400" y="812"/>
                      </a:lnTo>
                      <a:lnTo>
                        <a:pt x="404" y="808"/>
                      </a:lnTo>
                      <a:lnTo>
                        <a:pt x="404" y="808"/>
                      </a:lnTo>
                      <a:lnTo>
                        <a:pt x="408" y="802"/>
                      </a:lnTo>
                      <a:lnTo>
                        <a:pt x="408" y="796"/>
                      </a:lnTo>
                      <a:lnTo>
                        <a:pt x="404" y="790"/>
                      </a:lnTo>
                      <a:lnTo>
                        <a:pt x="400" y="784"/>
                      </a:lnTo>
                      <a:lnTo>
                        <a:pt x="400" y="784"/>
                      </a:lnTo>
                      <a:lnTo>
                        <a:pt x="398" y="784"/>
                      </a:lnTo>
                      <a:lnTo>
                        <a:pt x="402" y="782"/>
                      </a:lnTo>
                      <a:lnTo>
                        <a:pt x="398" y="780"/>
                      </a:lnTo>
                      <a:lnTo>
                        <a:pt x="396" y="778"/>
                      </a:lnTo>
                      <a:lnTo>
                        <a:pt x="396" y="776"/>
                      </a:lnTo>
                      <a:lnTo>
                        <a:pt x="394" y="770"/>
                      </a:lnTo>
                      <a:lnTo>
                        <a:pt x="392" y="772"/>
                      </a:lnTo>
                      <a:lnTo>
                        <a:pt x="392" y="770"/>
                      </a:lnTo>
                      <a:lnTo>
                        <a:pt x="390" y="770"/>
                      </a:lnTo>
                      <a:lnTo>
                        <a:pt x="386" y="766"/>
                      </a:lnTo>
                      <a:lnTo>
                        <a:pt x="384" y="770"/>
                      </a:lnTo>
                      <a:lnTo>
                        <a:pt x="382" y="768"/>
                      </a:lnTo>
                      <a:lnTo>
                        <a:pt x="380" y="766"/>
                      </a:lnTo>
                      <a:lnTo>
                        <a:pt x="378" y="772"/>
                      </a:lnTo>
                      <a:lnTo>
                        <a:pt x="378" y="772"/>
                      </a:lnTo>
                      <a:lnTo>
                        <a:pt x="378" y="772"/>
                      </a:lnTo>
                      <a:lnTo>
                        <a:pt x="374" y="768"/>
                      </a:lnTo>
                      <a:lnTo>
                        <a:pt x="374" y="768"/>
                      </a:lnTo>
                      <a:lnTo>
                        <a:pt x="368" y="764"/>
                      </a:lnTo>
                      <a:lnTo>
                        <a:pt x="362" y="764"/>
                      </a:lnTo>
                      <a:lnTo>
                        <a:pt x="356" y="768"/>
                      </a:lnTo>
                      <a:lnTo>
                        <a:pt x="352" y="772"/>
                      </a:lnTo>
                      <a:lnTo>
                        <a:pt x="352" y="772"/>
                      </a:lnTo>
                      <a:lnTo>
                        <a:pt x="348" y="776"/>
                      </a:lnTo>
                      <a:lnTo>
                        <a:pt x="348" y="782"/>
                      </a:lnTo>
                      <a:lnTo>
                        <a:pt x="348" y="782"/>
                      </a:lnTo>
                      <a:lnTo>
                        <a:pt x="336" y="786"/>
                      </a:lnTo>
                      <a:lnTo>
                        <a:pt x="328" y="792"/>
                      </a:lnTo>
                      <a:lnTo>
                        <a:pt x="330" y="774"/>
                      </a:lnTo>
                      <a:lnTo>
                        <a:pt x="336" y="700"/>
                      </a:lnTo>
                      <a:lnTo>
                        <a:pt x="340" y="586"/>
                      </a:lnTo>
                      <a:lnTo>
                        <a:pt x="328" y="418"/>
                      </a:lnTo>
                      <a:lnTo>
                        <a:pt x="310" y="308"/>
                      </a:lnTo>
                      <a:lnTo>
                        <a:pt x="274" y="186"/>
                      </a:lnTo>
                      <a:lnTo>
                        <a:pt x="222" y="92"/>
                      </a:lnTo>
                      <a:lnTo>
                        <a:pt x="164" y="22"/>
                      </a:lnTo>
                      <a:lnTo>
                        <a:pt x="164" y="22"/>
                      </a:lnTo>
                      <a:lnTo>
                        <a:pt x="152" y="14"/>
                      </a:lnTo>
                      <a:lnTo>
                        <a:pt x="136" y="6"/>
                      </a:lnTo>
                      <a:lnTo>
                        <a:pt x="118" y="0"/>
                      </a:lnTo>
                      <a:lnTo>
                        <a:pt x="90" y="0"/>
                      </a:lnTo>
                      <a:lnTo>
                        <a:pt x="90" y="0"/>
                      </a:lnTo>
                      <a:lnTo>
                        <a:pt x="82" y="4"/>
                      </a:lnTo>
                      <a:lnTo>
                        <a:pt x="78" y="10"/>
                      </a:lnTo>
                      <a:lnTo>
                        <a:pt x="76" y="14"/>
                      </a:lnTo>
                      <a:lnTo>
                        <a:pt x="58" y="38"/>
                      </a:lnTo>
                      <a:lnTo>
                        <a:pt x="24" y="100"/>
                      </a:lnTo>
                      <a:lnTo>
                        <a:pt x="0" y="158"/>
                      </a:lnTo>
                      <a:lnTo>
                        <a:pt x="0" y="650"/>
                      </a:lnTo>
                      <a:lnTo>
                        <a:pt x="76" y="712"/>
                      </a:lnTo>
                      <a:lnTo>
                        <a:pt x="76" y="712"/>
                      </a:lnTo>
                      <a:lnTo>
                        <a:pt x="36" y="700"/>
                      </a:lnTo>
                      <a:lnTo>
                        <a:pt x="0" y="692"/>
                      </a:lnTo>
                      <a:lnTo>
                        <a:pt x="0" y="1108"/>
                      </a:lnTo>
                      <a:lnTo>
                        <a:pt x="0" y="1108"/>
                      </a:lnTo>
                      <a:lnTo>
                        <a:pt x="22" y="1096"/>
                      </a:lnTo>
                      <a:lnTo>
                        <a:pt x="22" y="1096"/>
                      </a:lnTo>
                      <a:lnTo>
                        <a:pt x="52" y="1080"/>
                      </a:lnTo>
                      <a:lnTo>
                        <a:pt x="84" y="1060"/>
                      </a:lnTo>
                      <a:lnTo>
                        <a:pt x="120" y="1036"/>
                      </a:lnTo>
                      <a:lnTo>
                        <a:pt x="120" y="1036"/>
                      </a:lnTo>
                      <a:lnTo>
                        <a:pt x="166" y="996"/>
                      </a:lnTo>
                      <a:lnTo>
                        <a:pt x="206" y="962"/>
                      </a:lnTo>
                      <a:lnTo>
                        <a:pt x="244" y="932"/>
                      </a:lnTo>
                      <a:lnTo>
                        <a:pt x="228" y="952"/>
                      </a:lnTo>
                      <a:lnTo>
                        <a:pt x="198" y="990"/>
                      </a:lnTo>
                      <a:lnTo>
                        <a:pt x="190" y="1004"/>
                      </a:lnTo>
                      <a:lnTo>
                        <a:pt x="172" y="1016"/>
                      </a:lnTo>
                      <a:lnTo>
                        <a:pt x="154" y="1044"/>
                      </a:lnTo>
                      <a:lnTo>
                        <a:pt x="148" y="1052"/>
                      </a:lnTo>
                      <a:lnTo>
                        <a:pt x="122" y="1090"/>
                      </a:lnTo>
                      <a:lnTo>
                        <a:pt x="126" y="1096"/>
                      </a:lnTo>
                      <a:lnTo>
                        <a:pt x="122" y="1102"/>
                      </a:lnTo>
                      <a:lnTo>
                        <a:pt x="112" y="1104"/>
                      </a:lnTo>
                      <a:lnTo>
                        <a:pt x="102" y="1124"/>
                      </a:lnTo>
                      <a:lnTo>
                        <a:pt x="80" y="1154"/>
                      </a:lnTo>
                      <a:lnTo>
                        <a:pt x="76" y="1188"/>
                      </a:lnTo>
                      <a:lnTo>
                        <a:pt x="84" y="1216"/>
                      </a:lnTo>
                      <a:lnTo>
                        <a:pt x="98" y="1200"/>
                      </a:lnTo>
                      <a:lnTo>
                        <a:pt x="88" y="1218"/>
                      </a:lnTo>
                      <a:lnTo>
                        <a:pt x="118" y="1216"/>
                      </a:lnTo>
                      <a:lnTo>
                        <a:pt x="146" y="1198"/>
                      </a:lnTo>
                      <a:lnTo>
                        <a:pt x="166" y="1168"/>
                      </a:lnTo>
                      <a:lnTo>
                        <a:pt x="180" y="1150"/>
                      </a:lnTo>
                      <a:lnTo>
                        <a:pt x="178" y="1142"/>
                      </a:lnTo>
                      <a:lnTo>
                        <a:pt x="182" y="1136"/>
                      </a:lnTo>
                      <a:lnTo>
                        <a:pt x="190" y="1136"/>
                      </a:lnTo>
                      <a:lnTo>
                        <a:pt x="216" y="1098"/>
                      </a:lnTo>
                      <a:lnTo>
                        <a:pt x="222" y="1090"/>
                      </a:lnTo>
                      <a:lnTo>
                        <a:pt x="240" y="1062"/>
                      </a:lnTo>
                      <a:lnTo>
                        <a:pt x="246" y="1042"/>
                      </a:lnTo>
                      <a:lnTo>
                        <a:pt x="256" y="1030"/>
                      </a:lnTo>
                      <a:lnTo>
                        <a:pt x="278" y="988"/>
                      </a:lnTo>
                      <a:lnTo>
                        <a:pt x="292" y="964"/>
                      </a:lnTo>
                      <a:lnTo>
                        <a:pt x="292" y="964"/>
                      </a:lnTo>
                      <a:lnTo>
                        <a:pt x="296" y="960"/>
                      </a:lnTo>
                      <a:lnTo>
                        <a:pt x="296" y="960"/>
                      </a:lnTo>
                      <a:lnTo>
                        <a:pt x="284" y="1004"/>
                      </a:lnTo>
                      <a:lnTo>
                        <a:pt x="266" y="1058"/>
                      </a:lnTo>
                      <a:lnTo>
                        <a:pt x="244" y="1120"/>
                      </a:lnTo>
                      <a:lnTo>
                        <a:pt x="244" y="1120"/>
                      </a:lnTo>
                      <a:lnTo>
                        <a:pt x="236" y="1162"/>
                      </a:lnTo>
                      <a:lnTo>
                        <a:pt x="228" y="1200"/>
                      </a:lnTo>
                      <a:lnTo>
                        <a:pt x="224" y="1234"/>
                      </a:lnTo>
                      <a:lnTo>
                        <a:pt x="224" y="1234"/>
                      </a:lnTo>
                      <a:lnTo>
                        <a:pt x="222" y="1260"/>
                      </a:lnTo>
                      <a:lnTo>
                        <a:pt x="222" y="1278"/>
                      </a:lnTo>
                      <a:lnTo>
                        <a:pt x="224" y="1294"/>
                      </a:lnTo>
                      <a:lnTo>
                        <a:pt x="232" y="1330"/>
                      </a:lnTo>
                      <a:lnTo>
                        <a:pt x="238" y="1346"/>
                      </a:lnTo>
                      <a:lnTo>
                        <a:pt x="246" y="1354"/>
                      </a:lnTo>
                      <a:lnTo>
                        <a:pt x="246" y="1354"/>
                      </a:lnTo>
                      <a:lnTo>
                        <a:pt x="248" y="1354"/>
                      </a:lnTo>
                      <a:lnTo>
                        <a:pt x="252" y="1356"/>
                      </a:lnTo>
                      <a:lnTo>
                        <a:pt x="258" y="1360"/>
                      </a:lnTo>
                      <a:lnTo>
                        <a:pt x="262" y="1368"/>
                      </a:lnTo>
                      <a:lnTo>
                        <a:pt x="262" y="1368"/>
                      </a:lnTo>
                      <a:lnTo>
                        <a:pt x="264" y="1372"/>
                      </a:lnTo>
                      <a:lnTo>
                        <a:pt x="266" y="1378"/>
                      </a:lnTo>
                      <a:lnTo>
                        <a:pt x="274" y="1384"/>
                      </a:lnTo>
                      <a:lnTo>
                        <a:pt x="282" y="1390"/>
                      </a:lnTo>
                      <a:lnTo>
                        <a:pt x="306" y="1388"/>
                      </a:lnTo>
                      <a:lnTo>
                        <a:pt x="326" y="1386"/>
                      </a:lnTo>
                      <a:lnTo>
                        <a:pt x="326" y="1386"/>
                      </a:lnTo>
                      <a:lnTo>
                        <a:pt x="338" y="1388"/>
                      </a:lnTo>
                      <a:lnTo>
                        <a:pt x="358" y="1392"/>
                      </a:lnTo>
                      <a:lnTo>
                        <a:pt x="382" y="1392"/>
                      </a:lnTo>
                      <a:lnTo>
                        <a:pt x="382" y="1392"/>
                      </a:lnTo>
                      <a:lnTo>
                        <a:pt x="388" y="1390"/>
                      </a:lnTo>
                      <a:lnTo>
                        <a:pt x="388" y="1390"/>
                      </a:lnTo>
                      <a:lnTo>
                        <a:pt x="400" y="1386"/>
                      </a:lnTo>
                      <a:lnTo>
                        <a:pt x="408" y="1386"/>
                      </a:lnTo>
                      <a:lnTo>
                        <a:pt x="412" y="1386"/>
                      </a:lnTo>
                      <a:lnTo>
                        <a:pt x="416" y="1388"/>
                      </a:lnTo>
                      <a:lnTo>
                        <a:pt x="416" y="1388"/>
                      </a:lnTo>
                      <a:lnTo>
                        <a:pt x="422" y="1390"/>
                      </a:lnTo>
                      <a:lnTo>
                        <a:pt x="428" y="1392"/>
                      </a:lnTo>
                      <a:lnTo>
                        <a:pt x="446" y="1392"/>
                      </a:lnTo>
                      <a:lnTo>
                        <a:pt x="446" y="1392"/>
                      </a:lnTo>
                      <a:lnTo>
                        <a:pt x="450" y="1392"/>
                      </a:lnTo>
                      <a:lnTo>
                        <a:pt x="450" y="1392"/>
                      </a:lnTo>
                      <a:lnTo>
                        <a:pt x="464" y="1386"/>
                      </a:lnTo>
                      <a:lnTo>
                        <a:pt x="472" y="1382"/>
                      </a:lnTo>
                      <a:lnTo>
                        <a:pt x="472" y="1382"/>
                      </a:lnTo>
                      <a:lnTo>
                        <a:pt x="474" y="1380"/>
                      </a:lnTo>
                      <a:lnTo>
                        <a:pt x="476" y="1378"/>
                      </a:lnTo>
                      <a:lnTo>
                        <a:pt x="484" y="1378"/>
                      </a:lnTo>
                      <a:lnTo>
                        <a:pt x="496" y="1380"/>
                      </a:lnTo>
                      <a:lnTo>
                        <a:pt x="496" y="1380"/>
                      </a:lnTo>
                      <a:lnTo>
                        <a:pt x="504" y="1380"/>
                      </a:lnTo>
                      <a:lnTo>
                        <a:pt x="510" y="1380"/>
                      </a:lnTo>
                      <a:lnTo>
                        <a:pt x="520" y="1378"/>
                      </a:lnTo>
                      <a:lnTo>
                        <a:pt x="526" y="1374"/>
                      </a:lnTo>
                      <a:lnTo>
                        <a:pt x="528" y="1372"/>
                      </a:lnTo>
                      <a:lnTo>
                        <a:pt x="554" y="1350"/>
                      </a:lnTo>
                      <a:lnTo>
                        <a:pt x="582" y="1336"/>
                      </a:lnTo>
                      <a:lnTo>
                        <a:pt x="598" y="1314"/>
                      </a:lnTo>
                      <a:lnTo>
                        <a:pt x="598" y="1314"/>
                      </a:lnTo>
                      <a:lnTo>
                        <a:pt x="606" y="1306"/>
                      </a:lnTo>
                      <a:lnTo>
                        <a:pt x="612" y="1300"/>
                      </a:lnTo>
                      <a:lnTo>
                        <a:pt x="616" y="1292"/>
                      </a:lnTo>
                      <a:lnTo>
                        <a:pt x="616" y="1292"/>
                      </a:lnTo>
                      <a:lnTo>
                        <a:pt x="624" y="1270"/>
                      </a:lnTo>
                      <a:lnTo>
                        <a:pt x="628" y="1254"/>
                      </a:lnTo>
                      <a:lnTo>
                        <a:pt x="630" y="1178"/>
                      </a:lnTo>
                      <a:lnTo>
                        <a:pt x="630" y="1178"/>
                      </a:lnTo>
                      <a:lnTo>
                        <a:pt x="614" y="1116"/>
                      </a:lnTo>
                      <a:lnTo>
                        <a:pt x="614" y="1116"/>
                      </a:lnTo>
                      <a:lnTo>
                        <a:pt x="608" y="1104"/>
                      </a:lnTo>
                      <a:lnTo>
                        <a:pt x="594" y="1086"/>
                      </a:lnTo>
                      <a:lnTo>
                        <a:pt x="562" y="1042"/>
                      </a:lnTo>
                      <a:lnTo>
                        <a:pt x="678" y="1106"/>
                      </a:lnTo>
                      <a:lnTo>
                        <a:pt x="714" y="1124"/>
                      </a:lnTo>
                      <a:lnTo>
                        <a:pt x="750" y="1142"/>
                      </a:lnTo>
                      <a:lnTo>
                        <a:pt x="782" y="1146"/>
                      </a:lnTo>
                      <a:lnTo>
                        <a:pt x="822" y="1140"/>
                      </a:lnTo>
                      <a:lnTo>
                        <a:pt x="866" y="1120"/>
                      </a:lnTo>
                      <a:lnTo>
                        <a:pt x="910" y="1090"/>
                      </a:lnTo>
                      <a:lnTo>
                        <a:pt x="936" y="1070"/>
                      </a:lnTo>
                      <a:lnTo>
                        <a:pt x="1000" y="1006"/>
                      </a:lnTo>
                      <a:lnTo>
                        <a:pt x="1044" y="966"/>
                      </a:lnTo>
                      <a:lnTo>
                        <a:pt x="1148" y="864"/>
                      </a:lnTo>
                      <a:lnTo>
                        <a:pt x="1194" y="808"/>
                      </a:lnTo>
                      <a:lnTo>
                        <a:pt x="1210" y="784"/>
                      </a:lnTo>
                      <a:lnTo>
                        <a:pt x="1210" y="784"/>
                      </a:lnTo>
                      <a:lnTo>
                        <a:pt x="1212" y="782"/>
                      </a:lnTo>
                      <a:lnTo>
                        <a:pt x="1216" y="776"/>
                      </a:lnTo>
                      <a:lnTo>
                        <a:pt x="1216" y="756"/>
                      </a:lnTo>
                      <a:close/>
                      <a:moveTo>
                        <a:pt x="382" y="776"/>
                      </a:moveTo>
                      <a:lnTo>
                        <a:pt x="382" y="776"/>
                      </a:lnTo>
                      <a:lnTo>
                        <a:pt x="382" y="776"/>
                      </a:lnTo>
                      <a:lnTo>
                        <a:pt x="382" y="776"/>
                      </a:lnTo>
                      <a:lnTo>
                        <a:pt x="382" y="776"/>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45" name="Group 58"/>
              <p:cNvGrpSpPr>
                <a:grpSpLocks noChangeAspect="1"/>
              </p:cNvGrpSpPr>
              <p:nvPr/>
            </p:nvGrpSpPr>
            <p:grpSpPr>
              <a:xfrm>
                <a:off x="7366653" y="-16"/>
                <a:ext cx="1266631" cy="990597"/>
                <a:chOff x="5410249" y="5114925"/>
                <a:chExt cx="1558925" cy="1219200"/>
              </a:xfrm>
              <a:solidFill>
                <a:schemeClr val="bg2">
                  <a:lumMod val="50000"/>
                  <a:lumOff val="50000"/>
                  <a:alpha val="18000"/>
                </a:schemeClr>
              </a:solidFill>
            </p:grpSpPr>
            <p:sp>
              <p:nvSpPr>
                <p:cNvPr id="151" name="Freeform 63"/>
                <p:cNvSpPr>
                  <a:spLocks/>
                </p:cNvSpPr>
                <p:nvPr/>
              </p:nvSpPr>
              <p:spPr bwMode="auto">
                <a:xfrm>
                  <a:off x="5819775" y="5114925"/>
                  <a:ext cx="228600" cy="231775"/>
                </a:xfrm>
                <a:custGeom>
                  <a:avLst/>
                  <a:gdLst>
                    <a:gd name="T0" fmla="*/ 144 w 144"/>
                    <a:gd name="T1" fmla="*/ 146 h 146"/>
                    <a:gd name="T2" fmla="*/ 144 w 144"/>
                    <a:gd name="T3" fmla="*/ 146 h 146"/>
                    <a:gd name="T4" fmla="*/ 144 w 144"/>
                    <a:gd name="T5" fmla="*/ 146 h 146"/>
                    <a:gd name="T6" fmla="*/ 144 w 144"/>
                    <a:gd name="T7" fmla="*/ 146 h 146"/>
                    <a:gd name="T8" fmla="*/ 132 w 144"/>
                    <a:gd name="T9" fmla="*/ 132 h 146"/>
                    <a:gd name="T10" fmla="*/ 32 w 144"/>
                    <a:gd name="T11" fmla="*/ 22 h 146"/>
                    <a:gd name="T12" fmla="*/ 32 w 144"/>
                    <a:gd name="T13" fmla="*/ 22 h 146"/>
                    <a:gd name="T14" fmla="*/ 18 w 144"/>
                    <a:gd name="T15" fmla="*/ 4 h 146"/>
                    <a:gd name="T16" fmla="*/ 18 w 144"/>
                    <a:gd name="T17" fmla="*/ 4 h 146"/>
                    <a:gd name="T18" fmla="*/ 12 w 144"/>
                    <a:gd name="T19" fmla="*/ 2 h 146"/>
                    <a:gd name="T20" fmla="*/ 8 w 144"/>
                    <a:gd name="T21" fmla="*/ 0 h 146"/>
                    <a:gd name="T22" fmla="*/ 8 w 144"/>
                    <a:gd name="T23" fmla="*/ 0 h 146"/>
                    <a:gd name="T24" fmla="*/ 0 w 144"/>
                    <a:gd name="T25" fmla="*/ 0 h 146"/>
                    <a:gd name="T26" fmla="*/ 0 w 144"/>
                    <a:gd name="T27" fmla="*/ 0 h 146"/>
                    <a:gd name="T28" fmla="*/ 6 w 144"/>
                    <a:gd name="T29" fmla="*/ 4 h 146"/>
                    <a:gd name="T30" fmla="*/ 6 w 144"/>
                    <a:gd name="T31" fmla="*/ 4 h 146"/>
                    <a:gd name="T32" fmla="*/ 22 w 144"/>
                    <a:gd name="T33" fmla="*/ 18 h 146"/>
                    <a:gd name="T34" fmla="*/ 130 w 144"/>
                    <a:gd name="T35" fmla="*/ 136 h 146"/>
                    <a:gd name="T36" fmla="*/ 130 w 144"/>
                    <a:gd name="T37" fmla="*/ 136 h 146"/>
                    <a:gd name="T38" fmla="*/ 144 w 144"/>
                    <a:gd name="T39" fmla="*/ 146 h 146"/>
                    <a:gd name="T40" fmla="*/ 144 w 144"/>
                    <a:gd name="T41"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46">
                      <a:moveTo>
                        <a:pt x="144" y="146"/>
                      </a:moveTo>
                      <a:lnTo>
                        <a:pt x="144" y="146"/>
                      </a:lnTo>
                      <a:lnTo>
                        <a:pt x="144" y="146"/>
                      </a:lnTo>
                      <a:lnTo>
                        <a:pt x="144" y="146"/>
                      </a:lnTo>
                      <a:lnTo>
                        <a:pt x="132" y="132"/>
                      </a:lnTo>
                      <a:lnTo>
                        <a:pt x="32" y="22"/>
                      </a:lnTo>
                      <a:lnTo>
                        <a:pt x="32" y="22"/>
                      </a:lnTo>
                      <a:lnTo>
                        <a:pt x="18" y="4"/>
                      </a:lnTo>
                      <a:lnTo>
                        <a:pt x="18" y="4"/>
                      </a:lnTo>
                      <a:lnTo>
                        <a:pt x="12" y="2"/>
                      </a:lnTo>
                      <a:lnTo>
                        <a:pt x="8" y="0"/>
                      </a:lnTo>
                      <a:lnTo>
                        <a:pt x="8" y="0"/>
                      </a:lnTo>
                      <a:lnTo>
                        <a:pt x="0" y="0"/>
                      </a:lnTo>
                      <a:lnTo>
                        <a:pt x="0" y="0"/>
                      </a:lnTo>
                      <a:lnTo>
                        <a:pt x="6" y="4"/>
                      </a:lnTo>
                      <a:lnTo>
                        <a:pt x="6" y="4"/>
                      </a:lnTo>
                      <a:lnTo>
                        <a:pt x="22" y="18"/>
                      </a:lnTo>
                      <a:lnTo>
                        <a:pt x="130" y="136"/>
                      </a:lnTo>
                      <a:lnTo>
                        <a:pt x="130" y="136"/>
                      </a:lnTo>
                      <a:lnTo>
                        <a:pt x="144" y="146"/>
                      </a:lnTo>
                      <a:lnTo>
                        <a:pt x="144" y="1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Freeform 64"/>
                <p:cNvSpPr>
                  <a:spLocks/>
                </p:cNvSpPr>
                <p:nvPr/>
              </p:nvSpPr>
              <p:spPr bwMode="auto">
                <a:xfrm>
                  <a:off x="6051550" y="535305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Freeform 65"/>
                <p:cNvSpPr>
                  <a:spLocks/>
                </p:cNvSpPr>
                <p:nvPr/>
              </p:nvSpPr>
              <p:spPr bwMode="auto">
                <a:xfrm>
                  <a:off x="6061075" y="5114925"/>
                  <a:ext cx="104775" cy="228600"/>
                </a:xfrm>
                <a:custGeom>
                  <a:avLst/>
                  <a:gdLst>
                    <a:gd name="T0" fmla="*/ 2 w 66"/>
                    <a:gd name="T1" fmla="*/ 144 h 144"/>
                    <a:gd name="T2" fmla="*/ 2 w 66"/>
                    <a:gd name="T3" fmla="*/ 144 h 144"/>
                    <a:gd name="T4" fmla="*/ 10 w 66"/>
                    <a:gd name="T5" fmla="*/ 130 h 144"/>
                    <a:gd name="T6" fmla="*/ 62 w 66"/>
                    <a:gd name="T7" fmla="*/ 14 h 144"/>
                    <a:gd name="T8" fmla="*/ 62 w 66"/>
                    <a:gd name="T9" fmla="*/ 14 h 144"/>
                    <a:gd name="T10" fmla="*/ 66 w 66"/>
                    <a:gd name="T11" fmla="*/ 4 h 144"/>
                    <a:gd name="T12" fmla="*/ 66 w 66"/>
                    <a:gd name="T13" fmla="*/ 2 h 144"/>
                    <a:gd name="T14" fmla="*/ 66 w 66"/>
                    <a:gd name="T15" fmla="*/ 0 h 144"/>
                    <a:gd name="T16" fmla="*/ 66 w 66"/>
                    <a:gd name="T17" fmla="*/ 0 h 144"/>
                    <a:gd name="T18" fmla="*/ 62 w 66"/>
                    <a:gd name="T19" fmla="*/ 4 h 144"/>
                    <a:gd name="T20" fmla="*/ 56 w 66"/>
                    <a:gd name="T21" fmla="*/ 14 h 144"/>
                    <a:gd name="T22" fmla="*/ 6 w 66"/>
                    <a:gd name="T23" fmla="*/ 128 h 144"/>
                    <a:gd name="T24" fmla="*/ 6 w 66"/>
                    <a:gd name="T25" fmla="*/ 128 h 144"/>
                    <a:gd name="T26" fmla="*/ 0 w 66"/>
                    <a:gd name="T27" fmla="*/ 144 h 144"/>
                    <a:gd name="T28" fmla="*/ 0 w 66"/>
                    <a:gd name="T29" fmla="*/ 144 h 144"/>
                    <a:gd name="T30" fmla="*/ 0 w 66"/>
                    <a:gd name="T31" fmla="*/ 144 h 144"/>
                    <a:gd name="T32" fmla="*/ 0 w 66"/>
                    <a:gd name="T33" fmla="*/ 144 h 144"/>
                    <a:gd name="T34" fmla="*/ 2 w 66"/>
                    <a:gd name="T35" fmla="*/ 144 h 144"/>
                    <a:gd name="T36" fmla="*/ 2 w 66"/>
                    <a:gd name="T37"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144">
                      <a:moveTo>
                        <a:pt x="2" y="144"/>
                      </a:moveTo>
                      <a:lnTo>
                        <a:pt x="2" y="144"/>
                      </a:lnTo>
                      <a:lnTo>
                        <a:pt x="10" y="130"/>
                      </a:lnTo>
                      <a:lnTo>
                        <a:pt x="62" y="14"/>
                      </a:lnTo>
                      <a:lnTo>
                        <a:pt x="62" y="14"/>
                      </a:lnTo>
                      <a:lnTo>
                        <a:pt x="66" y="4"/>
                      </a:lnTo>
                      <a:lnTo>
                        <a:pt x="66" y="2"/>
                      </a:lnTo>
                      <a:lnTo>
                        <a:pt x="66" y="0"/>
                      </a:lnTo>
                      <a:lnTo>
                        <a:pt x="66" y="0"/>
                      </a:lnTo>
                      <a:lnTo>
                        <a:pt x="62" y="4"/>
                      </a:lnTo>
                      <a:lnTo>
                        <a:pt x="56" y="14"/>
                      </a:lnTo>
                      <a:lnTo>
                        <a:pt x="6" y="128"/>
                      </a:lnTo>
                      <a:lnTo>
                        <a:pt x="6" y="128"/>
                      </a:lnTo>
                      <a:lnTo>
                        <a:pt x="0" y="144"/>
                      </a:lnTo>
                      <a:lnTo>
                        <a:pt x="0" y="144"/>
                      </a:lnTo>
                      <a:lnTo>
                        <a:pt x="0" y="144"/>
                      </a:lnTo>
                      <a:lnTo>
                        <a:pt x="0" y="144"/>
                      </a:lnTo>
                      <a:lnTo>
                        <a:pt x="2" y="144"/>
                      </a:lnTo>
                      <a:lnTo>
                        <a:pt x="2"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66"/>
                <p:cNvSpPr>
                  <a:spLocks noEditPoints="1"/>
                </p:cNvSpPr>
                <p:nvPr/>
              </p:nvSpPr>
              <p:spPr bwMode="auto">
                <a:xfrm>
                  <a:off x="5410249" y="5114925"/>
                  <a:ext cx="1558925" cy="1219200"/>
                </a:xfrm>
                <a:custGeom>
                  <a:avLst/>
                  <a:gdLst>
                    <a:gd name="T0" fmla="*/ 604 w 982"/>
                    <a:gd name="T1" fmla="*/ 146 h 768"/>
                    <a:gd name="T2" fmla="*/ 588 w 982"/>
                    <a:gd name="T3" fmla="*/ 156 h 768"/>
                    <a:gd name="T4" fmla="*/ 572 w 982"/>
                    <a:gd name="T5" fmla="*/ 144 h 768"/>
                    <a:gd name="T6" fmla="*/ 560 w 982"/>
                    <a:gd name="T7" fmla="*/ 146 h 768"/>
                    <a:gd name="T8" fmla="*/ 550 w 982"/>
                    <a:gd name="T9" fmla="*/ 152 h 768"/>
                    <a:gd name="T10" fmla="*/ 542 w 982"/>
                    <a:gd name="T11" fmla="*/ 182 h 768"/>
                    <a:gd name="T12" fmla="*/ 346 w 982"/>
                    <a:gd name="T13" fmla="*/ 0 h 768"/>
                    <a:gd name="T14" fmla="*/ 44 w 982"/>
                    <a:gd name="T15" fmla="*/ 62 h 768"/>
                    <a:gd name="T16" fmla="*/ 76 w 982"/>
                    <a:gd name="T17" fmla="*/ 92 h 768"/>
                    <a:gd name="T18" fmla="*/ 110 w 982"/>
                    <a:gd name="T19" fmla="*/ 124 h 768"/>
                    <a:gd name="T20" fmla="*/ 126 w 982"/>
                    <a:gd name="T21" fmla="*/ 160 h 768"/>
                    <a:gd name="T22" fmla="*/ 146 w 982"/>
                    <a:gd name="T23" fmla="*/ 188 h 768"/>
                    <a:gd name="T24" fmla="*/ 166 w 982"/>
                    <a:gd name="T25" fmla="*/ 220 h 768"/>
                    <a:gd name="T26" fmla="*/ 206 w 982"/>
                    <a:gd name="T27" fmla="*/ 270 h 768"/>
                    <a:gd name="T28" fmla="*/ 322 w 982"/>
                    <a:gd name="T29" fmla="*/ 280 h 768"/>
                    <a:gd name="T30" fmla="*/ 294 w 982"/>
                    <a:gd name="T31" fmla="*/ 348 h 768"/>
                    <a:gd name="T32" fmla="*/ 256 w 982"/>
                    <a:gd name="T33" fmla="*/ 484 h 768"/>
                    <a:gd name="T34" fmla="*/ 282 w 982"/>
                    <a:gd name="T35" fmla="*/ 514 h 768"/>
                    <a:gd name="T36" fmla="*/ 312 w 982"/>
                    <a:gd name="T37" fmla="*/ 550 h 768"/>
                    <a:gd name="T38" fmla="*/ 330 w 982"/>
                    <a:gd name="T39" fmla="*/ 570 h 768"/>
                    <a:gd name="T40" fmla="*/ 350 w 982"/>
                    <a:gd name="T41" fmla="*/ 598 h 768"/>
                    <a:gd name="T42" fmla="*/ 378 w 982"/>
                    <a:gd name="T43" fmla="*/ 616 h 768"/>
                    <a:gd name="T44" fmla="*/ 354 w 982"/>
                    <a:gd name="T45" fmla="*/ 684 h 768"/>
                    <a:gd name="T46" fmla="*/ 338 w 982"/>
                    <a:gd name="T47" fmla="*/ 754 h 768"/>
                    <a:gd name="T48" fmla="*/ 378 w 982"/>
                    <a:gd name="T49" fmla="*/ 758 h 768"/>
                    <a:gd name="T50" fmla="*/ 414 w 982"/>
                    <a:gd name="T51" fmla="*/ 660 h 768"/>
                    <a:gd name="T52" fmla="*/ 456 w 982"/>
                    <a:gd name="T53" fmla="*/ 662 h 768"/>
                    <a:gd name="T54" fmla="*/ 474 w 982"/>
                    <a:gd name="T55" fmla="*/ 652 h 768"/>
                    <a:gd name="T56" fmla="*/ 504 w 982"/>
                    <a:gd name="T57" fmla="*/ 652 h 768"/>
                    <a:gd name="T58" fmla="*/ 530 w 982"/>
                    <a:gd name="T59" fmla="*/ 582 h 768"/>
                    <a:gd name="T60" fmla="*/ 560 w 982"/>
                    <a:gd name="T61" fmla="*/ 332 h 768"/>
                    <a:gd name="T62" fmla="*/ 568 w 982"/>
                    <a:gd name="T63" fmla="*/ 306 h 768"/>
                    <a:gd name="T64" fmla="*/ 586 w 982"/>
                    <a:gd name="T65" fmla="*/ 428 h 768"/>
                    <a:gd name="T66" fmla="*/ 636 w 982"/>
                    <a:gd name="T67" fmla="*/ 484 h 768"/>
                    <a:gd name="T68" fmla="*/ 628 w 982"/>
                    <a:gd name="T69" fmla="*/ 376 h 768"/>
                    <a:gd name="T70" fmla="*/ 612 w 982"/>
                    <a:gd name="T71" fmla="*/ 288 h 768"/>
                    <a:gd name="T72" fmla="*/ 678 w 982"/>
                    <a:gd name="T73" fmla="*/ 454 h 768"/>
                    <a:gd name="T74" fmla="*/ 762 w 982"/>
                    <a:gd name="T75" fmla="*/ 592 h 768"/>
                    <a:gd name="T76" fmla="*/ 790 w 982"/>
                    <a:gd name="T77" fmla="*/ 602 h 768"/>
                    <a:gd name="T78" fmla="*/ 820 w 982"/>
                    <a:gd name="T79" fmla="*/ 598 h 768"/>
                    <a:gd name="T80" fmla="*/ 842 w 982"/>
                    <a:gd name="T81" fmla="*/ 590 h 768"/>
                    <a:gd name="T82" fmla="*/ 886 w 982"/>
                    <a:gd name="T83" fmla="*/ 598 h 768"/>
                    <a:gd name="T84" fmla="*/ 958 w 982"/>
                    <a:gd name="T85" fmla="*/ 668 h 768"/>
                    <a:gd name="T86" fmla="*/ 964 w 982"/>
                    <a:gd name="T87" fmla="*/ 616 h 768"/>
                    <a:gd name="T88" fmla="*/ 920 w 982"/>
                    <a:gd name="T89" fmla="*/ 576 h 768"/>
                    <a:gd name="T90" fmla="*/ 894 w 982"/>
                    <a:gd name="T91" fmla="*/ 516 h 768"/>
                    <a:gd name="T92" fmla="*/ 920 w 982"/>
                    <a:gd name="T93" fmla="*/ 500 h 768"/>
                    <a:gd name="T94" fmla="*/ 920 w 982"/>
                    <a:gd name="T95" fmla="*/ 460 h 768"/>
                    <a:gd name="T96" fmla="*/ 950 w 982"/>
                    <a:gd name="T97" fmla="*/ 436 h 768"/>
                    <a:gd name="T98" fmla="*/ 956 w 982"/>
                    <a:gd name="T99" fmla="*/ 388 h 768"/>
                    <a:gd name="T100" fmla="*/ 934 w 982"/>
                    <a:gd name="T101" fmla="*/ 318 h 768"/>
                    <a:gd name="T102" fmla="*/ 866 w 982"/>
                    <a:gd name="T103" fmla="*/ 238 h 768"/>
                    <a:gd name="T104" fmla="*/ 914 w 982"/>
                    <a:gd name="T105" fmla="*/ 178 h 768"/>
                    <a:gd name="T106" fmla="*/ 958 w 982"/>
                    <a:gd name="T107" fmla="*/ 118 h 768"/>
                    <a:gd name="T108" fmla="*/ 970 w 982"/>
                    <a:gd name="T109" fmla="*/ 78 h 768"/>
                    <a:gd name="T110" fmla="*/ 970 w 982"/>
                    <a:gd name="T111" fmla="*/ 38 h 768"/>
                    <a:gd name="T112" fmla="*/ 978 w 982"/>
                    <a:gd name="T113" fmla="*/ 14 h 768"/>
                    <a:gd name="T114" fmla="*/ 562 w 982"/>
                    <a:gd name="T115" fmla="*/ 150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82" h="768">
                      <a:moveTo>
                        <a:pt x="676" y="0"/>
                      </a:moveTo>
                      <a:lnTo>
                        <a:pt x="676" y="0"/>
                      </a:lnTo>
                      <a:lnTo>
                        <a:pt x="666" y="14"/>
                      </a:lnTo>
                      <a:lnTo>
                        <a:pt x="666" y="14"/>
                      </a:lnTo>
                      <a:lnTo>
                        <a:pt x="654" y="36"/>
                      </a:lnTo>
                      <a:lnTo>
                        <a:pt x="642" y="58"/>
                      </a:lnTo>
                      <a:lnTo>
                        <a:pt x="620" y="104"/>
                      </a:lnTo>
                      <a:lnTo>
                        <a:pt x="604" y="146"/>
                      </a:lnTo>
                      <a:lnTo>
                        <a:pt x="594" y="174"/>
                      </a:lnTo>
                      <a:lnTo>
                        <a:pt x="594" y="174"/>
                      </a:lnTo>
                      <a:lnTo>
                        <a:pt x="592" y="170"/>
                      </a:lnTo>
                      <a:lnTo>
                        <a:pt x="586" y="164"/>
                      </a:lnTo>
                      <a:lnTo>
                        <a:pt x="586" y="164"/>
                      </a:lnTo>
                      <a:lnTo>
                        <a:pt x="588" y="160"/>
                      </a:lnTo>
                      <a:lnTo>
                        <a:pt x="588" y="156"/>
                      </a:lnTo>
                      <a:lnTo>
                        <a:pt x="588" y="156"/>
                      </a:lnTo>
                      <a:lnTo>
                        <a:pt x="586" y="152"/>
                      </a:lnTo>
                      <a:lnTo>
                        <a:pt x="582" y="148"/>
                      </a:lnTo>
                      <a:lnTo>
                        <a:pt x="580" y="146"/>
                      </a:lnTo>
                      <a:lnTo>
                        <a:pt x="574" y="146"/>
                      </a:lnTo>
                      <a:lnTo>
                        <a:pt x="574" y="146"/>
                      </a:lnTo>
                      <a:lnTo>
                        <a:pt x="574" y="146"/>
                      </a:lnTo>
                      <a:lnTo>
                        <a:pt x="574" y="144"/>
                      </a:lnTo>
                      <a:lnTo>
                        <a:pt x="572" y="144"/>
                      </a:lnTo>
                      <a:lnTo>
                        <a:pt x="568" y="144"/>
                      </a:lnTo>
                      <a:lnTo>
                        <a:pt x="568" y="144"/>
                      </a:lnTo>
                      <a:lnTo>
                        <a:pt x="564" y="142"/>
                      </a:lnTo>
                      <a:lnTo>
                        <a:pt x="564" y="144"/>
                      </a:lnTo>
                      <a:lnTo>
                        <a:pt x="564" y="142"/>
                      </a:lnTo>
                      <a:lnTo>
                        <a:pt x="562" y="144"/>
                      </a:lnTo>
                      <a:lnTo>
                        <a:pt x="560" y="144"/>
                      </a:lnTo>
                      <a:lnTo>
                        <a:pt x="560" y="146"/>
                      </a:lnTo>
                      <a:lnTo>
                        <a:pt x="558" y="146"/>
                      </a:lnTo>
                      <a:lnTo>
                        <a:pt x="556" y="148"/>
                      </a:lnTo>
                      <a:lnTo>
                        <a:pt x="558" y="150"/>
                      </a:lnTo>
                      <a:lnTo>
                        <a:pt x="558" y="150"/>
                      </a:lnTo>
                      <a:lnTo>
                        <a:pt x="558" y="150"/>
                      </a:lnTo>
                      <a:lnTo>
                        <a:pt x="554" y="150"/>
                      </a:lnTo>
                      <a:lnTo>
                        <a:pt x="554" y="150"/>
                      </a:lnTo>
                      <a:lnTo>
                        <a:pt x="550" y="152"/>
                      </a:lnTo>
                      <a:lnTo>
                        <a:pt x="546" y="154"/>
                      </a:lnTo>
                      <a:lnTo>
                        <a:pt x="544" y="158"/>
                      </a:lnTo>
                      <a:lnTo>
                        <a:pt x="544" y="162"/>
                      </a:lnTo>
                      <a:lnTo>
                        <a:pt x="544" y="162"/>
                      </a:lnTo>
                      <a:lnTo>
                        <a:pt x="548" y="168"/>
                      </a:lnTo>
                      <a:lnTo>
                        <a:pt x="548" y="168"/>
                      </a:lnTo>
                      <a:lnTo>
                        <a:pt x="542" y="182"/>
                      </a:lnTo>
                      <a:lnTo>
                        <a:pt x="542" y="182"/>
                      </a:lnTo>
                      <a:lnTo>
                        <a:pt x="522" y="158"/>
                      </a:lnTo>
                      <a:lnTo>
                        <a:pt x="494" y="124"/>
                      </a:lnTo>
                      <a:lnTo>
                        <a:pt x="460" y="88"/>
                      </a:lnTo>
                      <a:lnTo>
                        <a:pt x="442" y="70"/>
                      </a:lnTo>
                      <a:lnTo>
                        <a:pt x="424" y="54"/>
                      </a:lnTo>
                      <a:lnTo>
                        <a:pt x="424" y="54"/>
                      </a:lnTo>
                      <a:lnTo>
                        <a:pt x="384" y="26"/>
                      </a:lnTo>
                      <a:lnTo>
                        <a:pt x="346" y="0"/>
                      </a:lnTo>
                      <a:lnTo>
                        <a:pt x="0" y="0"/>
                      </a:lnTo>
                      <a:lnTo>
                        <a:pt x="0" y="8"/>
                      </a:lnTo>
                      <a:lnTo>
                        <a:pt x="10" y="28"/>
                      </a:lnTo>
                      <a:lnTo>
                        <a:pt x="24" y="48"/>
                      </a:lnTo>
                      <a:lnTo>
                        <a:pt x="24" y="48"/>
                      </a:lnTo>
                      <a:lnTo>
                        <a:pt x="32" y="54"/>
                      </a:lnTo>
                      <a:lnTo>
                        <a:pt x="38" y="60"/>
                      </a:lnTo>
                      <a:lnTo>
                        <a:pt x="44" y="62"/>
                      </a:lnTo>
                      <a:lnTo>
                        <a:pt x="44" y="62"/>
                      </a:lnTo>
                      <a:lnTo>
                        <a:pt x="48" y="66"/>
                      </a:lnTo>
                      <a:lnTo>
                        <a:pt x="52" y="70"/>
                      </a:lnTo>
                      <a:lnTo>
                        <a:pt x="56" y="76"/>
                      </a:lnTo>
                      <a:lnTo>
                        <a:pt x="56" y="76"/>
                      </a:lnTo>
                      <a:lnTo>
                        <a:pt x="62" y="82"/>
                      </a:lnTo>
                      <a:lnTo>
                        <a:pt x="68" y="88"/>
                      </a:lnTo>
                      <a:lnTo>
                        <a:pt x="76" y="92"/>
                      </a:lnTo>
                      <a:lnTo>
                        <a:pt x="76" y="92"/>
                      </a:lnTo>
                      <a:lnTo>
                        <a:pt x="84" y="96"/>
                      </a:lnTo>
                      <a:lnTo>
                        <a:pt x="92" y="102"/>
                      </a:lnTo>
                      <a:lnTo>
                        <a:pt x="98" y="108"/>
                      </a:lnTo>
                      <a:lnTo>
                        <a:pt x="100" y="112"/>
                      </a:lnTo>
                      <a:lnTo>
                        <a:pt x="100" y="112"/>
                      </a:lnTo>
                      <a:lnTo>
                        <a:pt x="104" y="118"/>
                      </a:lnTo>
                      <a:lnTo>
                        <a:pt x="110" y="124"/>
                      </a:lnTo>
                      <a:lnTo>
                        <a:pt x="120" y="132"/>
                      </a:lnTo>
                      <a:lnTo>
                        <a:pt x="120" y="132"/>
                      </a:lnTo>
                      <a:lnTo>
                        <a:pt x="126" y="142"/>
                      </a:lnTo>
                      <a:lnTo>
                        <a:pt x="128" y="152"/>
                      </a:lnTo>
                      <a:lnTo>
                        <a:pt x="128" y="154"/>
                      </a:lnTo>
                      <a:lnTo>
                        <a:pt x="128" y="158"/>
                      </a:lnTo>
                      <a:lnTo>
                        <a:pt x="128" y="158"/>
                      </a:lnTo>
                      <a:lnTo>
                        <a:pt x="126" y="160"/>
                      </a:lnTo>
                      <a:lnTo>
                        <a:pt x="128" y="162"/>
                      </a:lnTo>
                      <a:lnTo>
                        <a:pt x="132" y="166"/>
                      </a:lnTo>
                      <a:lnTo>
                        <a:pt x="138" y="170"/>
                      </a:lnTo>
                      <a:lnTo>
                        <a:pt x="138" y="170"/>
                      </a:lnTo>
                      <a:lnTo>
                        <a:pt x="144" y="176"/>
                      </a:lnTo>
                      <a:lnTo>
                        <a:pt x="146" y="182"/>
                      </a:lnTo>
                      <a:lnTo>
                        <a:pt x="146" y="184"/>
                      </a:lnTo>
                      <a:lnTo>
                        <a:pt x="146" y="188"/>
                      </a:lnTo>
                      <a:lnTo>
                        <a:pt x="146" y="188"/>
                      </a:lnTo>
                      <a:lnTo>
                        <a:pt x="146" y="192"/>
                      </a:lnTo>
                      <a:lnTo>
                        <a:pt x="146" y="196"/>
                      </a:lnTo>
                      <a:lnTo>
                        <a:pt x="150" y="206"/>
                      </a:lnTo>
                      <a:lnTo>
                        <a:pt x="156" y="214"/>
                      </a:lnTo>
                      <a:lnTo>
                        <a:pt x="162" y="218"/>
                      </a:lnTo>
                      <a:lnTo>
                        <a:pt x="162" y="218"/>
                      </a:lnTo>
                      <a:lnTo>
                        <a:pt x="166" y="220"/>
                      </a:lnTo>
                      <a:lnTo>
                        <a:pt x="170" y="226"/>
                      </a:lnTo>
                      <a:lnTo>
                        <a:pt x="172" y="234"/>
                      </a:lnTo>
                      <a:lnTo>
                        <a:pt x="172" y="234"/>
                      </a:lnTo>
                      <a:lnTo>
                        <a:pt x="176" y="240"/>
                      </a:lnTo>
                      <a:lnTo>
                        <a:pt x="182" y="248"/>
                      </a:lnTo>
                      <a:lnTo>
                        <a:pt x="192" y="256"/>
                      </a:lnTo>
                      <a:lnTo>
                        <a:pt x="192" y="256"/>
                      </a:lnTo>
                      <a:lnTo>
                        <a:pt x="206" y="270"/>
                      </a:lnTo>
                      <a:lnTo>
                        <a:pt x="216" y="280"/>
                      </a:lnTo>
                      <a:lnTo>
                        <a:pt x="216" y="280"/>
                      </a:lnTo>
                      <a:lnTo>
                        <a:pt x="222" y="284"/>
                      </a:lnTo>
                      <a:lnTo>
                        <a:pt x="232" y="286"/>
                      </a:lnTo>
                      <a:lnTo>
                        <a:pt x="242" y="290"/>
                      </a:lnTo>
                      <a:lnTo>
                        <a:pt x="270" y="288"/>
                      </a:lnTo>
                      <a:lnTo>
                        <a:pt x="296" y="284"/>
                      </a:lnTo>
                      <a:lnTo>
                        <a:pt x="322" y="280"/>
                      </a:lnTo>
                      <a:lnTo>
                        <a:pt x="358" y="276"/>
                      </a:lnTo>
                      <a:lnTo>
                        <a:pt x="368" y="276"/>
                      </a:lnTo>
                      <a:lnTo>
                        <a:pt x="368" y="276"/>
                      </a:lnTo>
                      <a:lnTo>
                        <a:pt x="320" y="316"/>
                      </a:lnTo>
                      <a:lnTo>
                        <a:pt x="308" y="330"/>
                      </a:lnTo>
                      <a:lnTo>
                        <a:pt x="300" y="340"/>
                      </a:lnTo>
                      <a:lnTo>
                        <a:pt x="296" y="346"/>
                      </a:lnTo>
                      <a:lnTo>
                        <a:pt x="294" y="348"/>
                      </a:lnTo>
                      <a:lnTo>
                        <a:pt x="294" y="350"/>
                      </a:lnTo>
                      <a:lnTo>
                        <a:pt x="266" y="412"/>
                      </a:lnTo>
                      <a:lnTo>
                        <a:pt x="270" y="420"/>
                      </a:lnTo>
                      <a:lnTo>
                        <a:pt x="270" y="428"/>
                      </a:lnTo>
                      <a:lnTo>
                        <a:pt x="264" y="446"/>
                      </a:lnTo>
                      <a:lnTo>
                        <a:pt x="258" y="460"/>
                      </a:lnTo>
                      <a:lnTo>
                        <a:pt x="256" y="484"/>
                      </a:lnTo>
                      <a:lnTo>
                        <a:pt x="256" y="484"/>
                      </a:lnTo>
                      <a:lnTo>
                        <a:pt x="260" y="492"/>
                      </a:lnTo>
                      <a:lnTo>
                        <a:pt x="264" y="498"/>
                      </a:lnTo>
                      <a:lnTo>
                        <a:pt x="268" y="500"/>
                      </a:lnTo>
                      <a:lnTo>
                        <a:pt x="272" y="502"/>
                      </a:lnTo>
                      <a:lnTo>
                        <a:pt x="272" y="502"/>
                      </a:lnTo>
                      <a:lnTo>
                        <a:pt x="276" y="504"/>
                      </a:lnTo>
                      <a:lnTo>
                        <a:pt x="278" y="506"/>
                      </a:lnTo>
                      <a:lnTo>
                        <a:pt x="282" y="514"/>
                      </a:lnTo>
                      <a:lnTo>
                        <a:pt x="282" y="524"/>
                      </a:lnTo>
                      <a:lnTo>
                        <a:pt x="286" y="540"/>
                      </a:lnTo>
                      <a:lnTo>
                        <a:pt x="286" y="540"/>
                      </a:lnTo>
                      <a:lnTo>
                        <a:pt x="288" y="542"/>
                      </a:lnTo>
                      <a:lnTo>
                        <a:pt x="292" y="546"/>
                      </a:lnTo>
                      <a:lnTo>
                        <a:pt x="300" y="550"/>
                      </a:lnTo>
                      <a:lnTo>
                        <a:pt x="306" y="550"/>
                      </a:lnTo>
                      <a:lnTo>
                        <a:pt x="312" y="550"/>
                      </a:lnTo>
                      <a:lnTo>
                        <a:pt x="312" y="550"/>
                      </a:lnTo>
                      <a:lnTo>
                        <a:pt x="318" y="550"/>
                      </a:lnTo>
                      <a:lnTo>
                        <a:pt x="322" y="552"/>
                      </a:lnTo>
                      <a:lnTo>
                        <a:pt x="326" y="554"/>
                      </a:lnTo>
                      <a:lnTo>
                        <a:pt x="328" y="558"/>
                      </a:lnTo>
                      <a:lnTo>
                        <a:pt x="330" y="566"/>
                      </a:lnTo>
                      <a:lnTo>
                        <a:pt x="330" y="570"/>
                      </a:lnTo>
                      <a:lnTo>
                        <a:pt x="330" y="570"/>
                      </a:lnTo>
                      <a:lnTo>
                        <a:pt x="332" y="580"/>
                      </a:lnTo>
                      <a:lnTo>
                        <a:pt x="334" y="588"/>
                      </a:lnTo>
                      <a:lnTo>
                        <a:pt x="336" y="594"/>
                      </a:lnTo>
                      <a:lnTo>
                        <a:pt x="336" y="594"/>
                      </a:lnTo>
                      <a:lnTo>
                        <a:pt x="340" y="598"/>
                      </a:lnTo>
                      <a:lnTo>
                        <a:pt x="344" y="598"/>
                      </a:lnTo>
                      <a:lnTo>
                        <a:pt x="350" y="598"/>
                      </a:lnTo>
                      <a:lnTo>
                        <a:pt x="350" y="598"/>
                      </a:lnTo>
                      <a:lnTo>
                        <a:pt x="358" y="598"/>
                      </a:lnTo>
                      <a:lnTo>
                        <a:pt x="364" y="598"/>
                      </a:lnTo>
                      <a:lnTo>
                        <a:pt x="370" y="600"/>
                      </a:lnTo>
                      <a:lnTo>
                        <a:pt x="372" y="604"/>
                      </a:lnTo>
                      <a:lnTo>
                        <a:pt x="372" y="604"/>
                      </a:lnTo>
                      <a:lnTo>
                        <a:pt x="374" y="608"/>
                      </a:lnTo>
                      <a:lnTo>
                        <a:pt x="378" y="612"/>
                      </a:lnTo>
                      <a:lnTo>
                        <a:pt x="378" y="616"/>
                      </a:lnTo>
                      <a:lnTo>
                        <a:pt x="380" y="622"/>
                      </a:lnTo>
                      <a:lnTo>
                        <a:pt x="378" y="628"/>
                      </a:lnTo>
                      <a:lnTo>
                        <a:pt x="376" y="636"/>
                      </a:lnTo>
                      <a:lnTo>
                        <a:pt x="376" y="636"/>
                      </a:lnTo>
                      <a:lnTo>
                        <a:pt x="364" y="668"/>
                      </a:lnTo>
                      <a:lnTo>
                        <a:pt x="360" y="680"/>
                      </a:lnTo>
                      <a:lnTo>
                        <a:pt x="354" y="684"/>
                      </a:lnTo>
                      <a:lnTo>
                        <a:pt x="354" y="684"/>
                      </a:lnTo>
                      <a:lnTo>
                        <a:pt x="348" y="692"/>
                      </a:lnTo>
                      <a:lnTo>
                        <a:pt x="344" y="702"/>
                      </a:lnTo>
                      <a:lnTo>
                        <a:pt x="338" y="716"/>
                      </a:lnTo>
                      <a:lnTo>
                        <a:pt x="338" y="716"/>
                      </a:lnTo>
                      <a:lnTo>
                        <a:pt x="336" y="720"/>
                      </a:lnTo>
                      <a:lnTo>
                        <a:pt x="334" y="734"/>
                      </a:lnTo>
                      <a:lnTo>
                        <a:pt x="336" y="748"/>
                      </a:lnTo>
                      <a:lnTo>
                        <a:pt x="338" y="754"/>
                      </a:lnTo>
                      <a:lnTo>
                        <a:pt x="342" y="760"/>
                      </a:lnTo>
                      <a:lnTo>
                        <a:pt x="342" y="760"/>
                      </a:lnTo>
                      <a:lnTo>
                        <a:pt x="348" y="764"/>
                      </a:lnTo>
                      <a:lnTo>
                        <a:pt x="356" y="768"/>
                      </a:lnTo>
                      <a:lnTo>
                        <a:pt x="364" y="768"/>
                      </a:lnTo>
                      <a:lnTo>
                        <a:pt x="364" y="768"/>
                      </a:lnTo>
                      <a:lnTo>
                        <a:pt x="372" y="764"/>
                      </a:lnTo>
                      <a:lnTo>
                        <a:pt x="378" y="758"/>
                      </a:lnTo>
                      <a:lnTo>
                        <a:pt x="386" y="746"/>
                      </a:lnTo>
                      <a:lnTo>
                        <a:pt x="390" y="730"/>
                      </a:lnTo>
                      <a:lnTo>
                        <a:pt x="390" y="730"/>
                      </a:lnTo>
                      <a:lnTo>
                        <a:pt x="398" y="700"/>
                      </a:lnTo>
                      <a:lnTo>
                        <a:pt x="406" y="678"/>
                      </a:lnTo>
                      <a:lnTo>
                        <a:pt x="412" y="662"/>
                      </a:lnTo>
                      <a:lnTo>
                        <a:pt x="412" y="662"/>
                      </a:lnTo>
                      <a:lnTo>
                        <a:pt x="414" y="660"/>
                      </a:lnTo>
                      <a:lnTo>
                        <a:pt x="418" y="658"/>
                      </a:lnTo>
                      <a:lnTo>
                        <a:pt x="428" y="654"/>
                      </a:lnTo>
                      <a:lnTo>
                        <a:pt x="434" y="654"/>
                      </a:lnTo>
                      <a:lnTo>
                        <a:pt x="444" y="656"/>
                      </a:lnTo>
                      <a:lnTo>
                        <a:pt x="444" y="656"/>
                      </a:lnTo>
                      <a:lnTo>
                        <a:pt x="454" y="660"/>
                      </a:lnTo>
                      <a:lnTo>
                        <a:pt x="456" y="660"/>
                      </a:lnTo>
                      <a:lnTo>
                        <a:pt x="456" y="662"/>
                      </a:lnTo>
                      <a:lnTo>
                        <a:pt x="454" y="662"/>
                      </a:lnTo>
                      <a:lnTo>
                        <a:pt x="456" y="662"/>
                      </a:lnTo>
                      <a:lnTo>
                        <a:pt x="456" y="662"/>
                      </a:lnTo>
                      <a:lnTo>
                        <a:pt x="462" y="660"/>
                      </a:lnTo>
                      <a:lnTo>
                        <a:pt x="466" y="658"/>
                      </a:lnTo>
                      <a:lnTo>
                        <a:pt x="470" y="654"/>
                      </a:lnTo>
                      <a:lnTo>
                        <a:pt x="470" y="654"/>
                      </a:lnTo>
                      <a:lnTo>
                        <a:pt x="474" y="652"/>
                      </a:lnTo>
                      <a:lnTo>
                        <a:pt x="478" y="648"/>
                      </a:lnTo>
                      <a:lnTo>
                        <a:pt x="482" y="648"/>
                      </a:lnTo>
                      <a:lnTo>
                        <a:pt x="482" y="648"/>
                      </a:lnTo>
                      <a:lnTo>
                        <a:pt x="492" y="648"/>
                      </a:lnTo>
                      <a:lnTo>
                        <a:pt x="498" y="650"/>
                      </a:lnTo>
                      <a:lnTo>
                        <a:pt x="498" y="650"/>
                      </a:lnTo>
                      <a:lnTo>
                        <a:pt x="500" y="650"/>
                      </a:lnTo>
                      <a:lnTo>
                        <a:pt x="504" y="652"/>
                      </a:lnTo>
                      <a:lnTo>
                        <a:pt x="510" y="650"/>
                      </a:lnTo>
                      <a:lnTo>
                        <a:pt x="514" y="648"/>
                      </a:lnTo>
                      <a:lnTo>
                        <a:pt x="516" y="644"/>
                      </a:lnTo>
                      <a:lnTo>
                        <a:pt x="516" y="644"/>
                      </a:lnTo>
                      <a:lnTo>
                        <a:pt x="520" y="632"/>
                      </a:lnTo>
                      <a:lnTo>
                        <a:pt x="522" y="620"/>
                      </a:lnTo>
                      <a:lnTo>
                        <a:pt x="522" y="606"/>
                      </a:lnTo>
                      <a:lnTo>
                        <a:pt x="530" y="582"/>
                      </a:lnTo>
                      <a:lnTo>
                        <a:pt x="530" y="572"/>
                      </a:lnTo>
                      <a:lnTo>
                        <a:pt x="544" y="570"/>
                      </a:lnTo>
                      <a:lnTo>
                        <a:pt x="550" y="534"/>
                      </a:lnTo>
                      <a:lnTo>
                        <a:pt x="556" y="474"/>
                      </a:lnTo>
                      <a:lnTo>
                        <a:pt x="558" y="398"/>
                      </a:lnTo>
                      <a:lnTo>
                        <a:pt x="558" y="340"/>
                      </a:lnTo>
                      <a:lnTo>
                        <a:pt x="558" y="340"/>
                      </a:lnTo>
                      <a:lnTo>
                        <a:pt x="560" y="332"/>
                      </a:lnTo>
                      <a:lnTo>
                        <a:pt x="562" y="322"/>
                      </a:lnTo>
                      <a:lnTo>
                        <a:pt x="562" y="308"/>
                      </a:lnTo>
                      <a:lnTo>
                        <a:pt x="562" y="308"/>
                      </a:lnTo>
                      <a:lnTo>
                        <a:pt x="560" y="300"/>
                      </a:lnTo>
                      <a:lnTo>
                        <a:pt x="562" y="296"/>
                      </a:lnTo>
                      <a:lnTo>
                        <a:pt x="564" y="294"/>
                      </a:lnTo>
                      <a:lnTo>
                        <a:pt x="568" y="294"/>
                      </a:lnTo>
                      <a:lnTo>
                        <a:pt x="568" y="306"/>
                      </a:lnTo>
                      <a:lnTo>
                        <a:pt x="570" y="338"/>
                      </a:lnTo>
                      <a:lnTo>
                        <a:pt x="574" y="348"/>
                      </a:lnTo>
                      <a:lnTo>
                        <a:pt x="570" y="362"/>
                      </a:lnTo>
                      <a:lnTo>
                        <a:pt x="574" y="384"/>
                      </a:lnTo>
                      <a:lnTo>
                        <a:pt x="576" y="390"/>
                      </a:lnTo>
                      <a:lnTo>
                        <a:pt x="580" y="422"/>
                      </a:lnTo>
                      <a:lnTo>
                        <a:pt x="586" y="422"/>
                      </a:lnTo>
                      <a:lnTo>
                        <a:pt x="586" y="428"/>
                      </a:lnTo>
                      <a:lnTo>
                        <a:pt x="582" y="432"/>
                      </a:lnTo>
                      <a:lnTo>
                        <a:pt x="586" y="448"/>
                      </a:lnTo>
                      <a:lnTo>
                        <a:pt x="590" y="472"/>
                      </a:lnTo>
                      <a:lnTo>
                        <a:pt x="602" y="490"/>
                      </a:lnTo>
                      <a:lnTo>
                        <a:pt x="620" y="500"/>
                      </a:lnTo>
                      <a:lnTo>
                        <a:pt x="620" y="486"/>
                      </a:lnTo>
                      <a:lnTo>
                        <a:pt x="624" y="498"/>
                      </a:lnTo>
                      <a:lnTo>
                        <a:pt x="636" y="484"/>
                      </a:lnTo>
                      <a:lnTo>
                        <a:pt x="642" y="462"/>
                      </a:lnTo>
                      <a:lnTo>
                        <a:pt x="638" y="438"/>
                      </a:lnTo>
                      <a:lnTo>
                        <a:pt x="636" y="424"/>
                      </a:lnTo>
                      <a:lnTo>
                        <a:pt x="632" y="420"/>
                      </a:lnTo>
                      <a:lnTo>
                        <a:pt x="630" y="416"/>
                      </a:lnTo>
                      <a:lnTo>
                        <a:pt x="636" y="412"/>
                      </a:lnTo>
                      <a:lnTo>
                        <a:pt x="630" y="382"/>
                      </a:lnTo>
                      <a:lnTo>
                        <a:pt x="628" y="376"/>
                      </a:lnTo>
                      <a:lnTo>
                        <a:pt x="626" y="354"/>
                      </a:lnTo>
                      <a:lnTo>
                        <a:pt x="618" y="340"/>
                      </a:lnTo>
                      <a:lnTo>
                        <a:pt x="618" y="330"/>
                      </a:lnTo>
                      <a:lnTo>
                        <a:pt x="610" y="300"/>
                      </a:lnTo>
                      <a:lnTo>
                        <a:pt x="606" y="288"/>
                      </a:lnTo>
                      <a:lnTo>
                        <a:pt x="606" y="288"/>
                      </a:lnTo>
                      <a:lnTo>
                        <a:pt x="610" y="286"/>
                      </a:lnTo>
                      <a:lnTo>
                        <a:pt x="612" y="288"/>
                      </a:lnTo>
                      <a:lnTo>
                        <a:pt x="616" y="292"/>
                      </a:lnTo>
                      <a:lnTo>
                        <a:pt x="618" y="298"/>
                      </a:lnTo>
                      <a:lnTo>
                        <a:pt x="618" y="298"/>
                      </a:lnTo>
                      <a:lnTo>
                        <a:pt x="622" y="312"/>
                      </a:lnTo>
                      <a:lnTo>
                        <a:pt x="626" y="322"/>
                      </a:lnTo>
                      <a:lnTo>
                        <a:pt x="632" y="328"/>
                      </a:lnTo>
                      <a:lnTo>
                        <a:pt x="652" y="384"/>
                      </a:lnTo>
                      <a:lnTo>
                        <a:pt x="678" y="454"/>
                      </a:lnTo>
                      <a:lnTo>
                        <a:pt x="702" y="508"/>
                      </a:lnTo>
                      <a:lnTo>
                        <a:pt x="720" y="540"/>
                      </a:lnTo>
                      <a:lnTo>
                        <a:pt x="732" y="540"/>
                      </a:lnTo>
                      <a:lnTo>
                        <a:pt x="736" y="548"/>
                      </a:lnTo>
                      <a:lnTo>
                        <a:pt x="752" y="568"/>
                      </a:lnTo>
                      <a:lnTo>
                        <a:pt x="752" y="568"/>
                      </a:lnTo>
                      <a:lnTo>
                        <a:pt x="756" y="582"/>
                      </a:lnTo>
                      <a:lnTo>
                        <a:pt x="762" y="592"/>
                      </a:lnTo>
                      <a:lnTo>
                        <a:pt x="768" y="602"/>
                      </a:lnTo>
                      <a:lnTo>
                        <a:pt x="768" y="602"/>
                      </a:lnTo>
                      <a:lnTo>
                        <a:pt x="774" y="604"/>
                      </a:lnTo>
                      <a:lnTo>
                        <a:pt x="776" y="606"/>
                      </a:lnTo>
                      <a:lnTo>
                        <a:pt x="784" y="604"/>
                      </a:lnTo>
                      <a:lnTo>
                        <a:pt x="788" y="602"/>
                      </a:lnTo>
                      <a:lnTo>
                        <a:pt x="790" y="602"/>
                      </a:lnTo>
                      <a:lnTo>
                        <a:pt x="790" y="602"/>
                      </a:lnTo>
                      <a:lnTo>
                        <a:pt x="794" y="598"/>
                      </a:lnTo>
                      <a:lnTo>
                        <a:pt x="804" y="594"/>
                      </a:lnTo>
                      <a:lnTo>
                        <a:pt x="804" y="594"/>
                      </a:lnTo>
                      <a:lnTo>
                        <a:pt x="808" y="594"/>
                      </a:lnTo>
                      <a:lnTo>
                        <a:pt x="812" y="594"/>
                      </a:lnTo>
                      <a:lnTo>
                        <a:pt x="816" y="596"/>
                      </a:lnTo>
                      <a:lnTo>
                        <a:pt x="816" y="596"/>
                      </a:lnTo>
                      <a:lnTo>
                        <a:pt x="820" y="598"/>
                      </a:lnTo>
                      <a:lnTo>
                        <a:pt x="826" y="600"/>
                      </a:lnTo>
                      <a:lnTo>
                        <a:pt x="832" y="600"/>
                      </a:lnTo>
                      <a:lnTo>
                        <a:pt x="832" y="600"/>
                      </a:lnTo>
                      <a:lnTo>
                        <a:pt x="836" y="600"/>
                      </a:lnTo>
                      <a:lnTo>
                        <a:pt x="834" y="598"/>
                      </a:lnTo>
                      <a:lnTo>
                        <a:pt x="832" y="598"/>
                      </a:lnTo>
                      <a:lnTo>
                        <a:pt x="834" y="596"/>
                      </a:lnTo>
                      <a:lnTo>
                        <a:pt x="842" y="590"/>
                      </a:lnTo>
                      <a:lnTo>
                        <a:pt x="842" y="590"/>
                      </a:lnTo>
                      <a:lnTo>
                        <a:pt x="850" y="586"/>
                      </a:lnTo>
                      <a:lnTo>
                        <a:pt x="856" y="582"/>
                      </a:lnTo>
                      <a:lnTo>
                        <a:pt x="866" y="582"/>
                      </a:lnTo>
                      <a:lnTo>
                        <a:pt x="872" y="584"/>
                      </a:lnTo>
                      <a:lnTo>
                        <a:pt x="874" y="586"/>
                      </a:lnTo>
                      <a:lnTo>
                        <a:pt x="874" y="586"/>
                      </a:lnTo>
                      <a:lnTo>
                        <a:pt x="886" y="598"/>
                      </a:lnTo>
                      <a:lnTo>
                        <a:pt x="898" y="616"/>
                      </a:lnTo>
                      <a:lnTo>
                        <a:pt x="916" y="642"/>
                      </a:lnTo>
                      <a:lnTo>
                        <a:pt x="916" y="642"/>
                      </a:lnTo>
                      <a:lnTo>
                        <a:pt x="926" y="656"/>
                      </a:lnTo>
                      <a:lnTo>
                        <a:pt x="934" y="664"/>
                      </a:lnTo>
                      <a:lnTo>
                        <a:pt x="944" y="668"/>
                      </a:lnTo>
                      <a:lnTo>
                        <a:pt x="952" y="670"/>
                      </a:lnTo>
                      <a:lnTo>
                        <a:pt x="958" y="668"/>
                      </a:lnTo>
                      <a:lnTo>
                        <a:pt x="964" y="666"/>
                      </a:lnTo>
                      <a:lnTo>
                        <a:pt x="968" y="660"/>
                      </a:lnTo>
                      <a:lnTo>
                        <a:pt x="972" y="654"/>
                      </a:lnTo>
                      <a:lnTo>
                        <a:pt x="972" y="654"/>
                      </a:lnTo>
                      <a:lnTo>
                        <a:pt x="974" y="648"/>
                      </a:lnTo>
                      <a:lnTo>
                        <a:pt x="974" y="642"/>
                      </a:lnTo>
                      <a:lnTo>
                        <a:pt x="970" y="628"/>
                      </a:lnTo>
                      <a:lnTo>
                        <a:pt x="964" y="616"/>
                      </a:lnTo>
                      <a:lnTo>
                        <a:pt x="962" y="612"/>
                      </a:lnTo>
                      <a:lnTo>
                        <a:pt x="962" y="612"/>
                      </a:lnTo>
                      <a:lnTo>
                        <a:pt x="952" y="600"/>
                      </a:lnTo>
                      <a:lnTo>
                        <a:pt x="944" y="592"/>
                      </a:lnTo>
                      <a:lnTo>
                        <a:pt x="936" y="588"/>
                      </a:lnTo>
                      <a:lnTo>
                        <a:pt x="936" y="588"/>
                      </a:lnTo>
                      <a:lnTo>
                        <a:pt x="928" y="584"/>
                      </a:lnTo>
                      <a:lnTo>
                        <a:pt x="920" y="576"/>
                      </a:lnTo>
                      <a:lnTo>
                        <a:pt x="900" y="550"/>
                      </a:lnTo>
                      <a:lnTo>
                        <a:pt x="900" y="550"/>
                      </a:lnTo>
                      <a:lnTo>
                        <a:pt x="894" y="542"/>
                      </a:lnTo>
                      <a:lnTo>
                        <a:pt x="892" y="536"/>
                      </a:lnTo>
                      <a:lnTo>
                        <a:pt x="890" y="530"/>
                      </a:lnTo>
                      <a:lnTo>
                        <a:pt x="890" y="526"/>
                      </a:lnTo>
                      <a:lnTo>
                        <a:pt x="892" y="520"/>
                      </a:lnTo>
                      <a:lnTo>
                        <a:pt x="894" y="516"/>
                      </a:lnTo>
                      <a:lnTo>
                        <a:pt x="894" y="516"/>
                      </a:lnTo>
                      <a:lnTo>
                        <a:pt x="894" y="514"/>
                      </a:lnTo>
                      <a:lnTo>
                        <a:pt x="898" y="510"/>
                      </a:lnTo>
                      <a:lnTo>
                        <a:pt x="904" y="508"/>
                      </a:lnTo>
                      <a:lnTo>
                        <a:pt x="912" y="506"/>
                      </a:lnTo>
                      <a:lnTo>
                        <a:pt x="912" y="506"/>
                      </a:lnTo>
                      <a:lnTo>
                        <a:pt x="918" y="504"/>
                      </a:lnTo>
                      <a:lnTo>
                        <a:pt x="920" y="500"/>
                      </a:lnTo>
                      <a:lnTo>
                        <a:pt x="924" y="496"/>
                      </a:lnTo>
                      <a:lnTo>
                        <a:pt x="924" y="496"/>
                      </a:lnTo>
                      <a:lnTo>
                        <a:pt x="924" y="490"/>
                      </a:lnTo>
                      <a:lnTo>
                        <a:pt x="924" y="482"/>
                      </a:lnTo>
                      <a:lnTo>
                        <a:pt x="920" y="472"/>
                      </a:lnTo>
                      <a:lnTo>
                        <a:pt x="920" y="472"/>
                      </a:lnTo>
                      <a:lnTo>
                        <a:pt x="920" y="468"/>
                      </a:lnTo>
                      <a:lnTo>
                        <a:pt x="920" y="460"/>
                      </a:lnTo>
                      <a:lnTo>
                        <a:pt x="920" y="456"/>
                      </a:lnTo>
                      <a:lnTo>
                        <a:pt x="924" y="452"/>
                      </a:lnTo>
                      <a:lnTo>
                        <a:pt x="926" y="448"/>
                      </a:lnTo>
                      <a:lnTo>
                        <a:pt x="932" y="446"/>
                      </a:lnTo>
                      <a:lnTo>
                        <a:pt x="932" y="446"/>
                      </a:lnTo>
                      <a:lnTo>
                        <a:pt x="938" y="446"/>
                      </a:lnTo>
                      <a:lnTo>
                        <a:pt x="942" y="442"/>
                      </a:lnTo>
                      <a:lnTo>
                        <a:pt x="950" y="436"/>
                      </a:lnTo>
                      <a:lnTo>
                        <a:pt x="952" y="432"/>
                      </a:lnTo>
                      <a:lnTo>
                        <a:pt x="952" y="428"/>
                      </a:lnTo>
                      <a:lnTo>
                        <a:pt x="952" y="412"/>
                      </a:lnTo>
                      <a:lnTo>
                        <a:pt x="952" y="412"/>
                      </a:lnTo>
                      <a:lnTo>
                        <a:pt x="948" y="402"/>
                      </a:lnTo>
                      <a:lnTo>
                        <a:pt x="950" y="394"/>
                      </a:lnTo>
                      <a:lnTo>
                        <a:pt x="952" y="392"/>
                      </a:lnTo>
                      <a:lnTo>
                        <a:pt x="956" y="388"/>
                      </a:lnTo>
                      <a:lnTo>
                        <a:pt x="956" y="388"/>
                      </a:lnTo>
                      <a:lnTo>
                        <a:pt x="958" y="386"/>
                      </a:lnTo>
                      <a:lnTo>
                        <a:pt x="962" y="382"/>
                      </a:lnTo>
                      <a:lnTo>
                        <a:pt x="964" y="374"/>
                      </a:lnTo>
                      <a:lnTo>
                        <a:pt x="962" y="366"/>
                      </a:lnTo>
                      <a:lnTo>
                        <a:pt x="954" y="344"/>
                      </a:lnTo>
                      <a:lnTo>
                        <a:pt x="944" y="332"/>
                      </a:lnTo>
                      <a:lnTo>
                        <a:pt x="934" y="318"/>
                      </a:lnTo>
                      <a:lnTo>
                        <a:pt x="930" y="310"/>
                      </a:lnTo>
                      <a:lnTo>
                        <a:pt x="930" y="302"/>
                      </a:lnTo>
                      <a:lnTo>
                        <a:pt x="884" y="252"/>
                      </a:lnTo>
                      <a:lnTo>
                        <a:pt x="884" y="252"/>
                      </a:lnTo>
                      <a:lnTo>
                        <a:pt x="884" y="250"/>
                      </a:lnTo>
                      <a:lnTo>
                        <a:pt x="882" y="248"/>
                      </a:lnTo>
                      <a:lnTo>
                        <a:pt x="876" y="244"/>
                      </a:lnTo>
                      <a:lnTo>
                        <a:pt x="866" y="238"/>
                      </a:lnTo>
                      <a:lnTo>
                        <a:pt x="850" y="228"/>
                      </a:lnTo>
                      <a:lnTo>
                        <a:pt x="792" y="204"/>
                      </a:lnTo>
                      <a:lnTo>
                        <a:pt x="800" y="202"/>
                      </a:lnTo>
                      <a:lnTo>
                        <a:pt x="834" y="194"/>
                      </a:lnTo>
                      <a:lnTo>
                        <a:pt x="860" y="190"/>
                      </a:lnTo>
                      <a:lnTo>
                        <a:pt x="888" y="186"/>
                      </a:lnTo>
                      <a:lnTo>
                        <a:pt x="914" y="178"/>
                      </a:lnTo>
                      <a:lnTo>
                        <a:pt x="914" y="178"/>
                      </a:lnTo>
                      <a:lnTo>
                        <a:pt x="924" y="172"/>
                      </a:lnTo>
                      <a:lnTo>
                        <a:pt x="932" y="166"/>
                      </a:lnTo>
                      <a:lnTo>
                        <a:pt x="936" y="160"/>
                      </a:lnTo>
                      <a:lnTo>
                        <a:pt x="936" y="160"/>
                      </a:lnTo>
                      <a:lnTo>
                        <a:pt x="942" y="148"/>
                      </a:lnTo>
                      <a:lnTo>
                        <a:pt x="952" y="130"/>
                      </a:lnTo>
                      <a:lnTo>
                        <a:pt x="952" y="130"/>
                      </a:lnTo>
                      <a:lnTo>
                        <a:pt x="958" y="118"/>
                      </a:lnTo>
                      <a:lnTo>
                        <a:pt x="960" y="110"/>
                      </a:lnTo>
                      <a:lnTo>
                        <a:pt x="962" y="104"/>
                      </a:lnTo>
                      <a:lnTo>
                        <a:pt x="962" y="104"/>
                      </a:lnTo>
                      <a:lnTo>
                        <a:pt x="962" y="94"/>
                      </a:lnTo>
                      <a:lnTo>
                        <a:pt x="964" y="88"/>
                      </a:lnTo>
                      <a:lnTo>
                        <a:pt x="966" y="84"/>
                      </a:lnTo>
                      <a:lnTo>
                        <a:pt x="966" y="84"/>
                      </a:lnTo>
                      <a:lnTo>
                        <a:pt x="970" y="78"/>
                      </a:lnTo>
                      <a:lnTo>
                        <a:pt x="974" y="68"/>
                      </a:lnTo>
                      <a:lnTo>
                        <a:pt x="974" y="58"/>
                      </a:lnTo>
                      <a:lnTo>
                        <a:pt x="974" y="54"/>
                      </a:lnTo>
                      <a:lnTo>
                        <a:pt x="972" y="50"/>
                      </a:lnTo>
                      <a:lnTo>
                        <a:pt x="972" y="50"/>
                      </a:lnTo>
                      <a:lnTo>
                        <a:pt x="970" y="48"/>
                      </a:lnTo>
                      <a:lnTo>
                        <a:pt x="970" y="44"/>
                      </a:lnTo>
                      <a:lnTo>
                        <a:pt x="970" y="38"/>
                      </a:lnTo>
                      <a:lnTo>
                        <a:pt x="974" y="30"/>
                      </a:lnTo>
                      <a:lnTo>
                        <a:pt x="974" y="30"/>
                      </a:lnTo>
                      <a:lnTo>
                        <a:pt x="978" y="24"/>
                      </a:lnTo>
                      <a:lnTo>
                        <a:pt x="980" y="20"/>
                      </a:lnTo>
                      <a:lnTo>
                        <a:pt x="982" y="18"/>
                      </a:lnTo>
                      <a:lnTo>
                        <a:pt x="980" y="16"/>
                      </a:lnTo>
                      <a:lnTo>
                        <a:pt x="980" y="16"/>
                      </a:lnTo>
                      <a:lnTo>
                        <a:pt x="978" y="14"/>
                      </a:lnTo>
                      <a:lnTo>
                        <a:pt x="978" y="10"/>
                      </a:lnTo>
                      <a:lnTo>
                        <a:pt x="976" y="0"/>
                      </a:lnTo>
                      <a:lnTo>
                        <a:pt x="676" y="0"/>
                      </a:lnTo>
                      <a:close/>
                      <a:moveTo>
                        <a:pt x="562" y="150"/>
                      </a:moveTo>
                      <a:lnTo>
                        <a:pt x="562" y="150"/>
                      </a:lnTo>
                      <a:lnTo>
                        <a:pt x="562" y="150"/>
                      </a:lnTo>
                      <a:lnTo>
                        <a:pt x="562" y="150"/>
                      </a:lnTo>
                      <a:lnTo>
                        <a:pt x="562" y="150"/>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6" name="Group 63"/>
              <p:cNvGrpSpPr>
                <a:grpSpLocks noChangeAspect="1"/>
              </p:cNvGrpSpPr>
              <p:nvPr/>
            </p:nvGrpSpPr>
            <p:grpSpPr>
              <a:xfrm>
                <a:off x="8324137" y="990588"/>
                <a:ext cx="819855" cy="1066798"/>
                <a:chOff x="7315200" y="5334000"/>
                <a:chExt cx="1054100" cy="1371600"/>
              </a:xfrm>
              <a:solidFill>
                <a:schemeClr val="bg2">
                  <a:lumMod val="50000"/>
                  <a:lumOff val="50000"/>
                  <a:alpha val="18000"/>
                </a:schemeClr>
              </a:solidFill>
            </p:grpSpPr>
            <p:sp>
              <p:nvSpPr>
                <p:cNvPr id="147" name="Freeform 70"/>
                <p:cNvSpPr>
                  <a:spLocks/>
                </p:cNvSpPr>
                <p:nvPr/>
              </p:nvSpPr>
              <p:spPr bwMode="auto">
                <a:xfrm>
                  <a:off x="7810500" y="5715000"/>
                  <a:ext cx="241300" cy="158750"/>
                </a:xfrm>
                <a:custGeom>
                  <a:avLst/>
                  <a:gdLst>
                    <a:gd name="T0" fmla="*/ 152 w 152"/>
                    <a:gd name="T1" fmla="*/ 100 h 100"/>
                    <a:gd name="T2" fmla="*/ 152 w 152"/>
                    <a:gd name="T3" fmla="*/ 100 h 100"/>
                    <a:gd name="T4" fmla="*/ 152 w 152"/>
                    <a:gd name="T5" fmla="*/ 100 h 100"/>
                    <a:gd name="T6" fmla="*/ 152 w 152"/>
                    <a:gd name="T7" fmla="*/ 100 h 100"/>
                    <a:gd name="T8" fmla="*/ 138 w 152"/>
                    <a:gd name="T9" fmla="*/ 90 h 100"/>
                    <a:gd name="T10" fmla="*/ 34 w 152"/>
                    <a:gd name="T11" fmla="*/ 18 h 100"/>
                    <a:gd name="T12" fmla="*/ 34 w 152"/>
                    <a:gd name="T13" fmla="*/ 18 h 100"/>
                    <a:gd name="T14" fmla="*/ 16 w 152"/>
                    <a:gd name="T15" fmla="*/ 6 h 100"/>
                    <a:gd name="T16" fmla="*/ 16 w 152"/>
                    <a:gd name="T17" fmla="*/ 6 h 100"/>
                    <a:gd name="T18" fmla="*/ 10 w 152"/>
                    <a:gd name="T19" fmla="*/ 2 h 100"/>
                    <a:gd name="T20" fmla="*/ 4 w 152"/>
                    <a:gd name="T21" fmla="*/ 0 h 100"/>
                    <a:gd name="T22" fmla="*/ 4 w 152"/>
                    <a:gd name="T23" fmla="*/ 0 h 100"/>
                    <a:gd name="T24" fmla="*/ 0 w 152"/>
                    <a:gd name="T25" fmla="*/ 0 h 100"/>
                    <a:gd name="T26" fmla="*/ 0 w 152"/>
                    <a:gd name="T27" fmla="*/ 2 h 100"/>
                    <a:gd name="T28" fmla="*/ 0 w 152"/>
                    <a:gd name="T29" fmla="*/ 2 h 100"/>
                    <a:gd name="T30" fmla="*/ 4 w 152"/>
                    <a:gd name="T31" fmla="*/ 6 h 100"/>
                    <a:gd name="T32" fmla="*/ 8 w 152"/>
                    <a:gd name="T33" fmla="*/ 8 h 100"/>
                    <a:gd name="T34" fmla="*/ 8 w 152"/>
                    <a:gd name="T35" fmla="*/ 8 h 100"/>
                    <a:gd name="T36" fmla="*/ 24 w 152"/>
                    <a:gd name="T37" fmla="*/ 18 h 100"/>
                    <a:gd name="T38" fmla="*/ 138 w 152"/>
                    <a:gd name="T39" fmla="*/ 92 h 100"/>
                    <a:gd name="T40" fmla="*/ 138 w 152"/>
                    <a:gd name="T41" fmla="*/ 92 h 100"/>
                    <a:gd name="T42" fmla="*/ 152 w 152"/>
                    <a:gd name="T43" fmla="*/ 100 h 100"/>
                    <a:gd name="T44" fmla="*/ 152 w 152"/>
                    <a:gd name="T4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2" h="100">
                      <a:moveTo>
                        <a:pt x="152" y="100"/>
                      </a:moveTo>
                      <a:lnTo>
                        <a:pt x="152" y="100"/>
                      </a:lnTo>
                      <a:lnTo>
                        <a:pt x="152" y="100"/>
                      </a:lnTo>
                      <a:lnTo>
                        <a:pt x="152" y="100"/>
                      </a:lnTo>
                      <a:lnTo>
                        <a:pt x="138" y="90"/>
                      </a:lnTo>
                      <a:lnTo>
                        <a:pt x="34" y="18"/>
                      </a:lnTo>
                      <a:lnTo>
                        <a:pt x="34" y="18"/>
                      </a:lnTo>
                      <a:lnTo>
                        <a:pt x="16" y="6"/>
                      </a:lnTo>
                      <a:lnTo>
                        <a:pt x="16" y="6"/>
                      </a:lnTo>
                      <a:lnTo>
                        <a:pt x="10" y="2"/>
                      </a:lnTo>
                      <a:lnTo>
                        <a:pt x="4" y="0"/>
                      </a:lnTo>
                      <a:lnTo>
                        <a:pt x="4" y="0"/>
                      </a:lnTo>
                      <a:lnTo>
                        <a:pt x="0" y="0"/>
                      </a:lnTo>
                      <a:lnTo>
                        <a:pt x="0" y="2"/>
                      </a:lnTo>
                      <a:lnTo>
                        <a:pt x="0" y="2"/>
                      </a:lnTo>
                      <a:lnTo>
                        <a:pt x="4" y="6"/>
                      </a:lnTo>
                      <a:lnTo>
                        <a:pt x="8" y="8"/>
                      </a:lnTo>
                      <a:lnTo>
                        <a:pt x="8" y="8"/>
                      </a:lnTo>
                      <a:lnTo>
                        <a:pt x="24" y="18"/>
                      </a:lnTo>
                      <a:lnTo>
                        <a:pt x="138" y="92"/>
                      </a:lnTo>
                      <a:lnTo>
                        <a:pt x="138" y="92"/>
                      </a:lnTo>
                      <a:lnTo>
                        <a:pt x="152" y="100"/>
                      </a:lnTo>
                      <a:lnTo>
                        <a:pt x="152"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Freeform 71"/>
                <p:cNvSpPr>
                  <a:spLocks/>
                </p:cNvSpPr>
                <p:nvPr/>
              </p:nvSpPr>
              <p:spPr bwMode="auto">
                <a:xfrm>
                  <a:off x="8054975" y="588010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Freeform 72"/>
                <p:cNvSpPr>
                  <a:spLocks/>
                </p:cNvSpPr>
                <p:nvPr/>
              </p:nvSpPr>
              <p:spPr bwMode="auto">
                <a:xfrm>
                  <a:off x="8064500" y="5584825"/>
                  <a:ext cx="53975" cy="285750"/>
                </a:xfrm>
                <a:custGeom>
                  <a:avLst/>
                  <a:gdLst>
                    <a:gd name="T0" fmla="*/ 0 w 34"/>
                    <a:gd name="T1" fmla="*/ 178 h 180"/>
                    <a:gd name="T2" fmla="*/ 0 w 34"/>
                    <a:gd name="T3" fmla="*/ 178 h 180"/>
                    <a:gd name="T4" fmla="*/ 4 w 34"/>
                    <a:gd name="T5" fmla="*/ 162 h 180"/>
                    <a:gd name="T6" fmla="*/ 28 w 34"/>
                    <a:gd name="T7" fmla="*/ 30 h 180"/>
                    <a:gd name="T8" fmla="*/ 28 w 34"/>
                    <a:gd name="T9" fmla="*/ 30 h 180"/>
                    <a:gd name="T10" fmla="*/ 34 w 34"/>
                    <a:gd name="T11" fmla="*/ 10 h 180"/>
                    <a:gd name="T12" fmla="*/ 34 w 34"/>
                    <a:gd name="T13" fmla="*/ 10 h 180"/>
                    <a:gd name="T14" fmla="*/ 34 w 34"/>
                    <a:gd name="T15" fmla="*/ 6 h 180"/>
                    <a:gd name="T16" fmla="*/ 34 w 34"/>
                    <a:gd name="T17" fmla="*/ 2 h 180"/>
                    <a:gd name="T18" fmla="*/ 34 w 34"/>
                    <a:gd name="T19" fmla="*/ 2 h 180"/>
                    <a:gd name="T20" fmla="*/ 32 w 34"/>
                    <a:gd name="T21" fmla="*/ 0 h 180"/>
                    <a:gd name="T22" fmla="*/ 30 w 34"/>
                    <a:gd name="T23" fmla="*/ 2 h 180"/>
                    <a:gd name="T24" fmla="*/ 30 w 34"/>
                    <a:gd name="T25" fmla="*/ 2 h 180"/>
                    <a:gd name="T26" fmla="*/ 28 w 34"/>
                    <a:gd name="T27" fmla="*/ 8 h 180"/>
                    <a:gd name="T28" fmla="*/ 26 w 34"/>
                    <a:gd name="T29" fmla="*/ 14 h 180"/>
                    <a:gd name="T30" fmla="*/ 26 w 34"/>
                    <a:gd name="T31" fmla="*/ 14 h 180"/>
                    <a:gd name="T32" fmla="*/ 22 w 34"/>
                    <a:gd name="T33" fmla="*/ 38 h 180"/>
                    <a:gd name="T34" fmla="*/ 2 w 34"/>
                    <a:gd name="T35" fmla="*/ 162 h 180"/>
                    <a:gd name="T36" fmla="*/ 2 w 34"/>
                    <a:gd name="T37" fmla="*/ 162 h 180"/>
                    <a:gd name="T38" fmla="*/ 0 w 34"/>
                    <a:gd name="T39" fmla="*/ 178 h 180"/>
                    <a:gd name="T40" fmla="*/ 0 w 34"/>
                    <a:gd name="T41" fmla="*/ 178 h 180"/>
                    <a:gd name="T42" fmla="*/ 0 w 34"/>
                    <a:gd name="T43" fmla="*/ 180 h 180"/>
                    <a:gd name="T44" fmla="*/ 0 w 34"/>
                    <a:gd name="T45" fmla="*/ 180 h 180"/>
                    <a:gd name="T46" fmla="*/ 0 w 34"/>
                    <a:gd name="T47" fmla="*/ 178 h 180"/>
                    <a:gd name="T48" fmla="*/ 0 w 34"/>
                    <a:gd name="T49" fmla="*/ 17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180">
                      <a:moveTo>
                        <a:pt x="0" y="178"/>
                      </a:moveTo>
                      <a:lnTo>
                        <a:pt x="0" y="178"/>
                      </a:lnTo>
                      <a:lnTo>
                        <a:pt x="4" y="162"/>
                      </a:lnTo>
                      <a:lnTo>
                        <a:pt x="28" y="30"/>
                      </a:lnTo>
                      <a:lnTo>
                        <a:pt x="28" y="30"/>
                      </a:lnTo>
                      <a:lnTo>
                        <a:pt x="34" y="10"/>
                      </a:lnTo>
                      <a:lnTo>
                        <a:pt x="34" y="10"/>
                      </a:lnTo>
                      <a:lnTo>
                        <a:pt x="34" y="6"/>
                      </a:lnTo>
                      <a:lnTo>
                        <a:pt x="34" y="2"/>
                      </a:lnTo>
                      <a:lnTo>
                        <a:pt x="34" y="2"/>
                      </a:lnTo>
                      <a:lnTo>
                        <a:pt x="32" y="0"/>
                      </a:lnTo>
                      <a:lnTo>
                        <a:pt x="30" y="2"/>
                      </a:lnTo>
                      <a:lnTo>
                        <a:pt x="30" y="2"/>
                      </a:lnTo>
                      <a:lnTo>
                        <a:pt x="28" y="8"/>
                      </a:lnTo>
                      <a:lnTo>
                        <a:pt x="26" y="14"/>
                      </a:lnTo>
                      <a:lnTo>
                        <a:pt x="26" y="14"/>
                      </a:lnTo>
                      <a:lnTo>
                        <a:pt x="22" y="38"/>
                      </a:lnTo>
                      <a:lnTo>
                        <a:pt x="2" y="162"/>
                      </a:lnTo>
                      <a:lnTo>
                        <a:pt x="2" y="162"/>
                      </a:lnTo>
                      <a:lnTo>
                        <a:pt x="0" y="178"/>
                      </a:lnTo>
                      <a:lnTo>
                        <a:pt x="0" y="178"/>
                      </a:lnTo>
                      <a:lnTo>
                        <a:pt x="0" y="180"/>
                      </a:lnTo>
                      <a:lnTo>
                        <a:pt x="0" y="180"/>
                      </a:lnTo>
                      <a:lnTo>
                        <a:pt x="0" y="178"/>
                      </a:lnTo>
                      <a:lnTo>
                        <a:pt x="0" y="1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Freeform 73"/>
                <p:cNvSpPr>
                  <a:spLocks noEditPoints="1"/>
                </p:cNvSpPr>
                <p:nvPr/>
              </p:nvSpPr>
              <p:spPr bwMode="auto">
                <a:xfrm>
                  <a:off x="7315200" y="5334000"/>
                  <a:ext cx="1054100" cy="1371600"/>
                </a:xfrm>
                <a:custGeom>
                  <a:avLst/>
                  <a:gdLst>
                    <a:gd name="T0" fmla="*/ 582 w 664"/>
                    <a:gd name="T1" fmla="*/ 488 h 864"/>
                    <a:gd name="T2" fmla="*/ 664 w 664"/>
                    <a:gd name="T3" fmla="*/ 356 h 864"/>
                    <a:gd name="T4" fmla="*/ 664 w 664"/>
                    <a:gd name="T5" fmla="*/ 0 h 864"/>
                    <a:gd name="T6" fmla="*/ 608 w 664"/>
                    <a:gd name="T7" fmla="*/ 50 h 864"/>
                    <a:gd name="T8" fmla="*/ 548 w 664"/>
                    <a:gd name="T9" fmla="*/ 146 h 864"/>
                    <a:gd name="T10" fmla="*/ 508 w 664"/>
                    <a:gd name="T11" fmla="*/ 294 h 864"/>
                    <a:gd name="T12" fmla="*/ 498 w 664"/>
                    <a:gd name="T13" fmla="*/ 358 h 864"/>
                    <a:gd name="T14" fmla="*/ 490 w 664"/>
                    <a:gd name="T15" fmla="*/ 342 h 864"/>
                    <a:gd name="T16" fmla="*/ 476 w 664"/>
                    <a:gd name="T17" fmla="*/ 338 h 864"/>
                    <a:gd name="T18" fmla="*/ 472 w 664"/>
                    <a:gd name="T19" fmla="*/ 338 h 864"/>
                    <a:gd name="T20" fmla="*/ 464 w 664"/>
                    <a:gd name="T21" fmla="*/ 338 h 864"/>
                    <a:gd name="T22" fmla="*/ 464 w 664"/>
                    <a:gd name="T23" fmla="*/ 344 h 864"/>
                    <a:gd name="T24" fmla="*/ 454 w 664"/>
                    <a:gd name="T25" fmla="*/ 350 h 864"/>
                    <a:gd name="T26" fmla="*/ 458 w 664"/>
                    <a:gd name="T27" fmla="*/ 362 h 864"/>
                    <a:gd name="T28" fmla="*/ 456 w 664"/>
                    <a:gd name="T29" fmla="*/ 376 h 864"/>
                    <a:gd name="T30" fmla="*/ 336 w 664"/>
                    <a:gd name="T31" fmla="*/ 294 h 864"/>
                    <a:gd name="T32" fmla="*/ 204 w 664"/>
                    <a:gd name="T33" fmla="*/ 246 h 864"/>
                    <a:gd name="T34" fmla="*/ 116 w 664"/>
                    <a:gd name="T35" fmla="*/ 242 h 864"/>
                    <a:gd name="T36" fmla="*/ 8 w 664"/>
                    <a:gd name="T37" fmla="*/ 282 h 864"/>
                    <a:gd name="T38" fmla="*/ 28 w 664"/>
                    <a:gd name="T39" fmla="*/ 358 h 864"/>
                    <a:gd name="T40" fmla="*/ 46 w 664"/>
                    <a:gd name="T41" fmla="*/ 368 h 864"/>
                    <a:gd name="T42" fmla="*/ 64 w 664"/>
                    <a:gd name="T43" fmla="*/ 380 h 864"/>
                    <a:gd name="T44" fmla="*/ 92 w 664"/>
                    <a:gd name="T45" fmla="*/ 390 h 864"/>
                    <a:gd name="T46" fmla="*/ 112 w 664"/>
                    <a:gd name="T47" fmla="*/ 406 h 864"/>
                    <a:gd name="T48" fmla="*/ 130 w 664"/>
                    <a:gd name="T49" fmla="*/ 430 h 864"/>
                    <a:gd name="T50" fmla="*/ 142 w 664"/>
                    <a:gd name="T51" fmla="*/ 438 h 864"/>
                    <a:gd name="T52" fmla="*/ 152 w 664"/>
                    <a:gd name="T53" fmla="*/ 456 h 864"/>
                    <a:gd name="T54" fmla="*/ 170 w 664"/>
                    <a:gd name="T55" fmla="*/ 474 h 864"/>
                    <a:gd name="T56" fmla="*/ 186 w 664"/>
                    <a:gd name="T57" fmla="*/ 490 h 864"/>
                    <a:gd name="T58" fmla="*/ 224 w 664"/>
                    <a:gd name="T59" fmla="*/ 516 h 864"/>
                    <a:gd name="T60" fmla="*/ 268 w 664"/>
                    <a:gd name="T61" fmla="*/ 512 h 864"/>
                    <a:gd name="T62" fmla="*/ 350 w 664"/>
                    <a:gd name="T63" fmla="*/ 482 h 864"/>
                    <a:gd name="T64" fmla="*/ 302 w 664"/>
                    <a:gd name="T65" fmla="*/ 566 h 864"/>
                    <a:gd name="T66" fmla="*/ 302 w 664"/>
                    <a:gd name="T67" fmla="*/ 586 h 864"/>
                    <a:gd name="T68" fmla="*/ 344 w 664"/>
                    <a:gd name="T69" fmla="*/ 630 h 864"/>
                    <a:gd name="T70" fmla="*/ 384 w 664"/>
                    <a:gd name="T71" fmla="*/ 646 h 864"/>
                    <a:gd name="T72" fmla="*/ 404 w 664"/>
                    <a:gd name="T73" fmla="*/ 662 h 864"/>
                    <a:gd name="T74" fmla="*/ 434 w 664"/>
                    <a:gd name="T75" fmla="*/ 676 h 864"/>
                    <a:gd name="T76" fmla="*/ 460 w 664"/>
                    <a:gd name="T77" fmla="*/ 704 h 864"/>
                    <a:gd name="T78" fmla="*/ 472 w 664"/>
                    <a:gd name="T79" fmla="*/ 740 h 864"/>
                    <a:gd name="T80" fmla="*/ 460 w 664"/>
                    <a:gd name="T81" fmla="*/ 788 h 864"/>
                    <a:gd name="T82" fmla="*/ 452 w 664"/>
                    <a:gd name="T83" fmla="*/ 824 h 864"/>
                    <a:gd name="T84" fmla="*/ 466 w 664"/>
                    <a:gd name="T85" fmla="*/ 864 h 864"/>
                    <a:gd name="T86" fmla="*/ 476 w 664"/>
                    <a:gd name="T87" fmla="*/ 860 h 864"/>
                    <a:gd name="T88" fmla="*/ 492 w 664"/>
                    <a:gd name="T89" fmla="*/ 792 h 864"/>
                    <a:gd name="T90" fmla="*/ 506 w 664"/>
                    <a:gd name="T91" fmla="*/ 770 h 864"/>
                    <a:gd name="T92" fmla="*/ 520 w 664"/>
                    <a:gd name="T93" fmla="*/ 726 h 864"/>
                    <a:gd name="T94" fmla="*/ 504 w 664"/>
                    <a:gd name="T95" fmla="*/ 578 h 864"/>
                    <a:gd name="T96" fmla="*/ 494 w 664"/>
                    <a:gd name="T97" fmla="*/ 502 h 864"/>
                    <a:gd name="T98" fmla="*/ 518 w 664"/>
                    <a:gd name="T99" fmla="*/ 508 h 864"/>
                    <a:gd name="T100" fmla="*/ 542 w 664"/>
                    <a:gd name="T101" fmla="*/ 568 h 864"/>
                    <a:gd name="T102" fmla="*/ 570 w 664"/>
                    <a:gd name="T103" fmla="*/ 620 h 864"/>
                    <a:gd name="T104" fmla="*/ 598 w 664"/>
                    <a:gd name="T105" fmla="*/ 590 h 864"/>
                    <a:gd name="T106" fmla="*/ 582 w 664"/>
                    <a:gd name="T107" fmla="*/ 548 h 864"/>
                    <a:gd name="T108" fmla="*/ 550 w 664"/>
                    <a:gd name="T109" fmla="*/ 484 h 864"/>
                    <a:gd name="T110" fmla="*/ 566 w 664"/>
                    <a:gd name="T111" fmla="*/ 472 h 864"/>
                    <a:gd name="T112" fmla="*/ 466 w 664"/>
                    <a:gd name="T113" fmla="*/ 344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4" h="864">
                      <a:moveTo>
                        <a:pt x="566" y="472"/>
                      </a:moveTo>
                      <a:lnTo>
                        <a:pt x="566" y="472"/>
                      </a:lnTo>
                      <a:lnTo>
                        <a:pt x="568" y="472"/>
                      </a:lnTo>
                      <a:lnTo>
                        <a:pt x="572" y="476"/>
                      </a:lnTo>
                      <a:lnTo>
                        <a:pt x="582" y="488"/>
                      </a:lnTo>
                      <a:lnTo>
                        <a:pt x="612" y="532"/>
                      </a:lnTo>
                      <a:lnTo>
                        <a:pt x="660" y="604"/>
                      </a:lnTo>
                      <a:lnTo>
                        <a:pt x="660" y="604"/>
                      </a:lnTo>
                      <a:lnTo>
                        <a:pt x="664" y="608"/>
                      </a:lnTo>
                      <a:lnTo>
                        <a:pt x="664" y="356"/>
                      </a:lnTo>
                      <a:lnTo>
                        <a:pt x="664" y="356"/>
                      </a:lnTo>
                      <a:lnTo>
                        <a:pt x="650" y="354"/>
                      </a:lnTo>
                      <a:lnTo>
                        <a:pt x="650" y="354"/>
                      </a:lnTo>
                      <a:lnTo>
                        <a:pt x="664" y="346"/>
                      </a:lnTo>
                      <a:lnTo>
                        <a:pt x="664" y="0"/>
                      </a:lnTo>
                      <a:lnTo>
                        <a:pt x="664" y="0"/>
                      </a:lnTo>
                      <a:lnTo>
                        <a:pt x="638" y="20"/>
                      </a:lnTo>
                      <a:lnTo>
                        <a:pt x="624" y="34"/>
                      </a:lnTo>
                      <a:lnTo>
                        <a:pt x="608" y="50"/>
                      </a:lnTo>
                      <a:lnTo>
                        <a:pt x="608" y="50"/>
                      </a:lnTo>
                      <a:lnTo>
                        <a:pt x="594" y="68"/>
                      </a:lnTo>
                      <a:lnTo>
                        <a:pt x="580" y="86"/>
                      </a:lnTo>
                      <a:lnTo>
                        <a:pt x="568" y="104"/>
                      </a:lnTo>
                      <a:lnTo>
                        <a:pt x="558" y="124"/>
                      </a:lnTo>
                      <a:lnTo>
                        <a:pt x="548" y="146"/>
                      </a:lnTo>
                      <a:lnTo>
                        <a:pt x="540" y="166"/>
                      </a:lnTo>
                      <a:lnTo>
                        <a:pt x="524" y="214"/>
                      </a:lnTo>
                      <a:lnTo>
                        <a:pt x="524" y="214"/>
                      </a:lnTo>
                      <a:lnTo>
                        <a:pt x="514" y="254"/>
                      </a:lnTo>
                      <a:lnTo>
                        <a:pt x="508" y="294"/>
                      </a:lnTo>
                      <a:lnTo>
                        <a:pt x="504" y="330"/>
                      </a:lnTo>
                      <a:lnTo>
                        <a:pt x="502" y="356"/>
                      </a:lnTo>
                      <a:lnTo>
                        <a:pt x="502" y="356"/>
                      </a:lnTo>
                      <a:lnTo>
                        <a:pt x="498" y="358"/>
                      </a:lnTo>
                      <a:lnTo>
                        <a:pt x="498" y="358"/>
                      </a:lnTo>
                      <a:lnTo>
                        <a:pt x="490" y="350"/>
                      </a:lnTo>
                      <a:lnTo>
                        <a:pt x="490" y="350"/>
                      </a:lnTo>
                      <a:lnTo>
                        <a:pt x="490" y="346"/>
                      </a:lnTo>
                      <a:lnTo>
                        <a:pt x="490" y="342"/>
                      </a:lnTo>
                      <a:lnTo>
                        <a:pt x="490" y="342"/>
                      </a:lnTo>
                      <a:lnTo>
                        <a:pt x="488" y="340"/>
                      </a:lnTo>
                      <a:lnTo>
                        <a:pt x="484" y="338"/>
                      </a:lnTo>
                      <a:lnTo>
                        <a:pt x="480" y="336"/>
                      </a:lnTo>
                      <a:lnTo>
                        <a:pt x="476" y="338"/>
                      </a:lnTo>
                      <a:lnTo>
                        <a:pt x="476" y="338"/>
                      </a:lnTo>
                      <a:lnTo>
                        <a:pt x="476" y="338"/>
                      </a:lnTo>
                      <a:lnTo>
                        <a:pt x="476" y="336"/>
                      </a:lnTo>
                      <a:lnTo>
                        <a:pt x="474" y="336"/>
                      </a:lnTo>
                      <a:lnTo>
                        <a:pt x="472" y="338"/>
                      </a:lnTo>
                      <a:lnTo>
                        <a:pt x="472" y="338"/>
                      </a:lnTo>
                      <a:lnTo>
                        <a:pt x="468" y="336"/>
                      </a:lnTo>
                      <a:lnTo>
                        <a:pt x="468" y="336"/>
                      </a:lnTo>
                      <a:lnTo>
                        <a:pt x="468" y="336"/>
                      </a:lnTo>
                      <a:lnTo>
                        <a:pt x="466" y="338"/>
                      </a:lnTo>
                      <a:lnTo>
                        <a:pt x="464" y="338"/>
                      </a:lnTo>
                      <a:lnTo>
                        <a:pt x="464" y="340"/>
                      </a:lnTo>
                      <a:lnTo>
                        <a:pt x="462" y="340"/>
                      </a:lnTo>
                      <a:lnTo>
                        <a:pt x="462" y="342"/>
                      </a:lnTo>
                      <a:lnTo>
                        <a:pt x="464" y="344"/>
                      </a:lnTo>
                      <a:lnTo>
                        <a:pt x="464" y="344"/>
                      </a:lnTo>
                      <a:lnTo>
                        <a:pt x="464" y="344"/>
                      </a:lnTo>
                      <a:lnTo>
                        <a:pt x="460" y="344"/>
                      </a:lnTo>
                      <a:lnTo>
                        <a:pt x="460" y="344"/>
                      </a:lnTo>
                      <a:lnTo>
                        <a:pt x="456" y="346"/>
                      </a:lnTo>
                      <a:lnTo>
                        <a:pt x="454" y="350"/>
                      </a:lnTo>
                      <a:lnTo>
                        <a:pt x="454" y="354"/>
                      </a:lnTo>
                      <a:lnTo>
                        <a:pt x="456" y="358"/>
                      </a:lnTo>
                      <a:lnTo>
                        <a:pt x="456" y="358"/>
                      </a:lnTo>
                      <a:lnTo>
                        <a:pt x="458" y="362"/>
                      </a:lnTo>
                      <a:lnTo>
                        <a:pt x="458" y="362"/>
                      </a:lnTo>
                      <a:lnTo>
                        <a:pt x="458" y="370"/>
                      </a:lnTo>
                      <a:lnTo>
                        <a:pt x="458" y="374"/>
                      </a:lnTo>
                      <a:lnTo>
                        <a:pt x="458" y="374"/>
                      </a:lnTo>
                      <a:lnTo>
                        <a:pt x="456" y="376"/>
                      </a:lnTo>
                      <a:lnTo>
                        <a:pt x="456" y="376"/>
                      </a:lnTo>
                      <a:lnTo>
                        <a:pt x="434" y="360"/>
                      </a:lnTo>
                      <a:lnTo>
                        <a:pt x="406" y="338"/>
                      </a:lnTo>
                      <a:lnTo>
                        <a:pt x="372" y="314"/>
                      </a:lnTo>
                      <a:lnTo>
                        <a:pt x="336" y="294"/>
                      </a:lnTo>
                      <a:lnTo>
                        <a:pt x="336" y="294"/>
                      </a:lnTo>
                      <a:lnTo>
                        <a:pt x="292" y="272"/>
                      </a:lnTo>
                      <a:lnTo>
                        <a:pt x="270" y="264"/>
                      </a:lnTo>
                      <a:lnTo>
                        <a:pt x="248" y="256"/>
                      </a:lnTo>
                      <a:lnTo>
                        <a:pt x="226" y="250"/>
                      </a:lnTo>
                      <a:lnTo>
                        <a:pt x="204" y="246"/>
                      </a:lnTo>
                      <a:lnTo>
                        <a:pt x="182" y="244"/>
                      </a:lnTo>
                      <a:lnTo>
                        <a:pt x="160" y="242"/>
                      </a:lnTo>
                      <a:lnTo>
                        <a:pt x="160" y="242"/>
                      </a:lnTo>
                      <a:lnTo>
                        <a:pt x="138" y="242"/>
                      </a:lnTo>
                      <a:lnTo>
                        <a:pt x="116" y="242"/>
                      </a:lnTo>
                      <a:lnTo>
                        <a:pt x="84" y="248"/>
                      </a:lnTo>
                      <a:lnTo>
                        <a:pt x="62" y="252"/>
                      </a:lnTo>
                      <a:lnTo>
                        <a:pt x="56" y="256"/>
                      </a:lnTo>
                      <a:lnTo>
                        <a:pt x="30" y="266"/>
                      </a:lnTo>
                      <a:lnTo>
                        <a:pt x="8" y="282"/>
                      </a:lnTo>
                      <a:lnTo>
                        <a:pt x="0" y="296"/>
                      </a:lnTo>
                      <a:lnTo>
                        <a:pt x="0" y="324"/>
                      </a:lnTo>
                      <a:lnTo>
                        <a:pt x="2" y="330"/>
                      </a:lnTo>
                      <a:lnTo>
                        <a:pt x="14" y="344"/>
                      </a:lnTo>
                      <a:lnTo>
                        <a:pt x="28" y="358"/>
                      </a:lnTo>
                      <a:lnTo>
                        <a:pt x="28" y="358"/>
                      </a:lnTo>
                      <a:lnTo>
                        <a:pt x="36" y="364"/>
                      </a:lnTo>
                      <a:lnTo>
                        <a:pt x="42" y="366"/>
                      </a:lnTo>
                      <a:lnTo>
                        <a:pt x="46" y="368"/>
                      </a:lnTo>
                      <a:lnTo>
                        <a:pt x="46" y="368"/>
                      </a:lnTo>
                      <a:lnTo>
                        <a:pt x="52" y="368"/>
                      </a:lnTo>
                      <a:lnTo>
                        <a:pt x="56" y="372"/>
                      </a:lnTo>
                      <a:lnTo>
                        <a:pt x="60" y="376"/>
                      </a:lnTo>
                      <a:lnTo>
                        <a:pt x="60" y="376"/>
                      </a:lnTo>
                      <a:lnTo>
                        <a:pt x="64" y="380"/>
                      </a:lnTo>
                      <a:lnTo>
                        <a:pt x="70" y="384"/>
                      </a:lnTo>
                      <a:lnTo>
                        <a:pt x="78" y="386"/>
                      </a:lnTo>
                      <a:lnTo>
                        <a:pt x="78" y="386"/>
                      </a:lnTo>
                      <a:lnTo>
                        <a:pt x="84" y="386"/>
                      </a:lnTo>
                      <a:lnTo>
                        <a:pt x="92" y="390"/>
                      </a:lnTo>
                      <a:lnTo>
                        <a:pt x="98" y="394"/>
                      </a:lnTo>
                      <a:lnTo>
                        <a:pt x="100" y="398"/>
                      </a:lnTo>
                      <a:lnTo>
                        <a:pt x="100" y="398"/>
                      </a:lnTo>
                      <a:lnTo>
                        <a:pt x="104" y="402"/>
                      </a:lnTo>
                      <a:lnTo>
                        <a:pt x="112" y="406"/>
                      </a:lnTo>
                      <a:lnTo>
                        <a:pt x="120" y="410"/>
                      </a:lnTo>
                      <a:lnTo>
                        <a:pt x="120" y="410"/>
                      </a:lnTo>
                      <a:lnTo>
                        <a:pt x="126" y="418"/>
                      </a:lnTo>
                      <a:lnTo>
                        <a:pt x="130" y="426"/>
                      </a:lnTo>
                      <a:lnTo>
                        <a:pt x="130" y="430"/>
                      </a:lnTo>
                      <a:lnTo>
                        <a:pt x="130" y="430"/>
                      </a:lnTo>
                      <a:lnTo>
                        <a:pt x="132" y="434"/>
                      </a:lnTo>
                      <a:lnTo>
                        <a:pt x="136" y="436"/>
                      </a:lnTo>
                      <a:lnTo>
                        <a:pt x="142" y="438"/>
                      </a:lnTo>
                      <a:lnTo>
                        <a:pt x="142" y="438"/>
                      </a:lnTo>
                      <a:lnTo>
                        <a:pt x="146" y="442"/>
                      </a:lnTo>
                      <a:lnTo>
                        <a:pt x="150" y="446"/>
                      </a:lnTo>
                      <a:lnTo>
                        <a:pt x="152" y="452"/>
                      </a:lnTo>
                      <a:lnTo>
                        <a:pt x="152" y="452"/>
                      </a:lnTo>
                      <a:lnTo>
                        <a:pt x="152" y="456"/>
                      </a:lnTo>
                      <a:lnTo>
                        <a:pt x="154" y="458"/>
                      </a:lnTo>
                      <a:lnTo>
                        <a:pt x="158" y="466"/>
                      </a:lnTo>
                      <a:lnTo>
                        <a:pt x="166" y="472"/>
                      </a:lnTo>
                      <a:lnTo>
                        <a:pt x="170" y="474"/>
                      </a:lnTo>
                      <a:lnTo>
                        <a:pt x="170" y="474"/>
                      </a:lnTo>
                      <a:lnTo>
                        <a:pt x="174" y="476"/>
                      </a:lnTo>
                      <a:lnTo>
                        <a:pt x="178" y="480"/>
                      </a:lnTo>
                      <a:lnTo>
                        <a:pt x="182" y="486"/>
                      </a:lnTo>
                      <a:lnTo>
                        <a:pt x="182" y="486"/>
                      </a:lnTo>
                      <a:lnTo>
                        <a:pt x="186" y="490"/>
                      </a:lnTo>
                      <a:lnTo>
                        <a:pt x="192" y="494"/>
                      </a:lnTo>
                      <a:lnTo>
                        <a:pt x="200" y="500"/>
                      </a:lnTo>
                      <a:lnTo>
                        <a:pt x="200" y="500"/>
                      </a:lnTo>
                      <a:lnTo>
                        <a:pt x="216" y="510"/>
                      </a:lnTo>
                      <a:lnTo>
                        <a:pt x="224" y="516"/>
                      </a:lnTo>
                      <a:lnTo>
                        <a:pt x="224" y="516"/>
                      </a:lnTo>
                      <a:lnTo>
                        <a:pt x="230" y="518"/>
                      </a:lnTo>
                      <a:lnTo>
                        <a:pt x="238" y="518"/>
                      </a:lnTo>
                      <a:lnTo>
                        <a:pt x="246" y="518"/>
                      </a:lnTo>
                      <a:lnTo>
                        <a:pt x="268" y="512"/>
                      </a:lnTo>
                      <a:lnTo>
                        <a:pt x="288" y="504"/>
                      </a:lnTo>
                      <a:lnTo>
                        <a:pt x="306" y="496"/>
                      </a:lnTo>
                      <a:lnTo>
                        <a:pt x="332" y="486"/>
                      </a:lnTo>
                      <a:lnTo>
                        <a:pt x="350" y="482"/>
                      </a:lnTo>
                      <a:lnTo>
                        <a:pt x="350" y="482"/>
                      </a:lnTo>
                      <a:lnTo>
                        <a:pt x="350" y="482"/>
                      </a:lnTo>
                      <a:lnTo>
                        <a:pt x="334" y="504"/>
                      </a:lnTo>
                      <a:lnTo>
                        <a:pt x="320" y="526"/>
                      </a:lnTo>
                      <a:lnTo>
                        <a:pt x="320" y="526"/>
                      </a:lnTo>
                      <a:lnTo>
                        <a:pt x="302" y="566"/>
                      </a:lnTo>
                      <a:lnTo>
                        <a:pt x="298" y="576"/>
                      </a:lnTo>
                      <a:lnTo>
                        <a:pt x="298" y="582"/>
                      </a:lnTo>
                      <a:lnTo>
                        <a:pt x="298" y="586"/>
                      </a:lnTo>
                      <a:lnTo>
                        <a:pt x="300" y="586"/>
                      </a:lnTo>
                      <a:lnTo>
                        <a:pt x="302" y="586"/>
                      </a:lnTo>
                      <a:lnTo>
                        <a:pt x="310" y="598"/>
                      </a:lnTo>
                      <a:lnTo>
                        <a:pt x="310" y="598"/>
                      </a:lnTo>
                      <a:lnTo>
                        <a:pt x="318" y="604"/>
                      </a:lnTo>
                      <a:lnTo>
                        <a:pt x="334" y="622"/>
                      </a:lnTo>
                      <a:lnTo>
                        <a:pt x="344" y="630"/>
                      </a:lnTo>
                      <a:lnTo>
                        <a:pt x="356" y="638"/>
                      </a:lnTo>
                      <a:lnTo>
                        <a:pt x="366" y="644"/>
                      </a:lnTo>
                      <a:lnTo>
                        <a:pt x="376" y="646"/>
                      </a:lnTo>
                      <a:lnTo>
                        <a:pt x="376" y="646"/>
                      </a:lnTo>
                      <a:lnTo>
                        <a:pt x="384" y="646"/>
                      </a:lnTo>
                      <a:lnTo>
                        <a:pt x="390" y="648"/>
                      </a:lnTo>
                      <a:lnTo>
                        <a:pt x="396" y="650"/>
                      </a:lnTo>
                      <a:lnTo>
                        <a:pt x="398" y="654"/>
                      </a:lnTo>
                      <a:lnTo>
                        <a:pt x="402" y="660"/>
                      </a:lnTo>
                      <a:lnTo>
                        <a:pt x="404" y="662"/>
                      </a:lnTo>
                      <a:lnTo>
                        <a:pt x="404" y="662"/>
                      </a:lnTo>
                      <a:lnTo>
                        <a:pt x="414" y="670"/>
                      </a:lnTo>
                      <a:lnTo>
                        <a:pt x="424" y="676"/>
                      </a:lnTo>
                      <a:lnTo>
                        <a:pt x="428" y="678"/>
                      </a:lnTo>
                      <a:lnTo>
                        <a:pt x="434" y="676"/>
                      </a:lnTo>
                      <a:lnTo>
                        <a:pt x="434" y="676"/>
                      </a:lnTo>
                      <a:lnTo>
                        <a:pt x="438" y="678"/>
                      </a:lnTo>
                      <a:lnTo>
                        <a:pt x="444" y="680"/>
                      </a:lnTo>
                      <a:lnTo>
                        <a:pt x="454" y="692"/>
                      </a:lnTo>
                      <a:lnTo>
                        <a:pt x="460" y="704"/>
                      </a:lnTo>
                      <a:lnTo>
                        <a:pt x="464" y="710"/>
                      </a:lnTo>
                      <a:lnTo>
                        <a:pt x="464" y="710"/>
                      </a:lnTo>
                      <a:lnTo>
                        <a:pt x="466" y="716"/>
                      </a:lnTo>
                      <a:lnTo>
                        <a:pt x="470" y="730"/>
                      </a:lnTo>
                      <a:lnTo>
                        <a:pt x="472" y="740"/>
                      </a:lnTo>
                      <a:lnTo>
                        <a:pt x="472" y="750"/>
                      </a:lnTo>
                      <a:lnTo>
                        <a:pt x="470" y="760"/>
                      </a:lnTo>
                      <a:lnTo>
                        <a:pt x="468" y="770"/>
                      </a:lnTo>
                      <a:lnTo>
                        <a:pt x="468" y="770"/>
                      </a:lnTo>
                      <a:lnTo>
                        <a:pt x="460" y="788"/>
                      </a:lnTo>
                      <a:lnTo>
                        <a:pt x="456" y="800"/>
                      </a:lnTo>
                      <a:lnTo>
                        <a:pt x="454" y="810"/>
                      </a:lnTo>
                      <a:lnTo>
                        <a:pt x="454" y="810"/>
                      </a:lnTo>
                      <a:lnTo>
                        <a:pt x="452" y="816"/>
                      </a:lnTo>
                      <a:lnTo>
                        <a:pt x="452" y="824"/>
                      </a:lnTo>
                      <a:lnTo>
                        <a:pt x="454" y="832"/>
                      </a:lnTo>
                      <a:lnTo>
                        <a:pt x="454" y="832"/>
                      </a:lnTo>
                      <a:lnTo>
                        <a:pt x="458" y="852"/>
                      </a:lnTo>
                      <a:lnTo>
                        <a:pt x="462" y="858"/>
                      </a:lnTo>
                      <a:lnTo>
                        <a:pt x="466" y="864"/>
                      </a:lnTo>
                      <a:lnTo>
                        <a:pt x="466" y="864"/>
                      </a:lnTo>
                      <a:lnTo>
                        <a:pt x="468" y="864"/>
                      </a:lnTo>
                      <a:lnTo>
                        <a:pt x="472" y="864"/>
                      </a:lnTo>
                      <a:lnTo>
                        <a:pt x="472" y="864"/>
                      </a:lnTo>
                      <a:lnTo>
                        <a:pt x="476" y="860"/>
                      </a:lnTo>
                      <a:lnTo>
                        <a:pt x="480" y="858"/>
                      </a:lnTo>
                      <a:lnTo>
                        <a:pt x="496" y="810"/>
                      </a:lnTo>
                      <a:lnTo>
                        <a:pt x="490" y="798"/>
                      </a:lnTo>
                      <a:lnTo>
                        <a:pt x="490" y="798"/>
                      </a:lnTo>
                      <a:lnTo>
                        <a:pt x="492" y="792"/>
                      </a:lnTo>
                      <a:lnTo>
                        <a:pt x="494" y="786"/>
                      </a:lnTo>
                      <a:lnTo>
                        <a:pt x="498" y="784"/>
                      </a:lnTo>
                      <a:lnTo>
                        <a:pt x="498" y="784"/>
                      </a:lnTo>
                      <a:lnTo>
                        <a:pt x="502" y="778"/>
                      </a:lnTo>
                      <a:lnTo>
                        <a:pt x="506" y="770"/>
                      </a:lnTo>
                      <a:lnTo>
                        <a:pt x="508" y="758"/>
                      </a:lnTo>
                      <a:lnTo>
                        <a:pt x="508" y="758"/>
                      </a:lnTo>
                      <a:lnTo>
                        <a:pt x="512" y="748"/>
                      </a:lnTo>
                      <a:lnTo>
                        <a:pt x="520" y="726"/>
                      </a:lnTo>
                      <a:lnTo>
                        <a:pt x="520" y="726"/>
                      </a:lnTo>
                      <a:lnTo>
                        <a:pt x="524" y="694"/>
                      </a:lnTo>
                      <a:lnTo>
                        <a:pt x="526" y="676"/>
                      </a:lnTo>
                      <a:lnTo>
                        <a:pt x="524" y="662"/>
                      </a:lnTo>
                      <a:lnTo>
                        <a:pt x="524" y="662"/>
                      </a:lnTo>
                      <a:lnTo>
                        <a:pt x="504" y="578"/>
                      </a:lnTo>
                      <a:lnTo>
                        <a:pt x="494" y="526"/>
                      </a:lnTo>
                      <a:lnTo>
                        <a:pt x="492" y="510"/>
                      </a:lnTo>
                      <a:lnTo>
                        <a:pt x="492" y="504"/>
                      </a:lnTo>
                      <a:lnTo>
                        <a:pt x="494" y="502"/>
                      </a:lnTo>
                      <a:lnTo>
                        <a:pt x="494" y="502"/>
                      </a:lnTo>
                      <a:lnTo>
                        <a:pt x="498" y="498"/>
                      </a:lnTo>
                      <a:lnTo>
                        <a:pt x="500" y="492"/>
                      </a:lnTo>
                      <a:lnTo>
                        <a:pt x="504" y="474"/>
                      </a:lnTo>
                      <a:lnTo>
                        <a:pt x="512" y="500"/>
                      </a:lnTo>
                      <a:lnTo>
                        <a:pt x="518" y="508"/>
                      </a:lnTo>
                      <a:lnTo>
                        <a:pt x="518" y="520"/>
                      </a:lnTo>
                      <a:lnTo>
                        <a:pt x="526" y="538"/>
                      </a:lnTo>
                      <a:lnTo>
                        <a:pt x="528" y="542"/>
                      </a:lnTo>
                      <a:lnTo>
                        <a:pt x="538" y="568"/>
                      </a:lnTo>
                      <a:lnTo>
                        <a:pt x="542" y="568"/>
                      </a:lnTo>
                      <a:lnTo>
                        <a:pt x="544" y="572"/>
                      </a:lnTo>
                      <a:lnTo>
                        <a:pt x="542" y="576"/>
                      </a:lnTo>
                      <a:lnTo>
                        <a:pt x="548" y="588"/>
                      </a:lnTo>
                      <a:lnTo>
                        <a:pt x="556" y="608"/>
                      </a:lnTo>
                      <a:lnTo>
                        <a:pt x="570" y="620"/>
                      </a:lnTo>
                      <a:lnTo>
                        <a:pt x="588" y="626"/>
                      </a:lnTo>
                      <a:lnTo>
                        <a:pt x="584" y="614"/>
                      </a:lnTo>
                      <a:lnTo>
                        <a:pt x="590" y="624"/>
                      </a:lnTo>
                      <a:lnTo>
                        <a:pt x="598" y="608"/>
                      </a:lnTo>
                      <a:lnTo>
                        <a:pt x="598" y="590"/>
                      </a:lnTo>
                      <a:lnTo>
                        <a:pt x="590" y="570"/>
                      </a:lnTo>
                      <a:lnTo>
                        <a:pt x="586" y="558"/>
                      </a:lnTo>
                      <a:lnTo>
                        <a:pt x="580" y="556"/>
                      </a:lnTo>
                      <a:lnTo>
                        <a:pt x="580" y="552"/>
                      </a:lnTo>
                      <a:lnTo>
                        <a:pt x="582" y="548"/>
                      </a:lnTo>
                      <a:lnTo>
                        <a:pt x="572" y="524"/>
                      </a:lnTo>
                      <a:lnTo>
                        <a:pt x="570" y="520"/>
                      </a:lnTo>
                      <a:lnTo>
                        <a:pt x="562" y="502"/>
                      </a:lnTo>
                      <a:lnTo>
                        <a:pt x="554" y="492"/>
                      </a:lnTo>
                      <a:lnTo>
                        <a:pt x="550" y="484"/>
                      </a:lnTo>
                      <a:lnTo>
                        <a:pt x="538" y="460"/>
                      </a:lnTo>
                      <a:lnTo>
                        <a:pt x="538" y="460"/>
                      </a:lnTo>
                      <a:lnTo>
                        <a:pt x="554" y="470"/>
                      </a:lnTo>
                      <a:lnTo>
                        <a:pt x="560" y="472"/>
                      </a:lnTo>
                      <a:lnTo>
                        <a:pt x="566" y="472"/>
                      </a:lnTo>
                      <a:lnTo>
                        <a:pt x="566" y="472"/>
                      </a:lnTo>
                      <a:close/>
                      <a:moveTo>
                        <a:pt x="466" y="344"/>
                      </a:moveTo>
                      <a:lnTo>
                        <a:pt x="466" y="344"/>
                      </a:lnTo>
                      <a:lnTo>
                        <a:pt x="466" y="344"/>
                      </a:lnTo>
                      <a:lnTo>
                        <a:pt x="466" y="344"/>
                      </a:lnTo>
                      <a:lnTo>
                        <a:pt x="466" y="344"/>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grpSp>
      <p:sp>
        <p:nvSpPr>
          <p:cNvPr id="2" name="Title Placeholder 1"/>
          <p:cNvSpPr>
            <a:spLocks noGrp="1"/>
          </p:cNvSpPr>
          <p:nvPr>
            <p:ph type="title"/>
          </p:nvPr>
        </p:nvSpPr>
        <p:spPr>
          <a:xfrm>
            <a:off x="1009442" y="675724"/>
            <a:ext cx="7125113" cy="924475"/>
          </a:xfrm>
          <a:prstGeom prst="rect">
            <a:avLst/>
          </a:prstGeom>
        </p:spPr>
        <p:txBody>
          <a:bodyPr vert="horz" lIns="91440" tIns="45720" rIns="91440" bIns="45720" rtlCol="0" anchor="ctr">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009443" y="1807361"/>
            <a:ext cx="7125112" cy="4051437"/>
          </a:xfrm>
          <a:prstGeom prst="rect">
            <a:avLst/>
          </a:prstGeom>
        </p:spPr>
        <p:txBody>
          <a:bodyPr vert="horz" lIns="91440" tIns="45720" rIns="91440" bIns="45720" rtlCol="0"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2"/>
          </p:nvPr>
        </p:nvSpPr>
        <p:spPr>
          <a:xfrm>
            <a:off x="6437344" y="5951810"/>
            <a:ext cx="2133600" cy="365125"/>
          </a:xfrm>
          <a:prstGeom prst="rect">
            <a:avLst/>
          </a:prstGeom>
        </p:spPr>
        <p:txBody>
          <a:bodyPr vert="horz" lIns="91440" tIns="45720" rIns="91440" bIns="45720" rtlCol="0" anchor="b"/>
          <a:lstStyle>
            <a:lvl1pPr algn="r">
              <a:defRPr sz="900">
                <a:solidFill>
                  <a:schemeClr val="tx1">
                    <a:lumMod val="75000"/>
                    <a:lumOff val="25000"/>
                  </a:schemeClr>
                </a:solidFill>
              </a:defRPr>
            </a:lvl1pPr>
          </a:lstStyle>
          <a:p>
            <a:fld id="{C4345753-1F62-468F-8976-3C6C79ABA999}" type="datetimeFigureOut">
              <a:rPr lang="ru-RU" smtClean="0"/>
              <a:pPr/>
              <a:t>15.03.2015</a:t>
            </a:fld>
            <a:endParaRPr lang="ru-RU"/>
          </a:p>
        </p:txBody>
      </p:sp>
      <p:sp>
        <p:nvSpPr>
          <p:cNvPr id="5" name="Footer Placeholder 4"/>
          <p:cNvSpPr>
            <a:spLocks noGrp="1"/>
          </p:cNvSpPr>
          <p:nvPr>
            <p:ph type="ftr" sz="quarter" idx="3"/>
          </p:nvPr>
        </p:nvSpPr>
        <p:spPr>
          <a:xfrm>
            <a:off x="1180945" y="5951810"/>
            <a:ext cx="5256399" cy="365125"/>
          </a:xfrm>
          <a:prstGeom prst="rect">
            <a:avLst/>
          </a:prstGeom>
        </p:spPr>
        <p:txBody>
          <a:bodyPr vert="horz" lIns="91440" tIns="45720" rIns="91440" bIns="45720" rtlCol="0" anchor="b"/>
          <a:lstStyle>
            <a:lvl1pPr algn="l">
              <a:defRPr sz="900">
                <a:solidFill>
                  <a:schemeClr val="tx1">
                    <a:lumMod val="75000"/>
                    <a:lumOff val="25000"/>
                  </a:schemeClr>
                </a:solidFill>
              </a:defRPr>
            </a:lvl1pPr>
          </a:lstStyle>
          <a:p>
            <a:endParaRPr lang="ru-RU"/>
          </a:p>
        </p:txBody>
      </p:sp>
      <p:sp>
        <p:nvSpPr>
          <p:cNvPr id="6" name="Slide Number Placeholder 5"/>
          <p:cNvSpPr>
            <a:spLocks noGrp="1"/>
          </p:cNvSpPr>
          <p:nvPr>
            <p:ph type="sldNum" sz="quarter" idx="4"/>
          </p:nvPr>
        </p:nvSpPr>
        <p:spPr>
          <a:xfrm>
            <a:off x="572658" y="5951810"/>
            <a:ext cx="608287" cy="365125"/>
          </a:xfrm>
          <a:prstGeom prst="rect">
            <a:avLst/>
          </a:prstGeom>
        </p:spPr>
        <p:txBody>
          <a:bodyPr vert="horz" lIns="91440" tIns="45720" rIns="91440" bIns="45720" rtlCol="0" anchor="b"/>
          <a:lstStyle>
            <a:lvl1pPr algn="l">
              <a:defRPr sz="1800">
                <a:solidFill>
                  <a:schemeClr val="tx1">
                    <a:lumMod val="75000"/>
                    <a:lumOff val="25000"/>
                  </a:schemeClr>
                </a:solidFill>
              </a:defRPr>
            </a:lvl1pPr>
          </a:lstStyle>
          <a:p>
            <a:fld id="{1A5D6E64-1847-40AE-9173-DC648F2074EA}"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txStyles>
    <p:titleStyle>
      <a:lvl1pPr algn="l" defTabSz="457200" rtl="0" eaLnBrk="1" latinLnBrk="0" hangingPunct="1">
        <a:spcBef>
          <a:spcPct val="0"/>
        </a:spcBef>
        <a:buNone/>
        <a:defRPr sz="3200" kern="1200">
          <a:solidFill>
            <a:schemeClr val="tx1">
              <a:lumMod val="75000"/>
              <a:lumOff val="25000"/>
            </a:schemeClr>
          </a:solidFill>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tx1">
            <a:lumMod val="75000"/>
            <a:lumOff val="25000"/>
          </a:schemeClr>
        </a:buClr>
        <a:buFont typeface="Wingdings 2"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ct val="20000"/>
        </a:spcBef>
        <a:spcAft>
          <a:spcPts val="600"/>
        </a:spcAft>
        <a:buClr>
          <a:schemeClr val="tx1">
            <a:lumMod val="75000"/>
            <a:lumOff val="25000"/>
          </a:schemeClr>
        </a:buClr>
        <a:buFont typeface="Wingdings 2"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ct val="20000"/>
        </a:spcBef>
        <a:spcAft>
          <a:spcPts val="600"/>
        </a:spcAft>
        <a:buClr>
          <a:schemeClr val="tx1">
            <a:lumMod val="75000"/>
            <a:lumOff val="25000"/>
          </a:schemeClr>
        </a:buClr>
        <a:buFont typeface="Wingdings 2"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ct val="20000"/>
        </a:spcBef>
        <a:spcAft>
          <a:spcPts val="600"/>
        </a:spcAft>
        <a:buClr>
          <a:schemeClr val="tx1">
            <a:lumMod val="75000"/>
            <a:lumOff val="25000"/>
          </a:schemeClr>
        </a:buClr>
        <a:buFont typeface="Wingdings 2"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ct val="20000"/>
        </a:spcBef>
        <a:spcAft>
          <a:spcPts val="600"/>
        </a:spcAft>
        <a:buClr>
          <a:schemeClr val="tx1">
            <a:lumMod val="75000"/>
            <a:lumOff val="25000"/>
          </a:schemeClr>
        </a:buClr>
        <a:buFont typeface="Wingdings 2"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6.xml"/><Relationship Id="rId4" Type="http://schemas.openxmlformats.org/officeDocument/2006/relationships/image" Target="../media/image9.jpeg"/></Relationships>
</file>

<file path=ppt/slides/_rels/slide7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11560" y="116632"/>
            <a:ext cx="8064896" cy="643253"/>
          </a:xfrm>
          <a:prstGeom prst="rect">
            <a:avLst/>
          </a:prstGeom>
        </p:spPr>
        <p:txBody>
          <a:bodyPr wrap="square">
            <a:spAutoFit/>
          </a:bodyPr>
          <a:lstStyle/>
          <a:p>
            <a:pPr lvl="0" algn="ctr" defTabSz="457200">
              <a:spcBef>
                <a:spcPct val="20000"/>
              </a:spcBef>
              <a:spcAft>
                <a:spcPts val="600"/>
              </a:spcAft>
              <a:buClr>
                <a:prstClr val="black">
                  <a:lumMod val="75000"/>
                  <a:lumOff val="25000"/>
                </a:prstClr>
              </a:buClr>
            </a:pPr>
            <a:r>
              <a:rPr lang="ru-RU" sz="1400" b="1" dirty="0">
                <a:solidFill>
                  <a:prstClr val="black">
                    <a:lumMod val="75000"/>
                    <a:lumOff val="25000"/>
                  </a:prstClr>
                </a:solidFill>
                <a:latin typeface="Times New Roman" pitchFamily="18" charset="0"/>
                <a:cs typeface="Times New Roman" pitchFamily="18" charset="0"/>
              </a:rPr>
              <a:t>МБОУ «ГИМНАЗИЯ №1 БРЯНСКОГО РАЙОН</a:t>
            </a:r>
          </a:p>
          <a:p>
            <a:pPr lvl="0" algn="ctr" defTabSz="457200">
              <a:spcBef>
                <a:spcPct val="20000"/>
              </a:spcBef>
              <a:spcAft>
                <a:spcPts val="600"/>
              </a:spcAft>
              <a:buClr>
                <a:prstClr val="black">
                  <a:lumMod val="75000"/>
                  <a:lumOff val="25000"/>
                </a:prstClr>
              </a:buClr>
            </a:pPr>
            <a:r>
              <a:rPr lang="ru-RU" sz="1400" b="1" dirty="0">
                <a:solidFill>
                  <a:prstClr val="black">
                    <a:lumMod val="75000"/>
                    <a:lumOff val="25000"/>
                  </a:prstClr>
                </a:solidFill>
                <a:latin typeface="Times New Roman" pitchFamily="18" charset="0"/>
                <a:cs typeface="Times New Roman" pitchFamily="18" charset="0"/>
              </a:rPr>
              <a:t> (ДОШКОЛЬНОЕ ОБРАЗОВАНИЕ)</a:t>
            </a:r>
          </a:p>
        </p:txBody>
      </p:sp>
      <p:sp>
        <p:nvSpPr>
          <p:cNvPr id="3" name="Прямоугольник 2"/>
          <p:cNvSpPr/>
          <p:nvPr/>
        </p:nvSpPr>
        <p:spPr>
          <a:xfrm>
            <a:off x="179512" y="569756"/>
            <a:ext cx="8856984" cy="3841052"/>
          </a:xfrm>
          <a:prstGeom prst="rect">
            <a:avLst/>
          </a:prstGeom>
        </p:spPr>
        <p:txBody>
          <a:bodyPr wrap="square">
            <a:spAutoFit/>
          </a:bodyPr>
          <a:lstStyle/>
          <a:p>
            <a:pPr lvl="0" algn="ctr" defTabSz="457200">
              <a:spcBef>
                <a:spcPct val="20000"/>
              </a:spcBef>
              <a:spcAft>
                <a:spcPts val="600"/>
              </a:spcAft>
              <a:buClr>
                <a:prstClr val="black">
                  <a:lumMod val="75000"/>
                  <a:lumOff val="25000"/>
                </a:prstClr>
              </a:buClr>
            </a:pPr>
            <a:endParaRPr lang="ru-RU" sz="3600" b="1" dirty="0" smtClean="0">
              <a:solidFill>
                <a:prstClr val="black">
                  <a:lumMod val="75000"/>
                  <a:lumOff val="25000"/>
                </a:prstClr>
              </a:solidFill>
            </a:endParaRPr>
          </a:p>
          <a:p>
            <a:pPr lvl="0" algn="ctr" defTabSz="457200">
              <a:spcBef>
                <a:spcPct val="20000"/>
              </a:spcBef>
              <a:spcAft>
                <a:spcPts val="600"/>
              </a:spcAft>
              <a:buClr>
                <a:prstClr val="black">
                  <a:lumMod val="75000"/>
                  <a:lumOff val="25000"/>
                </a:prstClr>
              </a:buClr>
            </a:pPr>
            <a:r>
              <a:rPr lang="ru-RU" sz="2400" b="1" dirty="0" smtClean="0">
                <a:solidFill>
                  <a:prstClr val="black">
                    <a:lumMod val="75000"/>
                    <a:lumOff val="25000"/>
                  </a:prstClr>
                </a:solidFill>
                <a:latin typeface="Times New Roman" pitchFamily="18" charset="0"/>
                <a:cs typeface="Times New Roman" pitchFamily="18" charset="0"/>
              </a:rPr>
              <a:t>ОПЫТ </a:t>
            </a:r>
            <a:r>
              <a:rPr lang="ru-RU" sz="2400" b="1" dirty="0">
                <a:solidFill>
                  <a:prstClr val="black">
                    <a:lumMod val="75000"/>
                    <a:lumOff val="25000"/>
                  </a:prstClr>
                </a:solidFill>
                <a:latin typeface="Times New Roman" pitchFamily="18" charset="0"/>
                <a:cs typeface="Times New Roman" pitchFamily="18" charset="0"/>
              </a:rPr>
              <a:t>РАБОТЫ НА ТЕМУ:</a:t>
            </a:r>
          </a:p>
          <a:p>
            <a:pPr lvl="0" algn="ctr" defTabSz="457200">
              <a:spcBef>
                <a:spcPct val="20000"/>
              </a:spcBef>
              <a:spcAft>
                <a:spcPts val="600"/>
              </a:spcAft>
              <a:buClr>
                <a:prstClr val="black">
                  <a:lumMod val="75000"/>
                  <a:lumOff val="25000"/>
                </a:prstClr>
              </a:buClr>
            </a:pPr>
            <a:r>
              <a:rPr lang="ru-RU" sz="3600" b="1" dirty="0">
                <a:solidFill>
                  <a:prstClr val="black">
                    <a:lumMod val="75000"/>
                    <a:lumOff val="25000"/>
                  </a:prstClr>
                </a:solidFill>
                <a:latin typeface="Times New Roman" pitchFamily="18" charset="0"/>
                <a:cs typeface="Times New Roman" pitchFamily="18" charset="0"/>
              </a:rPr>
              <a:t> </a:t>
            </a:r>
          </a:p>
          <a:p>
            <a:pPr lvl="0" algn="ctr" defTabSz="457200">
              <a:spcBef>
                <a:spcPct val="20000"/>
              </a:spcBef>
              <a:spcAft>
                <a:spcPts val="600"/>
              </a:spcAft>
              <a:buClr>
                <a:prstClr val="black">
                  <a:lumMod val="75000"/>
                  <a:lumOff val="25000"/>
                </a:prstClr>
              </a:buClr>
            </a:pPr>
            <a:r>
              <a:rPr lang="ru-RU" sz="2200" b="1" dirty="0">
                <a:solidFill>
                  <a:prstClr val="black">
                    <a:lumMod val="75000"/>
                    <a:lumOff val="25000"/>
                  </a:prstClr>
                </a:solidFill>
                <a:latin typeface="Times New Roman" pitchFamily="18" charset="0"/>
                <a:cs typeface="Times New Roman" pitchFamily="18" charset="0"/>
              </a:rPr>
              <a:t>«РАЗВИТИЕ ПОЗНАВАТЕЛЬНОЙ </a:t>
            </a:r>
            <a:r>
              <a:rPr lang="ru-RU" sz="2200" b="1" dirty="0" smtClean="0">
                <a:solidFill>
                  <a:prstClr val="black">
                    <a:lumMod val="75000"/>
                    <a:lumOff val="25000"/>
                  </a:prstClr>
                </a:solidFill>
                <a:latin typeface="Times New Roman" pitchFamily="18" charset="0"/>
                <a:cs typeface="Times New Roman" pitchFamily="18" charset="0"/>
              </a:rPr>
              <a:t>АКТИВНОСТИ </a:t>
            </a:r>
            <a:endParaRPr lang="ru-RU" sz="2200" b="1" dirty="0">
              <a:solidFill>
                <a:prstClr val="black">
                  <a:lumMod val="75000"/>
                  <a:lumOff val="25000"/>
                </a:prstClr>
              </a:solidFill>
              <a:latin typeface="Times New Roman" pitchFamily="18" charset="0"/>
              <a:cs typeface="Times New Roman" pitchFamily="18" charset="0"/>
            </a:endParaRPr>
          </a:p>
          <a:p>
            <a:pPr lvl="0" algn="ctr" defTabSz="457200">
              <a:spcBef>
                <a:spcPct val="20000"/>
              </a:spcBef>
              <a:spcAft>
                <a:spcPts val="600"/>
              </a:spcAft>
              <a:buClr>
                <a:prstClr val="black">
                  <a:lumMod val="75000"/>
                  <a:lumOff val="25000"/>
                </a:prstClr>
              </a:buClr>
            </a:pPr>
            <a:r>
              <a:rPr lang="ru-RU" sz="2200" b="1" dirty="0">
                <a:solidFill>
                  <a:prstClr val="black">
                    <a:lumMod val="75000"/>
                    <a:lumOff val="25000"/>
                  </a:prstClr>
                </a:solidFill>
                <a:latin typeface="Times New Roman" pitchFamily="18" charset="0"/>
                <a:cs typeface="Times New Roman" pitchFamily="18" charset="0"/>
              </a:rPr>
              <a:t>СТАРШИХ ДОШКОЛЬНИКОВ ПО </a:t>
            </a:r>
            <a:r>
              <a:rPr lang="ru-RU" sz="2200" b="1" dirty="0" smtClean="0">
                <a:solidFill>
                  <a:prstClr val="black">
                    <a:lumMod val="75000"/>
                    <a:lumOff val="25000"/>
                  </a:prstClr>
                </a:solidFill>
                <a:latin typeface="Times New Roman" pitchFamily="18" charset="0"/>
                <a:cs typeface="Times New Roman" pitchFamily="18" charset="0"/>
              </a:rPr>
              <a:t>ЭКОЛОГИЧЕСКОМУ</a:t>
            </a:r>
          </a:p>
          <a:p>
            <a:pPr lvl="0" algn="ctr" defTabSz="457200">
              <a:spcBef>
                <a:spcPct val="20000"/>
              </a:spcBef>
              <a:spcAft>
                <a:spcPts val="600"/>
              </a:spcAft>
              <a:buClr>
                <a:prstClr val="black">
                  <a:lumMod val="75000"/>
                  <a:lumOff val="25000"/>
                </a:prstClr>
              </a:buClr>
            </a:pPr>
            <a:r>
              <a:rPr lang="ru-RU" sz="2200" b="1" dirty="0" smtClean="0">
                <a:solidFill>
                  <a:prstClr val="black">
                    <a:lumMod val="75000"/>
                    <a:lumOff val="25000"/>
                  </a:prstClr>
                </a:solidFill>
                <a:latin typeface="Times New Roman" pitchFamily="18" charset="0"/>
                <a:cs typeface="Times New Roman" pitchFamily="18" charset="0"/>
              </a:rPr>
              <a:t>ОБРАЗОВАНИЮ ЧЕРЕЗ</a:t>
            </a:r>
            <a:r>
              <a:rPr lang="ru-RU" sz="2200" b="1" dirty="0">
                <a:solidFill>
                  <a:prstClr val="black">
                    <a:lumMod val="75000"/>
                    <a:lumOff val="25000"/>
                  </a:prstClr>
                </a:solidFill>
                <a:latin typeface="Times New Roman" pitchFamily="18" charset="0"/>
                <a:cs typeface="Times New Roman" pitchFamily="18" charset="0"/>
              </a:rPr>
              <a:t> </a:t>
            </a:r>
            <a:r>
              <a:rPr lang="ru-RU" sz="2200" b="1" dirty="0" smtClean="0">
                <a:solidFill>
                  <a:prstClr val="black">
                    <a:lumMod val="75000"/>
                    <a:lumOff val="25000"/>
                  </a:prstClr>
                </a:solidFill>
                <a:latin typeface="Times New Roman" pitchFamily="18" charset="0"/>
                <a:cs typeface="Times New Roman" pitchFamily="18" charset="0"/>
              </a:rPr>
              <a:t>ПРОЕКТНО-</a:t>
            </a:r>
          </a:p>
          <a:p>
            <a:pPr lvl="0" algn="ctr" defTabSz="457200">
              <a:spcBef>
                <a:spcPct val="20000"/>
              </a:spcBef>
              <a:spcAft>
                <a:spcPts val="600"/>
              </a:spcAft>
              <a:buClr>
                <a:prstClr val="black">
                  <a:lumMod val="75000"/>
                  <a:lumOff val="25000"/>
                </a:prstClr>
              </a:buClr>
            </a:pPr>
            <a:r>
              <a:rPr lang="ru-RU" sz="2200" b="1" dirty="0" smtClean="0">
                <a:solidFill>
                  <a:prstClr val="black">
                    <a:lumMod val="75000"/>
                    <a:lumOff val="25000"/>
                  </a:prstClr>
                </a:solidFill>
                <a:latin typeface="Times New Roman" pitchFamily="18" charset="0"/>
                <a:cs typeface="Times New Roman" pitchFamily="18" charset="0"/>
              </a:rPr>
              <a:t>ИССЛЕДОВАТЕЛЬСКУЮ ДЕЯТЕЛЬНОСТЬ»</a:t>
            </a:r>
            <a:endParaRPr lang="ru-RU" sz="2200" b="1" dirty="0">
              <a:solidFill>
                <a:prstClr val="black">
                  <a:lumMod val="75000"/>
                  <a:lumOff val="25000"/>
                </a:prstClr>
              </a:solidFill>
              <a:latin typeface="Times New Roman" pitchFamily="18" charset="0"/>
              <a:cs typeface="Times New Roman" pitchFamily="18" charset="0"/>
            </a:endParaRPr>
          </a:p>
        </p:txBody>
      </p:sp>
      <p:sp>
        <p:nvSpPr>
          <p:cNvPr id="4" name="Прямоугольник 3"/>
          <p:cNvSpPr/>
          <p:nvPr/>
        </p:nvSpPr>
        <p:spPr>
          <a:xfrm>
            <a:off x="4286248" y="5214950"/>
            <a:ext cx="4572000" cy="1283428"/>
          </a:xfrm>
          <a:prstGeom prst="rect">
            <a:avLst/>
          </a:prstGeom>
        </p:spPr>
        <p:txBody>
          <a:bodyPr>
            <a:spAutoFit/>
          </a:bodyPr>
          <a:lstStyle/>
          <a:p>
            <a:pPr lvl="0" algn="r" defTabSz="457200">
              <a:spcBef>
                <a:spcPct val="20000"/>
              </a:spcBef>
              <a:spcAft>
                <a:spcPts val="600"/>
              </a:spcAft>
              <a:buClr>
                <a:prstClr val="black">
                  <a:lumMod val="75000"/>
                  <a:lumOff val="25000"/>
                </a:prstClr>
              </a:buClr>
            </a:pPr>
            <a:endParaRPr lang="ru-RU" sz="1200" b="1" dirty="0" smtClean="0">
              <a:solidFill>
                <a:prstClr val="black">
                  <a:lumMod val="75000"/>
                  <a:lumOff val="25000"/>
                </a:prstClr>
              </a:solidFill>
              <a:latin typeface="Times New Roman" pitchFamily="18" charset="0"/>
              <a:cs typeface="Times New Roman" pitchFamily="18" charset="0"/>
            </a:endParaRPr>
          </a:p>
          <a:p>
            <a:pPr lvl="0" algn="r" defTabSz="457200">
              <a:spcBef>
                <a:spcPct val="20000"/>
              </a:spcBef>
              <a:spcAft>
                <a:spcPts val="600"/>
              </a:spcAft>
              <a:buClr>
                <a:prstClr val="black">
                  <a:lumMod val="75000"/>
                  <a:lumOff val="25000"/>
                </a:prstClr>
              </a:buClr>
            </a:pPr>
            <a:r>
              <a:rPr lang="ru-RU" sz="1400" b="1" dirty="0" smtClean="0">
                <a:solidFill>
                  <a:prstClr val="black">
                    <a:lumMod val="75000"/>
                    <a:lumOff val="25000"/>
                  </a:prstClr>
                </a:solidFill>
                <a:latin typeface="Times New Roman" pitchFamily="18" charset="0"/>
                <a:cs typeface="Times New Roman" pitchFamily="18" charset="0"/>
              </a:rPr>
              <a:t>ВОСПИТАТЕЛЬ:</a:t>
            </a:r>
          </a:p>
          <a:p>
            <a:pPr lvl="0" algn="r" defTabSz="457200">
              <a:spcBef>
                <a:spcPct val="20000"/>
              </a:spcBef>
              <a:spcAft>
                <a:spcPts val="600"/>
              </a:spcAft>
              <a:buClr>
                <a:prstClr val="black">
                  <a:lumMod val="75000"/>
                  <a:lumOff val="25000"/>
                </a:prstClr>
              </a:buClr>
            </a:pPr>
            <a:r>
              <a:rPr lang="ru-RU" sz="1400" b="1" dirty="0" smtClean="0">
                <a:solidFill>
                  <a:prstClr val="black">
                    <a:lumMod val="75000"/>
                    <a:lumOff val="25000"/>
                  </a:prstClr>
                </a:solidFill>
                <a:latin typeface="Times New Roman" pitchFamily="18" charset="0"/>
                <a:cs typeface="Times New Roman" pitchFamily="18" charset="0"/>
              </a:rPr>
              <a:t>АПАТОВА </a:t>
            </a:r>
            <a:r>
              <a:rPr lang="ru-RU" sz="1400" b="1" dirty="0">
                <a:solidFill>
                  <a:prstClr val="black">
                    <a:lumMod val="75000"/>
                    <a:lumOff val="25000"/>
                  </a:prstClr>
                </a:solidFill>
                <a:latin typeface="Times New Roman" pitchFamily="18" charset="0"/>
                <a:cs typeface="Times New Roman" pitchFamily="18" charset="0"/>
              </a:rPr>
              <a:t>Л.В.</a:t>
            </a:r>
          </a:p>
          <a:p>
            <a:pPr lvl="0" algn="r" defTabSz="457200">
              <a:spcBef>
                <a:spcPct val="20000"/>
              </a:spcBef>
              <a:spcAft>
                <a:spcPts val="600"/>
              </a:spcAft>
              <a:buClr>
                <a:prstClr val="black">
                  <a:lumMod val="75000"/>
                  <a:lumOff val="25000"/>
                </a:prstClr>
              </a:buClr>
            </a:pPr>
            <a:endParaRPr lang="ru-RU" sz="1400" b="1" dirty="0">
              <a:solidFill>
                <a:prstClr val="black">
                  <a:lumMod val="75000"/>
                  <a:lumOff val="25000"/>
                </a:prstClr>
              </a:solidFill>
            </a:endParaRPr>
          </a:p>
        </p:txBody>
      </p:sp>
      <p:sp>
        <p:nvSpPr>
          <p:cNvPr id="5" name="Прямоугольник 4"/>
          <p:cNvSpPr/>
          <p:nvPr/>
        </p:nvSpPr>
        <p:spPr>
          <a:xfrm>
            <a:off x="4283968" y="6381328"/>
            <a:ext cx="875561" cy="307777"/>
          </a:xfrm>
          <a:prstGeom prst="rect">
            <a:avLst/>
          </a:prstGeom>
        </p:spPr>
        <p:txBody>
          <a:bodyPr wrap="none">
            <a:spAutoFit/>
          </a:bodyPr>
          <a:lstStyle/>
          <a:p>
            <a:pPr lvl="0" defTabSz="457200">
              <a:spcBef>
                <a:spcPct val="20000"/>
              </a:spcBef>
              <a:spcAft>
                <a:spcPts val="600"/>
              </a:spcAft>
              <a:buClr>
                <a:prstClr val="black">
                  <a:lumMod val="75000"/>
                  <a:lumOff val="25000"/>
                </a:prstClr>
              </a:buClr>
            </a:pPr>
            <a:r>
              <a:rPr lang="ru-RU" sz="1400" b="1" dirty="0">
                <a:solidFill>
                  <a:prstClr val="black">
                    <a:lumMod val="75000"/>
                    <a:lumOff val="25000"/>
                  </a:prstClr>
                </a:solidFill>
              </a:rPr>
              <a:t>2014Г.</a:t>
            </a:r>
          </a:p>
        </p:txBody>
      </p:sp>
    </p:spTree>
    <p:extLst>
      <p:ext uri="{BB962C8B-B14F-4D97-AF65-F5344CB8AC3E}">
        <p14:creationId xmlns:p14="http://schemas.microsoft.com/office/powerpoint/2010/main" val="1123165615"/>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260648"/>
            <a:ext cx="6625326" cy="6048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82627721"/>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106690"/>
          </a:xfrm>
        </p:spPr>
        <p:txBody>
          <a:bodyPr>
            <a:normAutofit/>
          </a:bodyPr>
          <a:lstStyle/>
          <a:p>
            <a:pPr indent="342900" algn="l">
              <a:lnSpc>
                <a:spcPts val="1585"/>
              </a:lnSpc>
              <a:spcBef>
                <a:spcPts val="1630"/>
              </a:spcBef>
              <a:spcAft>
                <a:spcPts val="0"/>
              </a:spcAft>
            </a:pPr>
            <a:r>
              <a:rPr lang="ru-RU" sz="1800" b="1" dirty="0" smtClean="0"/>
              <a:t> ОСНОВНЫЕ ЭТАПЫ  ПРОЕКТНО-ИССЛЕДОВАТЕЛЬСКОЙ</a:t>
            </a:r>
            <a:br>
              <a:rPr lang="ru-RU" sz="1800" b="1" dirty="0" smtClean="0"/>
            </a:br>
            <a:r>
              <a:rPr lang="ru-RU" sz="1800" b="1" dirty="0"/>
              <a:t/>
            </a:r>
            <a:br>
              <a:rPr lang="ru-RU" sz="1800" b="1" dirty="0"/>
            </a:br>
            <a:r>
              <a:rPr lang="ru-RU" sz="1800" b="1" dirty="0" smtClean="0"/>
              <a:t>                                   ДЕЯТЕЛЬНОСТИ</a:t>
            </a:r>
            <a:br>
              <a:rPr lang="ru-RU" sz="1800" b="1" dirty="0" smtClean="0"/>
            </a:br>
            <a:r>
              <a:rPr lang="ru-RU" sz="1800" b="1" dirty="0" smtClean="0"/>
              <a:t/>
            </a:r>
            <a:br>
              <a:rPr lang="ru-RU" sz="1800" b="1" dirty="0" smtClean="0"/>
            </a:br>
            <a:r>
              <a:rPr lang="ru-RU" sz="1800" b="1" dirty="0" smtClean="0"/>
              <a:t/>
            </a:r>
            <a:br>
              <a:rPr lang="ru-RU" sz="1800" b="1" dirty="0" smtClean="0"/>
            </a:br>
            <a:r>
              <a:rPr lang="ru-RU" sz="2200" dirty="0" smtClean="0">
                <a:effectLst/>
                <a:latin typeface="Times New Roman"/>
                <a:ea typeface="Calibri"/>
              </a:rPr>
              <a:t>• </a:t>
            </a:r>
            <a:r>
              <a:rPr lang="ru-RU" sz="2200" spc="-15" dirty="0" smtClean="0">
                <a:effectLst/>
                <a:latin typeface="Times New Roman"/>
                <a:ea typeface="Calibri"/>
              </a:rPr>
              <a:t>выявление проблемы,</a:t>
            </a:r>
            <a:br>
              <a:rPr lang="ru-RU" sz="2200" spc="-15" dirty="0" smtClean="0">
                <a:effectLst/>
                <a:latin typeface="Times New Roman"/>
                <a:ea typeface="Calibri"/>
              </a:rPr>
            </a:br>
            <a:r>
              <a:rPr lang="ru-RU" sz="2200" dirty="0">
                <a:latin typeface="Arial"/>
                <a:ea typeface="Calibri"/>
              </a:rPr>
              <a:t/>
            </a:r>
            <a:br>
              <a:rPr lang="ru-RU" sz="2200" dirty="0">
                <a:latin typeface="Arial"/>
                <a:ea typeface="Calibri"/>
              </a:rPr>
            </a:br>
            <a:r>
              <a:rPr lang="ru-RU" sz="2200" dirty="0" smtClean="0">
                <a:effectLst/>
                <a:latin typeface="Times New Roman"/>
                <a:ea typeface="Calibri"/>
              </a:rPr>
              <a:t>• </a:t>
            </a:r>
            <a:r>
              <a:rPr lang="ru-RU" sz="2200" spc="-15" dirty="0" smtClean="0">
                <a:effectLst/>
                <a:latin typeface="Times New Roman"/>
                <a:ea typeface="Calibri"/>
              </a:rPr>
              <a:t>ознакомление с информацией, знаниями, касающимися</a:t>
            </a:r>
            <a:br>
              <a:rPr lang="ru-RU" sz="2200" spc="-15" dirty="0" smtClean="0">
                <a:effectLst/>
                <a:latin typeface="Times New Roman"/>
                <a:ea typeface="Calibri"/>
              </a:rPr>
            </a:br>
            <a:r>
              <a:rPr lang="ru-RU" sz="2200" spc="-15" dirty="0" smtClean="0">
                <a:effectLst/>
                <a:latin typeface="Times New Roman"/>
                <a:ea typeface="Calibri"/>
              </a:rPr>
              <a:t>   данной </a:t>
            </a:r>
            <a:r>
              <a:rPr lang="ru-RU" sz="2200" dirty="0" smtClean="0">
                <a:effectLst/>
                <a:latin typeface="Times New Roman"/>
                <a:ea typeface="Calibri"/>
              </a:rPr>
              <a:t>проблемы,</a:t>
            </a:r>
            <a:br>
              <a:rPr lang="ru-RU" sz="2200"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 </a:t>
            </a:r>
            <a:r>
              <a:rPr lang="ru-RU" sz="2200" spc="-5" dirty="0" smtClean="0">
                <a:effectLst/>
                <a:latin typeface="Times New Roman"/>
                <a:ea typeface="Calibri"/>
              </a:rPr>
              <a:t>подбор методик исследования и их освоение,</a:t>
            </a:r>
            <a:br>
              <a:rPr lang="ru-RU" sz="2200" spc="-5"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 </a:t>
            </a:r>
            <a:r>
              <a:rPr lang="ru-RU" sz="2200" spc="-5" dirty="0" smtClean="0">
                <a:effectLst/>
                <a:latin typeface="Times New Roman"/>
                <a:ea typeface="Calibri"/>
              </a:rPr>
              <a:t>сбор фактического материала исследования,</a:t>
            </a:r>
            <a:br>
              <a:rPr lang="ru-RU" sz="2200" spc="-5"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 </a:t>
            </a:r>
            <a:r>
              <a:rPr lang="ru-RU" sz="2200" spc="-15" dirty="0" smtClean="0">
                <a:effectLst/>
                <a:latin typeface="Times New Roman"/>
                <a:ea typeface="Calibri"/>
              </a:rPr>
              <a:t>анализ и обобщение полученной информации, </a:t>
            </a:r>
            <a:br>
              <a:rPr lang="ru-RU" sz="2200" spc="-15" dirty="0" smtClean="0">
                <a:effectLst/>
                <a:latin typeface="Times New Roman"/>
                <a:ea typeface="Calibri"/>
              </a:rPr>
            </a:br>
            <a:r>
              <a:rPr lang="ru-RU" sz="2200" spc="-15" dirty="0">
                <a:latin typeface="Times New Roman"/>
                <a:ea typeface="Calibri"/>
              </a:rPr>
              <a:t> </a:t>
            </a:r>
            <a:r>
              <a:rPr lang="ru-RU" sz="2200" spc="-15" dirty="0" smtClean="0">
                <a:effectLst/>
                <a:latin typeface="Times New Roman"/>
                <a:ea typeface="Calibri"/>
              </a:rPr>
              <a:t> </a:t>
            </a:r>
            <a:r>
              <a:rPr lang="ru-RU" sz="2200" dirty="0" smtClean="0">
                <a:effectLst/>
                <a:latin typeface="Times New Roman"/>
                <a:ea typeface="Calibri"/>
              </a:rPr>
              <a:t>формулирование  выводов.</a:t>
            </a:r>
            <a:br>
              <a:rPr lang="ru-RU" sz="2200" dirty="0" smtClean="0">
                <a:effectLst/>
                <a:latin typeface="Times New Roman"/>
                <a:ea typeface="Calibri"/>
              </a:rPr>
            </a:br>
            <a:r>
              <a:rPr lang="ru-RU" sz="2200" dirty="0">
                <a:latin typeface="Times New Roman"/>
                <a:ea typeface="Calibri"/>
              </a:rPr>
              <a:t/>
            </a:r>
            <a:br>
              <a:rPr lang="ru-RU" sz="2200" dirty="0">
                <a:latin typeface="Times New Roman"/>
                <a:ea typeface="Calibri"/>
              </a:rPr>
            </a:br>
            <a:r>
              <a:rPr lang="ru-RU" sz="2200" dirty="0" smtClean="0">
                <a:latin typeface="Times New Roman"/>
                <a:ea typeface="Calibri"/>
              </a:rPr>
              <a:t/>
            </a:r>
            <a:br>
              <a:rPr lang="ru-RU" sz="2200" dirty="0" smtClean="0">
                <a:latin typeface="Times New Roman"/>
                <a:ea typeface="Calibri"/>
              </a:rPr>
            </a:br>
            <a:r>
              <a:rPr lang="ru-RU" sz="2200" dirty="0" smtClean="0">
                <a:effectLst/>
                <a:latin typeface="Times New Roman"/>
                <a:ea typeface="Calibri"/>
              </a:rPr>
              <a:t>Данные  этапы  являются   обязательными   при   осуществлении </a:t>
            </a:r>
            <a:r>
              <a:rPr lang="ru-RU" sz="2200" spc="-5" dirty="0" smtClean="0">
                <a:effectLst/>
                <a:latin typeface="Times New Roman"/>
                <a:ea typeface="Calibri"/>
              </a:rPr>
              <a:t>исследовательской деятельности, нормой ее проведения.</a:t>
            </a:r>
            <a:br>
              <a:rPr lang="ru-RU" sz="2200" spc="-5" dirty="0" smtClean="0">
                <a:effectLst/>
                <a:latin typeface="Times New Roman"/>
                <a:ea typeface="Calibri"/>
              </a:rPr>
            </a:br>
            <a:r>
              <a:rPr lang="ru-RU" sz="2200" spc="-5" dirty="0" smtClean="0">
                <a:effectLst/>
                <a:latin typeface="Times New Roman"/>
                <a:ea typeface="Calibri"/>
              </a:rPr>
              <a:t/>
            </a:r>
            <a:br>
              <a:rPr lang="ru-RU" sz="2200" spc="-5"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Основное   отличие   научно-исследовательской   деятельности   от   учебного</a:t>
            </a:r>
            <a:r>
              <a:rPr lang="ru-RU" sz="2200" dirty="0">
                <a:latin typeface="Arial"/>
                <a:ea typeface="Calibri"/>
              </a:rPr>
              <a:t> </a:t>
            </a:r>
            <a:r>
              <a:rPr lang="ru-RU" sz="2200" spc="-10" dirty="0" smtClean="0">
                <a:effectLst/>
                <a:latin typeface="Times New Roman"/>
                <a:ea typeface="Calibri"/>
              </a:rPr>
              <a:t>исследования состоит в цели деятельности.</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
            </a:r>
            <a:br>
              <a:rPr lang="ru-RU" sz="2200" dirty="0" smtClean="0">
                <a:effectLst/>
                <a:latin typeface="Arial"/>
                <a:ea typeface="Calibri"/>
              </a:rPr>
            </a:br>
            <a:endParaRPr lang="ru-RU" sz="2200" b="1" dirty="0"/>
          </a:p>
        </p:txBody>
      </p:sp>
    </p:spTree>
    <p:extLst>
      <p:ext uri="{BB962C8B-B14F-4D97-AF65-F5344CB8AC3E}">
        <p14:creationId xmlns:p14="http://schemas.microsoft.com/office/powerpoint/2010/main" val="1865682396"/>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274638"/>
            <a:ext cx="8712968" cy="6394722"/>
          </a:xfrm>
        </p:spPr>
        <p:txBody>
          <a:bodyPr>
            <a:normAutofit fontScale="90000"/>
          </a:bodyPr>
          <a:lstStyle/>
          <a:p>
            <a:pPr lvl="0">
              <a:lnSpc>
                <a:spcPts val="1610"/>
              </a:lnSpc>
              <a:tabLst>
                <a:tab pos="342900" algn="l"/>
                <a:tab pos="457200" algn="l"/>
                <a:tab pos="822960" algn="l"/>
              </a:tabLst>
            </a:pPr>
            <a:r>
              <a:rPr lang="ru-RU" sz="2600" b="1" dirty="0" smtClean="0"/>
              <a:t>  </a:t>
            </a:r>
            <a:br>
              <a:rPr lang="ru-RU" sz="2600" b="1" dirty="0" smtClean="0"/>
            </a:br>
            <a:r>
              <a:rPr lang="ru-RU" sz="2600" b="1" dirty="0"/>
              <a:t/>
            </a:r>
            <a:br>
              <a:rPr lang="ru-RU" sz="2600" b="1" dirty="0"/>
            </a:br>
            <a:r>
              <a:rPr lang="ru-RU" sz="2600" b="1" dirty="0" smtClean="0"/>
              <a:t/>
            </a:r>
            <a:br>
              <a:rPr lang="ru-RU" sz="2600" b="1" dirty="0" smtClean="0"/>
            </a:br>
            <a:r>
              <a:rPr lang="ru-RU" sz="2200" b="1" dirty="0" smtClean="0"/>
              <a:t>    </a:t>
            </a:r>
            <a:r>
              <a:rPr lang="ru-RU" sz="2000" b="1" dirty="0" smtClean="0"/>
              <a:t>ФОРМИРОВАНИЕ КАЧЕСТВ У </a:t>
            </a:r>
            <a:r>
              <a:rPr lang="ru-RU" sz="2000" b="1" dirty="0">
                <a:solidFill>
                  <a:prstClr val="black">
                    <a:lumMod val="75000"/>
                    <a:lumOff val="25000"/>
                  </a:prstClr>
                </a:solidFill>
              </a:rPr>
              <a:t>ДОШКОЛЬНИКОВ</a:t>
            </a:r>
            <a:r>
              <a:rPr lang="ru-RU" sz="2000" b="1" dirty="0" smtClean="0">
                <a:solidFill>
                  <a:prstClr val="black">
                    <a:lumMod val="75000"/>
                    <a:lumOff val="25000"/>
                  </a:prstClr>
                </a:solidFill>
              </a:rPr>
              <a:t>:</a:t>
            </a:r>
            <a:r>
              <a:rPr lang="ru-RU" sz="2600" b="1" dirty="0" smtClean="0"/>
              <a:t/>
            </a:r>
            <a:br>
              <a:rPr lang="ru-RU" sz="2600" b="1" dirty="0" smtClean="0"/>
            </a:br>
            <a:r>
              <a:rPr lang="ru-RU" sz="2600" b="1" dirty="0" smtClean="0"/>
              <a:t/>
            </a:r>
            <a:br>
              <a:rPr lang="ru-RU" sz="2600" b="1" dirty="0" smtClean="0"/>
            </a:br>
            <a:r>
              <a:rPr lang="ru-RU" sz="2400" dirty="0">
                <a:solidFill>
                  <a:prstClr val="black"/>
                </a:solidFill>
                <a:latin typeface="Times New Roman"/>
                <a:ea typeface="Calibri"/>
              </a:rPr>
              <a:t>• </a:t>
            </a:r>
            <a:r>
              <a:rPr lang="ru-RU" sz="2400" spc="-5" dirty="0" smtClean="0">
                <a:effectLst/>
                <a:latin typeface="Times New Roman"/>
                <a:ea typeface="Calibri"/>
              </a:rPr>
              <a:t>умение работать в коллективе.</a:t>
            </a:r>
            <a:br>
              <a:rPr lang="ru-RU" sz="2400" spc="-5" dirty="0" smtClean="0">
                <a:effectLst/>
                <a:latin typeface="Times New Roman"/>
                <a:ea typeface="Calibri"/>
              </a:rPr>
            </a:br>
            <a:r>
              <a:rPr lang="ru-RU" sz="2400" dirty="0" smtClean="0">
                <a:effectLst/>
                <a:latin typeface="Arial"/>
                <a:ea typeface="Calibri"/>
              </a:rPr>
              <a:t/>
            </a:r>
            <a:br>
              <a:rPr lang="ru-RU" sz="2400" dirty="0" smtClean="0">
                <a:effectLst/>
                <a:latin typeface="Arial"/>
                <a:ea typeface="Calibri"/>
              </a:rPr>
            </a:br>
            <a:r>
              <a:rPr lang="ru-RU" sz="2400" dirty="0">
                <a:solidFill>
                  <a:prstClr val="black"/>
                </a:solidFill>
                <a:latin typeface="Times New Roman"/>
                <a:ea typeface="Calibri"/>
              </a:rPr>
              <a:t>• </a:t>
            </a:r>
            <a:r>
              <a:rPr lang="ru-RU" sz="2400" spc="-5" dirty="0" smtClean="0">
                <a:effectLst/>
                <a:latin typeface="Times New Roman"/>
                <a:ea typeface="Calibri"/>
              </a:rPr>
              <a:t>умение брать ответственность за решение.</a:t>
            </a:r>
            <a:br>
              <a:rPr lang="ru-RU" sz="2400" spc="-5" dirty="0" smtClean="0">
                <a:effectLst/>
                <a:latin typeface="Times New Roman"/>
                <a:ea typeface="Calibri"/>
              </a:rPr>
            </a:br>
            <a:r>
              <a:rPr lang="ru-RU" sz="2400" dirty="0" smtClean="0">
                <a:effectLst/>
                <a:latin typeface="Arial"/>
                <a:ea typeface="Calibri"/>
              </a:rPr>
              <a:t/>
            </a:r>
            <a:br>
              <a:rPr lang="ru-RU" sz="2400" dirty="0" smtClean="0">
                <a:effectLst/>
                <a:latin typeface="Arial"/>
                <a:ea typeface="Calibri"/>
              </a:rPr>
            </a:br>
            <a:r>
              <a:rPr lang="ru-RU" sz="2400" dirty="0">
                <a:solidFill>
                  <a:prstClr val="black"/>
                </a:solidFill>
                <a:latin typeface="Times New Roman"/>
                <a:ea typeface="Calibri"/>
              </a:rPr>
              <a:t>• </a:t>
            </a:r>
            <a:r>
              <a:rPr lang="ru-RU" sz="2400" spc="-5" dirty="0" smtClean="0">
                <a:effectLst/>
                <a:latin typeface="Times New Roman"/>
                <a:ea typeface="Calibri"/>
              </a:rPr>
              <a:t>умение разделять ответственность.</a:t>
            </a:r>
            <a:br>
              <a:rPr lang="ru-RU" sz="2400" spc="-5" dirty="0" smtClean="0">
                <a:effectLst/>
                <a:latin typeface="Times New Roman"/>
                <a:ea typeface="Calibri"/>
              </a:rPr>
            </a:br>
            <a:r>
              <a:rPr lang="ru-RU" sz="2400" dirty="0" smtClean="0">
                <a:effectLst/>
                <a:latin typeface="Arial"/>
                <a:ea typeface="Calibri"/>
              </a:rPr>
              <a:t/>
            </a:r>
            <a:br>
              <a:rPr lang="ru-RU" sz="2400" dirty="0" smtClean="0">
                <a:effectLst/>
                <a:latin typeface="Arial"/>
                <a:ea typeface="Calibri"/>
              </a:rPr>
            </a:br>
            <a:r>
              <a:rPr lang="ru-RU" sz="2400" dirty="0">
                <a:solidFill>
                  <a:prstClr val="black"/>
                </a:solidFill>
                <a:latin typeface="Times New Roman"/>
                <a:ea typeface="Calibri"/>
              </a:rPr>
              <a:t>• </a:t>
            </a:r>
            <a:r>
              <a:rPr lang="ru-RU" sz="2400" spc="-5" dirty="0" smtClean="0">
                <a:effectLst/>
                <a:latin typeface="Times New Roman"/>
                <a:ea typeface="Calibri"/>
              </a:rPr>
              <a:t>умение анализировать результаты своей деятельности.</a:t>
            </a:r>
            <a:br>
              <a:rPr lang="ru-RU" sz="2400" spc="-5" dirty="0" smtClean="0">
                <a:effectLst/>
                <a:latin typeface="Times New Roman"/>
                <a:ea typeface="Calibri"/>
              </a:rPr>
            </a:br>
            <a:r>
              <a:rPr lang="ru-RU" sz="2400" spc="-5" dirty="0">
                <a:latin typeface="Times New Roman"/>
                <a:ea typeface="Calibri"/>
              </a:rPr>
              <a:t/>
            </a:r>
            <a:br>
              <a:rPr lang="ru-RU" sz="2400" spc="-5" dirty="0">
                <a:latin typeface="Times New Roman"/>
                <a:ea typeface="Calibri"/>
              </a:rPr>
            </a:br>
            <a:r>
              <a:rPr lang="ru-RU" sz="2800" spc="-5" dirty="0" smtClean="0">
                <a:latin typeface="Times New Roman"/>
                <a:ea typeface="Calibri"/>
              </a:rPr>
              <a:t>          </a:t>
            </a:r>
            <a:br>
              <a:rPr lang="ru-RU" sz="2800" spc="-5" dirty="0" smtClean="0">
                <a:latin typeface="Times New Roman"/>
                <a:ea typeface="Calibri"/>
              </a:rPr>
            </a:br>
            <a:r>
              <a:rPr lang="ru-RU" sz="2800" spc="-5" dirty="0">
                <a:latin typeface="Times New Roman"/>
                <a:ea typeface="Calibri"/>
              </a:rPr>
              <a:t> </a:t>
            </a:r>
            <a:r>
              <a:rPr lang="ru-RU" sz="2800" spc="-5" dirty="0" smtClean="0">
                <a:latin typeface="Times New Roman"/>
                <a:ea typeface="Calibri"/>
              </a:rPr>
              <a:t>            </a:t>
            </a:r>
            <a:r>
              <a:rPr lang="ru-RU" sz="2000" b="1" spc="-5" dirty="0" smtClean="0">
                <a:latin typeface="Times New Roman"/>
                <a:ea typeface="Calibri"/>
              </a:rPr>
              <a:t>ОСНОВНЫЕ ЦЕЛИ МЕТОДА:</a:t>
            </a:r>
            <a:r>
              <a:rPr lang="ru-RU" sz="2400" b="1" spc="-5" dirty="0" smtClean="0">
                <a:latin typeface="Times New Roman"/>
                <a:ea typeface="Calibri"/>
              </a:rPr>
              <a:t/>
            </a:r>
            <a:br>
              <a:rPr lang="ru-RU" sz="2400" b="1" spc="-5" dirty="0" smtClean="0">
                <a:latin typeface="Times New Roman"/>
                <a:ea typeface="Calibri"/>
              </a:rPr>
            </a:br>
            <a:r>
              <a:rPr lang="ru-RU" sz="2400" b="1" spc="-5" dirty="0" smtClean="0">
                <a:latin typeface="Times New Roman"/>
                <a:ea typeface="Calibri"/>
              </a:rPr>
              <a:t/>
            </a:r>
            <a:br>
              <a:rPr lang="ru-RU" sz="2400" b="1" spc="-5" dirty="0" smtClean="0">
                <a:latin typeface="Times New Roman"/>
                <a:ea typeface="Calibri"/>
              </a:rPr>
            </a:br>
            <a:r>
              <a:rPr lang="ru-RU" sz="2000" dirty="0">
                <a:solidFill>
                  <a:prstClr val="black"/>
                </a:solidFill>
                <a:latin typeface="Times New Roman"/>
                <a:ea typeface="Calibri"/>
              </a:rPr>
              <a:t>• </a:t>
            </a:r>
            <a:r>
              <a:rPr lang="ru-RU" sz="2400" spc="-5" dirty="0" smtClean="0">
                <a:effectLst/>
                <a:latin typeface="Times New Roman"/>
                <a:ea typeface="Calibri"/>
              </a:rPr>
              <a:t>намечать ведущие и текущие цели и задачи;</a:t>
            </a:r>
            <a:br>
              <a:rPr lang="ru-RU" sz="2400" spc="-5" dirty="0" smtClean="0">
                <a:effectLst/>
                <a:latin typeface="Times New Roman"/>
                <a:ea typeface="Calibri"/>
              </a:rPr>
            </a:br>
            <a:r>
              <a:rPr lang="ru-RU" sz="2400" dirty="0" smtClean="0">
                <a:effectLst/>
                <a:latin typeface="Arial"/>
                <a:ea typeface="Calibri"/>
              </a:rPr>
              <a:t/>
            </a:r>
            <a:br>
              <a:rPr lang="ru-RU" sz="2400" dirty="0" smtClean="0">
                <a:effectLst/>
                <a:latin typeface="Arial"/>
                <a:ea typeface="Calibri"/>
              </a:rPr>
            </a:br>
            <a:r>
              <a:rPr lang="ru-RU" sz="2400" dirty="0">
                <a:solidFill>
                  <a:prstClr val="black"/>
                </a:solidFill>
                <a:latin typeface="Times New Roman"/>
                <a:ea typeface="Calibri"/>
              </a:rPr>
              <a:t>• </a:t>
            </a:r>
            <a:r>
              <a:rPr lang="ru-RU" sz="2400" spc="-15" dirty="0" smtClean="0">
                <a:effectLst/>
                <a:latin typeface="Times New Roman"/>
                <a:ea typeface="Calibri"/>
              </a:rPr>
              <a:t>искать пути их решения, выбирая оптимальный путь среди </a:t>
            </a:r>
            <a:r>
              <a:rPr lang="ru-RU" sz="2400" dirty="0" smtClean="0">
                <a:effectLst/>
                <a:latin typeface="Arial"/>
                <a:ea typeface="Calibri"/>
              </a:rPr>
              <a:t/>
            </a:r>
            <a:br>
              <a:rPr lang="ru-RU" sz="2400" dirty="0" smtClean="0">
                <a:effectLst/>
                <a:latin typeface="Arial"/>
                <a:ea typeface="Calibri"/>
              </a:rPr>
            </a:br>
            <a:r>
              <a:rPr lang="ru-RU" sz="2400" dirty="0" smtClean="0">
                <a:effectLst/>
                <a:latin typeface="Arial"/>
                <a:ea typeface="Calibri"/>
              </a:rPr>
              <a:t>  </a:t>
            </a:r>
            <a:r>
              <a:rPr lang="ru-RU" sz="2400" dirty="0" smtClean="0">
                <a:effectLst/>
                <a:latin typeface="Times New Roman"/>
                <a:ea typeface="Calibri"/>
              </a:rPr>
              <a:t>альтернативных;</a:t>
            </a:r>
            <a:br>
              <a:rPr lang="ru-RU" sz="2400" dirty="0" smtClean="0">
                <a:effectLst/>
                <a:latin typeface="Times New Roman"/>
                <a:ea typeface="Calibri"/>
              </a:rPr>
            </a:br>
            <a:r>
              <a:rPr lang="ru-RU" sz="2400" dirty="0" smtClean="0">
                <a:effectLst/>
                <a:latin typeface="Arial"/>
                <a:ea typeface="Calibri"/>
              </a:rPr>
              <a:t/>
            </a:r>
            <a:br>
              <a:rPr lang="ru-RU" sz="2400" dirty="0" smtClean="0">
                <a:effectLst/>
                <a:latin typeface="Arial"/>
                <a:ea typeface="Calibri"/>
              </a:rPr>
            </a:br>
            <a:r>
              <a:rPr lang="ru-RU" sz="2400" dirty="0">
                <a:solidFill>
                  <a:prstClr val="black"/>
                </a:solidFill>
                <a:latin typeface="Times New Roman"/>
                <a:ea typeface="Calibri"/>
              </a:rPr>
              <a:t>• </a:t>
            </a:r>
            <a:r>
              <a:rPr lang="ru-RU" sz="2400" spc="-5" dirty="0" smtClean="0">
                <a:effectLst/>
                <a:latin typeface="Times New Roman"/>
                <a:ea typeface="Calibri"/>
              </a:rPr>
              <a:t>осуществлять и аргументировать выбор;</a:t>
            </a:r>
            <a:br>
              <a:rPr lang="ru-RU" sz="2400" spc="-5" dirty="0" smtClean="0">
                <a:effectLst/>
                <a:latin typeface="Times New Roman"/>
                <a:ea typeface="Calibri"/>
              </a:rPr>
            </a:br>
            <a:r>
              <a:rPr lang="ru-RU" sz="2400" dirty="0" smtClean="0">
                <a:effectLst/>
                <a:latin typeface="Arial"/>
                <a:ea typeface="Calibri"/>
              </a:rPr>
              <a:t/>
            </a:r>
            <a:br>
              <a:rPr lang="ru-RU" sz="2400" dirty="0" smtClean="0">
                <a:effectLst/>
                <a:latin typeface="Arial"/>
                <a:ea typeface="Calibri"/>
              </a:rPr>
            </a:br>
            <a:r>
              <a:rPr lang="ru-RU" sz="2400" dirty="0">
                <a:solidFill>
                  <a:prstClr val="black"/>
                </a:solidFill>
                <a:latin typeface="Times New Roman"/>
                <a:ea typeface="Calibri"/>
              </a:rPr>
              <a:t>• </a:t>
            </a:r>
            <a:r>
              <a:rPr lang="ru-RU" sz="2400" spc="-10" dirty="0" smtClean="0">
                <a:effectLst/>
                <a:latin typeface="Times New Roman"/>
                <a:ea typeface="Calibri"/>
              </a:rPr>
              <a:t>предусмотреть последствия выбора;</a:t>
            </a:r>
            <a:br>
              <a:rPr lang="ru-RU" sz="2400" spc="-10" dirty="0" smtClean="0">
                <a:effectLst/>
                <a:latin typeface="Times New Roman"/>
                <a:ea typeface="Calibri"/>
              </a:rPr>
            </a:br>
            <a:r>
              <a:rPr lang="ru-RU" sz="2400" dirty="0" smtClean="0">
                <a:effectLst/>
                <a:latin typeface="Arial"/>
                <a:ea typeface="Calibri"/>
              </a:rPr>
              <a:t/>
            </a:r>
            <a:br>
              <a:rPr lang="ru-RU" sz="2400" dirty="0" smtClean="0">
                <a:effectLst/>
                <a:latin typeface="Arial"/>
                <a:ea typeface="Calibri"/>
              </a:rPr>
            </a:br>
            <a:r>
              <a:rPr lang="ru-RU" sz="2400" dirty="0">
                <a:solidFill>
                  <a:prstClr val="black"/>
                </a:solidFill>
                <a:latin typeface="Times New Roman"/>
                <a:ea typeface="Calibri"/>
              </a:rPr>
              <a:t>• </a:t>
            </a:r>
            <a:r>
              <a:rPr lang="ru-RU" sz="2400" dirty="0" smtClean="0">
                <a:effectLst/>
                <a:latin typeface="Times New Roman"/>
                <a:ea typeface="Calibri"/>
              </a:rPr>
              <a:t>действовать самостоятельно (без подсказки);  </a:t>
            </a:r>
            <a:br>
              <a:rPr lang="ru-RU" sz="2400" dirty="0" smtClean="0">
                <a:effectLst/>
                <a:latin typeface="Times New Roman"/>
                <a:ea typeface="Calibri"/>
              </a:rPr>
            </a:br>
            <a:r>
              <a:rPr lang="ru-RU" sz="2400" dirty="0" smtClean="0">
                <a:effectLst/>
                <a:latin typeface="Arial"/>
                <a:ea typeface="Calibri"/>
              </a:rPr>
              <a:t/>
            </a:r>
            <a:br>
              <a:rPr lang="ru-RU" sz="2400" dirty="0" smtClean="0">
                <a:effectLst/>
                <a:latin typeface="Arial"/>
                <a:ea typeface="Calibri"/>
              </a:rPr>
            </a:br>
            <a:r>
              <a:rPr lang="ru-RU" sz="2400" dirty="0">
                <a:solidFill>
                  <a:prstClr val="black"/>
                </a:solidFill>
                <a:latin typeface="Times New Roman"/>
                <a:ea typeface="Calibri"/>
              </a:rPr>
              <a:t>• </a:t>
            </a:r>
            <a:r>
              <a:rPr lang="ru-RU" sz="2400" dirty="0" smtClean="0">
                <a:effectLst/>
                <a:latin typeface="Times New Roman"/>
                <a:ea typeface="Calibri"/>
              </a:rPr>
              <a:t>сравнивать</a:t>
            </a:r>
            <a:r>
              <a:rPr lang="ru-RU" sz="2400" dirty="0" smtClean="0">
                <a:effectLst/>
                <a:latin typeface="Arial"/>
                <a:ea typeface="Calibri"/>
              </a:rPr>
              <a:t> </a:t>
            </a:r>
            <a:r>
              <a:rPr lang="ru-RU" sz="2400" spc="-5" dirty="0" smtClean="0">
                <a:effectLst/>
                <a:latin typeface="Times New Roman"/>
                <a:ea typeface="Calibri"/>
              </a:rPr>
              <a:t>полученное</a:t>
            </a:r>
            <a:r>
              <a:rPr lang="ru-RU" sz="2400" spc="-5" dirty="0" smtClean="0">
                <a:effectLst/>
                <a:latin typeface="Arial"/>
                <a:ea typeface="Calibri"/>
              </a:rPr>
              <a:t> </a:t>
            </a:r>
            <a:r>
              <a:rPr lang="ru-RU" sz="2400" spc="-5" dirty="0" smtClean="0">
                <a:effectLst/>
                <a:latin typeface="Times New Roman"/>
                <a:ea typeface="Calibri"/>
              </a:rPr>
              <a:t>с требуемым;</a:t>
            </a:r>
            <a:r>
              <a:rPr lang="ru-RU" sz="2400" dirty="0" smtClean="0">
                <a:effectLst/>
                <a:latin typeface="Times New Roman"/>
                <a:ea typeface="Calibri"/>
              </a:rPr>
              <a:t>  </a:t>
            </a:r>
            <a:br>
              <a:rPr lang="ru-RU" sz="2400" dirty="0" smtClean="0">
                <a:effectLst/>
                <a:latin typeface="Times New Roman"/>
                <a:ea typeface="Calibri"/>
              </a:rPr>
            </a:br>
            <a:r>
              <a:rPr lang="ru-RU" sz="2400" dirty="0" smtClean="0">
                <a:effectLst/>
                <a:latin typeface="Arial"/>
                <a:ea typeface="Calibri"/>
              </a:rPr>
              <a:t/>
            </a:r>
            <a:br>
              <a:rPr lang="ru-RU" sz="2400" dirty="0" smtClean="0">
                <a:effectLst/>
                <a:latin typeface="Arial"/>
                <a:ea typeface="Calibri"/>
              </a:rPr>
            </a:br>
            <a:r>
              <a:rPr lang="ru-RU" sz="2400" dirty="0">
                <a:solidFill>
                  <a:prstClr val="black"/>
                </a:solidFill>
                <a:latin typeface="Times New Roman"/>
                <a:ea typeface="Calibri"/>
              </a:rPr>
              <a:t>• </a:t>
            </a:r>
            <a:r>
              <a:rPr lang="ru-RU" sz="2400" spc="-15" dirty="0" smtClean="0">
                <a:effectLst/>
                <a:latin typeface="Times New Roman"/>
                <a:ea typeface="Calibri"/>
              </a:rPr>
              <a:t>корректировать деятельность с учетом промежуточных результатов;</a:t>
            </a:r>
            <a:br>
              <a:rPr lang="ru-RU" sz="2400" spc="-15" dirty="0" smtClean="0">
                <a:effectLst/>
                <a:latin typeface="Times New Roman"/>
                <a:ea typeface="Calibri"/>
              </a:rPr>
            </a:br>
            <a:r>
              <a:rPr lang="ru-RU" sz="2400" dirty="0" smtClean="0">
                <a:effectLst/>
                <a:latin typeface="Arial"/>
                <a:ea typeface="Calibri"/>
              </a:rPr>
              <a:t/>
            </a:r>
            <a:br>
              <a:rPr lang="ru-RU" sz="2400" dirty="0" smtClean="0">
                <a:effectLst/>
                <a:latin typeface="Arial"/>
                <a:ea typeface="Calibri"/>
              </a:rPr>
            </a:br>
            <a:r>
              <a:rPr lang="ru-RU" sz="2400" dirty="0">
                <a:solidFill>
                  <a:prstClr val="black"/>
                </a:solidFill>
                <a:latin typeface="Times New Roman"/>
                <a:ea typeface="Calibri"/>
              </a:rPr>
              <a:t>• </a:t>
            </a:r>
            <a:r>
              <a:rPr lang="ru-RU" sz="2400" spc="-5" dirty="0" smtClean="0">
                <a:effectLst/>
                <a:latin typeface="Times New Roman"/>
                <a:ea typeface="Calibri"/>
              </a:rPr>
              <a:t>объективно оценивать процесс и результат проектирования.</a:t>
            </a:r>
            <a:r>
              <a:rPr lang="ru-RU" sz="2400" dirty="0" smtClean="0">
                <a:effectLst/>
                <a:latin typeface="Arial"/>
                <a:ea typeface="Calibri"/>
              </a:rPr>
              <a:t/>
            </a:r>
            <a:br>
              <a:rPr lang="ru-RU" sz="2400" dirty="0" smtClean="0">
                <a:effectLst/>
                <a:latin typeface="Arial"/>
                <a:ea typeface="Calibri"/>
              </a:rPr>
            </a:br>
            <a:r>
              <a:rPr lang="ru-RU" sz="2400" dirty="0" smtClean="0">
                <a:effectLst/>
                <a:latin typeface="Arial"/>
                <a:ea typeface="Calibri"/>
              </a:rPr>
              <a:t/>
            </a:r>
            <a:br>
              <a:rPr lang="ru-RU" sz="2400" dirty="0" smtClean="0">
                <a:effectLst/>
                <a:latin typeface="Arial"/>
                <a:ea typeface="Calibri"/>
              </a:rPr>
            </a:br>
            <a:endParaRPr lang="ru-RU" sz="2400" b="1" dirty="0"/>
          </a:p>
        </p:txBody>
      </p:sp>
    </p:spTree>
    <p:extLst>
      <p:ext uri="{BB962C8B-B14F-4D97-AF65-F5344CB8AC3E}">
        <p14:creationId xmlns:p14="http://schemas.microsoft.com/office/powerpoint/2010/main" val="1266960790"/>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250706"/>
          </a:xfrm>
        </p:spPr>
        <p:txBody>
          <a:bodyPr>
            <a:normAutofit/>
          </a:bodyPr>
          <a:lstStyle/>
          <a:p>
            <a:pPr marL="725170" indent="-382270" algn="l">
              <a:spcAft>
                <a:spcPts val="0"/>
              </a:spcAft>
              <a:tabLst>
                <a:tab pos="822960" algn="l"/>
              </a:tabLst>
            </a:pPr>
            <a:r>
              <a:rPr lang="ru-RU" sz="2600" b="1" spc="-60" dirty="0" smtClean="0">
                <a:effectLst/>
                <a:latin typeface="Times New Roman"/>
                <a:ea typeface="Calibri"/>
              </a:rPr>
              <a:t>              </a:t>
            </a:r>
            <a:r>
              <a:rPr lang="ru-RU" sz="1800" b="1" spc="-60" dirty="0" smtClean="0">
                <a:effectLst/>
                <a:latin typeface="Times New Roman"/>
                <a:ea typeface="Calibri"/>
              </a:rPr>
              <a:t>ПРИНЦИПЫ ПРОЕКТИРОВАНИЯ:</a:t>
            </a:r>
            <a:r>
              <a:rPr lang="ru-RU" sz="2600" b="1" spc="-60" dirty="0" smtClean="0">
                <a:effectLst/>
                <a:latin typeface="Times New Roman"/>
                <a:ea typeface="Calibri"/>
              </a:rPr>
              <a:t/>
            </a:r>
            <a:br>
              <a:rPr lang="ru-RU" sz="2600" b="1" spc="-60" dirty="0" smtClean="0">
                <a:effectLst/>
                <a:latin typeface="Times New Roman"/>
                <a:ea typeface="Calibri"/>
              </a:rPr>
            </a:br>
            <a:r>
              <a:rPr lang="ru-RU" sz="2600" b="1" spc="-60" dirty="0" smtClean="0">
                <a:effectLst/>
                <a:latin typeface="Times New Roman"/>
                <a:ea typeface="Calibri"/>
              </a:rPr>
              <a:t/>
            </a:r>
            <a:br>
              <a:rPr lang="ru-RU" sz="2600" b="1" spc="-60" dirty="0" smtClean="0">
                <a:effectLst/>
                <a:latin typeface="Times New Roman"/>
                <a:ea typeface="Calibri"/>
              </a:rPr>
            </a:br>
            <a:r>
              <a:rPr lang="ru-RU" sz="2200" dirty="0" smtClean="0">
                <a:effectLst/>
                <a:latin typeface="Times New Roman"/>
                <a:ea typeface="Calibri"/>
              </a:rPr>
              <a:t>• </a:t>
            </a:r>
            <a:r>
              <a:rPr lang="ru-RU" sz="2200" spc="-5" dirty="0" smtClean="0">
                <a:effectLst/>
                <a:latin typeface="Times New Roman"/>
                <a:ea typeface="Calibri"/>
              </a:rPr>
              <a:t>формулирование проблемы исследования по результатам</a:t>
            </a:r>
            <a:br>
              <a:rPr lang="ru-RU" sz="2200" spc="-5" dirty="0" smtClean="0">
                <a:effectLst/>
                <a:latin typeface="Times New Roman"/>
                <a:ea typeface="Calibri"/>
              </a:rPr>
            </a:br>
            <a:r>
              <a:rPr lang="ru-RU" sz="2200" spc="-5" dirty="0" smtClean="0">
                <a:effectLst/>
                <a:latin typeface="Times New Roman"/>
                <a:ea typeface="Calibri"/>
              </a:rPr>
              <a:t>  анализа</a:t>
            </a:r>
            <a:r>
              <a:rPr lang="ru-RU" sz="2200" dirty="0" smtClean="0">
                <a:latin typeface="Arial"/>
                <a:ea typeface="Calibri"/>
              </a:rPr>
              <a:t> </a:t>
            </a:r>
            <a:r>
              <a:rPr lang="ru-RU" sz="2200" dirty="0" smtClean="0">
                <a:effectLst/>
                <a:latin typeface="Times New Roman"/>
                <a:ea typeface="Calibri"/>
              </a:rPr>
              <a:t>исходного материала;</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 </a:t>
            </a:r>
            <a:r>
              <a:rPr lang="ru-RU" sz="2200" spc="-25" dirty="0" smtClean="0">
                <a:effectLst/>
                <a:latin typeface="Times New Roman"/>
                <a:ea typeface="Calibri"/>
              </a:rPr>
              <a:t>формулирование гипотезы о способах решения проблемы и </a:t>
            </a:r>
            <a:r>
              <a:rPr lang="ru-RU" sz="2200" dirty="0" smtClean="0">
                <a:effectLst/>
                <a:latin typeface="Arial"/>
                <a:ea typeface="Calibri"/>
              </a:rPr>
              <a:t/>
            </a:r>
            <a:br>
              <a:rPr lang="ru-RU" sz="2200" dirty="0" smtClean="0">
                <a:effectLst/>
                <a:latin typeface="Arial"/>
                <a:ea typeface="Calibri"/>
              </a:rPr>
            </a:br>
            <a:r>
              <a:rPr lang="ru-RU" sz="2200" spc="-25" dirty="0" smtClean="0">
                <a:effectLst/>
                <a:latin typeface="Times New Roman"/>
                <a:ea typeface="Calibri"/>
              </a:rPr>
              <a:t>   </a:t>
            </a:r>
            <a:r>
              <a:rPr lang="ru-RU" sz="2200" dirty="0" smtClean="0">
                <a:effectLst/>
                <a:latin typeface="Times New Roman"/>
                <a:ea typeface="Calibri"/>
              </a:rPr>
              <a:t>возможных результатах исследования;</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  </a:t>
            </a:r>
            <a:r>
              <a:rPr lang="ru-RU" sz="2200" spc="-10" dirty="0" smtClean="0">
                <a:effectLst/>
                <a:latin typeface="Times New Roman"/>
                <a:ea typeface="Calibri"/>
              </a:rPr>
              <a:t>уточнение проблемы;</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  </a:t>
            </a:r>
            <a:r>
              <a:rPr lang="ru-RU" sz="2200" spc="-5" dirty="0" smtClean="0">
                <a:effectLst/>
                <a:latin typeface="Times New Roman"/>
                <a:ea typeface="Calibri"/>
              </a:rPr>
              <a:t>определение процедуры сбора и обработки информации;</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  </a:t>
            </a:r>
            <a:r>
              <a:rPr lang="ru-RU" sz="2200" spc="-10" dirty="0" smtClean="0">
                <a:effectLst/>
                <a:latin typeface="Times New Roman"/>
                <a:ea typeface="Calibri"/>
              </a:rPr>
              <a:t>анализ результатов;</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  </a:t>
            </a:r>
            <a:r>
              <a:rPr lang="ru-RU" sz="2200" spc="-5" dirty="0" smtClean="0">
                <a:effectLst/>
                <a:latin typeface="Times New Roman"/>
                <a:ea typeface="Calibri"/>
              </a:rPr>
              <a:t>оформление результатов и обсуждение возможного их </a:t>
            </a:r>
            <a:br>
              <a:rPr lang="ru-RU" sz="2200" spc="-5" dirty="0" smtClean="0">
                <a:effectLst/>
                <a:latin typeface="Times New Roman"/>
                <a:ea typeface="Calibri"/>
              </a:rPr>
            </a:br>
            <a:r>
              <a:rPr lang="ru-RU" sz="2200" spc="-5" dirty="0">
                <a:latin typeface="Times New Roman"/>
                <a:ea typeface="Calibri"/>
              </a:rPr>
              <a:t> </a:t>
            </a:r>
            <a:r>
              <a:rPr lang="ru-RU" sz="2200" spc="-5" dirty="0" smtClean="0">
                <a:latin typeface="Times New Roman"/>
                <a:ea typeface="Calibri"/>
              </a:rPr>
              <a:t>   </a:t>
            </a:r>
            <a:r>
              <a:rPr lang="ru-RU" sz="2200" spc="-5" dirty="0" smtClean="0">
                <a:effectLst/>
                <a:latin typeface="Times New Roman"/>
                <a:ea typeface="Calibri"/>
              </a:rPr>
              <a:t>применения.</a:t>
            </a:r>
            <a:r>
              <a:rPr lang="ru-RU" sz="2200" dirty="0" smtClean="0">
                <a:effectLst/>
                <a:latin typeface="Arial"/>
                <a:ea typeface="Calibri"/>
              </a:rPr>
              <a:t/>
            </a:r>
            <a:br>
              <a:rPr lang="ru-RU" sz="2200" dirty="0" smtClean="0">
                <a:effectLst/>
                <a:latin typeface="Arial"/>
                <a:ea typeface="Calibri"/>
              </a:rPr>
            </a:br>
            <a:r>
              <a:rPr lang="ru-RU" sz="2200" spc="-5" dirty="0" smtClean="0">
                <a:effectLst/>
                <a:latin typeface="Times New Roman"/>
                <a:ea typeface="Calibri"/>
              </a:rPr>
              <a:t/>
            </a:r>
            <a:br>
              <a:rPr lang="ru-RU" sz="2200" spc="-5" dirty="0" smtClean="0">
                <a:effectLst/>
                <a:latin typeface="Times New Roman"/>
                <a:ea typeface="Calibri"/>
              </a:rPr>
            </a:br>
            <a:endParaRPr lang="ru-RU" sz="2200" dirty="0"/>
          </a:p>
        </p:txBody>
      </p:sp>
    </p:spTree>
    <p:extLst>
      <p:ext uri="{BB962C8B-B14F-4D97-AF65-F5344CB8AC3E}">
        <p14:creationId xmlns:p14="http://schemas.microsoft.com/office/powerpoint/2010/main" val="1038992085"/>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890666"/>
          </a:xfrm>
        </p:spPr>
        <p:txBody>
          <a:bodyPr>
            <a:normAutofit/>
          </a:bodyPr>
          <a:lstStyle/>
          <a:p>
            <a:pPr algn="l">
              <a:lnSpc>
                <a:spcPts val="1585"/>
              </a:lnSpc>
              <a:spcBef>
                <a:spcPts val="25"/>
              </a:spcBef>
              <a:spcAft>
                <a:spcPts val="0"/>
              </a:spcAft>
              <a:tabLst>
                <a:tab pos="342900" algn="l"/>
                <a:tab pos="457200" algn="l"/>
                <a:tab pos="571500" algn="l"/>
              </a:tabLst>
            </a:pPr>
            <a:r>
              <a:rPr lang="ru-RU" sz="2000" b="1" dirty="0" smtClean="0"/>
              <a:t>                    </a:t>
            </a:r>
            <a:r>
              <a:rPr lang="ru-RU" sz="1800" b="1" dirty="0" smtClean="0"/>
              <a:t>ИТОГОВАЯ ОЦЕНКА ПРОЕКТА:</a:t>
            </a:r>
            <a:r>
              <a:rPr lang="ru-RU" sz="2000" b="1" dirty="0" smtClean="0"/>
              <a:t/>
            </a:r>
            <a:br>
              <a:rPr lang="ru-RU" sz="2000" b="1" dirty="0" smtClean="0"/>
            </a:br>
            <a:r>
              <a:rPr lang="ru-RU" sz="2000" dirty="0" smtClean="0"/>
              <a:t/>
            </a:r>
            <a:br>
              <a:rPr lang="ru-RU" sz="2000" dirty="0" smtClean="0"/>
            </a:br>
            <a:r>
              <a:rPr lang="ru-RU" sz="2200" spc="-15" dirty="0" smtClean="0">
                <a:effectLst/>
                <a:latin typeface="Times New Roman"/>
                <a:ea typeface="Calibri"/>
              </a:rPr>
              <a:t>•  актуальность рассматриваемых проблем, их соответствие  </a:t>
            </a:r>
            <a:br>
              <a:rPr lang="ru-RU" sz="2200" spc="-15" dirty="0" smtClean="0">
                <a:effectLst/>
                <a:latin typeface="Times New Roman"/>
                <a:ea typeface="Calibri"/>
              </a:rPr>
            </a:br>
            <a:r>
              <a:rPr lang="ru-RU" sz="2200" spc="-15" dirty="0">
                <a:latin typeface="Times New Roman"/>
                <a:ea typeface="Calibri"/>
              </a:rPr>
              <a:t> </a:t>
            </a:r>
            <a:r>
              <a:rPr lang="ru-RU" sz="2200" spc="-15" dirty="0" smtClean="0">
                <a:latin typeface="Times New Roman"/>
                <a:ea typeface="Calibri"/>
              </a:rPr>
              <a:t>  </a:t>
            </a:r>
            <a:r>
              <a:rPr lang="ru-RU" sz="2200" spc="-15" dirty="0" smtClean="0">
                <a:effectLst/>
                <a:latin typeface="Times New Roman"/>
                <a:ea typeface="Calibri"/>
              </a:rPr>
              <a:t>изучаемой </a:t>
            </a:r>
            <a:r>
              <a:rPr lang="ru-RU" sz="2200" dirty="0" smtClean="0">
                <a:effectLst/>
                <a:latin typeface="Times New Roman"/>
                <a:ea typeface="Calibri"/>
              </a:rPr>
              <a:t>теме;</a:t>
            </a:r>
            <a:r>
              <a:rPr lang="ru-RU" sz="2200" dirty="0" smtClean="0">
                <a:effectLst/>
                <a:latin typeface="Arial"/>
                <a:ea typeface="Calibri"/>
              </a:rPr>
              <a:t> </a:t>
            </a:r>
            <a:br>
              <a:rPr lang="ru-RU" sz="2200" dirty="0" smtClean="0">
                <a:effectLst/>
                <a:latin typeface="Arial"/>
                <a:ea typeface="Calibri"/>
              </a:rPr>
            </a:b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  </a:t>
            </a:r>
            <a:r>
              <a:rPr lang="ru-RU" sz="2200" spc="-15" dirty="0" smtClean="0">
                <a:effectLst/>
                <a:latin typeface="Times New Roman"/>
                <a:ea typeface="Calibri"/>
              </a:rPr>
              <a:t>корректность применяемых методов исследования и обработки  </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    результатов;</a:t>
            </a:r>
            <a:br>
              <a:rPr lang="ru-RU" sz="2200"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  </a:t>
            </a:r>
            <a:r>
              <a:rPr lang="ru-RU" sz="2200" spc="-5" dirty="0" smtClean="0">
                <a:effectLst/>
                <a:latin typeface="Times New Roman"/>
                <a:ea typeface="Calibri"/>
              </a:rPr>
              <a:t>степень активности каждого участника;</a:t>
            </a:r>
            <a:br>
              <a:rPr lang="ru-RU" sz="2200" spc="-5"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  </a:t>
            </a:r>
            <a:r>
              <a:rPr lang="ru-RU" sz="2200" spc="-5" dirty="0" smtClean="0">
                <a:effectLst/>
                <a:latin typeface="Times New Roman"/>
                <a:ea typeface="Calibri"/>
              </a:rPr>
              <a:t>коллективный характер принимаемых решений;</a:t>
            </a:r>
            <a:br>
              <a:rPr lang="ru-RU" sz="2200" spc="-5"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  </a:t>
            </a:r>
            <a:r>
              <a:rPr lang="ru-RU" sz="2200" spc="-15" dirty="0" smtClean="0">
                <a:effectLst/>
                <a:latin typeface="Times New Roman"/>
                <a:ea typeface="Calibri"/>
              </a:rPr>
              <a:t>характер общения и взаимопомощи, </a:t>
            </a:r>
            <a:r>
              <a:rPr lang="ru-RU" sz="2200" spc="-15" dirty="0" err="1" smtClean="0">
                <a:effectLst/>
                <a:latin typeface="Times New Roman"/>
                <a:ea typeface="Calibri"/>
              </a:rPr>
              <a:t>взаимодополняемости</a:t>
            </a:r>
            <a:r>
              <a:rPr lang="ru-RU" sz="2200" spc="-15" dirty="0" smtClean="0">
                <a:effectLst/>
                <a:latin typeface="Times New Roman"/>
                <a:ea typeface="Calibri"/>
              </a:rPr>
              <a:t> </a:t>
            </a:r>
            <a:r>
              <a:rPr lang="ru-RU" sz="2200" dirty="0" smtClean="0">
                <a:effectLst/>
                <a:latin typeface="Arial"/>
                <a:ea typeface="Calibri"/>
              </a:rPr>
              <a:t/>
            </a:r>
            <a:br>
              <a:rPr lang="ru-RU" sz="2200" dirty="0" smtClean="0">
                <a:effectLst/>
                <a:latin typeface="Arial"/>
                <a:ea typeface="Calibri"/>
              </a:rPr>
            </a:br>
            <a:r>
              <a:rPr lang="ru-RU" sz="2200" spc="-15" dirty="0" smtClean="0">
                <a:effectLst/>
                <a:latin typeface="Times New Roman"/>
                <a:ea typeface="Calibri"/>
              </a:rPr>
              <a:t>    </a:t>
            </a:r>
            <a:r>
              <a:rPr lang="ru-RU" sz="2200" dirty="0" smtClean="0">
                <a:effectLst/>
                <a:latin typeface="Times New Roman"/>
                <a:ea typeface="Calibri"/>
              </a:rPr>
              <a:t>участников проекта;</a:t>
            </a:r>
            <a:br>
              <a:rPr lang="ru-RU" sz="2200"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  </a:t>
            </a:r>
            <a:r>
              <a:rPr lang="ru-RU" sz="2200" spc="-15" dirty="0" smtClean="0">
                <a:effectLst/>
                <a:latin typeface="Times New Roman"/>
                <a:ea typeface="Calibri"/>
              </a:rPr>
              <a:t>глубина проработки проблемы, привлечение знаний из других </a:t>
            </a:r>
            <a:r>
              <a:rPr lang="ru-RU" sz="2200" dirty="0" smtClean="0">
                <a:effectLst/>
                <a:latin typeface="Arial"/>
                <a:ea typeface="Calibri"/>
              </a:rPr>
              <a:t/>
            </a:r>
            <a:br>
              <a:rPr lang="ru-RU" sz="2200" dirty="0" smtClean="0">
                <a:effectLst/>
                <a:latin typeface="Arial"/>
                <a:ea typeface="Calibri"/>
              </a:rPr>
            </a:br>
            <a:r>
              <a:rPr lang="ru-RU" sz="2200" spc="-15" dirty="0" smtClean="0">
                <a:effectLst/>
                <a:latin typeface="Times New Roman"/>
                <a:ea typeface="Calibri"/>
              </a:rPr>
              <a:t>    </a:t>
            </a:r>
            <a:r>
              <a:rPr lang="ru-RU" sz="2200" dirty="0" smtClean="0">
                <a:effectLst/>
                <a:latin typeface="Times New Roman"/>
                <a:ea typeface="Calibri"/>
              </a:rPr>
              <a:t>областей;</a:t>
            </a:r>
            <a:br>
              <a:rPr lang="ru-RU" sz="2200"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  </a:t>
            </a:r>
            <a:r>
              <a:rPr lang="ru-RU" sz="2200" dirty="0" smtClean="0">
                <a:effectLst/>
                <a:latin typeface="Times New Roman"/>
                <a:ea typeface="Calibri"/>
              </a:rPr>
              <a:t>доказательность принимаемых решений, умение </a:t>
            </a:r>
            <a:br>
              <a:rPr lang="ru-RU" sz="2200" dirty="0" smtClean="0">
                <a:effectLst/>
                <a:latin typeface="Times New Roman"/>
                <a:ea typeface="Calibri"/>
              </a:rPr>
            </a:br>
            <a:r>
              <a:rPr lang="ru-RU" sz="2200" dirty="0">
                <a:latin typeface="Times New Roman"/>
                <a:ea typeface="Calibri"/>
              </a:rPr>
              <a:t> </a:t>
            </a:r>
            <a:r>
              <a:rPr lang="ru-RU" sz="2200" dirty="0" smtClean="0">
                <a:latin typeface="Times New Roman"/>
                <a:ea typeface="Calibri"/>
              </a:rPr>
              <a:t>   </a:t>
            </a:r>
            <a:r>
              <a:rPr lang="ru-RU" sz="2200" dirty="0" smtClean="0">
                <a:effectLst/>
                <a:latin typeface="Times New Roman"/>
                <a:ea typeface="Calibri"/>
              </a:rPr>
              <a:t>аргументировать</a:t>
            </a:r>
            <a:r>
              <a:rPr lang="ru-RU" sz="2200" spc="-10" dirty="0" smtClean="0">
                <a:effectLst/>
                <a:latin typeface="Times New Roman"/>
                <a:ea typeface="Calibri"/>
              </a:rPr>
              <a:t> свои заключения;</a:t>
            </a:r>
            <a:br>
              <a:rPr lang="ru-RU" sz="2200" spc="-10"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spc="-5" dirty="0" smtClean="0">
                <a:effectLst/>
                <a:latin typeface="Times New Roman"/>
                <a:ea typeface="Calibri"/>
              </a:rPr>
              <a:t>•  оформление результатов проекта;</a:t>
            </a:r>
            <a:br>
              <a:rPr lang="ru-RU" sz="2200" spc="-5"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spc="-10" dirty="0" smtClean="0">
                <a:effectLst/>
                <a:latin typeface="Times New Roman"/>
                <a:ea typeface="Calibri"/>
              </a:rPr>
              <a:t>•  умение отвечать на вопросы, аргументированность ответов </a:t>
            </a:r>
            <a:br>
              <a:rPr lang="ru-RU" sz="2200" spc="-10" dirty="0" smtClean="0">
                <a:effectLst/>
                <a:latin typeface="Times New Roman"/>
                <a:ea typeface="Calibri"/>
              </a:rPr>
            </a:br>
            <a:r>
              <a:rPr lang="ru-RU" sz="2200" spc="-10" dirty="0">
                <a:latin typeface="Times New Roman"/>
                <a:ea typeface="Calibri"/>
              </a:rPr>
              <a:t> </a:t>
            </a:r>
            <a:r>
              <a:rPr lang="ru-RU" sz="2200" spc="-10" dirty="0" smtClean="0">
                <a:latin typeface="Times New Roman"/>
                <a:ea typeface="Calibri"/>
              </a:rPr>
              <a:t>  </a:t>
            </a:r>
            <a:r>
              <a:rPr lang="ru-RU" sz="2200" spc="-10" dirty="0" smtClean="0">
                <a:effectLst/>
                <a:latin typeface="Times New Roman"/>
                <a:ea typeface="Calibri"/>
              </a:rPr>
              <a:t>каждого </a:t>
            </a:r>
            <a:r>
              <a:rPr lang="ru-RU" sz="2200" dirty="0" smtClean="0">
                <a:effectLst/>
                <a:latin typeface="Times New Roman"/>
                <a:ea typeface="Calibri"/>
              </a:rPr>
              <a:t>члена группы.</a:t>
            </a:r>
            <a:endParaRPr lang="ru-RU" sz="2200" dirty="0"/>
          </a:p>
        </p:txBody>
      </p:sp>
    </p:spTree>
    <p:extLst>
      <p:ext uri="{BB962C8B-B14F-4D97-AF65-F5344CB8AC3E}">
        <p14:creationId xmlns:p14="http://schemas.microsoft.com/office/powerpoint/2010/main" val="2373002053"/>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106690"/>
          </a:xfrm>
        </p:spPr>
        <p:txBody>
          <a:bodyPr>
            <a:normAutofit/>
          </a:bodyPr>
          <a:lstStyle/>
          <a:p>
            <a:pPr lvl="0" algn="l">
              <a:lnSpc>
                <a:spcPts val="1585"/>
              </a:lnSpc>
              <a:spcAft>
                <a:spcPts val="0"/>
              </a:spcAft>
              <a:tabLst>
                <a:tab pos="228600" algn="l"/>
                <a:tab pos="807720" algn="l"/>
              </a:tabLst>
            </a:pPr>
            <a:r>
              <a:rPr lang="ru-RU" sz="2600" b="1" dirty="0" smtClean="0"/>
              <a:t>      </a:t>
            </a:r>
            <a:r>
              <a:rPr lang="ru-RU" sz="1800" b="1" dirty="0" smtClean="0"/>
              <a:t>СОСТАВЛЕНИЕ ВОПРОСОВ ПРИ ПЛАНИРОВАНИИ  </a:t>
            </a:r>
            <a:br>
              <a:rPr lang="ru-RU" sz="1800" b="1" dirty="0" smtClean="0"/>
            </a:br>
            <a:r>
              <a:rPr lang="ru-RU" sz="1800" b="1" dirty="0" smtClean="0"/>
              <a:t>          </a:t>
            </a:r>
            <a:br>
              <a:rPr lang="ru-RU" sz="1800" b="1" dirty="0" smtClean="0"/>
            </a:br>
            <a:r>
              <a:rPr lang="ru-RU" sz="1800" b="1" dirty="0" smtClean="0"/>
              <a:t>                                   ПРОЕКТА:</a:t>
            </a:r>
            <a:r>
              <a:rPr lang="ru-RU" sz="2000" b="1" dirty="0" smtClean="0"/>
              <a:t/>
            </a:r>
            <a:br>
              <a:rPr lang="ru-RU" sz="2000" b="1" dirty="0" smtClean="0"/>
            </a:br>
            <a:r>
              <a:rPr lang="ru-RU" sz="2600" b="1" dirty="0" smtClean="0"/>
              <a:t/>
            </a:r>
            <a:br>
              <a:rPr lang="ru-RU" sz="2600" b="1" dirty="0" smtClean="0"/>
            </a:br>
            <a:r>
              <a:rPr lang="ru-RU" sz="2200" dirty="0">
                <a:solidFill>
                  <a:prstClr val="black"/>
                </a:solidFill>
                <a:latin typeface="Times New Roman"/>
                <a:ea typeface="Calibri"/>
              </a:rPr>
              <a:t>• </a:t>
            </a:r>
            <a:r>
              <a:rPr lang="ru-RU" sz="2200" dirty="0" smtClean="0">
                <a:effectLst/>
                <a:latin typeface="Times New Roman"/>
                <a:ea typeface="Calibri"/>
              </a:rPr>
              <a:t>Тема</a:t>
            </a:r>
            <a:br>
              <a:rPr lang="ru-RU" sz="2200"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a:solidFill>
                  <a:prstClr val="black"/>
                </a:solidFill>
                <a:latin typeface="Times New Roman"/>
                <a:ea typeface="Calibri"/>
              </a:rPr>
              <a:t>• </a:t>
            </a:r>
            <a:r>
              <a:rPr lang="ru-RU" sz="2200" spc="-10" dirty="0" smtClean="0">
                <a:effectLst/>
                <a:latin typeface="Times New Roman"/>
                <a:ea typeface="Calibri"/>
              </a:rPr>
              <a:t>Количество участников</a:t>
            </a:r>
            <a:br>
              <a:rPr lang="ru-RU" sz="2200" spc="-10"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a:solidFill>
                  <a:prstClr val="black"/>
                </a:solidFill>
                <a:latin typeface="Times New Roman"/>
                <a:ea typeface="Calibri"/>
              </a:rPr>
              <a:t>• </a:t>
            </a:r>
            <a:r>
              <a:rPr lang="ru-RU" sz="2200" spc="-5" dirty="0" smtClean="0">
                <a:effectLst/>
                <a:latin typeface="Times New Roman"/>
                <a:ea typeface="Calibri"/>
              </a:rPr>
              <a:t>Количество задействованных педагогов и др. лиц</a:t>
            </a:r>
            <a:br>
              <a:rPr lang="ru-RU" sz="2200" spc="-5"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a:solidFill>
                  <a:prstClr val="black"/>
                </a:solidFill>
                <a:latin typeface="Times New Roman"/>
                <a:ea typeface="Calibri"/>
              </a:rPr>
              <a:t>• </a:t>
            </a:r>
            <a:r>
              <a:rPr lang="ru-RU" sz="2200" dirty="0" smtClean="0">
                <a:effectLst/>
                <a:latin typeface="Times New Roman"/>
                <a:ea typeface="Calibri"/>
              </a:rPr>
              <a:t>Длительность проведения, этапы, временные рамки</a:t>
            </a:r>
            <a:br>
              <a:rPr lang="ru-RU" sz="2200"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a:solidFill>
                  <a:prstClr val="black"/>
                </a:solidFill>
                <a:latin typeface="Times New Roman"/>
                <a:ea typeface="Calibri"/>
              </a:rPr>
              <a:t>• </a:t>
            </a:r>
            <a:r>
              <a:rPr lang="ru-RU" sz="2200" spc="-10" dirty="0" smtClean="0">
                <a:effectLst/>
                <a:latin typeface="Times New Roman"/>
                <a:ea typeface="Calibri"/>
              </a:rPr>
              <a:t>Возможные проблемы, которые необходимо исследовать в рамках </a:t>
            </a:r>
            <a:br>
              <a:rPr lang="ru-RU" sz="2200" spc="-10" dirty="0" smtClean="0">
                <a:effectLst/>
                <a:latin typeface="Times New Roman"/>
                <a:ea typeface="Calibri"/>
              </a:rPr>
            </a:br>
            <a:r>
              <a:rPr lang="ru-RU" sz="2200" spc="-10" dirty="0" smtClean="0">
                <a:effectLst/>
                <a:latin typeface="Times New Roman"/>
                <a:ea typeface="Calibri"/>
              </a:rPr>
              <a:t>   </a:t>
            </a:r>
            <a:r>
              <a:rPr lang="ru-RU" sz="2200" dirty="0" smtClean="0">
                <a:effectLst/>
                <a:latin typeface="Times New Roman"/>
                <a:ea typeface="Calibri"/>
              </a:rPr>
              <a:t>данной тематики.</a:t>
            </a:r>
            <a:br>
              <a:rPr lang="ru-RU" sz="2200"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a:solidFill>
                  <a:prstClr val="black"/>
                </a:solidFill>
                <a:latin typeface="Times New Roman"/>
                <a:ea typeface="Calibri"/>
              </a:rPr>
              <a:t>• </a:t>
            </a:r>
            <a:r>
              <a:rPr lang="ru-RU" sz="2200" spc="-10" dirty="0" smtClean="0">
                <a:effectLst/>
                <a:latin typeface="Times New Roman"/>
                <a:ea typeface="Calibri"/>
              </a:rPr>
              <a:t>Необходимое оборудование</a:t>
            </a:r>
            <a:br>
              <a:rPr lang="ru-RU" sz="2200" spc="-10"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a:solidFill>
                  <a:prstClr val="black"/>
                </a:solidFill>
                <a:latin typeface="Times New Roman"/>
                <a:ea typeface="Calibri"/>
              </a:rPr>
              <a:t>• </a:t>
            </a:r>
            <a:r>
              <a:rPr lang="ru-RU" sz="2200" spc="-10" dirty="0" smtClean="0">
                <a:effectLst/>
                <a:latin typeface="Times New Roman"/>
                <a:ea typeface="Calibri"/>
              </a:rPr>
              <a:t>Организация исследования</a:t>
            </a:r>
            <a:br>
              <a:rPr lang="ru-RU" sz="2200" spc="-10"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a:solidFill>
                  <a:prstClr val="black"/>
                </a:solidFill>
                <a:latin typeface="Times New Roman"/>
                <a:ea typeface="Calibri"/>
              </a:rPr>
              <a:t>• </a:t>
            </a:r>
            <a:r>
              <a:rPr lang="ru-RU" sz="2200" spc="-10" dirty="0" smtClean="0">
                <a:effectLst/>
                <a:latin typeface="Times New Roman"/>
                <a:ea typeface="Calibri"/>
              </a:rPr>
              <a:t>Необходимая теоретическая информация</a:t>
            </a:r>
            <a:br>
              <a:rPr lang="ru-RU" sz="2200" spc="-10"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a:solidFill>
                  <a:prstClr val="black"/>
                </a:solidFill>
                <a:latin typeface="Times New Roman"/>
                <a:ea typeface="Calibri"/>
              </a:rPr>
              <a:t>• </a:t>
            </a:r>
            <a:r>
              <a:rPr lang="ru-RU" sz="2200" spc="-10" dirty="0" smtClean="0">
                <a:effectLst/>
                <a:latin typeface="Times New Roman"/>
                <a:ea typeface="Calibri"/>
              </a:rPr>
              <a:t>Необходимые практические навыки</a:t>
            </a:r>
            <a:br>
              <a:rPr lang="ru-RU" sz="2200" spc="-10"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a:solidFill>
                  <a:prstClr val="black"/>
                </a:solidFill>
                <a:latin typeface="Times New Roman"/>
                <a:ea typeface="Calibri"/>
              </a:rPr>
              <a:t>• </a:t>
            </a:r>
            <a:r>
              <a:rPr lang="ru-RU" sz="2200" spc="-5" dirty="0" smtClean="0">
                <a:effectLst/>
                <a:latin typeface="Times New Roman"/>
                <a:ea typeface="Calibri"/>
              </a:rPr>
              <a:t>Характер самостоятельной деятельности</a:t>
            </a:r>
            <a:br>
              <a:rPr lang="ru-RU" sz="2200" spc="-5"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a:solidFill>
                  <a:prstClr val="black"/>
                </a:solidFill>
                <a:latin typeface="Times New Roman"/>
                <a:ea typeface="Calibri"/>
              </a:rPr>
              <a:t>• </a:t>
            </a:r>
            <a:r>
              <a:rPr lang="ru-RU" sz="2200" spc="-5" dirty="0" smtClean="0">
                <a:effectLst/>
                <a:latin typeface="Times New Roman"/>
                <a:ea typeface="Calibri"/>
              </a:rPr>
              <a:t>Характер оформление и преподнесения результатов. </a:t>
            </a:r>
            <a:r>
              <a:rPr lang="ru-RU" sz="2200" dirty="0" smtClean="0">
                <a:effectLst/>
                <a:latin typeface="Arial"/>
                <a:ea typeface="Calibri"/>
              </a:rPr>
              <a:t/>
            </a:r>
            <a:br>
              <a:rPr lang="ru-RU" sz="2200" dirty="0" smtClean="0">
                <a:effectLst/>
                <a:latin typeface="Arial"/>
                <a:ea typeface="Calibri"/>
              </a:rPr>
            </a:br>
            <a:endParaRPr lang="ru-RU" sz="2200" b="1" dirty="0"/>
          </a:p>
        </p:txBody>
      </p:sp>
    </p:spTree>
    <p:extLst>
      <p:ext uri="{BB962C8B-B14F-4D97-AF65-F5344CB8AC3E}">
        <p14:creationId xmlns:p14="http://schemas.microsoft.com/office/powerpoint/2010/main" val="1427678443"/>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890666"/>
          </a:xfrm>
        </p:spPr>
        <p:txBody>
          <a:bodyPr>
            <a:normAutofit/>
          </a:bodyPr>
          <a:lstStyle/>
          <a:p>
            <a:pPr marL="6350" marR="8890">
              <a:spcBef>
                <a:spcPts val="25"/>
              </a:spcBef>
              <a:tabLst>
                <a:tab pos="342900" algn="l"/>
              </a:tabLst>
            </a:pPr>
            <a:r>
              <a:rPr lang="ru-RU" sz="2600" b="1" dirty="0" smtClean="0"/>
              <a:t>              </a:t>
            </a:r>
            <a:r>
              <a:rPr lang="ru-RU" sz="1800" b="1" dirty="0" smtClean="0"/>
              <a:t>ФОРМАРОВАНИЕ ПЕРВОНАЧАЛЬНЫХ</a:t>
            </a:r>
            <a:br>
              <a:rPr lang="ru-RU" sz="1800" b="1" dirty="0" smtClean="0"/>
            </a:br>
            <a:r>
              <a:rPr lang="ru-RU" sz="1800" b="1" dirty="0"/>
              <a:t> </a:t>
            </a:r>
            <a:r>
              <a:rPr lang="ru-RU" sz="1800" b="1" dirty="0" smtClean="0"/>
              <a:t>                    НРАВСТВЕННЫХ </a:t>
            </a:r>
            <a:r>
              <a:rPr lang="ru-RU" sz="1800" b="1" dirty="0">
                <a:solidFill>
                  <a:prstClr val="black">
                    <a:lumMod val="75000"/>
                    <a:lumOff val="25000"/>
                  </a:prstClr>
                </a:solidFill>
              </a:rPr>
              <a:t>ПРЕДСТАВЛЕНИЙ</a:t>
            </a:r>
            <a:r>
              <a:rPr lang="ru-RU" sz="1800" b="1" dirty="0" smtClean="0">
                <a:solidFill>
                  <a:prstClr val="black">
                    <a:lumMod val="75000"/>
                    <a:lumOff val="25000"/>
                  </a:prstClr>
                </a:solidFill>
              </a:rPr>
              <a:t>:</a:t>
            </a:r>
            <a:r>
              <a:rPr lang="ru-RU" sz="1800" b="1" dirty="0" smtClean="0"/>
              <a:t/>
            </a:r>
            <a:br>
              <a:rPr lang="ru-RU" sz="1800" b="1" dirty="0" smtClean="0"/>
            </a:br>
            <a:r>
              <a:rPr lang="ru-RU" sz="2600" b="1" dirty="0" smtClean="0"/>
              <a:t/>
            </a:r>
            <a:br>
              <a:rPr lang="ru-RU" sz="2600" b="1" dirty="0" smtClean="0"/>
            </a:br>
            <a:r>
              <a:rPr lang="ru-RU" sz="2200" dirty="0" smtClean="0">
                <a:effectLst/>
                <a:latin typeface="Times New Roman"/>
                <a:ea typeface="Calibri"/>
              </a:rPr>
              <a:t>•  отражают нравственные оценки взрослых, но лишь в  </a:t>
            </a:r>
            <a:br>
              <a:rPr lang="ru-RU" sz="2200" dirty="0" smtClean="0">
                <a:effectLst/>
                <a:latin typeface="Times New Roman"/>
                <a:ea typeface="Calibri"/>
              </a:rPr>
            </a:br>
            <a:r>
              <a:rPr lang="ru-RU" sz="2200" dirty="0" smtClean="0">
                <a:effectLst/>
                <a:latin typeface="Times New Roman"/>
                <a:ea typeface="Calibri"/>
              </a:rPr>
              <a:t>   соприкосновении с конкретными поступками окружающих,  </a:t>
            </a:r>
            <a:br>
              <a:rPr lang="ru-RU" sz="2200" dirty="0" smtClean="0">
                <a:effectLst/>
                <a:latin typeface="Times New Roman"/>
                <a:ea typeface="Calibri"/>
              </a:rPr>
            </a:br>
            <a:r>
              <a:rPr lang="ru-RU" sz="2200" dirty="0">
                <a:latin typeface="Times New Roman"/>
                <a:ea typeface="Calibri"/>
              </a:rPr>
              <a:t> </a:t>
            </a:r>
            <a:r>
              <a:rPr lang="ru-RU" sz="2200" dirty="0" smtClean="0">
                <a:effectLst/>
                <a:latin typeface="Times New Roman"/>
                <a:ea typeface="Calibri"/>
              </a:rPr>
              <a:t>  прежде всего сверстников;</a:t>
            </a:r>
            <a:br>
              <a:rPr lang="ru-RU" sz="2200"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 связаны с оценками отдельных поступков окружающих, не носят </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  </a:t>
            </a:r>
            <a:r>
              <a:rPr lang="ru-RU" sz="2200" spc="-5" dirty="0" smtClean="0">
                <a:effectLst/>
                <a:latin typeface="Times New Roman"/>
                <a:ea typeface="Calibri"/>
              </a:rPr>
              <a:t>обобщающий, абстрагированный от конкретной реальности </a:t>
            </a:r>
            <a:br>
              <a:rPr lang="ru-RU" sz="2200" spc="-5" dirty="0" smtClean="0">
                <a:effectLst/>
                <a:latin typeface="Times New Roman"/>
                <a:ea typeface="Calibri"/>
              </a:rPr>
            </a:br>
            <a:r>
              <a:rPr lang="ru-RU" sz="2200" spc="-5" dirty="0">
                <a:latin typeface="Times New Roman"/>
                <a:ea typeface="Calibri"/>
              </a:rPr>
              <a:t> </a:t>
            </a:r>
            <a:r>
              <a:rPr lang="ru-RU" sz="2200" spc="-5" dirty="0" smtClean="0">
                <a:effectLst/>
                <a:latin typeface="Times New Roman"/>
                <a:ea typeface="Calibri"/>
              </a:rPr>
              <a:t> характер;</a:t>
            </a:r>
            <a:br>
              <a:rPr lang="ru-RU" sz="2200" spc="-5"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spc="-10" dirty="0" smtClean="0">
                <a:effectLst/>
                <a:latin typeface="Times New Roman"/>
                <a:ea typeface="Calibri"/>
              </a:rPr>
              <a:t>• проходят путь от элементарной оценки поступков окружающих </a:t>
            </a:r>
            <a:br>
              <a:rPr lang="ru-RU" sz="2200" spc="-10" dirty="0" smtClean="0">
                <a:effectLst/>
                <a:latin typeface="Times New Roman"/>
                <a:ea typeface="Calibri"/>
              </a:rPr>
            </a:br>
            <a:r>
              <a:rPr lang="ru-RU" sz="2200" spc="-10" dirty="0" smtClean="0">
                <a:effectLst/>
                <a:latin typeface="Times New Roman"/>
                <a:ea typeface="Calibri"/>
              </a:rPr>
              <a:t>   до </a:t>
            </a:r>
            <a:r>
              <a:rPr lang="ru-RU" sz="2200" dirty="0">
                <a:solidFill>
                  <a:prstClr val="black"/>
                </a:solidFill>
                <a:latin typeface="Times New Roman"/>
                <a:ea typeface="Calibri"/>
              </a:rPr>
              <a:t>нравственной оценки собственного поступка.</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         </a:t>
            </a:r>
            <a:r>
              <a:rPr lang="ru-RU" sz="2200" dirty="0" smtClean="0"/>
              <a:t/>
            </a:r>
            <a:br>
              <a:rPr lang="ru-RU" sz="2200" dirty="0" smtClean="0"/>
            </a:br>
            <a:endParaRPr lang="ru-RU" sz="2200" dirty="0"/>
          </a:p>
        </p:txBody>
      </p:sp>
    </p:spTree>
    <p:extLst>
      <p:ext uri="{BB962C8B-B14F-4D97-AF65-F5344CB8AC3E}">
        <p14:creationId xmlns:p14="http://schemas.microsoft.com/office/powerpoint/2010/main" val="3948321610"/>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99592" y="-1611560"/>
            <a:ext cx="9144000" cy="6858000"/>
          </a:xfrm>
        </p:spPr>
        <p:txBody>
          <a:bodyPr>
            <a:normAutofit/>
          </a:bodyPr>
          <a:lstStyle/>
          <a:p>
            <a:pPr>
              <a:lnSpc>
                <a:spcPts val="1585"/>
              </a:lnSpc>
              <a:spcBef>
                <a:spcPts val="50"/>
              </a:spcBef>
              <a:tabLst>
                <a:tab pos="342900" algn="l"/>
                <a:tab pos="822960" algn="l"/>
              </a:tabLst>
            </a:pPr>
            <a:r>
              <a:rPr lang="ru-RU" sz="1800" dirty="0" smtClean="0">
                <a:effectLst/>
                <a:latin typeface="Times New Roman"/>
                <a:ea typeface="Calibri"/>
              </a:rPr>
              <a:t/>
            </a:r>
            <a:br>
              <a:rPr lang="ru-RU" sz="1800" dirty="0" smtClean="0">
                <a:effectLst/>
                <a:latin typeface="Times New Roman"/>
                <a:ea typeface="Calibri"/>
              </a:rPr>
            </a:br>
            <a:r>
              <a:rPr lang="ru-RU" sz="1800" b="1" dirty="0" smtClean="0">
                <a:solidFill>
                  <a:prstClr val="black"/>
                </a:solidFill>
              </a:rPr>
              <a:t>ЗАДАЧИ ПРОЕКТНОЙ </a:t>
            </a:r>
            <a:r>
              <a:rPr lang="ru-RU" sz="1800" b="1" dirty="0">
                <a:solidFill>
                  <a:prstClr val="black"/>
                </a:solidFill>
              </a:rPr>
              <a:t>ДЕЯТЕЛЬНОСТИ:</a:t>
            </a:r>
            <a:r>
              <a:rPr lang="ru-RU" sz="2600" b="1" dirty="0" smtClean="0">
                <a:solidFill>
                  <a:prstClr val="black"/>
                </a:solidFill>
              </a:rPr>
              <a:t/>
            </a:r>
            <a:br>
              <a:rPr lang="ru-RU" sz="2600" b="1" dirty="0" smtClean="0">
                <a:solidFill>
                  <a:prstClr val="black"/>
                </a:solidFill>
              </a:rPr>
            </a:br>
            <a:r>
              <a:rPr lang="ru-RU" sz="2600" b="1" dirty="0" smtClean="0">
                <a:solidFill>
                  <a:prstClr val="black"/>
                </a:solidFill>
              </a:rPr>
              <a:t/>
            </a:r>
            <a:br>
              <a:rPr lang="ru-RU" sz="2600" b="1" dirty="0" smtClean="0">
                <a:solidFill>
                  <a:prstClr val="black"/>
                </a:solidFill>
              </a:rPr>
            </a:br>
            <a:r>
              <a:rPr lang="ru-RU" sz="2000" dirty="0" smtClean="0">
                <a:effectLst/>
                <a:latin typeface="Times New Roman"/>
                <a:ea typeface="Calibri"/>
              </a:rPr>
              <a:t>•  </a:t>
            </a:r>
            <a:r>
              <a:rPr lang="ru-RU" sz="2200" spc="-5" dirty="0" smtClean="0">
                <a:effectLst/>
                <a:latin typeface="Times New Roman"/>
                <a:ea typeface="Calibri"/>
              </a:rPr>
              <a:t>обеспечение психологического благополучия и здоровья детей;</a:t>
            </a:r>
            <a:br>
              <a:rPr lang="ru-RU" sz="2200" spc="-5"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  </a:t>
            </a:r>
            <a:r>
              <a:rPr lang="ru-RU" sz="2200" spc="-5" dirty="0" smtClean="0">
                <a:effectLst/>
                <a:latin typeface="Times New Roman"/>
                <a:ea typeface="Calibri"/>
              </a:rPr>
              <a:t>развитие познавательных способностей;</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 </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a:t>
            </a:r>
            <a:r>
              <a:rPr lang="ru-RU" sz="2200" spc="-5" dirty="0" smtClean="0">
                <a:effectLst/>
                <a:latin typeface="Times New Roman"/>
                <a:ea typeface="Calibri"/>
              </a:rPr>
              <a:t>  развитие творческого воображения;</a:t>
            </a:r>
            <a:br>
              <a:rPr lang="ru-RU" sz="2200" spc="-5"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  </a:t>
            </a:r>
            <a:r>
              <a:rPr lang="ru-RU" sz="2200" spc="-10" dirty="0" smtClean="0">
                <a:effectLst/>
                <a:latin typeface="Times New Roman"/>
                <a:ea typeface="Calibri"/>
              </a:rPr>
              <a:t>развитие творческого мышления;</a:t>
            </a:r>
            <a:br>
              <a:rPr lang="ru-RU" sz="2200" spc="-10"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  </a:t>
            </a:r>
            <a:r>
              <a:rPr lang="ru-RU" sz="2200" spc="-5" dirty="0" smtClean="0">
                <a:effectLst/>
                <a:latin typeface="Times New Roman"/>
                <a:ea typeface="Calibri"/>
              </a:rPr>
              <a:t>развитие коммуникативных навыков.</a:t>
            </a:r>
            <a:endParaRPr lang="ru-RU" sz="2200" b="1" dirty="0"/>
          </a:p>
        </p:txBody>
      </p:sp>
    </p:spTree>
    <p:extLst>
      <p:ext uri="{BB962C8B-B14F-4D97-AF65-F5344CB8AC3E}">
        <p14:creationId xmlns:p14="http://schemas.microsoft.com/office/powerpoint/2010/main" val="1273357113"/>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741368"/>
          </a:xfrm>
        </p:spPr>
        <p:txBody>
          <a:bodyPr>
            <a:normAutofit fontScale="90000"/>
          </a:bodyPr>
          <a:lstStyle/>
          <a:p>
            <a:pPr marL="342900" lvl="0" indent="-342900">
              <a:lnSpc>
                <a:spcPts val="1655"/>
              </a:lnSpc>
              <a:buFont typeface="Arial"/>
              <a:buChar char="*"/>
              <a:tabLst>
                <a:tab pos="816610" algn="l"/>
              </a:tabLst>
            </a:pPr>
            <a:r>
              <a:rPr lang="ru-RU" sz="2600" b="1" dirty="0" smtClean="0"/>
              <a:t>                     </a:t>
            </a:r>
            <a:br>
              <a:rPr lang="ru-RU" sz="2600" b="1" dirty="0" smtClean="0"/>
            </a:br>
            <a:r>
              <a:rPr lang="ru-RU" sz="2600" b="1" dirty="0"/>
              <a:t/>
            </a:r>
            <a:br>
              <a:rPr lang="ru-RU" sz="2600" b="1" dirty="0"/>
            </a:br>
            <a:r>
              <a:rPr lang="ru-RU" sz="2600" b="1" dirty="0" smtClean="0"/>
              <a:t/>
            </a:r>
            <a:br>
              <a:rPr lang="ru-RU" sz="2600" b="1" dirty="0" smtClean="0"/>
            </a:br>
            <a:r>
              <a:rPr lang="ru-RU" sz="2600" b="1" dirty="0" smtClean="0"/>
              <a:t>                            </a:t>
            </a:r>
            <a:r>
              <a:rPr lang="ru-RU" sz="2000" b="1" dirty="0" smtClean="0"/>
              <a:t>ОСНОВНЫЕ ЭТАПЫ </a:t>
            </a:r>
            <a:br>
              <a:rPr lang="ru-RU" sz="2000" b="1" dirty="0" smtClean="0"/>
            </a:br>
            <a:r>
              <a:rPr lang="ru-RU" sz="2000" b="1" dirty="0" smtClean="0"/>
              <a:t>ЛЮБОЙ  ПРОЕКТНО - ИССЛЕДОВАТЕЛЬСКОЙ </a:t>
            </a:r>
            <a:r>
              <a:rPr lang="ru-RU" sz="2000" b="1" dirty="0">
                <a:solidFill>
                  <a:prstClr val="black">
                    <a:lumMod val="75000"/>
                    <a:lumOff val="25000"/>
                  </a:prstClr>
                </a:solidFill>
              </a:rPr>
              <a:t>ДЕЯТЕЛЬНОСТИ</a:t>
            </a:r>
            <a:r>
              <a:rPr lang="ru-RU" sz="2000" b="1" dirty="0" smtClean="0">
                <a:solidFill>
                  <a:prstClr val="black">
                    <a:lumMod val="75000"/>
                    <a:lumOff val="25000"/>
                  </a:prstClr>
                </a:solidFill>
              </a:rPr>
              <a:t>:</a:t>
            </a:r>
            <a:r>
              <a:rPr lang="ru-RU" sz="2000" b="1" dirty="0"/>
              <a:t/>
            </a:r>
            <a:br>
              <a:rPr lang="ru-RU" sz="2000" b="1" dirty="0"/>
            </a:br>
            <a:r>
              <a:rPr lang="ru-RU" sz="2000" b="1" dirty="0" smtClean="0"/>
              <a:t>                      </a:t>
            </a:r>
            <a:r>
              <a:rPr lang="ru-RU" sz="2600" b="1" dirty="0" smtClean="0"/>
              <a:t/>
            </a:r>
            <a:br>
              <a:rPr lang="ru-RU" sz="2600" b="1" dirty="0" smtClean="0"/>
            </a:br>
            <a:r>
              <a:rPr lang="ru-RU" sz="2600" b="1" dirty="0" smtClean="0"/>
              <a:t/>
            </a:r>
            <a:br>
              <a:rPr lang="ru-RU" sz="2600" b="1" dirty="0" smtClean="0"/>
            </a:br>
            <a:r>
              <a:rPr lang="ru-RU" sz="2000" dirty="0" smtClean="0"/>
              <a:t>1. </a:t>
            </a:r>
            <a:r>
              <a:rPr lang="ru-RU" sz="2400" spc="-115" dirty="0" smtClean="0">
                <a:effectLst/>
                <a:latin typeface="Times New Roman"/>
                <a:ea typeface="Calibri"/>
              </a:rPr>
              <a:t>Определение темы.</a:t>
            </a:r>
            <a:br>
              <a:rPr lang="ru-RU" sz="2400" spc="-115" dirty="0" smtClean="0">
                <a:effectLst/>
                <a:latin typeface="Times New Roman"/>
                <a:ea typeface="Calibri"/>
              </a:rPr>
            </a:br>
            <a:r>
              <a:rPr lang="ru-RU" sz="2400" dirty="0" smtClean="0">
                <a:effectLst/>
                <a:latin typeface="Arial"/>
                <a:ea typeface="Calibri"/>
              </a:rPr>
              <a:t/>
            </a:r>
            <a:br>
              <a:rPr lang="ru-RU" sz="2400" dirty="0" smtClean="0">
                <a:effectLst/>
                <a:latin typeface="Arial"/>
                <a:ea typeface="Calibri"/>
              </a:rPr>
            </a:br>
            <a:r>
              <a:rPr lang="ru-RU" sz="2400" dirty="0" smtClean="0">
                <a:effectLst/>
                <a:latin typeface="Arial"/>
                <a:ea typeface="Calibri"/>
              </a:rPr>
              <a:t>2. </a:t>
            </a:r>
            <a:r>
              <a:rPr lang="ru-RU" sz="2400" spc="-130" dirty="0" smtClean="0">
                <a:effectLst/>
                <a:latin typeface="Times New Roman"/>
                <a:ea typeface="Calibri"/>
              </a:rPr>
              <a:t>Определение целей.</a:t>
            </a:r>
            <a:br>
              <a:rPr lang="ru-RU" sz="2400" spc="-130" dirty="0" smtClean="0">
                <a:effectLst/>
                <a:latin typeface="Times New Roman"/>
                <a:ea typeface="Calibri"/>
              </a:rPr>
            </a:br>
            <a:r>
              <a:rPr lang="ru-RU" sz="2400" dirty="0" smtClean="0">
                <a:effectLst/>
                <a:latin typeface="Arial"/>
                <a:ea typeface="Calibri"/>
              </a:rPr>
              <a:t/>
            </a:r>
            <a:br>
              <a:rPr lang="ru-RU" sz="2400" dirty="0" smtClean="0">
                <a:effectLst/>
                <a:latin typeface="Arial"/>
                <a:ea typeface="Calibri"/>
              </a:rPr>
            </a:br>
            <a:r>
              <a:rPr lang="ru-RU" sz="2400" dirty="0" smtClean="0">
                <a:effectLst/>
                <a:latin typeface="Arial"/>
                <a:ea typeface="Calibri"/>
              </a:rPr>
              <a:t>3. </a:t>
            </a:r>
            <a:r>
              <a:rPr lang="ru-RU" sz="2400" spc="-10" dirty="0" smtClean="0">
                <a:effectLst/>
                <a:latin typeface="Times New Roman"/>
                <a:ea typeface="Calibri"/>
              </a:rPr>
              <a:t>Планирование проекта, заключающееся в поиске ответов на </a:t>
            </a:r>
            <a:br>
              <a:rPr lang="ru-RU" sz="2400" spc="-10" dirty="0" smtClean="0">
                <a:effectLst/>
                <a:latin typeface="Times New Roman"/>
                <a:ea typeface="Calibri"/>
              </a:rPr>
            </a:br>
            <a:r>
              <a:rPr lang="ru-RU" sz="2400" spc="-10" dirty="0">
                <a:latin typeface="Times New Roman"/>
                <a:ea typeface="Calibri"/>
              </a:rPr>
              <a:t> </a:t>
            </a:r>
            <a:r>
              <a:rPr lang="ru-RU" sz="2400" spc="-10" dirty="0" smtClean="0">
                <a:latin typeface="Times New Roman"/>
                <a:ea typeface="Calibri"/>
              </a:rPr>
              <a:t>   </a:t>
            </a:r>
            <a:r>
              <a:rPr lang="ru-RU" sz="2400" spc="-10" dirty="0" smtClean="0">
                <a:effectLst/>
                <a:latin typeface="Times New Roman"/>
                <a:ea typeface="Calibri"/>
              </a:rPr>
              <a:t> </a:t>
            </a:r>
            <a:r>
              <a:rPr lang="ru-RU" sz="2400" dirty="0" smtClean="0">
                <a:effectLst/>
                <a:latin typeface="Times New Roman"/>
                <a:ea typeface="Calibri"/>
              </a:rPr>
              <a:t>вопросы:</a:t>
            </a:r>
            <a:r>
              <a:rPr lang="ru-RU" sz="2400" dirty="0" smtClean="0">
                <a:effectLst/>
                <a:latin typeface="Arial"/>
                <a:ea typeface="Calibri"/>
              </a:rPr>
              <a:t/>
            </a:r>
            <a:br>
              <a:rPr lang="ru-RU" sz="2400" dirty="0" smtClean="0">
                <a:effectLst/>
                <a:latin typeface="Arial"/>
                <a:ea typeface="Calibri"/>
              </a:rPr>
            </a:br>
            <a:r>
              <a:rPr lang="ru-RU" sz="2400" dirty="0" smtClean="0">
                <a:effectLst/>
                <a:latin typeface="Arial"/>
                <a:ea typeface="Calibri"/>
              </a:rPr>
              <a:t> - </a:t>
            </a:r>
            <a:r>
              <a:rPr lang="ru-RU" sz="2400" spc="-5" dirty="0" smtClean="0">
                <a:effectLst/>
                <a:latin typeface="Times New Roman"/>
                <a:ea typeface="Calibri"/>
              </a:rPr>
              <a:t>к кому можно обратиться за помощью (родителям, педагогам);</a:t>
            </a:r>
            <a:r>
              <a:rPr lang="ru-RU" sz="2400" dirty="0" smtClean="0">
                <a:effectLst/>
                <a:latin typeface="Arial"/>
                <a:ea typeface="Calibri"/>
              </a:rPr>
              <a:t/>
            </a:r>
            <a:br>
              <a:rPr lang="ru-RU" sz="2400" dirty="0" smtClean="0">
                <a:effectLst/>
                <a:latin typeface="Arial"/>
                <a:ea typeface="Calibri"/>
              </a:rPr>
            </a:br>
            <a:r>
              <a:rPr lang="ru-RU" sz="2400" dirty="0" smtClean="0">
                <a:effectLst/>
                <a:latin typeface="Arial"/>
                <a:ea typeface="Calibri"/>
              </a:rPr>
              <a:t> - </a:t>
            </a:r>
            <a:r>
              <a:rPr lang="ru-RU" sz="2400" spc="-5" dirty="0" smtClean="0">
                <a:effectLst/>
                <a:latin typeface="Times New Roman"/>
                <a:ea typeface="Calibri"/>
              </a:rPr>
              <a:t>в каких источниках можно найти информацию;</a:t>
            </a:r>
            <a:r>
              <a:rPr lang="ru-RU" sz="2400" dirty="0" smtClean="0">
                <a:effectLst/>
                <a:latin typeface="Arial"/>
                <a:ea typeface="Calibri"/>
              </a:rPr>
              <a:t/>
            </a:r>
            <a:br>
              <a:rPr lang="ru-RU" sz="2400" dirty="0" smtClean="0">
                <a:effectLst/>
                <a:latin typeface="Arial"/>
                <a:ea typeface="Calibri"/>
              </a:rPr>
            </a:br>
            <a:r>
              <a:rPr lang="ru-RU" sz="2400" dirty="0" smtClean="0">
                <a:effectLst/>
                <a:latin typeface="Arial"/>
                <a:ea typeface="Calibri"/>
              </a:rPr>
              <a:t> - </a:t>
            </a:r>
            <a:r>
              <a:rPr lang="ru-RU" sz="2400" spc="-10" dirty="0" smtClean="0">
                <a:effectLst/>
                <a:latin typeface="Times New Roman"/>
                <a:ea typeface="Calibri"/>
              </a:rPr>
              <a:t>какие принадлежности, материалы и оборудование лучше </a:t>
            </a:r>
            <a:br>
              <a:rPr lang="ru-RU" sz="2400" spc="-10" dirty="0" smtClean="0">
                <a:effectLst/>
                <a:latin typeface="Times New Roman"/>
                <a:ea typeface="Calibri"/>
              </a:rPr>
            </a:br>
            <a:r>
              <a:rPr lang="ru-RU" sz="2400" spc="-10" dirty="0">
                <a:latin typeface="Times New Roman"/>
                <a:ea typeface="Calibri"/>
              </a:rPr>
              <a:t> </a:t>
            </a:r>
            <a:r>
              <a:rPr lang="ru-RU" sz="2400" spc="-10" dirty="0" smtClean="0">
                <a:latin typeface="Times New Roman"/>
                <a:ea typeface="Calibri"/>
              </a:rPr>
              <a:t>   </a:t>
            </a:r>
            <a:r>
              <a:rPr lang="ru-RU" sz="2400" dirty="0" smtClean="0">
                <a:effectLst/>
                <a:latin typeface="Times New Roman"/>
                <a:ea typeface="Calibri"/>
              </a:rPr>
              <a:t>использовать;</a:t>
            </a:r>
            <a:r>
              <a:rPr lang="ru-RU" sz="2400" dirty="0" smtClean="0">
                <a:effectLst/>
                <a:latin typeface="Arial"/>
                <a:ea typeface="Calibri"/>
              </a:rPr>
              <a:t/>
            </a:r>
            <a:br>
              <a:rPr lang="ru-RU" sz="2400" dirty="0" smtClean="0">
                <a:effectLst/>
                <a:latin typeface="Arial"/>
                <a:ea typeface="Calibri"/>
              </a:rPr>
            </a:br>
            <a:r>
              <a:rPr lang="ru-RU" sz="2400" dirty="0" smtClean="0">
                <a:effectLst/>
                <a:latin typeface="Arial"/>
                <a:ea typeface="Calibri"/>
              </a:rPr>
              <a:t> - </a:t>
            </a:r>
            <a:r>
              <a:rPr lang="ru-RU" sz="2400" spc="-10" dirty="0" smtClean="0">
                <a:effectLst/>
                <a:latin typeface="Times New Roman"/>
                <a:ea typeface="Calibri"/>
              </a:rPr>
              <a:t>с какими предметами, оборудованием необходимо научиться </a:t>
            </a:r>
            <a:br>
              <a:rPr lang="ru-RU" sz="2400" spc="-10" dirty="0" smtClean="0">
                <a:effectLst/>
                <a:latin typeface="Times New Roman"/>
                <a:ea typeface="Calibri"/>
              </a:rPr>
            </a:br>
            <a:r>
              <a:rPr lang="ru-RU" sz="2400" spc="-10" dirty="0">
                <a:latin typeface="Times New Roman"/>
                <a:ea typeface="Calibri"/>
              </a:rPr>
              <a:t> </a:t>
            </a:r>
            <a:r>
              <a:rPr lang="ru-RU" sz="2400" spc="-10" dirty="0" smtClean="0">
                <a:effectLst/>
                <a:latin typeface="Times New Roman"/>
                <a:ea typeface="Calibri"/>
              </a:rPr>
              <a:t>   </a:t>
            </a:r>
            <a:r>
              <a:rPr lang="ru-RU" sz="2400" dirty="0" smtClean="0">
                <a:effectLst/>
                <a:latin typeface="Times New Roman"/>
                <a:ea typeface="Calibri"/>
              </a:rPr>
              <a:t>работать </a:t>
            </a:r>
            <a:r>
              <a:rPr lang="ru-RU" sz="2400" dirty="0">
                <a:solidFill>
                  <a:prstClr val="black">
                    <a:lumMod val="75000"/>
                    <a:lumOff val="25000"/>
                  </a:prstClr>
                </a:solidFill>
                <a:latin typeface="Times New Roman"/>
                <a:ea typeface="Calibri"/>
              </a:rPr>
              <a:t>для достижения цели</a:t>
            </a:r>
            <a:r>
              <a:rPr lang="ru-RU" sz="2400" dirty="0" smtClean="0">
                <a:solidFill>
                  <a:prstClr val="black">
                    <a:lumMod val="75000"/>
                    <a:lumOff val="25000"/>
                  </a:prstClr>
                </a:solidFill>
                <a:latin typeface="Times New Roman"/>
                <a:ea typeface="Calibri"/>
              </a:rPr>
              <a:t>.</a:t>
            </a:r>
            <a:r>
              <a:rPr lang="ru-RU" sz="2400" dirty="0">
                <a:latin typeface="Times New Roman"/>
                <a:ea typeface="Calibri"/>
              </a:rPr>
              <a:t/>
            </a:r>
            <a:br>
              <a:rPr lang="ru-RU" sz="2400" dirty="0">
                <a:latin typeface="Times New Roman"/>
                <a:ea typeface="Calibri"/>
              </a:rPr>
            </a:br>
            <a:r>
              <a:rPr lang="ru-RU" sz="2400" dirty="0" smtClean="0">
                <a:effectLst/>
                <a:latin typeface="Arial"/>
                <a:ea typeface="Calibri"/>
              </a:rPr>
              <a:t/>
            </a:r>
            <a:br>
              <a:rPr lang="ru-RU" sz="2400" dirty="0" smtClean="0">
                <a:effectLst/>
                <a:latin typeface="Arial"/>
                <a:ea typeface="Calibri"/>
              </a:rPr>
            </a:br>
            <a:r>
              <a:rPr lang="ru-RU" sz="2400" spc="-5" dirty="0" smtClean="0">
                <a:effectLst/>
                <a:latin typeface="Times New Roman"/>
                <a:ea typeface="Calibri"/>
              </a:rPr>
              <a:t>4.  Выполнение проекта - практическая часть.</a:t>
            </a:r>
            <a:r>
              <a:rPr lang="ru-RU" sz="2400" dirty="0" smtClean="0">
                <a:effectLst/>
                <a:latin typeface="Arial"/>
                <a:ea typeface="Calibri"/>
              </a:rPr>
              <a:t/>
            </a:r>
            <a:br>
              <a:rPr lang="ru-RU" sz="2400" dirty="0" smtClean="0">
                <a:effectLst/>
                <a:latin typeface="Arial"/>
                <a:ea typeface="Calibri"/>
              </a:rPr>
            </a:br>
            <a:r>
              <a:rPr lang="ru-RU" sz="2400" spc="-10" dirty="0" smtClean="0">
                <a:effectLst/>
                <a:latin typeface="Times New Roman"/>
                <a:ea typeface="Calibri"/>
              </a:rPr>
              <a:t>5.  Подведение итогов.</a:t>
            </a:r>
            <a:br>
              <a:rPr lang="ru-RU" sz="2400" spc="-10" dirty="0" smtClean="0">
                <a:effectLst/>
                <a:latin typeface="Times New Roman"/>
                <a:ea typeface="Calibri"/>
              </a:rPr>
            </a:br>
            <a:r>
              <a:rPr lang="ru-RU" sz="2000" spc="-10" dirty="0">
                <a:latin typeface="Times New Roman"/>
                <a:ea typeface="Calibri"/>
              </a:rPr>
              <a:t/>
            </a:r>
            <a:br>
              <a:rPr lang="ru-RU" sz="2000" spc="-10" dirty="0">
                <a:latin typeface="Times New Roman"/>
                <a:ea typeface="Calibri"/>
              </a:rPr>
            </a:br>
            <a:r>
              <a:rPr lang="ru-RU" sz="2000" spc="-10" dirty="0" smtClean="0">
                <a:latin typeface="Times New Roman"/>
                <a:ea typeface="Calibri"/>
              </a:rPr>
              <a:t>                           </a:t>
            </a:r>
            <a:r>
              <a:rPr lang="ru-RU" sz="2000" b="1" dirty="0" smtClean="0">
                <a:solidFill>
                  <a:prstClr val="black"/>
                </a:solidFill>
              </a:rPr>
              <a:t>РЕШЕНИЕ </a:t>
            </a:r>
            <a:r>
              <a:rPr lang="ru-RU" sz="2000" b="1" dirty="0">
                <a:solidFill>
                  <a:prstClr val="black"/>
                </a:solidFill>
              </a:rPr>
              <a:t>ЗАДАЧ ПРОЕКТОВ</a:t>
            </a:r>
            <a:r>
              <a:rPr lang="ru-RU" sz="2000" b="1" dirty="0" smtClean="0">
                <a:solidFill>
                  <a:prstClr val="black"/>
                </a:solidFill>
              </a:rPr>
              <a:t>:</a:t>
            </a:r>
            <a:r>
              <a:rPr lang="ru-RU" sz="2600" b="1" dirty="0" smtClean="0">
                <a:solidFill>
                  <a:prstClr val="black"/>
                </a:solidFill>
              </a:rPr>
              <a:t/>
            </a:r>
            <a:br>
              <a:rPr lang="ru-RU" sz="2600" b="1" dirty="0" smtClean="0">
                <a:solidFill>
                  <a:prstClr val="black"/>
                </a:solidFill>
              </a:rPr>
            </a:br>
            <a:r>
              <a:rPr lang="ru-RU" sz="2600" b="1" dirty="0" smtClean="0">
                <a:solidFill>
                  <a:prstClr val="black"/>
                </a:solidFill>
              </a:rPr>
              <a:t/>
            </a:r>
            <a:br>
              <a:rPr lang="ru-RU" sz="2600" b="1" dirty="0" smtClean="0">
                <a:solidFill>
                  <a:prstClr val="black"/>
                </a:solidFill>
              </a:rPr>
            </a:br>
            <a:r>
              <a:rPr lang="ru-RU" sz="2000" spc="-10" dirty="0" smtClean="0">
                <a:effectLst/>
                <a:latin typeface="Times New Roman"/>
                <a:ea typeface="Calibri"/>
              </a:rPr>
              <a:t> </a:t>
            </a:r>
            <a:r>
              <a:rPr lang="ru-RU" sz="2200" dirty="0">
                <a:solidFill>
                  <a:prstClr val="black"/>
                </a:solidFill>
                <a:latin typeface="Times New Roman"/>
                <a:ea typeface="Calibri"/>
              </a:rPr>
              <a:t>■ </a:t>
            </a:r>
            <a:r>
              <a:rPr lang="ru-RU" sz="2200" dirty="0" smtClean="0">
                <a:solidFill>
                  <a:prstClr val="black"/>
                </a:solidFill>
                <a:latin typeface="Times New Roman"/>
                <a:ea typeface="Calibri"/>
              </a:rPr>
              <a:t> </a:t>
            </a:r>
            <a:r>
              <a:rPr lang="ru-RU" sz="2400" spc="-10" dirty="0" smtClean="0">
                <a:effectLst/>
                <a:latin typeface="Times New Roman"/>
                <a:ea typeface="Calibri"/>
              </a:rPr>
              <a:t>развитие научной речи;</a:t>
            </a:r>
            <a:r>
              <a:rPr lang="ru-RU" sz="2400" dirty="0" smtClean="0">
                <a:effectLst/>
                <a:latin typeface="Arial"/>
                <a:ea typeface="Calibri"/>
              </a:rPr>
              <a:t/>
            </a:r>
            <a:br>
              <a:rPr lang="ru-RU" sz="2400" dirty="0" smtClean="0">
                <a:effectLst/>
                <a:latin typeface="Arial"/>
                <a:ea typeface="Calibri"/>
              </a:rPr>
            </a:br>
            <a:r>
              <a:rPr lang="ru-RU" sz="2400" spc="-5" dirty="0" smtClean="0">
                <a:effectLst/>
                <a:latin typeface="Times New Roman"/>
                <a:ea typeface="Calibri"/>
              </a:rPr>
              <a:t> </a:t>
            </a:r>
            <a:r>
              <a:rPr lang="ru-RU" sz="2400" dirty="0">
                <a:solidFill>
                  <a:prstClr val="black"/>
                </a:solidFill>
                <a:latin typeface="Times New Roman"/>
                <a:ea typeface="Calibri"/>
              </a:rPr>
              <a:t>■ </a:t>
            </a:r>
            <a:r>
              <a:rPr lang="ru-RU" sz="2400" dirty="0" smtClean="0">
                <a:solidFill>
                  <a:prstClr val="black"/>
                </a:solidFill>
                <a:latin typeface="Times New Roman"/>
                <a:ea typeface="Calibri"/>
              </a:rPr>
              <a:t> </a:t>
            </a:r>
            <a:r>
              <a:rPr lang="ru-RU" sz="2400" spc="-5" dirty="0" smtClean="0">
                <a:effectLst/>
                <a:latin typeface="Times New Roman"/>
                <a:ea typeface="Calibri"/>
              </a:rPr>
              <a:t>развитие умения работать с текстом;</a:t>
            </a:r>
            <a:r>
              <a:rPr lang="ru-RU" sz="2400" dirty="0" smtClean="0">
                <a:effectLst/>
                <a:latin typeface="Arial"/>
                <a:ea typeface="Calibri"/>
              </a:rPr>
              <a:t/>
            </a:r>
            <a:br>
              <a:rPr lang="ru-RU" sz="2400" dirty="0" smtClean="0">
                <a:effectLst/>
                <a:latin typeface="Arial"/>
                <a:ea typeface="Calibri"/>
              </a:rPr>
            </a:br>
            <a:r>
              <a:rPr lang="ru-RU" sz="2400" spc="-5" dirty="0" smtClean="0">
                <a:effectLst/>
                <a:latin typeface="Times New Roman"/>
                <a:ea typeface="Calibri"/>
              </a:rPr>
              <a:t> </a:t>
            </a:r>
            <a:r>
              <a:rPr lang="ru-RU" sz="2400" dirty="0">
                <a:solidFill>
                  <a:prstClr val="black"/>
                </a:solidFill>
                <a:latin typeface="Times New Roman"/>
                <a:ea typeface="Calibri"/>
              </a:rPr>
              <a:t>■ </a:t>
            </a:r>
            <a:r>
              <a:rPr lang="ru-RU" sz="2400" dirty="0" smtClean="0">
                <a:solidFill>
                  <a:prstClr val="black"/>
                </a:solidFill>
                <a:latin typeface="Times New Roman"/>
                <a:ea typeface="Calibri"/>
              </a:rPr>
              <a:t> </a:t>
            </a:r>
            <a:r>
              <a:rPr lang="ru-RU" sz="2400" spc="-5" dirty="0" smtClean="0">
                <a:effectLst/>
                <a:latin typeface="Times New Roman"/>
                <a:ea typeface="Calibri"/>
              </a:rPr>
              <a:t>анализ продукта собственной деятельности;</a:t>
            </a:r>
            <a:r>
              <a:rPr lang="ru-RU" sz="2400" dirty="0" smtClean="0">
                <a:effectLst/>
                <a:latin typeface="Arial"/>
                <a:ea typeface="Calibri"/>
              </a:rPr>
              <a:t/>
            </a:r>
            <a:br>
              <a:rPr lang="ru-RU" sz="2400" dirty="0" smtClean="0">
                <a:effectLst/>
                <a:latin typeface="Arial"/>
                <a:ea typeface="Calibri"/>
              </a:rPr>
            </a:br>
            <a:r>
              <a:rPr lang="ru-RU" sz="2400" spc="-5" dirty="0" smtClean="0">
                <a:effectLst/>
                <a:latin typeface="Times New Roman"/>
                <a:ea typeface="Calibri"/>
              </a:rPr>
              <a:t> </a:t>
            </a:r>
            <a:r>
              <a:rPr lang="ru-RU" sz="2400" dirty="0">
                <a:solidFill>
                  <a:prstClr val="black"/>
                </a:solidFill>
                <a:latin typeface="Times New Roman"/>
                <a:ea typeface="Calibri"/>
              </a:rPr>
              <a:t>■ </a:t>
            </a:r>
            <a:r>
              <a:rPr lang="ru-RU" sz="2400" dirty="0" smtClean="0">
                <a:solidFill>
                  <a:prstClr val="black"/>
                </a:solidFill>
                <a:latin typeface="Times New Roman"/>
                <a:ea typeface="Calibri"/>
              </a:rPr>
              <a:t> </a:t>
            </a:r>
            <a:r>
              <a:rPr lang="ru-RU" sz="2400" spc="-5" dirty="0" smtClean="0">
                <a:effectLst/>
                <a:latin typeface="Times New Roman"/>
                <a:ea typeface="Calibri"/>
              </a:rPr>
              <a:t>возможность продемонстрировать свои достижения.</a:t>
            </a:r>
            <a:r>
              <a:rPr lang="ru-RU" sz="2400" dirty="0" smtClean="0">
                <a:effectLst/>
                <a:latin typeface="Arial"/>
                <a:ea typeface="Calibri"/>
              </a:rPr>
              <a:t/>
            </a:r>
            <a:br>
              <a:rPr lang="ru-RU" sz="2400" dirty="0" smtClean="0">
                <a:effectLst/>
                <a:latin typeface="Arial"/>
                <a:ea typeface="Calibri"/>
              </a:rPr>
            </a:br>
            <a:r>
              <a:rPr lang="ru-RU" sz="1050" dirty="0" smtClean="0">
                <a:effectLst/>
                <a:latin typeface="Times New Roman"/>
                <a:ea typeface="Calibri"/>
              </a:rPr>
              <a:t> </a:t>
            </a:r>
            <a:r>
              <a:rPr lang="ru-RU" sz="1200" dirty="0" smtClean="0">
                <a:effectLst/>
                <a:latin typeface="Arial"/>
                <a:ea typeface="Calibri"/>
              </a:rPr>
              <a:t/>
            </a:r>
            <a:br>
              <a:rPr lang="ru-RU" sz="1200" dirty="0" smtClean="0">
                <a:effectLst/>
                <a:latin typeface="Arial"/>
                <a:ea typeface="Calibri"/>
              </a:rPr>
            </a:br>
            <a:r>
              <a:rPr lang="ru-RU" sz="2000" dirty="0" smtClean="0">
                <a:effectLst/>
                <a:latin typeface="Arial"/>
                <a:ea typeface="Calibri"/>
              </a:rPr>
              <a:t/>
            </a:r>
            <a:br>
              <a:rPr lang="ru-RU" sz="2000" dirty="0" smtClean="0">
                <a:effectLst/>
                <a:latin typeface="Arial"/>
                <a:ea typeface="Calibri"/>
              </a:rPr>
            </a:br>
            <a:r>
              <a:rPr lang="ru-RU" sz="2000" dirty="0" smtClean="0"/>
              <a:t/>
            </a:r>
            <a:br>
              <a:rPr lang="ru-RU" sz="2000" dirty="0" smtClean="0"/>
            </a:br>
            <a:endParaRPr lang="ru-RU" sz="2000" dirty="0"/>
          </a:p>
        </p:txBody>
      </p:sp>
    </p:spTree>
    <p:extLst>
      <p:ext uri="{BB962C8B-B14F-4D97-AF65-F5344CB8AC3E}">
        <p14:creationId xmlns:p14="http://schemas.microsoft.com/office/powerpoint/2010/main" val="2100497421"/>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188640"/>
            <a:ext cx="8640960" cy="6669360"/>
          </a:xfrm>
        </p:spPr>
        <p:txBody>
          <a:bodyPr/>
          <a:lstStyle/>
          <a:p>
            <a:r>
              <a:rPr lang="ru-RU" sz="2200" b="1" i="1" dirty="0">
                <a:solidFill>
                  <a:prstClr val="black">
                    <a:lumMod val="75000"/>
                    <a:lumOff val="25000"/>
                  </a:prstClr>
                </a:solidFill>
                <a:latin typeface="Times New Roman"/>
                <a:ea typeface="Calibri"/>
              </a:rPr>
              <a:t>Основная часть</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b="1" dirty="0">
                <a:solidFill>
                  <a:prstClr val="black">
                    <a:lumMod val="75000"/>
                    <a:lumOff val="25000"/>
                  </a:prstClr>
                </a:solidFill>
                <a:latin typeface="Times New Roman"/>
                <a:ea typeface="Calibri"/>
              </a:rPr>
              <a:t>Тема моей работы</a:t>
            </a:r>
            <a:r>
              <a:rPr lang="ru-RU" sz="2200" dirty="0">
                <a:solidFill>
                  <a:prstClr val="black">
                    <a:lumMod val="75000"/>
                    <a:lumOff val="25000"/>
                  </a:prstClr>
                </a:solidFill>
                <a:latin typeface="Times New Roman"/>
                <a:ea typeface="Calibri"/>
              </a:rPr>
              <a:t> </a:t>
            </a:r>
            <a:r>
              <a:rPr lang="ru-RU" sz="2200" b="1" i="1" dirty="0">
                <a:solidFill>
                  <a:prstClr val="black">
                    <a:lumMod val="75000"/>
                    <a:lumOff val="25000"/>
                  </a:prstClr>
                </a:solidFill>
                <a:latin typeface="Times New Roman"/>
                <a:ea typeface="Calibri"/>
              </a:rPr>
              <a:t>«Развитие познавательной активности старших дошкольников по экологическому образованию через проектно-исследовательскую деятельность»</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b="1" dirty="0">
                <a:solidFill>
                  <a:prstClr val="black">
                    <a:lumMod val="75000"/>
                    <a:lumOff val="25000"/>
                  </a:prstClr>
                </a:solidFill>
                <a:latin typeface="Times New Roman"/>
                <a:ea typeface="Calibri"/>
              </a:rPr>
              <a:t>Цель:</a:t>
            </a:r>
            <a:r>
              <a:rPr lang="ru-RU" sz="2200" dirty="0">
                <a:solidFill>
                  <a:prstClr val="black">
                    <a:lumMod val="75000"/>
                    <a:lumOff val="25000"/>
                  </a:prstClr>
                </a:solidFill>
                <a:latin typeface="Times New Roman"/>
                <a:ea typeface="Calibri"/>
              </a:rPr>
              <a:t> Создание системы работы по развитию познавательной активности детей в процессе экспериментирования. Для достижения цели определила </a:t>
            </a:r>
            <a:r>
              <a:rPr lang="ru-RU" sz="2200" b="1" i="1" dirty="0">
                <a:solidFill>
                  <a:prstClr val="black">
                    <a:lumMod val="75000"/>
                    <a:lumOff val="25000"/>
                  </a:prstClr>
                </a:solidFill>
                <a:latin typeface="Times New Roman"/>
                <a:ea typeface="Calibri"/>
              </a:rPr>
              <a:t>следующие задачи:</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Arial"/>
                <a:ea typeface="Calibri"/>
              </a:rPr>
              <a:t>1. </a:t>
            </a:r>
            <a:r>
              <a:rPr lang="ru-RU" sz="2200" dirty="0">
                <a:solidFill>
                  <a:prstClr val="black">
                    <a:lumMod val="75000"/>
                    <a:lumOff val="25000"/>
                  </a:prstClr>
                </a:solidFill>
                <a:latin typeface="Times New Roman"/>
                <a:ea typeface="Calibri"/>
              </a:rPr>
              <a:t>Расширение представлений детей об окружающем мире через </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Arial"/>
                <a:ea typeface="Calibri"/>
              </a:rPr>
              <a:t>    </a:t>
            </a:r>
            <a:r>
              <a:rPr lang="ru-RU" sz="2200" dirty="0">
                <a:solidFill>
                  <a:prstClr val="black">
                    <a:lumMod val="75000"/>
                    <a:lumOff val="25000"/>
                  </a:prstClr>
                </a:solidFill>
                <a:latin typeface="Times New Roman"/>
                <a:ea typeface="Calibri"/>
              </a:rPr>
              <a:t>знакомство с элементарными знаниями из различных областей науки.</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Arial"/>
                <a:ea typeface="Calibri"/>
              </a:rPr>
              <a:t>2. </a:t>
            </a:r>
            <a:r>
              <a:rPr lang="ru-RU" sz="2200" dirty="0">
                <a:solidFill>
                  <a:prstClr val="black">
                    <a:lumMod val="75000"/>
                    <a:lumOff val="25000"/>
                  </a:prstClr>
                </a:solidFill>
                <a:latin typeface="Times New Roman"/>
                <a:ea typeface="Calibri"/>
              </a:rPr>
              <a:t>Развитие у детей умений пользоваться приборами-помощниками при</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Times New Roman"/>
                <a:ea typeface="Calibri"/>
              </a:rPr>
              <a:t>    проведении экспериментов.</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Times New Roman"/>
                <a:ea typeface="Calibri"/>
              </a:rPr>
              <a:t>3. Развитие у детей познавательных способностей:</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Times New Roman"/>
                <a:ea typeface="Calibri"/>
              </a:rPr>
              <a:t>    • развитие мыслительных способностей анализ, классификация,</a:t>
            </a:r>
            <a:br>
              <a:rPr lang="ru-RU" sz="2200" dirty="0">
                <a:solidFill>
                  <a:prstClr val="black">
                    <a:lumMod val="75000"/>
                    <a:lumOff val="25000"/>
                  </a:prstClr>
                </a:solidFill>
                <a:latin typeface="Times New Roman"/>
                <a:ea typeface="Calibri"/>
              </a:rPr>
            </a:br>
            <a:r>
              <a:rPr lang="ru-RU" sz="2200" dirty="0">
                <a:solidFill>
                  <a:prstClr val="black">
                    <a:lumMod val="75000"/>
                    <a:lumOff val="25000"/>
                  </a:prstClr>
                </a:solidFill>
                <a:latin typeface="Times New Roman"/>
                <a:ea typeface="Calibri"/>
              </a:rPr>
              <a:t>      сравнение, обобщение.</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Times New Roman"/>
                <a:ea typeface="Calibri"/>
              </a:rPr>
              <a:t>    • формирование способов познания путем сенсорного анализа.</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Times New Roman"/>
                <a:ea typeface="Calibri"/>
              </a:rPr>
              <a:t>4. Социально-личностное развитие каждого ребенка: развитие </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Arial"/>
                <a:ea typeface="Calibri"/>
              </a:rPr>
              <a:t>    </a:t>
            </a:r>
            <a:r>
              <a:rPr lang="ru-RU" sz="2200" dirty="0" err="1">
                <a:solidFill>
                  <a:prstClr val="black">
                    <a:lumMod val="75000"/>
                    <a:lumOff val="25000"/>
                  </a:prstClr>
                </a:solidFill>
                <a:latin typeface="Times New Roman"/>
                <a:ea typeface="Calibri"/>
              </a:rPr>
              <a:t>коммуникативности</a:t>
            </a:r>
            <a:r>
              <a:rPr lang="ru-RU" sz="2200" dirty="0">
                <a:solidFill>
                  <a:prstClr val="black">
                    <a:lumMod val="75000"/>
                    <a:lumOff val="25000"/>
                  </a:prstClr>
                </a:solidFill>
                <a:latin typeface="Times New Roman"/>
                <a:ea typeface="Calibri"/>
              </a:rPr>
              <a:t>, самостоятельности, наблюдательности,  </a:t>
            </a:r>
            <a:br>
              <a:rPr lang="ru-RU" sz="2200" dirty="0">
                <a:solidFill>
                  <a:prstClr val="black">
                    <a:lumMod val="75000"/>
                    <a:lumOff val="25000"/>
                  </a:prstClr>
                </a:solidFill>
                <a:latin typeface="Times New Roman"/>
                <a:ea typeface="Calibri"/>
              </a:rPr>
            </a:br>
            <a:r>
              <a:rPr lang="ru-RU" sz="2200" dirty="0">
                <a:solidFill>
                  <a:prstClr val="black">
                    <a:lumMod val="75000"/>
                    <a:lumOff val="25000"/>
                  </a:prstClr>
                </a:solidFill>
                <a:latin typeface="Times New Roman"/>
                <a:ea typeface="Calibri"/>
              </a:rPr>
              <a:t>    элементарного самоконтроля и </a:t>
            </a:r>
            <a:r>
              <a:rPr lang="ru-RU" sz="2200" dirty="0" err="1">
                <a:solidFill>
                  <a:prstClr val="black">
                    <a:lumMod val="75000"/>
                    <a:lumOff val="25000"/>
                  </a:prstClr>
                </a:solidFill>
                <a:latin typeface="Times New Roman"/>
                <a:ea typeface="Calibri"/>
              </a:rPr>
              <a:t>саморегуляции</a:t>
            </a:r>
            <a:r>
              <a:rPr lang="ru-RU" sz="2200" dirty="0">
                <a:solidFill>
                  <a:prstClr val="black">
                    <a:lumMod val="75000"/>
                    <a:lumOff val="25000"/>
                  </a:prstClr>
                </a:solidFill>
                <a:latin typeface="Times New Roman"/>
                <a:ea typeface="Calibri"/>
              </a:rPr>
              <a:t> своих действий.</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endParaRPr lang="ru-RU" dirty="0"/>
          </a:p>
        </p:txBody>
      </p:sp>
    </p:spTree>
    <p:extLst>
      <p:ext uri="{BB962C8B-B14F-4D97-AF65-F5344CB8AC3E}">
        <p14:creationId xmlns:p14="http://schemas.microsoft.com/office/powerpoint/2010/main" val="3740074097"/>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332656"/>
            <a:ext cx="8229600" cy="6178698"/>
          </a:xfrm>
        </p:spPr>
        <p:txBody>
          <a:bodyPr>
            <a:normAutofit fontScale="90000"/>
          </a:bodyPr>
          <a:lstStyle/>
          <a:p>
            <a:pPr marL="731520" indent="-388620">
              <a:spcAft>
                <a:spcPts val="0"/>
              </a:spcAft>
            </a:pPr>
            <a:r>
              <a:rPr lang="ru-RU" sz="2700" b="1" i="1" spc="-5" dirty="0" smtClean="0">
                <a:effectLst/>
                <a:latin typeface="Times New Roman"/>
                <a:ea typeface="Calibri"/>
              </a:rPr>
              <a:t>     </a:t>
            </a:r>
            <a:r>
              <a:rPr lang="ru-RU" sz="2200" b="1" i="1" spc="-5" dirty="0" smtClean="0">
                <a:latin typeface="Times New Roman"/>
                <a:ea typeface="Calibri"/>
              </a:rPr>
              <a:t>Целью данной работы </a:t>
            </a:r>
            <a:r>
              <a:rPr lang="ru-RU" sz="2200" spc="-5" dirty="0" smtClean="0">
                <a:latin typeface="Times New Roman"/>
                <a:ea typeface="Calibri"/>
              </a:rPr>
              <a:t>стала разработка способов реализации проектно-исследовательской деятельности в экологическом образовании детей дошкольного возраста</a:t>
            </a:r>
            <a:r>
              <a:rPr lang="ru-RU" sz="2700" b="1" spc="-5" dirty="0" smtClean="0">
                <a:effectLst/>
                <a:latin typeface="Times New Roman"/>
                <a:ea typeface="Calibri"/>
              </a:rPr>
              <a:t/>
            </a:r>
            <a:br>
              <a:rPr lang="ru-RU" sz="2700" b="1" spc="-5" dirty="0" smtClean="0">
                <a:effectLst/>
                <a:latin typeface="Times New Roman"/>
                <a:ea typeface="Calibri"/>
              </a:rPr>
            </a:br>
            <a:r>
              <a:rPr lang="ru-RU" sz="2700" b="1" spc="-5" dirty="0">
                <a:latin typeface="Times New Roman"/>
                <a:ea typeface="Calibri"/>
              </a:rPr>
              <a:t/>
            </a:r>
            <a:br>
              <a:rPr lang="ru-RU" sz="2700" b="1" spc="-5" dirty="0">
                <a:latin typeface="Times New Roman"/>
                <a:ea typeface="Calibri"/>
              </a:rPr>
            </a:br>
            <a:r>
              <a:rPr lang="ru-RU" sz="2200" b="1" i="1" spc="-5" dirty="0" smtClean="0">
                <a:effectLst/>
                <a:latin typeface="Times New Roman"/>
                <a:ea typeface="Calibri"/>
              </a:rPr>
              <a:t>Объект исследования </a:t>
            </a:r>
            <a:r>
              <a:rPr lang="ru-RU" sz="2200" spc="-5" dirty="0" smtClean="0">
                <a:effectLst/>
                <a:latin typeface="Times New Roman"/>
                <a:ea typeface="Calibri"/>
              </a:rPr>
              <a:t>- проектные исследования в детском саду.</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 </a:t>
            </a:r>
            <a:r>
              <a:rPr lang="ru-RU" sz="2200" dirty="0" smtClean="0">
                <a:effectLst/>
                <a:latin typeface="Arial"/>
                <a:ea typeface="Calibri"/>
              </a:rPr>
              <a:t/>
            </a:r>
            <a:br>
              <a:rPr lang="ru-RU" sz="2200" dirty="0" smtClean="0">
                <a:effectLst/>
                <a:latin typeface="Arial"/>
                <a:ea typeface="Calibri"/>
              </a:rPr>
            </a:br>
            <a:r>
              <a:rPr lang="ru-RU" sz="2200" b="1" i="1" spc="-5" dirty="0" smtClean="0">
                <a:effectLst/>
                <a:latin typeface="Times New Roman"/>
                <a:ea typeface="Calibri"/>
              </a:rPr>
              <a:t>Предмет исследования </a:t>
            </a:r>
            <a:r>
              <a:rPr lang="ru-RU" sz="2200" spc="-5" dirty="0" smtClean="0">
                <a:effectLst/>
                <a:latin typeface="Times New Roman"/>
                <a:ea typeface="Calibri"/>
              </a:rPr>
              <a:t>- проектно-исследовательская деятельность </a:t>
            </a:r>
            <a:r>
              <a:rPr lang="ru-RU" sz="2200" dirty="0">
                <a:solidFill>
                  <a:prstClr val="black"/>
                </a:solidFill>
                <a:latin typeface="Times New Roman"/>
                <a:ea typeface="Calibri"/>
              </a:rPr>
              <a:t>в экологическом образовании.</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
            </a:r>
            <a:br>
              <a:rPr lang="ru-RU" sz="2200" dirty="0" smtClean="0">
                <a:effectLst/>
                <a:latin typeface="Arial"/>
                <a:ea typeface="Calibri"/>
              </a:rPr>
            </a:br>
            <a:r>
              <a:rPr lang="ru-RU" sz="2200" b="1" i="1" spc="-10" dirty="0" smtClean="0">
                <a:effectLst/>
                <a:latin typeface="Times New Roman"/>
                <a:ea typeface="Calibri"/>
              </a:rPr>
              <a:t>Гипотеза исследования: </a:t>
            </a:r>
            <a:r>
              <a:rPr lang="ru-RU" sz="2200" spc="-10" dirty="0" smtClean="0">
                <a:effectLst/>
                <a:latin typeface="Times New Roman"/>
                <a:ea typeface="Calibri"/>
              </a:rPr>
              <a:t>проектно-исследовательская деятельность </a:t>
            </a:r>
            <a:r>
              <a:rPr lang="ru-RU" sz="2200" spc="-5" dirty="0" smtClean="0">
                <a:effectLst/>
                <a:latin typeface="Times New Roman"/>
                <a:ea typeface="Calibri"/>
              </a:rPr>
              <a:t>дошкольников, если она: реализуется как через совместную с взрослым деятельность, так и через самостоятельную деятельность дошкольников;</a:t>
            </a:r>
            <a:r>
              <a:rPr lang="ru-RU" sz="2200" dirty="0" smtClean="0">
                <a:effectLst/>
                <a:latin typeface="Arial"/>
                <a:ea typeface="Calibri"/>
              </a:rPr>
              <a:t/>
            </a:r>
            <a:br>
              <a:rPr lang="ru-RU" sz="2200" dirty="0" smtClean="0">
                <a:effectLst/>
                <a:latin typeface="Arial"/>
                <a:ea typeface="Calibri"/>
              </a:rPr>
            </a:br>
            <a:r>
              <a:rPr lang="ru-RU" sz="2200" spc="-5" dirty="0" smtClean="0">
                <a:effectLst/>
                <a:latin typeface="Times New Roman"/>
                <a:ea typeface="Calibri"/>
              </a:rPr>
              <a:t>образовательный процесс организуется совместными усилиями </a:t>
            </a:r>
            <a:r>
              <a:rPr lang="ru-RU" sz="2200" dirty="0" smtClean="0">
                <a:effectLst/>
                <a:latin typeface="Times New Roman"/>
                <a:ea typeface="Calibri"/>
              </a:rPr>
              <a:t>воспитателей, родителей.</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 </a:t>
            </a:r>
            <a:r>
              <a:rPr lang="ru-RU" sz="2200" dirty="0" smtClean="0">
                <a:effectLst/>
                <a:latin typeface="Arial"/>
                <a:ea typeface="Calibri"/>
              </a:rPr>
              <a:t/>
            </a:r>
            <a:br>
              <a:rPr lang="ru-RU" sz="2200" dirty="0" smtClean="0">
                <a:effectLst/>
                <a:latin typeface="Arial"/>
                <a:ea typeface="Calibri"/>
              </a:rPr>
            </a:br>
            <a:endParaRPr lang="ru-RU" sz="2200" dirty="0"/>
          </a:p>
        </p:txBody>
      </p:sp>
    </p:spTree>
    <p:extLst>
      <p:ext uri="{BB962C8B-B14F-4D97-AF65-F5344CB8AC3E}">
        <p14:creationId xmlns:p14="http://schemas.microsoft.com/office/powerpoint/2010/main" val="640920344"/>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116632"/>
            <a:ext cx="8856984" cy="6624736"/>
          </a:xfrm>
        </p:spPr>
        <p:txBody>
          <a:bodyPr/>
          <a:lstStyle/>
          <a:p>
            <a:r>
              <a:rPr lang="ru-RU" sz="2200" b="1" i="1" dirty="0">
                <a:solidFill>
                  <a:prstClr val="black">
                    <a:lumMod val="75000"/>
                    <a:lumOff val="25000"/>
                  </a:prstClr>
                </a:solidFill>
                <a:latin typeface="Times New Roman"/>
                <a:ea typeface="Calibri"/>
              </a:rPr>
              <a:t>Отработала следующую систему работы.</a:t>
            </a:r>
            <a:br>
              <a:rPr lang="ru-RU" sz="2200" b="1" i="1" dirty="0">
                <a:solidFill>
                  <a:prstClr val="black">
                    <a:lumMod val="75000"/>
                    <a:lumOff val="25000"/>
                  </a:prstClr>
                </a:solidFill>
                <a:latin typeface="Times New Roman"/>
                <a:ea typeface="Calibri"/>
              </a:rPr>
            </a:br>
            <a:r>
              <a:rPr lang="ru-RU" sz="2200" b="1" dirty="0">
                <a:solidFill>
                  <a:prstClr val="black">
                    <a:lumMod val="75000"/>
                    <a:lumOff val="25000"/>
                  </a:prstClr>
                </a:solidFill>
                <a:latin typeface="Arial"/>
                <a:ea typeface="Calibri"/>
              </a:rPr>
              <a:t/>
            </a:r>
            <a:br>
              <a:rPr lang="ru-RU" sz="2200" b="1" dirty="0">
                <a:solidFill>
                  <a:prstClr val="black">
                    <a:lumMod val="75000"/>
                    <a:lumOff val="25000"/>
                  </a:prstClr>
                </a:solidFill>
                <a:latin typeface="Arial"/>
                <a:ea typeface="Calibri"/>
              </a:rPr>
            </a:br>
            <a:r>
              <a:rPr lang="ru-RU" sz="2200" b="1" dirty="0">
                <a:solidFill>
                  <a:prstClr val="black">
                    <a:lumMod val="75000"/>
                    <a:lumOff val="25000"/>
                  </a:prstClr>
                </a:solidFill>
                <a:latin typeface="Arial"/>
                <a:ea typeface="Calibri"/>
              </a:rPr>
              <a:t> </a:t>
            </a:r>
            <a:r>
              <a:rPr lang="ru-RU" sz="2200" dirty="0">
                <a:solidFill>
                  <a:prstClr val="black">
                    <a:lumMod val="75000"/>
                    <a:lumOff val="25000"/>
                  </a:prstClr>
                </a:solidFill>
                <a:latin typeface="Arial"/>
                <a:ea typeface="Calibri"/>
              </a:rPr>
              <a:t>1. </a:t>
            </a:r>
            <a:r>
              <a:rPr lang="ru-RU" sz="2200" dirty="0">
                <a:solidFill>
                  <a:prstClr val="black">
                    <a:lumMod val="75000"/>
                    <a:lumOff val="25000"/>
                  </a:prstClr>
                </a:solidFill>
                <a:latin typeface="Times New Roman"/>
                <a:ea typeface="Calibri"/>
              </a:rPr>
              <a:t>Мониторинг уровня развития познавательных способностей </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Times New Roman"/>
                <a:ea typeface="Calibri"/>
              </a:rPr>
              <a:t>      дошкольников и работу с ними на основе данных диагностического </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Times New Roman"/>
                <a:ea typeface="Calibri"/>
              </a:rPr>
              <a:t>      обследования.</a:t>
            </a:r>
            <a:br>
              <a:rPr lang="ru-RU" sz="2200" dirty="0">
                <a:solidFill>
                  <a:prstClr val="black">
                    <a:lumMod val="75000"/>
                    <a:lumOff val="25000"/>
                  </a:prstClr>
                </a:solidFill>
                <a:latin typeface="Times New Roman"/>
                <a:ea typeface="Calibri"/>
              </a:rPr>
            </a:b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Times New Roman"/>
                <a:ea typeface="Calibri"/>
              </a:rPr>
              <a:t>  2. Создание условий для детского экспериментирования  </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Times New Roman"/>
                <a:ea typeface="Calibri"/>
              </a:rPr>
              <a:t>      (исследовательские центры, центры игровой деятельности и пр.).</a:t>
            </a:r>
            <a:br>
              <a:rPr lang="ru-RU" sz="2200" dirty="0">
                <a:solidFill>
                  <a:prstClr val="black">
                    <a:lumMod val="75000"/>
                    <a:lumOff val="25000"/>
                  </a:prstClr>
                </a:solidFill>
                <a:latin typeface="Times New Roman"/>
                <a:ea typeface="Calibri"/>
              </a:rPr>
            </a:b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Times New Roman"/>
                <a:ea typeface="Calibri"/>
              </a:rPr>
              <a:t>  3. Разработка конспектов занятий по развитию познавательных  </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Times New Roman"/>
                <a:ea typeface="Calibri"/>
              </a:rPr>
              <a:t>      способностей.</a:t>
            </a:r>
            <a:br>
              <a:rPr lang="ru-RU" sz="2200" dirty="0">
                <a:solidFill>
                  <a:prstClr val="black">
                    <a:lumMod val="75000"/>
                    <a:lumOff val="25000"/>
                  </a:prstClr>
                </a:solidFill>
                <a:latin typeface="Times New Roman"/>
                <a:ea typeface="Calibri"/>
              </a:rPr>
            </a:b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Times New Roman"/>
                <a:ea typeface="Calibri"/>
              </a:rPr>
              <a:t>  4. Организация совместных с детьми опытов и исследований в  </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Times New Roman"/>
                <a:ea typeface="Calibri"/>
              </a:rPr>
              <a:t>       повседневной жизни.</a:t>
            </a:r>
            <a:br>
              <a:rPr lang="ru-RU" sz="2200" dirty="0">
                <a:solidFill>
                  <a:prstClr val="black">
                    <a:lumMod val="75000"/>
                    <a:lumOff val="25000"/>
                  </a:prstClr>
                </a:solidFill>
                <a:latin typeface="Times New Roman"/>
                <a:ea typeface="Calibri"/>
              </a:rPr>
            </a:b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Times New Roman"/>
                <a:ea typeface="Calibri"/>
              </a:rPr>
              <a:t>  5.  Проведение ежедневных бесед о неживой природе.</a:t>
            </a:r>
            <a:br>
              <a:rPr lang="ru-RU" sz="2200" dirty="0">
                <a:solidFill>
                  <a:prstClr val="black">
                    <a:lumMod val="75000"/>
                    <a:lumOff val="25000"/>
                  </a:prstClr>
                </a:solidFill>
                <a:latin typeface="Times New Roman"/>
                <a:ea typeface="Calibri"/>
              </a:rPr>
            </a:b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Times New Roman"/>
                <a:ea typeface="Calibri"/>
              </a:rPr>
              <a:t>  6.  Сбор информации об исследуемом объекте с помощью различных  </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Times New Roman"/>
                <a:ea typeface="Calibri"/>
              </a:rPr>
              <a:t>            методов.</a:t>
            </a:r>
            <a:endParaRPr lang="ru-RU" dirty="0"/>
          </a:p>
        </p:txBody>
      </p:sp>
    </p:spTree>
    <p:extLst>
      <p:ext uri="{BB962C8B-B14F-4D97-AF65-F5344CB8AC3E}">
        <p14:creationId xmlns:p14="http://schemas.microsoft.com/office/powerpoint/2010/main" val="52695721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3789040"/>
            <a:ext cx="8712968" cy="45719"/>
          </a:xfrm>
        </p:spPr>
        <p:txBody>
          <a:bodyPr/>
          <a:lstStyle/>
          <a:p>
            <a:r>
              <a:rPr lang="ru-RU" sz="2000" dirty="0">
                <a:solidFill>
                  <a:prstClr val="black">
                    <a:lumMod val="75000"/>
                    <a:lumOff val="25000"/>
                  </a:prstClr>
                </a:solidFill>
                <a:latin typeface="Times New Roman"/>
                <a:ea typeface="Calibri"/>
              </a:rPr>
              <a:t>Немаловажное значение в развитии детской активности имеет хорошо оборудованная, насыщенная предметно-пространственная среда. Она стимулирует самостоятельную исследовательскую деятельность ребенка, создает оптимальные условия для активизации хода саморазвития. Поэтому в группе оформила центр экспериментирования. Материалы, находящиеся в уголке распределяются по разделам:</a:t>
            </a:r>
            <a:br>
              <a:rPr lang="ru-RU" sz="2000" dirty="0">
                <a:solidFill>
                  <a:prstClr val="black">
                    <a:lumMod val="75000"/>
                    <a:lumOff val="25000"/>
                  </a:prstClr>
                </a:solidFill>
                <a:latin typeface="Times New Roman"/>
                <a:ea typeface="Calibri"/>
              </a:rPr>
            </a:br>
            <a:r>
              <a:rPr lang="ru-RU" sz="2000" dirty="0">
                <a:solidFill>
                  <a:prstClr val="black"/>
                </a:solidFill>
                <a:latin typeface="Times New Roman"/>
                <a:ea typeface="Calibri"/>
              </a:rPr>
              <a:t>• </a:t>
            </a:r>
            <a:r>
              <a:rPr lang="ru-RU" sz="2000" dirty="0">
                <a:solidFill>
                  <a:prstClr val="black">
                    <a:lumMod val="75000"/>
                    <a:lumOff val="25000"/>
                  </a:prstClr>
                </a:solidFill>
                <a:latin typeface="Times New Roman"/>
                <a:ea typeface="Calibri"/>
              </a:rPr>
              <a:t>Песок и вода.</a:t>
            </a:r>
            <a:r>
              <a:rPr lang="ru-RU" sz="2000" dirty="0">
                <a:solidFill>
                  <a:prstClr val="black">
                    <a:lumMod val="75000"/>
                    <a:lumOff val="25000"/>
                  </a:prstClr>
                </a:solidFill>
                <a:latin typeface="Arial"/>
                <a:ea typeface="Calibri"/>
              </a:rPr>
              <a:t/>
            </a:r>
            <a:br>
              <a:rPr lang="ru-RU" sz="2000" dirty="0">
                <a:solidFill>
                  <a:prstClr val="black">
                    <a:lumMod val="75000"/>
                    <a:lumOff val="25000"/>
                  </a:prstClr>
                </a:solidFill>
                <a:latin typeface="Arial"/>
                <a:ea typeface="Calibri"/>
              </a:rPr>
            </a:br>
            <a:r>
              <a:rPr lang="ru-RU" sz="2000" dirty="0">
                <a:solidFill>
                  <a:prstClr val="black"/>
                </a:solidFill>
                <a:latin typeface="Times New Roman"/>
                <a:ea typeface="Calibri"/>
              </a:rPr>
              <a:t>• </a:t>
            </a:r>
            <a:r>
              <a:rPr lang="ru-RU" sz="2000" spc="-35" dirty="0">
                <a:solidFill>
                  <a:prstClr val="black">
                    <a:lumMod val="75000"/>
                    <a:lumOff val="25000"/>
                  </a:prstClr>
                </a:solidFill>
                <a:latin typeface="Times New Roman"/>
                <a:ea typeface="Calibri"/>
              </a:rPr>
              <a:t>Звук.</a:t>
            </a:r>
            <a:r>
              <a:rPr lang="ru-RU" sz="2000" dirty="0">
                <a:solidFill>
                  <a:prstClr val="black">
                    <a:lumMod val="75000"/>
                    <a:lumOff val="25000"/>
                  </a:prstClr>
                </a:solidFill>
                <a:latin typeface="Arial"/>
                <a:ea typeface="Calibri"/>
              </a:rPr>
              <a:t/>
            </a:r>
            <a:br>
              <a:rPr lang="ru-RU" sz="2000" dirty="0">
                <a:solidFill>
                  <a:prstClr val="black">
                    <a:lumMod val="75000"/>
                    <a:lumOff val="25000"/>
                  </a:prstClr>
                </a:solidFill>
                <a:latin typeface="Arial"/>
                <a:ea typeface="Calibri"/>
              </a:rPr>
            </a:br>
            <a:r>
              <a:rPr lang="ru-RU" sz="2000" dirty="0">
                <a:solidFill>
                  <a:prstClr val="black"/>
                </a:solidFill>
                <a:latin typeface="Times New Roman"/>
                <a:ea typeface="Calibri"/>
              </a:rPr>
              <a:t>• </a:t>
            </a:r>
            <a:r>
              <a:rPr lang="ru-RU" sz="2000" spc="-20" dirty="0">
                <a:solidFill>
                  <a:prstClr val="black">
                    <a:lumMod val="75000"/>
                    <a:lumOff val="25000"/>
                  </a:prstClr>
                </a:solidFill>
                <a:latin typeface="Times New Roman"/>
                <a:ea typeface="Calibri"/>
              </a:rPr>
              <a:t>Магниты.</a:t>
            </a:r>
            <a:r>
              <a:rPr lang="ru-RU" sz="2000" dirty="0">
                <a:solidFill>
                  <a:prstClr val="black">
                    <a:lumMod val="75000"/>
                    <a:lumOff val="25000"/>
                  </a:prstClr>
                </a:solidFill>
                <a:latin typeface="Arial"/>
                <a:ea typeface="Calibri"/>
              </a:rPr>
              <a:t/>
            </a:r>
            <a:br>
              <a:rPr lang="ru-RU" sz="2000" dirty="0">
                <a:solidFill>
                  <a:prstClr val="black">
                    <a:lumMod val="75000"/>
                    <a:lumOff val="25000"/>
                  </a:prstClr>
                </a:solidFill>
                <a:latin typeface="Arial"/>
                <a:ea typeface="Calibri"/>
              </a:rPr>
            </a:br>
            <a:r>
              <a:rPr lang="ru-RU" sz="2000" dirty="0">
                <a:solidFill>
                  <a:prstClr val="black"/>
                </a:solidFill>
                <a:latin typeface="Times New Roman"/>
                <a:ea typeface="Calibri"/>
              </a:rPr>
              <a:t>• </a:t>
            </a:r>
            <a:r>
              <a:rPr lang="ru-RU" sz="2000" spc="-25" dirty="0">
                <a:solidFill>
                  <a:prstClr val="black">
                    <a:lumMod val="75000"/>
                    <a:lumOff val="25000"/>
                  </a:prstClr>
                </a:solidFill>
                <a:latin typeface="Times New Roman"/>
                <a:ea typeface="Calibri"/>
              </a:rPr>
              <a:t>Бумага.</a:t>
            </a:r>
            <a:r>
              <a:rPr lang="ru-RU" sz="2000" dirty="0">
                <a:solidFill>
                  <a:prstClr val="black">
                    <a:lumMod val="75000"/>
                    <a:lumOff val="25000"/>
                  </a:prstClr>
                </a:solidFill>
                <a:latin typeface="Arial"/>
                <a:ea typeface="Calibri"/>
              </a:rPr>
              <a:t/>
            </a:r>
            <a:br>
              <a:rPr lang="ru-RU" sz="2000" dirty="0">
                <a:solidFill>
                  <a:prstClr val="black">
                    <a:lumMod val="75000"/>
                    <a:lumOff val="25000"/>
                  </a:prstClr>
                </a:solidFill>
                <a:latin typeface="Arial"/>
                <a:ea typeface="Calibri"/>
              </a:rPr>
            </a:br>
            <a:r>
              <a:rPr lang="ru-RU" sz="2000" dirty="0">
                <a:solidFill>
                  <a:prstClr val="black"/>
                </a:solidFill>
                <a:latin typeface="Times New Roman"/>
                <a:ea typeface="Calibri"/>
              </a:rPr>
              <a:t>• </a:t>
            </a:r>
            <a:r>
              <a:rPr lang="ru-RU" sz="2000" spc="-20" dirty="0">
                <a:solidFill>
                  <a:prstClr val="black">
                    <a:lumMod val="75000"/>
                    <a:lumOff val="25000"/>
                  </a:prstClr>
                </a:solidFill>
                <a:latin typeface="Times New Roman"/>
                <a:ea typeface="Calibri"/>
              </a:rPr>
              <a:t>Стекло.</a:t>
            </a:r>
            <a:r>
              <a:rPr lang="ru-RU" sz="2000" dirty="0">
                <a:solidFill>
                  <a:prstClr val="black">
                    <a:lumMod val="75000"/>
                    <a:lumOff val="25000"/>
                  </a:prstClr>
                </a:solidFill>
                <a:latin typeface="Arial"/>
                <a:ea typeface="Calibri"/>
              </a:rPr>
              <a:t/>
            </a:r>
            <a:br>
              <a:rPr lang="ru-RU" sz="2000" dirty="0">
                <a:solidFill>
                  <a:prstClr val="black">
                    <a:lumMod val="75000"/>
                    <a:lumOff val="25000"/>
                  </a:prstClr>
                </a:solidFill>
                <a:latin typeface="Arial"/>
                <a:ea typeface="Calibri"/>
              </a:rPr>
            </a:br>
            <a:r>
              <a:rPr lang="ru-RU" sz="2000" dirty="0">
                <a:solidFill>
                  <a:prstClr val="black"/>
                </a:solidFill>
                <a:latin typeface="Times New Roman"/>
                <a:ea typeface="Calibri"/>
              </a:rPr>
              <a:t>• </a:t>
            </a:r>
            <a:r>
              <a:rPr lang="ru-RU" sz="2000" spc="-15" dirty="0">
                <a:solidFill>
                  <a:prstClr val="black">
                    <a:lumMod val="75000"/>
                    <a:lumOff val="25000"/>
                  </a:prstClr>
                </a:solidFill>
                <a:latin typeface="Times New Roman"/>
                <a:ea typeface="Calibri"/>
              </a:rPr>
              <a:t>Резина.</a:t>
            </a:r>
            <a:r>
              <a:rPr lang="ru-RU" sz="2000" dirty="0">
                <a:solidFill>
                  <a:prstClr val="black">
                    <a:lumMod val="75000"/>
                    <a:lumOff val="25000"/>
                  </a:prstClr>
                </a:solidFill>
                <a:latin typeface="Arial"/>
                <a:ea typeface="Calibri"/>
              </a:rPr>
              <a:t/>
            </a:r>
            <a:br>
              <a:rPr lang="ru-RU" sz="2000" dirty="0">
                <a:solidFill>
                  <a:prstClr val="black">
                    <a:lumMod val="75000"/>
                    <a:lumOff val="25000"/>
                  </a:prstClr>
                </a:solidFill>
                <a:latin typeface="Arial"/>
                <a:ea typeface="Calibri"/>
              </a:rPr>
            </a:br>
            <a:r>
              <a:rPr lang="ru-RU" sz="2000" dirty="0">
                <a:solidFill>
                  <a:prstClr val="black">
                    <a:lumMod val="75000"/>
                    <a:lumOff val="25000"/>
                  </a:prstClr>
                </a:solidFill>
                <a:latin typeface="Times New Roman"/>
                <a:ea typeface="Calibri"/>
              </a:rPr>
              <a:t>Для активизации детской исследовательской деятельности я использую разнообразное оборудование:</a:t>
            </a:r>
            <a:r>
              <a:rPr lang="ru-RU" sz="2000" dirty="0">
                <a:solidFill>
                  <a:prstClr val="black">
                    <a:lumMod val="75000"/>
                    <a:lumOff val="25000"/>
                  </a:prstClr>
                </a:solidFill>
                <a:latin typeface="Arial"/>
                <a:ea typeface="Calibri"/>
              </a:rPr>
              <a:t/>
            </a:r>
            <a:br>
              <a:rPr lang="ru-RU" sz="2000" dirty="0">
                <a:solidFill>
                  <a:prstClr val="black">
                    <a:lumMod val="75000"/>
                    <a:lumOff val="25000"/>
                  </a:prstClr>
                </a:solidFill>
                <a:latin typeface="Arial"/>
                <a:ea typeface="Calibri"/>
              </a:rPr>
            </a:br>
            <a:r>
              <a:rPr lang="ru-RU" sz="2000" dirty="0">
                <a:solidFill>
                  <a:prstClr val="black">
                    <a:lumMod val="75000"/>
                    <a:lumOff val="25000"/>
                  </a:prstClr>
                </a:solidFill>
                <a:latin typeface="Times New Roman"/>
                <a:ea typeface="Calibri"/>
              </a:rPr>
              <a:t>— разнообразные емкости;</a:t>
            </a:r>
            <a:r>
              <a:rPr lang="ru-RU" sz="2000" dirty="0">
                <a:solidFill>
                  <a:prstClr val="black">
                    <a:lumMod val="75000"/>
                    <a:lumOff val="25000"/>
                  </a:prstClr>
                </a:solidFill>
                <a:latin typeface="Arial"/>
                <a:ea typeface="Calibri"/>
              </a:rPr>
              <a:t/>
            </a:r>
            <a:br>
              <a:rPr lang="ru-RU" sz="2000" dirty="0">
                <a:solidFill>
                  <a:prstClr val="black">
                    <a:lumMod val="75000"/>
                    <a:lumOff val="25000"/>
                  </a:prstClr>
                </a:solidFill>
                <a:latin typeface="Arial"/>
                <a:ea typeface="Calibri"/>
              </a:rPr>
            </a:br>
            <a:r>
              <a:rPr lang="ru-RU" sz="2000" dirty="0">
                <a:solidFill>
                  <a:prstClr val="black">
                    <a:lumMod val="75000"/>
                    <a:lumOff val="25000"/>
                  </a:prstClr>
                </a:solidFill>
                <a:latin typeface="Times New Roman"/>
                <a:ea typeface="Calibri"/>
              </a:rPr>
              <a:t>— шприцы, трубочки;</a:t>
            </a:r>
            <a:r>
              <a:rPr lang="ru-RU" sz="2000" dirty="0">
                <a:solidFill>
                  <a:prstClr val="black">
                    <a:lumMod val="75000"/>
                    <a:lumOff val="25000"/>
                  </a:prstClr>
                </a:solidFill>
                <a:latin typeface="Arial"/>
                <a:ea typeface="Calibri"/>
              </a:rPr>
              <a:t/>
            </a:r>
            <a:br>
              <a:rPr lang="ru-RU" sz="2000" dirty="0">
                <a:solidFill>
                  <a:prstClr val="black">
                    <a:lumMod val="75000"/>
                    <a:lumOff val="25000"/>
                  </a:prstClr>
                </a:solidFill>
                <a:latin typeface="Arial"/>
                <a:ea typeface="Calibri"/>
              </a:rPr>
            </a:br>
            <a:r>
              <a:rPr lang="ru-RU" sz="2000" dirty="0">
                <a:solidFill>
                  <a:prstClr val="black">
                    <a:lumMod val="75000"/>
                    <a:lumOff val="25000"/>
                  </a:prstClr>
                </a:solidFill>
                <a:latin typeface="Times New Roman"/>
                <a:ea typeface="Calibri"/>
              </a:rPr>
              <a:t>— увеличительные стекла, лупы; </a:t>
            </a:r>
            <a:r>
              <a:rPr lang="ru-RU" sz="2000" dirty="0">
                <a:solidFill>
                  <a:prstClr val="black">
                    <a:lumMod val="75000"/>
                    <a:lumOff val="25000"/>
                  </a:prstClr>
                </a:solidFill>
                <a:latin typeface="Arial"/>
                <a:ea typeface="Calibri"/>
              </a:rPr>
              <a:t/>
            </a:r>
            <a:br>
              <a:rPr lang="ru-RU" sz="2000" dirty="0">
                <a:solidFill>
                  <a:prstClr val="black">
                    <a:lumMod val="75000"/>
                    <a:lumOff val="25000"/>
                  </a:prstClr>
                </a:solidFill>
                <a:latin typeface="Arial"/>
                <a:ea typeface="Calibri"/>
              </a:rPr>
            </a:br>
            <a:r>
              <a:rPr lang="ru-RU" sz="2000" dirty="0">
                <a:solidFill>
                  <a:prstClr val="black">
                    <a:lumMod val="75000"/>
                    <a:lumOff val="25000"/>
                  </a:prstClr>
                </a:solidFill>
                <a:latin typeface="Times New Roman"/>
                <a:ea typeface="Calibri"/>
              </a:rPr>
              <a:t>— измерительные приборы;</a:t>
            </a:r>
            <a:r>
              <a:rPr lang="ru-RU" sz="2000" dirty="0">
                <a:solidFill>
                  <a:prstClr val="black">
                    <a:lumMod val="75000"/>
                    <a:lumOff val="25000"/>
                  </a:prstClr>
                </a:solidFill>
                <a:latin typeface="Arial"/>
                <a:ea typeface="Calibri"/>
              </a:rPr>
              <a:t/>
            </a:r>
            <a:br>
              <a:rPr lang="ru-RU" sz="2000" dirty="0">
                <a:solidFill>
                  <a:prstClr val="black">
                    <a:lumMod val="75000"/>
                    <a:lumOff val="25000"/>
                  </a:prstClr>
                </a:solidFill>
                <a:latin typeface="Arial"/>
                <a:ea typeface="Calibri"/>
              </a:rPr>
            </a:br>
            <a:r>
              <a:rPr lang="ru-RU" sz="2000" dirty="0">
                <a:solidFill>
                  <a:prstClr val="black">
                    <a:lumMod val="75000"/>
                    <a:lumOff val="25000"/>
                  </a:prstClr>
                </a:solidFill>
                <a:latin typeface="Times New Roman"/>
                <a:ea typeface="Calibri"/>
              </a:rPr>
              <a:t>— компас, бинокль; 	</a:t>
            </a:r>
            <a:r>
              <a:rPr lang="ru-RU" sz="2000" dirty="0">
                <a:solidFill>
                  <a:prstClr val="black">
                    <a:lumMod val="75000"/>
                    <a:lumOff val="25000"/>
                  </a:prstClr>
                </a:solidFill>
                <a:latin typeface="Arial"/>
                <a:ea typeface="Calibri"/>
              </a:rPr>
              <a:t/>
            </a:r>
            <a:br>
              <a:rPr lang="ru-RU" sz="2000" dirty="0">
                <a:solidFill>
                  <a:prstClr val="black">
                    <a:lumMod val="75000"/>
                    <a:lumOff val="25000"/>
                  </a:prstClr>
                </a:solidFill>
                <a:latin typeface="Arial"/>
                <a:ea typeface="Calibri"/>
              </a:rPr>
            </a:br>
            <a:r>
              <a:rPr lang="ru-RU" sz="2000" dirty="0">
                <a:solidFill>
                  <a:prstClr val="black">
                    <a:lumMod val="75000"/>
                    <a:lumOff val="25000"/>
                  </a:prstClr>
                </a:solidFill>
                <a:latin typeface="Times New Roman"/>
                <a:ea typeface="Calibri"/>
              </a:rPr>
              <a:t>— губка, пенопласт, поролон, и т. д.</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000" dirty="0">
                <a:solidFill>
                  <a:prstClr val="black">
                    <a:lumMod val="75000"/>
                    <a:lumOff val="25000"/>
                  </a:prstClr>
                </a:solidFill>
                <a:latin typeface="Arial"/>
                <a:ea typeface="Calibri"/>
              </a:rPr>
              <a:t/>
            </a:r>
            <a:br>
              <a:rPr lang="ru-RU" sz="2000" dirty="0">
                <a:solidFill>
                  <a:prstClr val="black">
                    <a:lumMod val="75000"/>
                    <a:lumOff val="25000"/>
                  </a:prstClr>
                </a:solidFill>
                <a:latin typeface="Arial"/>
                <a:ea typeface="Calibri"/>
              </a:rPr>
            </a:br>
            <a:r>
              <a:rPr lang="ru-RU" sz="1800" dirty="0">
                <a:solidFill>
                  <a:prstClr val="black">
                    <a:lumMod val="75000"/>
                    <a:lumOff val="25000"/>
                  </a:prstClr>
                </a:solidFill>
                <a:latin typeface="Times New Roman"/>
                <a:ea typeface="Calibri"/>
              </a:rPr>
              <a:t> </a:t>
            </a:r>
            <a:r>
              <a:rPr lang="ru-RU" sz="1800" dirty="0">
                <a:solidFill>
                  <a:prstClr val="black">
                    <a:lumMod val="75000"/>
                    <a:lumOff val="25000"/>
                  </a:prstClr>
                </a:solidFill>
                <a:latin typeface="Arial"/>
                <a:ea typeface="Calibri"/>
              </a:rPr>
              <a:t/>
            </a:r>
            <a:br>
              <a:rPr lang="ru-RU" sz="1800" dirty="0">
                <a:solidFill>
                  <a:prstClr val="black">
                    <a:lumMod val="75000"/>
                    <a:lumOff val="25000"/>
                  </a:prstClr>
                </a:solidFill>
                <a:latin typeface="Arial"/>
                <a:ea typeface="Calibri"/>
              </a:rPr>
            </a:br>
            <a:endParaRPr lang="ru-RU" dirty="0"/>
          </a:p>
        </p:txBody>
      </p:sp>
    </p:spTree>
    <p:extLst>
      <p:ext uri="{BB962C8B-B14F-4D97-AF65-F5344CB8AC3E}">
        <p14:creationId xmlns:p14="http://schemas.microsoft.com/office/powerpoint/2010/main" val="291241234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09442" y="675724"/>
            <a:ext cx="7306973" cy="5201548"/>
          </a:xfrm>
        </p:spPr>
        <p:txBody>
          <a:bodyPr/>
          <a:lstStyle/>
          <a:p>
            <a:endParaRPr lang="ru-RU" dirty="0"/>
          </a:p>
        </p:txBody>
      </p:sp>
      <p:pic>
        <p:nvPicPr>
          <p:cNvPr id="3" name="Рисунок 2" descr="IMG_4430"/>
          <p:cNvPicPr/>
          <p:nvPr/>
        </p:nvPicPr>
        <p:blipFill>
          <a:blip r:embed="rId2" cstate="email">
            <a:extLst>
              <a:ext uri="{28A0092B-C50C-407E-A947-70E740481C1C}">
                <a14:useLocalDpi xmlns:a14="http://schemas.microsoft.com/office/drawing/2010/main"/>
              </a:ext>
            </a:extLst>
          </a:blip>
          <a:srcRect/>
          <a:stretch>
            <a:fillRect/>
          </a:stretch>
        </p:blipFill>
        <p:spPr bwMode="auto">
          <a:xfrm>
            <a:off x="971600" y="692696"/>
            <a:ext cx="7416824" cy="5256584"/>
          </a:xfrm>
          <a:prstGeom prst="rect">
            <a:avLst/>
          </a:prstGeom>
          <a:solidFill>
            <a:srgbClr val="00B050"/>
          </a:solidFill>
          <a:ln>
            <a:noFill/>
          </a:ln>
        </p:spPr>
      </p:pic>
    </p:spTree>
    <p:extLst>
      <p:ext uri="{BB962C8B-B14F-4D97-AF65-F5344CB8AC3E}">
        <p14:creationId xmlns:p14="http://schemas.microsoft.com/office/powerpoint/2010/main" val="2849529935"/>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1340768"/>
            <a:ext cx="8640960" cy="4824536"/>
          </a:xfrm>
        </p:spPr>
        <p:txBody>
          <a:bodyPr/>
          <a:lstStyle/>
          <a:p>
            <a:r>
              <a:rPr lang="ru-RU" sz="2100" dirty="0">
                <a:solidFill>
                  <a:prstClr val="black">
                    <a:lumMod val="75000"/>
                    <a:lumOff val="25000"/>
                  </a:prstClr>
                </a:solidFill>
                <a:latin typeface="Times New Roman"/>
                <a:ea typeface="Calibri"/>
              </a:rPr>
              <a:t>Опыт работы показал, что работу всегда нужно начинать с изучения семьи.    И я решила провести анкетирование родителей. Целью, которой было: выявить отношение родителей к экспериментальной деятельности детей. Из результатов анкетирования видно, что родителей заинтересовала данная проблема, потому что они с удовольствием заполняли предложенные анкеты, задавали вопросы по заполнению. Качественный анализ полученных ответов показал, что родители положительно относятся к интересу детей заниматься экспериментированием, и понимают, что роль детского экспериментирования занимает в развитии ребенка не последнее место.</a:t>
            </a:r>
            <a:br>
              <a:rPr lang="ru-RU" sz="2100" dirty="0">
                <a:solidFill>
                  <a:prstClr val="black">
                    <a:lumMod val="75000"/>
                    <a:lumOff val="25000"/>
                  </a:prstClr>
                </a:solidFill>
                <a:latin typeface="Times New Roman"/>
                <a:ea typeface="Calibri"/>
              </a:rPr>
            </a:br>
            <a:r>
              <a:rPr lang="ru-RU" sz="2100" dirty="0">
                <a:solidFill>
                  <a:prstClr val="black">
                    <a:lumMod val="75000"/>
                    <a:lumOff val="25000"/>
                  </a:prstClr>
                </a:solidFill>
                <a:latin typeface="Times New Roman"/>
                <a:ea typeface="Calibri"/>
              </a:rPr>
              <a:t>       По результатам анкетирования оформила: письменные консультации и ширмы-передвижки, провела родительское собрание. Одна из форм работы с родителями вечер ответов и вопросов.</a:t>
            </a:r>
            <a:r>
              <a:rPr lang="ru-RU" sz="2100" dirty="0">
                <a:solidFill>
                  <a:prstClr val="black">
                    <a:lumMod val="75000"/>
                    <a:lumOff val="25000"/>
                  </a:prstClr>
                </a:solidFill>
                <a:latin typeface="Arial"/>
                <a:ea typeface="Calibri"/>
              </a:rPr>
              <a:t/>
            </a:r>
            <a:br>
              <a:rPr lang="ru-RU" sz="2100" dirty="0">
                <a:solidFill>
                  <a:prstClr val="black">
                    <a:lumMod val="75000"/>
                    <a:lumOff val="25000"/>
                  </a:prstClr>
                </a:solidFill>
                <a:latin typeface="Arial"/>
                <a:ea typeface="Calibri"/>
              </a:rPr>
            </a:br>
            <a:r>
              <a:rPr lang="ru-RU" sz="2100" dirty="0">
                <a:solidFill>
                  <a:prstClr val="black">
                    <a:lumMod val="75000"/>
                    <a:lumOff val="25000"/>
                  </a:prstClr>
                </a:solidFill>
                <a:latin typeface="Arial"/>
                <a:ea typeface="Calibri"/>
              </a:rPr>
              <a:t>          </a:t>
            </a:r>
            <a:r>
              <a:rPr lang="ru-RU" sz="2100" dirty="0">
                <a:solidFill>
                  <a:prstClr val="black">
                    <a:lumMod val="75000"/>
                    <a:lumOff val="25000"/>
                  </a:prstClr>
                </a:solidFill>
                <a:latin typeface="Times New Roman"/>
                <a:ea typeface="Calibri"/>
              </a:rPr>
              <a:t>Каждый год в детском саду проводится выставка поделок из природного материала по теме: «Природа, творчество и фантазия». Родители вместе с детьми принимают активное участие. Природный материал для изготовления поделок, заготавливаем с детьми заранее. Это различные корни, веточки, шишки, камушки и др. Процесс изготовления поделок является? положительно сказывается не только на развитие эстетических чувств, навыков, умений, необходимых детям, но и развивает творческую активность?</a:t>
            </a:r>
            <a:br>
              <a:rPr lang="ru-RU" sz="2100" dirty="0">
                <a:solidFill>
                  <a:prstClr val="black">
                    <a:lumMod val="75000"/>
                    <a:lumOff val="25000"/>
                  </a:prstClr>
                </a:solidFill>
                <a:latin typeface="Times New Roman"/>
                <a:ea typeface="Calibri"/>
              </a:rPr>
            </a:br>
            <a:endParaRPr lang="ru-RU" dirty="0"/>
          </a:p>
        </p:txBody>
      </p:sp>
    </p:spTree>
    <p:extLst>
      <p:ext uri="{BB962C8B-B14F-4D97-AF65-F5344CB8AC3E}">
        <p14:creationId xmlns:p14="http://schemas.microsoft.com/office/powerpoint/2010/main" val="1064114016"/>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764704"/>
            <a:ext cx="8820472" cy="5733256"/>
          </a:xfrm>
        </p:spPr>
        <p:txBody>
          <a:bodyPr/>
          <a:lstStyle/>
          <a:p>
            <a:r>
              <a:rPr lang="ru-RU" sz="2100" dirty="0">
                <a:solidFill>
                  <a:prstClr val="black">
                    <a:lumMod val="75000"/>
                    <a:lumOff val="25000"/>
                  </a:prstClr>
                </a:solidFill>
                <a:latin typeface="Times New Roman"/>
                <a:ea typeface="Calibri"/>
              </a:rPr>
              <a:t>Опыт работы показал, что работу всегда нужно начинать с изучения семьи.    И я решила провести анкетирование родителей. Целью, которой было: выявить отношение родителей к экспериментальной деятельности детей. Из результатов анкетирования видно, что родителей заинтересовала данная проблема, потому что они с удовольствием заполняли предложенные анкеты, задавали вопросы по заполнению. Качественный анализ полученных ответов показал, что родители положительно относятся к интересу детей заниматься экспериментированием, и понимают, что роль детского экспериментирования занимает в развитии ребенка не последнее место.</a:t>
            </a:r>
            <a:br>
              <a:rPr lang="ru-RU" sz="2100" dirty="0">
                <a:solidFill>
                  <a:prstClr val="black">
                    <a:lumMod val="75000"/>
                    <a:lumOff val="25000"/>
                  </a:prstClr>
                </a:solidFill>
                <a:latin typeface="Times New Roman"/>
                <a:ea typeface="Calibri"/>
              </a:rPr>
            </a:br>
            <a:r>
              <a:rPr lang="ru-RU" sz="2100" dirty="0">
                <a:solidFill>
                  <a:prstClr val="black">
                    <a:lumMod val="75000"/>
                    <a:lumOff val="25000"/>
                  </a:prstClr>
                </a:solidFill>
                <a:latin typeface="Times New Roman"/>
                <a:ea typeface="Calibri"/>
              </a:rPr>
              <a:t>       По результатам анкетирования оформила: письменные консультации и ширмы-передвижки, провела родительское собрание. Одна из форм работы с родителями вечер ответов и вопросов.</a:t>
            </a:r>
            <a:r>
              <a:rPr lang="ru-RU" sz="2100" dirty="0">
                <a:solidFill>
                  <a:prstClr val="black">
                    <a:lumMod val="75000"/>
                    <a:lumOff val="25000"/>
                  </a:prstClr>
                </a:solidFill>
                <a:latin typeface="Arial"/>
                <a:ea typeface="Calibri"/>
              </a:rPr>
              <a:t/>
            </a:r>
            <a:br>
              <a:rPr lang="ru-RU" sz="2100" dirty="0">
                <a:solidFill>
                  <a:prstClr val="black">
                    <a:lumMod val="75000"/>
                    <a:lumOff val="25000"/>
                  </a:prstClr>
                </a:solidFill>
                <a:latin typeface="Arial"/>
                <a:ea typeface="Calibri"/>
              </a:rPr>
            </a:br>
            <a:r>
              <a:rPr lang="ru-RU" sz="2100" dirty="0">
                <a:solidFill>
                  <a:prstClr val="black">
                    <a:lumMod val="75000"/>
                    <a:lumOff val="25000"/>
                  </a:prstClr>
                </a:solidFill>
                <a:latin typeface="Arial"/>
                <a:ea typeface="Calibri"/>
              </a:rPr>
              <a:t>          </a:t>
            </a:r>
            <a:r>
              <a:rPr lang="ru-RU" sz="2100" dirty="0">
                <a:solidFill>
                  <a:prstClr val="black">
                    <a:lumMod val="75000"/>
                    <a:lumOff val="25000"/>
                  </a:prstClr>
                </a:solidFill>
                <a:latin typeface="Times New Roman"/>
                <a:ea typeface="Calibri"/>
              </a:rPr>
              <a:t>Каждый год в детском саду проводится выставка поделок из природного материала по теме: «Природа, творчество и фантазия». Родители вместе с детьми принимают активное участие. Природный материал для изготовления поделок, заготавливаем с детьми заранее. Это различные корни, веточки, шишки, камушки и др. Процесс изготовления поделок является? положительно сказывается не только на развитие эстетических чувств, навыков, умений, необходимых детям, но и развивает творческую активность?</a:t>
            </a:r>
            <a:br>
              <a:rPr lang="ru-RU" sz="2100" dirty="0">
                <a:solidFill>
                  <a:prstClr val="black">
                    <a:lumMod val="75000"/>
                    <a:lumOff val="25000"/>
                  </a:prstClr>
                </a:solidFill>
                <a:latin typeface="Times New Roman"/>
                <a:ea typeface="Calibri"/>
              </a:rPr>
            </a:br>
            <a:endParaRPr lang="ru-RU" dirty="0"/>
          </a:p>
        </p:txBody>
      </p:sp>
    </p:spTree>
    <p:extLst>
      <p:ext uri="{BB962C8B-B14F-4D97-AF65-F5344CB8AC3E}">
        <p14:creationId xmlns:p14="http://schemas.microsoft.com/office/powerpoint/2010/main" val="67817590"/>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548680"/>
            <a:ext cx="8784976" cy="6120680"/>
          </a:xfrm>
        </p:spPr>
        <p:txBody>
          <a:bodyPr/>
          <a:lstStyle/>
          <a:p>
            <a:r>
              <a:rPr lang="ru-RU" sz="2200" dirty="0">
                <a:solidFill>
                  <a:prstClr val="black">
                    <a:lumMod val="75000"/>
                    <a:lumOff val="25000"/>
                  </a:prstClr>
                </a:solidFill>
                <a:latin typeface="Times New Roman"/>
                <a:ea typeface="Calibri"/>
              </a:rPr>
              <a:t>Во время проведения опытов дети учатся задавать вопросы: "Как это сделать? ", обращаться с просьбами: "Давайте сделаем так", «Давайте посмотрим, что будет, если»: сравнивать два состояния одного и того же объекта и находить не только разницу, но и сходство. Тем самым мы развиваем у детей любознательность, наблюдательность, и умения находить пути решения проблемных ситуаций. Для меня важно, что данная деятельность не задаётся мною заранее в виде той или иной схемы, а строится самими детьми по мере получения ими новых сведений об объекте.</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Times New Roman"/>
                <a:ea typeface="Calibri"/>
              </a:rPr>
              <a:t>Каждую неделю мы посвящаем определенной познавательной теме: «Какие предметы могут плавать», «Свет и тень», «Песочная страна», </a:t>
            </a:r>
            <a:r>
              <a:rPr lang="ru-RU" sz="2200" spc="-5" dirty="0">
                <a:solidFill>
                  <a:prstClr val="black">
                    <a:lumMod val="75000"/>
                    <a:lumOff val="25000"/>
                  </a:prstClr>
                </a:solidFill>
                <a:latin typeface="Times New Roman"/>
                <a:ea typeface="Calibri"/>
              </a:rPr>
              <a:t>«Подушка    из    пены»,    и    др.    Изучая    новую   тему,    используем </a:t>
            </a:r>
            <a:r>
              <a:rPr lang="ru-RU" sz="2200" dirty="0">
                <a:solidFill>
                  <a:prstClr val="black">
                    <a:lumMod val="75000"/>
                    <a:lumOff val="25000"/>
                  </a:prstClr>
                </a:solidFill>
                <a:latin typeface="Times New Roman"/>
                <a:ea typeface="Calibri"/>
              </a:rPr>
              <a:t>определенную структуру:</a:t>
            </a:r>
            <a:br>
              <a:rPr lang="ru-RU" sz="2200" dirty="0">
                <a:solidFill>
                  <a:prstClr val="black">
                    <a:lumMod val="75000"/>
                    <a:lumOff val="25000"/>
                  </a:prstClr>
                </a:solidFill>
                <a:latin typeface="Times New Roman"/>
                <a:ea typeface="Calibri"/>
              </a:rPr>
            </a:br>
            <a:r>
              <a:rPr lang="ru-RU" sz="2200" dirty="0">
                <a:solidFill>
                  <a:prstClr val="black"/>
                </a:solidFill>
                <a:latin typeface="Times New Roman"/>
                <a:ea typeface="Calibri"/>
              </a:rPr>
              <a:t>• </a:t>
            </a:r>
            <a:r>
              <a:rPr lang="ru-RU" sz="2200" dirty="0">
                <a:solidFill>
                  <a:prstClr val="black">
                    <a:lumMod val="75000"/>
                    <a:lumOff val="25000"/>
                  </a:prstClr>
                </a:solidFill>
                <a:latin typeface="Times New Roman"/>
                <a:ea typeface="Calibri"/>
              </a:rPr>
              <a:t>постановка, формулирование проблемы (познавательной задачи);</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solidFill>
                <a:latin typeface="Times New Roman"/>
                <a:ea typeface="Calibri"/>
              </a:rPr>
              <a:t>• </a:t>
            </a:r>
            <a:r>
              <a:rPr lang="ru-RU" sz="2200" dirty="0">
                <a:solidFill>
                  <a:prstClr val="black">
                    <a:lumMod val="75000"/>
                    <a:lumOff val="25000"/>
                  </a:prstClr>
                </a:solidFill>
                <a:latin typeface="Times New Roman"/>
                <a:ea typeface="Calibri"/>
              </a:rPr>
              <a:t>выдвижение предположений, отбор способов проверки, выдвинутых </a:t>
            </a:r>
            <a:br>
              <a:rPr lang="ru-RU" sz="2200" dirty="0">
                <a:solidFill>
                  <a:prstClr val="black">
                    <a:lumMod val="75000"/>
                    <a:lumOff val="25000"/>
                  </a:prstClr>
                </a:solidFill>
                <a:latin typeface="Times New Roman"/>
                <a:ea typeface="Calibri"/>
              </a:rPr>
            </a:br>
            <a:r>
              <a:rPr lang="ru-RU" sz="2200" dirty="0">
                <a:solidFill>
                  <a:prstClr val="black">
                    <a:lumMod val="75000"/>
                    <a:lumOff val="25000"/>
                  </a:prstClr>
                </a:solidFill>
                <a:latin typeface="Arial"/>
                <a:ea typeface="Calibri"/>
              </a:rPr>
              <a:t>  </a:t>
            </a:r>
            <a:r>
              <a:rPr lang="ru-RU" sz="2200" dirty="0">
                <a:solidFill>
                  <a:prstClr val="black">
                    <a:lumMod val="75000"/>
                    <a:lumOff val="25000"/>
                  </a:prstClr>
                </a:solidFill>
                <a:latin typeface="Times New Roman"/>
                <a:ea typeface="Calibri"/>
              </a:rPr>
              <a:t>детьми;</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solidFill>
                <a:latin typeface="Times New Roman"/>
                <a:ea typeface="Calibri"/>
              </a:rPr>
              <a:t>• </a:t>
            </a:r>
            <a:r>
              <a:rPr lang="ru-RU" sz="2200" dirty="0">
                <a:solidFill>
                  <a:prstClr val="black">
                    <a:lumMod val="75000"/>
                    <a:lumOff val="25000"/>
                  </a:prstClr>
                </a:solidFill>
                <a:latin typeface="Times New Roman"/>
                <a:ea typeface="Calibri"/>
              </a:rPr>
              <a:t>проверка гипотез;</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solidFill>
                <a:latin typeface="Times New Roman"/>
                <a:ea typeface="Calibri"/>
              </a:rPr>
              <a:t>• </a:t>
            </a:r>
            <a:r>
              <a:rPr lang="ru-RU" sz="2200" dirty="0">
                <a:solidFill>
                  <a:prstClr val="black">
                    <a:lumMod val="75000"/>
                    <a:lumOff val="25000"/>
                  </a:prstClr>
                </a:solidFill>
                <a:latin typeface="Times New Roman"/>
                <a:ea typeface="Calibri"/>
              </a:rPr>
              <a:t>подведение итогов, вывод;</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solidFill>
                <a:latin typeface="Times New Roman"/>
                <a:ea typeface="Calibri"/>
              </a:rPr>
              <a:t>• </a:t>
            </a:r>
            <a:r>
              <a:rPr lang="ru-RU" sz="2200" dirty="0">
                <a:solidFill>
                  <a:prstClr val="black">
                    <a:lumMod val="75000"/>
                    <a:lumOff val="25000"/>
                  </a:prstClr>
                </a:solidFill>
                <a:latin typeface="Times New Roman"/>
                <a:ea typeface="Calibri"/>
              </a:rPr>
              <a:t>фиксация результатов;</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Times New Roman"/>
                <a:ea typeface="Calibri"/>
              </a:rPr>
              <a:t/>
            </a:r>
            <a:br>
              <a:rPr lang="ru-RU" sz="2200" dirty="0">
                <a:solidFill>
                  <a:prstClr val="black">
                    <a:lumMod val="75000"/>
                    <a:lumOff val="25000"/>
                  </a:prstClr>
                </a:solidFill>
                <a:latin typeface="Times New Roman"/>
                <a:ea typeface="Calibri"/>
              </a:rPr>
            </a:br>
            <a:endParaRPr lang="ru-RU" dirty="0"/>
          </a:p>
        </p:txBody>
      </p:sp>
    </p:spTree>
    <p:extLst>
      <p:ext uri="{BB962C8B-B14F-4D97-AF65-F5344CB8AC3E}">
        <p14:creationId xmlns:p14="http://schemas.microsoft.com/office/powerpoint/2010/main" val="1212439194"/>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88640"/>
            <a:ext cx="8964488" cy="6552728"/>
          </a:xfrm>
        </p:spPr>
        <p:txBody>
          <a:bodyPr/>
          <a:lstStyle/>
          <a:p>
            <a:r>
              <a:rPr lang="ru-RU" sz="2000" dirty="0">
                <a:solidFill>
                  <a:prstClr val="black">
                    <a:lumMod val="75000"/>
                    <a:lumOff val="25000"/>
                  </a:prstClr>
                </a:solidFill>
                <a:latin typeface="Times New Roman"/>
                <a:ea typeface="Calibri"/>
              </a:rPr>
              <a:t>Разработала перспективный план по экспериментальной деятельности, с целью развития поисково-познавательной активности о неживой природе (воздух, вода, почва, звук, вес, свет, цвет и др.). Одно из направлений детской экспериментальной деятельности, которое я активно использую, - опыты. Их провожу как на занятиях, так и в свободной самостоятельной и совместной деятельности. Дети с огромным удовольствием проводят опыты с объектами неживой природы: песком, глиной, снегом, воздухом, камнями, водой, магнитом и пр. Например, предлагаю слепить фигурку из мокрого и сухого песка. Дети рассуждают, какой песок лепится, почему. Рассматривая песок через лупу, обнаруживают, что он состоит из мелких кристалликов - песчинок, этим объясняется свойство сухого песка - сыпучесть. По теме: "Волшебница Вода" проводили опыты: "Наливаем - выливаем", "Снежинка на ладошке", "Превращение воды в лёд" и др. В процессе проведения опытов задействую каждого ребёнка. Такие опыты чем-то напоминают ребятам фокусы, они необычны, а главное - дети всё проделывают сами.</a:t>
            </a:r>
            <a:r>
              <a:rPr lang="ru-RU" sz="2000" dirty="0">
                <a:solidFill>
                  <a:prstClr val="black">
                    <a:lumMod val="75000"/>
                    <a:lumOff val="25000"/>
                  </a:prstClr>
                </a:solidFill>
                <a:latin typeface="Arial"/>
                <a:ea typeface="Calibri"/>
              </a:rPr>
              <a:t/>
            </a:r>
            <a:br>
              <a:rPr lang="ru-RU" sz="2000" dirty="0">
                <a:solidFill>
                  <a:prstClr val="black">
                    <a:lumMod val="75000"/>
                    <a:lumOff val="25000"/>
                  </a:prstClr>
                </a:solidFill>
                <a:latin typeface="Arial"/>
                <a:ea typeface="Calibri"/>
              </a:rPr>
            </a:br>
            <a:endParaRPr lang="ru-RU" dirty="0"/>
          </a:p>
        </p:txBody>
      </p:sp>
    </p:spTree>
    <p:extLst>
      <p:ext uri="{BB962C8B-B14F-4D97-AF65-F5344CB8AC3E}">
        <p14:creationId xmlns:p14="http://schemas.microsoft.com/office/powerpoint/2010/main" val="1127166415"/>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1658087563"/>
              </p:ext>
            </p:extLst>
          </p:nvPr>
        </p:nvGraphicFramePr>
        <p:xfrm>
          <a:off x="1691680" y="1118082"/>
          <a:ext cx="5652628" cy="5040560"/>
        </p:xfrm>
        <a:graphic>
          <a:graphicData uri="http://schemas.openxmlformats.org/drawingml/2006/table">
            <a:tbl>
              <a:tblPr firstRow="1" firstCol="1" bandRow="1"/>
              <a:tblGrid>
                <a:gridCol w="403213"/>
                <a:gridCol w="2561723"/>
                <a:gridCol w="439217"/>
                <a:gridCol w="2248475"/>
              </a:tblGrid>
              <a:tr h="320700">
                <a:tc>
                  <a:txBody>
                    <a:bodyPr/>
                    <a:lstStyle/>
                    <a:p>
                      <a:pPr marL="71755" marR="71755" algn="ctr">
                        <a:lnSpc>
                          <a:spcPts val="1200"/>
                        </a:lnSpc>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МЕСЯЦ</a:t>
                      </a:r>
                      <a:endParaRPr lang="ru-RU" sz="1000" dirty="0">
                        <a:effectLst/>
                        <a:latin typeface="Arial"/>
                        <a:ea typeface="Calibri"/>
                        <a:cs typeface="Times New Roman"/>
                      </a:endParaRPr>
                    </a:p>
                  </a:txBody>
                  <a:tcPr marL="37569" marR="37569"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НАЗВАНИЕ ИГР, ПРОГРАММНЫЕ ЗАДАЧИ</a:t>
                      </a:r>
                      <a:endParaRPr lang="ru-RU" sz="1000" dirty="0">
                        <a:effectLst/>
                        <a:latin typeface="Arial"/>
                        <a:ea typeface="Calibri"/>
                        <a:cs typeface="Times New Roman"/>
                      </a:endParaRPr>
                    </a:p>
                  </a:txBody>
                  <a:tcPr marL="37569" marR="375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gn="ctr">
                        <a:lnSpc>
                          <a:spcPts val="1200"/>
                        </a:lnSpc>
                        <a:spcAft>
                          <a:spcPts val="0"/>
                        </a:spcAft>
                      </a:pPr>
                      <a:r>
                        <a:rPr lang="ru-RU" sz="1000" b="1" cap="all">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МЕСЯЦ</a:t>
                      </a:r>
                      <a:endParaRPr lang="ru-RU" sz="1000">
                        <a:effectLst/>
                        <a:latin typeface="Arial"/>
                        <a:ea typeface="Calibri"/>
                        <a:cs typeface="Times New Roman"/>
                      </a:endParaRPr>
                    </a:p>
                  </a:txBody>
                  <a:tcPr marL="37569" marR="37569"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ru-RU" sz="1000" b="1" cap="all">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НАЗВАНИЕ ИГР, ПРОГРАММНЫЕ ЗАДАЧИ</a:t>
                      </a:r>
                      <a:endParaRPr lang="ru-RU" sz="1000">
                        <a:effectLst/>
                        <a:latin typeface="Arial"/>
                        <a:ea typeface="Calibri"/>
                        <a:cs typeface="Times New Roman"/>
                      </a:endParaRPr>
                    </a:p>
                  </a:txBody>
                  <a:tcPr marL="37569" marR="375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19860">
                <a:tc>
                  <a:txBody>
                    <a:bodyPr/>
                    <a:lstStyle/>
                    <a:p>
                      <a:pPr marL="71755" marR="71755" algn="ctr">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СЕНТЯБРЬ</a:t>
                      </a:r>
                      <a:endParaRPr lang="ru-RU" sz="1000" dirty="0">
                        <a:effectLst/>
                        <a:latin typeface="Arial"/>
                        <a:ea typeface="Calibri"/>
                        <a:cs typeface="Times New Roman"/>
                      </a:endParaRPr>
                    </a:p>
                  </a:txBody>
                  <a:tcPr marL="37569" marR="37569"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ru-RU" sz="1000" b="1"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«Что, где растет»</a:t>
                      </a:r>
                      <a:r>
                        <a:rPr lang="ru-RU" sz="1000" dirty="0">
                          <a:effectLst/>
                          <a:latin typeface="Calibri"/>
                          <a:ea typeface="Calibri"/>
                          <a:cs typeface="Times New Roman"/>
                        </a:rPr>
                        <a:t> – формировать у детей элементарное представление о том, где растут овощи, фрукты, цветы.</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«Вершки и корешки»</a:t>
                      </a:r>
                      <a:r>
                        <a:rPr lang="ru-RU" sz="1000" dirty="0">
                          <a:effectLst/>
                          <a:latin typeface="Calibri"/>
                          <a:ea typeface="Calibri"/>
                          <a:cs typeface="Times New Roman"/>
                        </a:rPr>
                        <a:t> – закреплять знания детей о том, что в овощах есть съедобные корни – корешки и плоды – вершки, у  некоторых съедобны и вершки и корешки.</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«Найди цветок, какой покажу» </a:t>
                      </a:r>
                      <a:r>
                        <a:rPr lang="ru-RU" sz="1000" dirty="0">
                          <a:effectLst/>
                          <a:latin typeface="Calibri"/>
                          <a:ea typeface="Calibri"/>
                          <a:cs typeface="Times New Roman"/>
                        </a:rPr>
                        <a:t> –  учить детей находить цветы по показу.</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«Четвертый лишний» (овощи)</a:t>
                      </a:r>
                      <a:r>
                        <a:rPr lang="ru-RU" sz="1000" dirty="0">
                          <a:effectLst/>
                          <a:latin typeface="Calibri"/>
                          <a:ea typeface="Calibri"/>
                          <a:cs typeface="Times New Roman"/>
                        </a:rPr>
                        <a:t> – учить детей замечать ошибки, развивать наблюдательность.</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«Что сажают в огороде»</a:t>
                      </a:r>
                      <a:r>
                        <a:rPr lang="ru-RU" sz="1000" dirty="0">
                          <a:effectLst/>
                          <a:latin typeface="Calibri"/>
                          <a:ea typeface="Calibri"/>
                          <a:cs typeface="Times New Roman"/>
                        </a:rPr>
                        <a:t> – уметь детей  классифицировать предметы по определенным признакам (по месту их произрастания).</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«Определи на вкус» </a:t>
                      </a:r>
                      <a:r>
                        <a:rPr lang="ru-RU" sz="1000" dirty="0">
                          <a:effectLst/>
                          <a:latin typeface="Calibri"/>
                          <a:ea typeface="Calibri"/>
                          <a:cs typeface="Times New Roman"/>
                        </a:rPr>
                        <a:t>– упражнять  детей в определении вкуса овощей и фруктов (сладкий, кислый, соленый, горький).</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«На птичьем дворе» </a:t>
                      </a:r>
                      <a:r>
                        <a:rPr lang="ru-RU" sz="1000" dirty="0">
                          <a:effectLst/>
                          <a:latin typeface="Calibri"/>
                          <a:ea typeface="Calibri"/>
                          <a:cs typeface="Times New Roman"/>
                        </a:rPr>
                        <a:t>– учить  детей узнавать и называть домашних птиц (утка, курица, петух, индюк, селезень).</a:t>
                      </a:r>
                      <a:endParaRPr lang="ru-RU" sz="1000" dirty="0">
                        <a:effectLst/>
                        <a:latin typeface="Arial"/>
                        <a:ea typeface="Calibri"/>
                        <a:cs typeface="Times New Roman"/>
                      </a:endParaRPr>
                    </a:p>
                  </a:txBody>
                  <a:tcPr marL="37569" marR="375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gn="ctr">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ОКТЯБРЬ</a:t>
                      </a:r>
                      <a:endParaRPr lang="ru-RU" sz="1000" dirty="0">
                        <a:effectLst/>
                        <a:latin typeface="Arial"/>
                        <a:ea typeface="Calibri"/>
                        <a:cs typeface="Times New Roman"/>
                      </a:endParaRPr>
                    </a:p>
                  </a:txBody>
                  <a:tcPr marL="37569" marR="37569"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ru-RU" sz="1000" b="1"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«Раз, два, три – дерево назови» (береза, дуб, клен, рябина) </a:t>
                      </a:r>
                      <a:r>
                        <a:rPr lang="ru-RU" sz="1000" dirty="0">
                          <a:effectLst/>
                          <a:latin typeface="Calibri"/>
                          <a:ea typeface="Calibri"/>
                          <a:cs typeface="Times New Roman"/>
                        </a:rPr>
                        <a:t> – закреплять названия деревьев.</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«К дереву беги» </a:t>
                      </a:r>
                      <a:r>
                        <a:rPr lang="ru-RU" sz="1000" dirty="0">
                          <a:effectLst/>
                          <a:latin typeface="Calibri"/>
                          <a:ea typeface="Calibri"/>
                          <a:cs typeface="Times New Roman"/>
                        </a:rPr>
                        <a:t> – закреплять знания детей о деревьях, который растут на участке; учить быстро ориентироваться в них находить нужное дерево.</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«Кто живет в лесу»</a:t>
                      </a:r>
                      <a:r>
                        <a:rPr lang="ru-RU" sz="1000" dirty="0">
                          <a:effectLst/>
                          <a:latin typeface="Calibri"/>
                          <a:ea typeface="Calibri"/>
                          <a:cs typeface="Times New Roman"/>
                        </a:rPr>
                        <a:t> – закреплять у детей знания о животных живущих в лесу.</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«Кто знает, пусть продолжает»</a:t>
                      </a:r>
                      <a:r>
                        <a:rPr lang="ru-RU" sz="1000" dirty="0">
                          <a:effectLst/>
                          <a:latin typeface="Calibri"/>
                          <a:ea typeface="Calibri"/>
                          <a:cs typeface="Times New Roman"/>
                        </a:rPr>
                        <a:t> – учить детей подбирать слова к обобщенному слову (насекомое  – это …).</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«Найди листок, какой покажу» </a:t>
                      </a:r>
                      <a:r>
                        <a:rPr lang="ru-RU" sz="1000" dirty="0">
                          <a:effectLst/>
                          <a:latin typeface="Calibri"/>
                          <a:ea typeface="Calibri"/>
                          <a:cs typeface="Times New Roman"/>
                        </a:rPr>
                        <a:t>–</a:t>
                      </a:r>
                      <a:r>
                        <a:rPr lang="ru-RU" sz="1000" b="1" dirty="0">
                          <a:effectLst/>
                          <a:latin typeface="Calibri"/>
                          <a:ea typeface="Calibri"/>
                          <a:cs typeface="Times New Roman"/>
                        </a:rPr>
                        <a:t> </a:t>
                      </a:r>
                      <a:r>
                        <a:rPr lang="ru-RU" sz="1000" dirty="0">
                          <a:effectLst/>
                          <a:latin typeface="Calibri"/>
                          <a:ea typeface="Calibri"/>
                          <a:cs typeface="Times New Roman"/>
                        </a:rPr>
                        <a:t>учить детей находить листок по показу.</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«Кто в домике живет» </a:t>
                      </a:r>
                      <a:r>
                        <a:rPr lang="ru-RU" sz="1000" dirty="0">
                          <a:effectLst/>
                          <a:latin typeface="Calibri"/>
                          <a:ea typeface="Calibri"/>
                          <a:cs typeface="Times New Roman"/>
                        </a:rPr>
                        <a:t> - закрепить знания детей о животных, умение правильно произносить звуки.</a:t>
                      </a:r>
                      <a:endParaRPr lang="ru-RU" sz="1000" dirty="0">
                        <a:effectLst/>
                        <a:latin typeface="Arial"/>
                        <a:ea typeface="Calibri"/>
                        <a:cs typeface="Times New Roman"/>
                      </a:endParaRPr>
                    </a:p>
                  </a:txBody>
                  <a:tcPr marL="37569" marR="375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 name="Rectangle 1"/>
          <p:cNvSpPr>
            <a:spLocks noChangeArrowheads="1"/>
          </p:cNvSpPr>
          <p:nvPr/>
        </p:nvSpPr>
        <p:spPr bwMode="auto">
          <a:xfrm>
            <a:off x="683568" y="7258"/>
            <a:ext cx="7632848"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ПЕРСПЕКТИВНОЕ ПЛАНИРОВАНИЕ </a:t>
            </a:r>
            <a:endParaRPr kumimoji="0" lang="ru-RU" sz="1100" b="0" i="0" u="none" strike="noStrike" cap="none" normalizeH="0" baseline="0" dirty="0" smtClean="0">
              <a:ln>
                <a:noFill/>
              </a:ln>
              <a:solidFill>
                <a:schemeClr val="tx1"/>
              </a:solidFill>
              <a:effectLst/>
              <a:latin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ДИДАКТИЧЕСКИХ ИГР ПО ЭКОЛОГИИ</a:t>
            </a:r>
            <a:endParaRPr kumimoji="0" lang="ru-RU" sz="1100" b="0" i="0" u="none" strike="noStrike" cap="none" normalizeH="0" baseline="0" dirty="0" smtClean="0">
              <a:ln>
                <a:noFill/>
              </a:ln>
              <a:solidFill>
                <a:schemeClr val="tx1"/>
              </a:solidFill>
              <a:effectLst/>
              <a:latin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endParaRPr>
          </a:p>
        </p:txBody>
      </p:sp>
    </p:spTree>
    <p:extLst>
      <p:ext uri="{BB962C8B-B14F-4D97-AF65-F5344CB8AC3E}">
        <p14:creationId xmlns:p14="http://schemas.microsoft.com/office/powerpoint/2010/main" val="2546852564"/>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779554930"/>
              </p:ext>
            </p:extLst>
          </p:nvPr>
        </p:nvGraphicFramePr>
        <p:xfrm>
          <a:off x="1979710" y="476672"/>
          <a:ext cx="5544617" cy="6046207"/>
        </p:xfrm>
        <a:graphic>
          <a:graphicData uri="http://schemas.openxmlformats.org/drawingml/2006/table">
            <a:tbl>
              <a:tblPr firstRow="1" firstCol="1" bandRow="1"/>
              <a:tblGrid>
                <a:gridCol w="428098"/>
                <a:gridCol w="2496870"/>
                <a:gridCol w="428098"/>
                <a:gridCol w="2191551"/>
              </a:tblGrid>
              <a:tr h="6046207">
                <a:tc>
                  <a:txBody>
                    <a:bodyPr/>
                    <a:lstStyle/>
                    <a:p>
                      <a:pPr marL="71755" marR="71755" algn="ctr">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НОЯБРЬ</a:t>
                      </a:r>
                      <a:endParaRPr lang="ru-RU" sz="1000" dirty="0">
                        <a:effectLst/>
                        <a:latin typeface="Arial"/>
                        <a:ea typeface="Calibri"/>
                        <a:cs typeface="Times New Roman"/>
                      </a:endParaRPr>
                    </a:p>
                  </a:txBody>
                  <a:tcPr marL="31996" marR="31996"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b="1"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«Кто во что одет» (лото с элементами моделирования) </a:t>
                      </a:r>
                      <a:r>
                        <a:rPr lang="ru-RU" sz="1000" dirty="0">
                          <a:effectLst/>
                          <a:latin typeface="Calibri"/>
                          <a:ea typeface="Calibri"/>
                          <a:cs typeface="Times New Roman"/>
                        </a:rPr>
                        <a:t>– закреплять умения детей систематизировать животных по покрову тела (перья, шерсть, чешуя). Формировать навык пользования моделями.</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«Кто с хозяином живет, что хозяину дает»</a:t>
                      </a:r>
                      <a:r>
                        <a:rPr lang="ru-RU" sz="1000" dirty="0">
                          <a:effectLst/>
                          <a:latin typeface="Calibri"/>
                          <a:ea typeface="Calibri"/>
                          <a:cs typeface="Times New Roman"/>
                        </a:rPr>
                        <a:t> – закреплять знания детей о домашних животных и пользе, которую они приносят.</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«С какой ветки детки»  </a:t>
                      </a:r>
                      <a:r>
                        <a:rPr lang="ru-RU" sz="1000" dirty="0">
                          <a:effectLst/>
                          <a:latin typeface="Calibri"/>
                          <a:ea typeface="Calibri"/>
                          <a:cs typeface="Times New Roman"/>
                        </a:rPr>
                        <a:t>– закреплять знания детей о названии деревьев и плодах.</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«Отгадай загадки о животных» </a:t>
                      </a:r>
                      <a:r>
                        <a:rPr lang="ru-RU" sz="1000" dirty="0">
                          <a:effectLst/>
                          <a:latin typeface="Calibri"/>
                          <a:ea typeface="Calibri"/>
                          <a:cs typeface="Times New Roman"/>
                        </a:rPr>
                        <a:t>– учить отгадывать загадки, опираясь на ключевые слова.</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«Сложи картинку» (времена года) </a:t>
                      </a:r>
                      <a:r>
                        <a:rPr lang="ru-RU" sz="1000" dirty="0">
                          <a:effectLst/>
                          <a:latin typeface="Calibri"/>
                          <a:ea typeface="Calibri"/>
                          <a:cs typeface="Times New Roman"/>
                        </a:rPr>
                        <a:t>– учить детей собирать из частей целое (синтез). Закреплять знания о временах года.</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«Почему заяц зимой белый» </a:t>
                      </a:r>
                      <a:r>
                        <a:rPr lang="ru-RU" sz="1000" dirty="0">
                          <a:effectLst/>
                          <a:latin typeface="Calibri"/>
                          <a:ea typeface="Calibri"/>
                          <a:cs typeface="Times New Roman"/>
                        </a:rPr>
                        <a:t>– формировать у детей представление о приспособленности зверей к трудной зимовке.</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«Опиши, я отгадаю» (овощи, фрукты) </a:t>
                      </a:r>
                      <a:r>
                        <a:rPr lang="ru-RU" sz="1000" dirty="0">
                          <a:effectLst/>
                          <a:latin typeface="Calibri"/>
                          <a:ea typeface="Calibri"/>
                          <a:cs typeface="Times New Roman"/>
                        </a:rPr>
                        <a:t>– развивать у детей умение описывать предметы и узнавать их по описанию.</a:t>
                      </a:r>
                      <a:endParaRPr lang="ru-RU" sz="1000" dirty="0">
                        <a:effectLst/>
                        <a:latin typeface="Arial"/>
                        <a:ea typeface="Calibri"/>
                        <a:cs typeface="Times New Roman"/>
                      </a:endParaRPr>
                    </a:p>
                  </a:txBody>
                  <a:tcPr marL="31996" marR="31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gn="ctr">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ДЕКАБРЬ</a:t>
                      </a:r>
                      <a:endParaRPr lang="ru-RU" sz="1000" dirty="0">
                        <a:effectLst/>
                        <a:latin typeface="Arial"/>
                        <a:ea typeface="Calibri"/>
                        <a:cs typeface="Times New Roman"/>
                      </a:endParaRPr>
                    </a:p>
                  </a:txBody>
                  <a:tcPr marL="31996" marR="31996"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b="1"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«Охотник и пастух» </a:t>
                      </a:r>
                      <a:r>
                        <a:rPr lang="ru-RU" sz="1000" dirty="0">
                          <a:effectLst/>
                          <a:latin typeface="Calibri"/>
                          <a:ea typeface="Calibri"/>
                          <a:cs typeface="Times New Roman"/>
                        </a:rPr>
                        <a:t>– упражнять детей в группировки диких и домашних животных.</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«Когда это бывает» (части суток) </a:t>
                      </a:r>
                      <a:r>
                        <a:rPr lang="ru-RU" sz="1000" dirty="0">
                          <a:effectLst/>
                          <a:latin typeface="Calibri"/>
                          <a:ea typeface="Calibri"/>
                          <a:cs typeface="Times New Roman"/>
                        </a:rPr>
                        <a:t>– закреплять знания детей о частях суток; упражнять их в сопоставлении картинки с частью суток: утро, день, вечер, ночь.</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«Кто в домике живет» (словесная игра) </a:t>
                      </a:r>
                      <a:r>
                        <a:rPr lang="ru-RU" sz="1000" dirty="0">
                          <a:effectLst/>
                          <a:latin typeface="Calibri"/>
                          <a:ea typeface="Calibri"/>
                          <a:cs typeface="Times New Roman"/>
                        </a:rPr>
                        <a:t>– закрепить знания детей о животных, умение правильно произносить звуки.</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«В магазине растений» </a:t>
                      </a:r>
                      <a:r>
                        <a:rPr lang="ru-RU" sz="1000" dirty="0">
                          <a:effectLst/>
                          <a:latin typeface="Calibri"/>
                          <a:ea typeface="Calibri"/>
                          <a:cs typeface="Times New Roman"/>
                        </a:rPr>
                        <a:t>– закрепить знания детей о животных, умение правильно произносить звуки.</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«Кто живет у нас зимой» (зимующие птицы)  </a:t>
                      </a:r>
                      <a:r>
                        <a:rPr lang="ru-RU" sz="1000" dirty="0">
                          <a:effectLst/>
                          <a:latin typeface="Calibri"/>
                          <a:ea typeface="Calibri"/>
                          <a:cs typeface="Times New Roman"/>
                        </a:rPr>
                        <a:t>– закрепить знания детей о зимующих птицах нашего края и их названия. Развивать умение подражать их повадкам.</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«Какое время года» </a:t>
                      </a:r>
                      <a:r>
                        <a:rPr lang="ru-RU" sz="1000" dirty="0">
                          <a:effectLst/>
                          <a:latin typeface="Calibri"/>
                          <a:ea typeface="Calibri"/>
                          <a:cs typeface="Times New Roman"/>
                        </a:rPr>
                        <a:t>– учить детей соответствовать описание природы в стихах или прозе с определенным временем года.</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«Угадай, что съел» </a:t>
                      </a:r>
                      <a:r>
                        <a:rPr lang="ru-RU" sz="1000" dirty="0">
                          <a:effectLst/>
                          <a:latin typeface="Calibri"/>
                          <a:ea typeface="Calibri"/>
                          <a:cs typeface="Times New Roman"/>
                        </a:rPr>
                        <a:t>– определять по вкусу и называть съедобный овощ и фрукты. </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 </a:t>
                      </a:r>
                      <a:endParaRPr lang="ru-RU" sz="1000" dirty="0">
                        <a:effectLst/>
                        <a:latin typeface="Arial"/>
                        <a:ea typeface="Calibri"/>
                        <a:cs typeface="Times New Roman"/>
                      </a:endParaRPr>
                    </a:p>
                  </a:txBody>
                  <a:tcPr marL="31996" marR="31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491222056"/>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739442200"/>
              </p:ext>
            </p:extLst>
          </p:nvPr>
        </p:nvGraphicFramePr>
        <p:xfrm>
          <a:off x="1907704" y="764704"/>
          <a:ext cx="5184575" cy="5791200"/>
        </p:xfrm>
        <a:graphic>
          <a:graphicData uri="http://schemas.openxmlformats.org/drawingml/2006/table">
            <a:tbl>
              <a:tblPr firstRow="1" firstCol="1" bandRow="1"/>
              <a:tblGrid>
                <a:gridCol w="400299"/>
                <a:gridCol w="2334735"/>
                <a:gridCol w="400299"/>
                <a:gridCol w="2049242"/>
              </a:tblGrid>
              <a:tr h="5674355">
                <a:tc>
                  <a:txBody>
                    <a:bodyPr/>
                    <a:lstStyle/>
                    <a:p>
                      <a:pPr marL="71755" marR="71755" algn="ctr">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ЯНВАРЬ</a:t>
                      </a:r>
                      <a:endParaRPr lang="ru-RU" sz="1000" dirty="0">
                        <a:effectLst/>
                        <a:latin typeface="Arial"/>
                        <a:ea typeface="Calibri"/>
                        <a:cs typeface="Times New Roman"/>
                      </a:endParaRPr>
                    </a:p>
                  </a:txBody>
                  <a:tcPr marL="31996" marR="31996"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ru-RU" sz="1000" b="1"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«Разрезанные картинки» (домашние животные) </a:t>
                      </a:r>
                      <a:r>
                        <a:rPr lang="ru-RU" sz="1000" dirty="0">
                          <a:effectLst/>
                          <a:latin typeface="Calibri"/>
                          <a:ea typeface="Calibri"/>
                          <a:cs typeface="Times New Roman"/>
                        </a:rPr>
                        <a:t>– закреплять знания детей о строении домашних животных.</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«Кто, где живет» (насекомые) </a:t>
                      </a:r>
                      <a:r>
                        <a:rPr lang="ru-RU" sz="1000" dirty="0">
                          <a:effectLst/>
                          <a:latin typeface="Calibri"/>
                          <a:ea typeface="Calibri"/>
                          <a:cs typeface="Times New Roman"/>
                        </a:rPr>
                        <a:t>– закреплять знания детей о насекомых (бабочке, муравье, пчеле, червяке) месте их обитания.</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«Кто кем будет» </a:t>
                      </a:r>
                      <a:r>
                        <a:rPr lang="ru-RU" sz="1000" dirty="0">
                          <a:effectLst/>
                          <a:latin typeface="Calibri"/>
                          <a:ea typeface="Calibri"/>
                          <a:cs typeface="Times New Roman"/>
                        </a:rPr>
                        <a:t>– учить детей определять по первоначальной стадии развития кто кем будет.</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«Бывает или не бывает» </a:t>
                      </a:r>
                      <a:r>
                        <a:rPr lang="ru-RU" sz="1000" dirty="0">
                          <a:effectLst/>
                          <a:latin typeface="Calibri"/>
                          <a:ea typeface="Calibri"/>
                          <a:cs typeface="Times New Roman"/>
                        </a:rPr>
                        <a:t>– развивать у детей логическое мышление, умение замечать непоследовательность в суждения.</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«Зоологическое лото» </a:t>
                      </a:r>
                      <a:r>
                        <a:rPr lang="ru-RU" sz="1000" dirty="0">
                          <a:effectLst/>
                          <a:latin typeface="Calibri"/>
                          <a:ea typeface="Calibri"/>
                          <a:cs typeface="Times New Roman"/>
                        </a:rPr>
                        <a:t>– упражнять детей в умении объединять предметы по месту их обитания.</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«Чудесный мешочек» (овощи и фрукты) </a:t>
                      </a:r>
                      <a:r>
                        <a:rPr lang="ru-RU" sz="1000" dirty="0">
                          <a:effectLst/>
                          <a:latin typeface="Calibri"/>
                          <a:ea typeface="Calibri"/>
                          <a:cs typeface="Times New Roman"/>
                        </a:rPr>
                        <a:t>– учить детей определять овощи и фрукты на ощупь.</a:t>
                      </a:r>
                      <a:endParaRPr lang="ru-RU" sz="1000" dirty="0">
                        <a:effectLst/>
                        <a:latin typeface="Arial"/>
                        <a:ea typeface="Calibri"/>
                        <a:cs typeface="Times New Roman"/>
                      </a:endParaRPr>
                    </a:p>
                    <a:p>
                      <a:pPr>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«Все по домам» </a:t>
                      </a:r>
                      <a:r>
                        <a:rPr lang="ru-RU" sz="1000" dirty="0">
                          <a:effectLst/>
                          <a:latin typeface="Calibri"/>
                          <a:ea typeface="Calibri"/>
                          <a:cs typeface="Times New Roman"/>
                        </a:rPr>
                        <a:t>– учить детей по внешнему виду домика, определять какое животное в нем живет.</a:t>
                      </a:r>
                      <a:endParaRPr lang="ru-RU" sz="1000" dirty="0">
                        <a:effectLst/>
                        <a:latin typeface="Arial"/>
                        <a:ea typeface="Calibri"/>
                        <a:cs typeface="Times New Roman"/>
                      </a:endParaRPr>
                    </a:p>
                    <a:p>
                      <a:pPr algn="ctr">
                        <a:spcAft>
                          <a:spcPts val="0"/>
                        </a:spcAft>
                      </a:pPr>
                      <a:r>
                        <a:rPr lang="ru-RU" sz="1000" b="1" dirty="0">
                          <a:effectLst/>
                          <a:latin typeface="Calibri"/>
                          <a:ea typeface="Calibri"/>
                          <a:cs typeface="Times New Roman"/>
                        </a:rPr>
                        <a:t> </a:t>
                      </a:r>
                      <a:endParaRPr lang="ru-RU" sz="1000" dirty="0">
                        <a:effectLst/>
                        <a:latin typeface="Arial"/>
                        <a:ea typeface="Calibri"/>
                        <a:cs typeface="Times New Roman"/>
                      </a:endParaRPr>
                    </a:p>
                    <a:p>
                      <a:pPr algn="ctr">
                        <a:spcAft>
                          <a:spcPts val="0"/>
                        </a:spcAft>
                      </a:pPr>
                      <a:r>
                        <a:rPr lang="ru-RU" sz="1000" b="1" dirty="0">
                          <a:effectLst/>
                          <a:latin typeface="Calibri"/>
                          <a:ea typeface="Calibri"/>
                          <a:cs typeface="Times New Roman"/>
                        </a:rPr>
                        <a:t> </a:t>
                      </a:r>
                      <a:endParaRPr lang="ru-RU" sz="1000" dirty="0">
                        <a:effectLst/>
                        <a:latin typeface="Arial"/>
                        <a:ea typeface="Calibri"/>
                        <a:cs typeface="Times New Roman"/>
                      </a:endParaRPr>
                    </a:p>
                    <a:p>
                      <a:pPr algn="ctr">
                        <a:spcAft>
                          <a:spcPts val="0"/>
                        </a:spcAft>
                      </a:pPr>
                      <a:r>
                        <a:rPr lang="ru-RU" sz="1000" b="1" dirty="0">
                          <a:effectLst/>
                          <a:latin typeface="Calibri"/>
                          <a:ea typeface="Calibri"/>
                          <a:cs typeface="Times New Roman"/>
                        </a:rPr>
                        <a:t> </a:t>
                      </a:r>
                      <a:endParaRPr lang="ru-RU" sz="1000" dirty="0">
                        <a:effectLst/>
                        <a:latin typeface="Arial"/>
                        <a:ea typeface="Calibri"/>
                        <a:cs typeface="Times New Roman"/>
                      </a:endParaRPr>
                    </a:p>
                    <a:p>
                      <a:pPr algn="ctr">
                        <a:spcAft>
                          <a:spcPts val="0"/>
                        </a:spcAft>
                      </a:pPr>
                      <a:r>
                        <a:rPr lang="ru-RU" sz="1000" b="1" dirty="0">
                          <a:effectLst/>
                          <a:latin typeface="Calibri"/>
                          <a:ea typeface="Calibri"/>
                          <a:cs typeface="Times New Roman"/>
                        </a:rPr>
                        <a:t> </a:t>
                      </a:r>
                      <a:endParaRPr lang="ru-RU" sz="1000" dirty="0">
                        <a:effectLst/>
                        <a:latin typeface="Arial"/>
                        <a:ea typeface="Calibri"/>
                        <a:cs typeface="Times New Roman"/>
                      </a:endParaRPr>
                    </a:p>
                    <a:p>
                      <a:pPr algn="ctr">
                        <a:spcAft>
                          <a:spcPts val="0"/>
                        </a:spcAft>
                      </a:pPr>
                      <a:r>
                        <a:rPr lang="ru-RU" sz="1000" b="1" dirty="0">
                          <a:effectLst/>
                          <a:latin typeface="Calibri"/>
                          <a:ea typeface="Calibri"/>
                          <a:cs typeface="Times New Roman"/>
                        </a:rPr>
                        <a:t> </a:t>
                      </a:r>
                      <a:endParaRPr lang="ru-RU" sz="1000" dirty="0">
                        <a:effectLst/>
                        <a:latin typeface="Arial"/>
                        <a:ea typeface="Calibri"/>
                        <a:cs typeface="Times New Roman"/>
                      </a:endParaRPr>
                    </a:p>
                    <a:p>
                      <a:pPr algn="ctr">
                        <a:spcAft>
                          <a:spcPts val="0"/>
                        </a:spcAft>
                      </a:pPr>
                      <a:r>
                        <a:rPr lang="ru-RU" sz="1000" b="1" dirty="0">
                          <a:effectLst/>
                          <a:latin typeface="Calibri"/>
                          <a:ea typeface="Calibri"/>
                          <a:cs typeface="Times New Roman"/>
                        </a:rPr>
                        <a:t> </a:t>
                      </a:r>
                      <a:endParaRPr lang="ru-RU" sz="1000" dirty="0">
                        <a:effectLst/>
                        <a:latin typeface="Arial"/>
                        <a:ea typeface="Calibri"/>
                        <a:cs typeface="Times New Roman"/>
                      </a:endParaRPr>
                    </a:p>
                    <a:p>
                      <a:pPr algn="ctr">
                        <a:spcAft>
                          <a:spcPts val="0"/>
                        </a:spcAft>
                      </a:pPr>
                      <a:r>
                        <a:rPr lang="ru-RU" sz="1000" b="1" dirty="0">
                          <a:effectLst/>
                          <a:latin typeface="Calibri"/>
                          <a:ea typeface="Calibri"/>
                          <a:cs typeface="Times New Roman"/>
                        </a:rPr>
                        <a:t> </a:t>
                      </a:r>
                      <a:endParaRPr lang="ru-RU" sz="1000" dirty="0">
                        <a:effectLst/>
                        <a:latin typeface="Arial"/>
                        <a:ea typeface="Calibri"/>
                        <a:cs typeface="Times New Roman"/>
                      </a:endParaRPr>
                    </a:p>
                    <a:p>
                      <a:pPr algn="ctr">
                        <a:spcAft>
                          <a:spcPts val="0"/>
                        </a:spcAft>
                      </a:pPr>
                      <a:r>
                        <a:rPr lang="ru-RU" sz="1000" b="1" dirty="0">
                          <a:effectLst/>
                          <a:latin typeface="Calibri"/>
                          <a:ea typeface="Calibri"/>
                          <a:cs typeface="Times New Roman"/>
                        </a:rPr>
                        <a:t> </a:t>
                      </a:r>
                      <a:endParaRPr lang="ru-RU" sz="1000" dirty="0">
                        <a:effectLst/>
                        <a:latin typeface="Arial"/>
                        <a:ea typeface="Calibri"/>
                        <a:cs typeface="Times New Roman"/>
                      </a:endParaRPr>
                    </a:p>
                  </a:txBody>
                  <a:tcPr marL="31996" marR="31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gn="ctr">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ФЕВРАЛЬ</a:t>
                      </a:r>
                      <a:endParaRPr lang="ru-RU" sz="1000" dirty="0">
                        <a:effectLst/>
                        <a:latin typeface="Arial"/>
                        <a:ea typeface="Calibri"/>
                        <a:cs typeface="Times New Roman"/>
                      </a:endParaRPr>
                    </a:p>
                  </a:txBody>
                  <a:tcPr marL="31996" marR="31996"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ru-RU" sz="1000" b="1"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«Чьи тетки» (домашние животные) </a:t>
                      </a:r>
                      <a:r>
                        <a:rPr lang="ru-RU" sz="1000" dirty="0">
                          <a:effectLst/>
                          <a:latin typeface="Calibri"/>
                          <a:ea typeface="Calibri"/>
                          <a:cs typeface="Times New Roman"/>
                        </a:rPr>
                        <a:t>– учить детей называть животных и их детенышей.</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«Отгадай загадки об овощах» </a:t>
                      </a:r>
                      <a:r>
                        <a:rPr lang="ru-RU" sz="1000" dirty="0">
                          <a:effectLst/>
                          <a:latin typeface="Calibri"/>
                          <a:ea typeface="Calibri"/>
                          <a:cs typeface="Times New Roman"/>
                        </a:rPr>
                        <a:t>– учить детей отгадывать загадки, опираясь на ключевые слова.</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«Найди по названию» (птицы) </a:t>
                      </a:r>
                      <a:r>
                        <a:rPr lang="ru-RU" sz="1000" dirty="0">
                          <a:effectLst/>
                          <a:latin typeface="Calibri"/>
                          <a:ea typeface="Calibri"/>
                          <a:cs typeface="Times New Roman"/>
                        </a:rPr>
                        <a:t>– закреплять знания детей о  птицах, развивать слуховое  восприятие.</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«Где спряталась матрешка» </a:t>
                      </a:r>
                      <a:r>
                        <a:rPr lang="ru-RU" sz="1000" dirty="0">
                          <a:effectLst/>
                          <a:latin typeface="Calibri"/>
                          <a:ea typeface="Calibri"/>
                          <a:cs typeface="Times New Roman"/>
                        </a:rPr>
                        <a:t>– закрепить знания детей о растениях, воспитывать любознательность.</a:t>
                      </a:r>
                      <a:endParaRPr lang="ru-RU" sz="1000" dirty="0">
                        <a:effectLst/>
                        <a:latin typeface="Arial"/>
                        <a:ea typeface="Calibri"/>
                        <a:cs typeface="Times New Roman"/>
                      </a:endParaRPr>
                    </a:p>
                    <a:p>
                      <a:pPr>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«Когда это бывает» </a:t>
                      </a:r>
                      <a:r>
                        <a:rPr lang="ru-RU" sz="1000" dirty="0">
                          <a:effectLst/>
                          <a:latin typeface="Calibri"/>
                          <a:ea typeface="Calibri"/>
                          <a:cs typeface="Times New Roman"/>
                        </a:rPr>
                        <a:t>– уточнять и углублять знания детей о временах года.</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«Кто с хозяином живет, что хозяину дает»</a:t>
                      </a:r>
                      <a:r>
                        <a:rPr lang="ru-RU" sz="1000" dirty="0">
                          <a:effectLst/>
                          <a:latin typeface="Calibri"/>
                          <a:ea typeface="Calibri"/>
                          <a:cs typeface="Times New Roman"/>
                        </a:rPr>
                        <a:t> – закреплять знания детей о домашних животных и пользе, которую они приносят.</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 </a:t>
                      </a:r>
                      <a:endParaRPr lang="ru-RU" sz="1000" dirty="0">
                        <a:effectLst/>
                        <a:latin typeface="Arial"/>
                        <a:ea typeface="Calibri"/>
                        <a:cs typeface="Times New Roman"/>
                      </a:endParaRPr>
                    </a:p>
                  </a:txBody>
                  <a:tcPr marL="31996" marR="319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219227630"/>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106690"/>
          </a:xfrm>
        </p:spPr>
        <p:txBody>
          <a:bodyPr>
            <a:normAutofit/>
          </a:bodyPr>
          <a:lstStyle/>
          <a:p>
            <a:pPr marL="450215">
              <a:spcAft>
                <a:spcPts val="0"/>
              </a:spcAft>
            </a:pPr>
            <a:r>
              <a:rPr lang="ru-RU" sz="2000" b="1" spc="-5" dirty="0" smtClean="0">
                <a:effectLst/>
                <a:latin typeface="Times New Roman"/>
                <a:ea typeface="Calibri"/>
              </a:rPr>
              <a:t>ЗАДАЧИ ИССЛЕДОВАНИЯ:</a:t>
            </a:r>
            <a:r>
              <a:rPr lang="ru-RU" sz="2700" dirty="0" smtClean="0">
                <a:effectLst/>
                <a:latin typeface="Arial"/>
                <a:ea typeface="Calibri"/>
              </a:rPr>
              <a:t/>
            </a:r>
            <a:br>
              <a:rPr lang="ru-RU" sz="2700" dirty="0" smtClean="0">
                <a:effectLst/>
                <a:latin typeface="Arial"/>
                <a:ea typeface="Calibri"/>
              </a:rPr>
            </a:br>
            <a:r>
              <a:rPr lang="ru-RU" sz="2700" dirty="0" smtClean="0">
                <a:effectLst/>
                <a:latin typeface="Times New Roman"/>
                <a:ea typeface="Calibri"/>
              </a:rPr>
              <a:t> </a:t>
            </a:r>
            <a:r>
              <a:rPr lang="ru-RU" sz="2700" dirty="0" smtClean="0">
                <a:effectLst/>
                <a:latin typeface="Arial"/>
                <a:ea typeface="Calibri"/>
              </a:rPr>
              <a:t/>
            </a:r>
            <a:br>
              <a:rPr lang="ru-RU" sz="2700" dirty="0" smtClean="0">
                <a:effectLst/>
                <a:latin typeface="Arial"/>
                <a:ea typeface="Calibri"/>
              </a:rPr>
            </a:br>
            <a:r>
              <a:rPr lang="ru-RU" sz="2200" dirty="0" smtClean="0">
                <a:effectLst/>
                <a:latin typeface="Times New Roman"/>
                <a:ea typeface="Calibri"/>
              </a:rPr>
              <a:t>• Определить    место    проектно-исследовательского        метода    в образовательном процессе.</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 </a:t>
            </a:r>
            <a:r>
              <a:rPr lang="ru-RU" sz="2200" spc="-5" dirty="0" smtClean="0">
                <a:effectLst/>
                <a:latin typeface="Times New Roman"/>
                <a:ea typeface="Calibri"/>
              </a:rPr>
              <a:t>Определить психологические и психофизические особенности детей </a:t>
            </a:r>
            <a:r>
              <a:rPr lang="ru-RU" sz="2200" dirty="0" smtClean="0">
                <a:effectLst/>
                <a:latin typeface="Times New Roman"/>
                <a:ea typeface="Calibri"/>
              </a:rPr>
              <a:t>дошкольного возраста.</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 • Определить педагогические условия формирования экологических представлений у детей дошкольного возраста.</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 • Выявить возможность применения проектно-исследовательского метода при работе с детьми дошкольного возраста.</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  • </a:t>
            </a:r>
            <a:r>
              <a:rPr lang="ru-RU" sz="2200" spc="-10" dirty="0" smtClean="0">
                <a:effectLst/>
                <a:latin typeface="Times New Roman"/>
                <a:ea typeface="Calibri"/>
              </a:rPr>
              <a:t>Дать рекомендации по использованию проектно- исследовательского </a:t>
            </a:r>
            <a:r>
              <a:rPr lang="ru-RU" sz="2200" dirty="0" smtClean="0">
                <a:effectLst/>
                <a:latin typeface="Times New Roman"/>
                <a:ea typeface="Calibri"/>
              </a:rPr>
              <a:t>метода в экологическом образовании дошкольников.</a:t>
            </a:r>
            <a:r>
              <a:rPr lang="ru-RU" sz="2200" dirty="0" smtClean="0">
                <a:effectLst/>
                <a:latin typeface="Arial"/>
                <a:ea typeface="Calibri"/>
              </a:rPr>
              <a:t/>
            </a:r>
            <a:br>
              <a:rPr lang="ru-RU" sz="2200" dirty="0" smtClean="0">
                <a:effectLst/>
                <a:latin typeface="Arial"/>
                <a:ea typeface="Calibri"/>
              </a:rPr>
            </a:br>
            <a:endParaRPr lang="ru-RU" sz="2200" dirty="0"/>
          </a:p>
        </p:txBody>
      </p:sp>
    </p:spTree>
    <p:extLst>
      <p:ext uri="{BB962C8B-B14F-4D97-AF65-F5344CB8AC3E}">
        <p14:creationId xmlns:p14="http://schemas.microsoft.com/office/powerpoint/2010/main" val="3054016620"/>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3877902482"/>
              </p:ext>
            </p:extLst>
          </p:nvPr>
        </p:nvGraphicFramePr>
        <p:xfrm>
          <a:off x="1475656" y="620688"/>
          <a:ext cx="6336703" cy="5791200"/>
        </p:xfrm>
        <a:graphic>
          <a:graphicData uri="http://schemas.openxmlformats.org/drawingml/2006/table">
            <a:tbl>
              <a:tblPr firstRow="1" firstCol="1" bandRow="1"/>
              <a:tblGrid>
                <a:gridCol w="489254"/>
                <a:gridCol w="2853565"/>
                <a:gridCol w="489254"/>
                <a:gridCol w="2504630"/>
              </a:tblGrid>
              <a:tr h="5559291">
                <a:tc>
                  <a:txBody>
                    <a:bodyPr/>
                    <a:lstStyle/>
                    <a:p>
                      <a:pPr marL="71755" marR="71755" algn="ctr">
                        <a:spcAft>
                          <a:spcPts val="0"/>
                        </a:spcAft>
                      </a:pPr>
                      <a:r>
                        <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МАЙ</a:t>
                      </a:r>
                    </a:p>
                    <a:p>
                      <a:pPr marL="71755" marR="71755" algn="ctr">
                        <a:spcAft>
                          <a:spcPts val="0"/>
                        </a:spcAft>
                      </a:pPr>
                      <a:r>
                        <a:rPr lang="ru-RU" sz="1000" b="1" cap="all" baseline="0"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МАРТ</a:t>
                      </a:r>
                      <a:endParaRPr lang="ru-RU" sz="1000" dirty="0">
                        <a:effectLst/>
                        <a:latin typeface="Arial"/>
                        <a:ea typeface="Calibri"/>
                        <a:cs typeface="Times New Roman"/>
                      </a:endParaRPr>
                    </a:p>
                  </a:txBody>
                  <a:tcPr marL="32568" marR="3256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ru-RU" sz="1000" b="1"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«Помоги малышам» </a:t>
                      </a:r>
                      <a:r>
                        <a:rPr lang="ru-RU" sz="1000" dirty="0">
                          <a:effectLst/>
                          <a:latin typeface="Calibri"/>
                          <a:ea typeface="Calibri"/>
                          <a:cs typeface="Times New Roman"/>
                        </a:rPr>
                        <a:t>– учить детей называть животных и их детенышей. Подбирать парные картинки.</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«Магазин цветов» (комнатные растения) </a:t>
                      </a:r>
                      <a:r>
                        <a:rPr lang="ru-RU" sz="1000" dirty="0">
                          <a:effectLst/>
                          <a:latin typeface="Calibri"/>
                          <a:ea typeface="Calibri"/>
                          <a:cs typeface="Times New Roman"/>
                        </a:rPr>
                        <a:t>– учить детей описывать растения, которые надо купить.</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«Съедобное и несъедобное» </a:t>
                      </a:r>
                      <a:r>
                        <a:rPr lang="ru-RU" sz="1000" dirty="0">
                          <a:effectLst/>
                          <a:latin typeface="Calibri"/>
                          <a:ea typeface="Calibri"/>
                          <a:cs typeface="Times New Roman"/>
                        </a:rPr>
                        <a:t>– закреплять знания детей о съедобных и несъедобных растениях.</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«Узнай по голосу» </a:t>
                      </a:r>
                      <a:r>
                        <a:rPr lang="ru-RU" sz="1000" dirty="0">
                          <a:effectLst/>
                          <a:latin typeface="Calibri"/>
                          <a:ea typeface="Calibri"/>
                          <a:cs typeface="Times New Roman"/>
                        </a:rPr>
                        <a:t>– учить детей определять птицу по звукам голоса.</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«Чей хвост» </a:t>
                      </a:r>
                      <a:r>
                        <a:rPr lang="ru-RU" sz="1000" dirty="0">
                          <a:effectLst/>
                          <a:latin typeface="Calibri"/>
                          <a:ea typeface="Calibri"/>
                          <a:cs typeface="Times New Roman"/>
                        </a:rPr>
                        <a:t>– развивать у детей способность анализировать, закреплять умение называть и различать животных.</a:t>
                      </a:r>
                      <a:endParaRPr lang="ru-RU" sz="1000" dirty="0">
                        <a:effectLst/>
                        <a:latin typeface="Arial"/>
                        <a:ea typeface="Calibri"/>
                        <a:cs typeface="Times New Roman"/>
                      </a:endParaRPr>
                    </a:p>
                    <a:p>
                      <a:pPr>
                        <a:lnSpc>
                          <a:spcPts val="1200"/>
                        </a:lnSpc>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«Кого не стало» </a:t>
                      </a:r>
                      <a:r>
                        <a:rPr lang="ru-RU" sz="1000" dirty="0">
                          <a:effectLst/>
                          <a:latin typeface="Calibri"/>
                          <a:ea typeface="Calibri"/>
                          <a:cs typeface="Times New Roman"/>
                        </a:rPr>
                        <a:t>– развивать  у детей наблюдательность, закреплять названия домашних животных</a:t>
                      </a:r>
                      <a:r>
                        <a:rPr lang="ru-RU" sz="1000" dirty="0" smtClean="0">
                          <a:effectLst/>
                          <a:latin typeface="Calibri"/>
                          <a:ea typeface="Calibri"/>
                          <a:cs typeface="Times New Roman"/>
                        </a:rPr>
                        <a:t>.</a:t>
                      </a:r>
                      <a:endParaRPr lang="ru-RU" sz="1000" b="1" dirty="0" smtClean="0">
                        <a:effectLst/>
                        <a:latin typeface="Calibri"/>
                        <a:ea typeface="Calibri"/>
                        <a:cs typeface="Times New Roman"/>
                      </a:endParaRPr>
                    </a:p>
                    <a:p>
                      <a:pPr>
                        <a:spcAft>
                          <a:spcPts val="0"/>
                        </a:spcAft>
                      </a:pPr>
                      <a:r>
                        <a:rPr lang="ru-RU" sz="1000" b="1" dirty="0" smtClean="0">
                          <a:effectLst/>
                          <a:latin typeface="Calibri"/>
                          <a:ea typeface="Calibri"/>
                          <a:cs typeface="Times New Roman"/>
                        </a:rPr>
                        <a:t>«Магазин цветов» (садовые растения) </a:t>
                      </a:r>
                      <a:r>
                        <a:rPr lang="ru-RU" sz="1000" dirty="0" smtClean="0">
                          <a:effectLst/>
                          <a:latin typeface="Calibri"/>
                          <a:ea typeface="Calibri"/>
                          <a:cs typeface="Times New Roman"/>
                        </a:rPr>
                        <a:t>– учить детей описывать растения, которые надо купить.</a:t>
                      </a:r>
                      <a:endParaRPr lang="ru-RU" sz="800" dirty="0" smtClean="0">
                        <a:effectLst/>
                        <a:latin typeface="Arial"/>
                        <a:ea typeface="Calibri"/>
                      </a:endParaRPr>
                    </a:p>
                    <a:p>
                      <a:pPr>
                        <a:spcAft>
                          <a:spcPts val="0"/>
                        </a:spcAft>
                      </a:pPr>
                      <a:r>
                        <a:rPr lang="ru-RU" sz="1000" b="1" dirty="0" smtClean="0">
                          <a:effectLst/>
                          <a:latin typeface="Calibri"/>
                          <a:ea typeface="Calibri"/>
                          <a:cs typeface="Times New Roman"/>
                        </a:rPr>
                        <a:t>«Четвертый лишний» (дикие животные) </a:t>
                      </a:r>
                      <a:r>
                        <a:rPr lang="ru-RU" sz="1000" dirty="0" smtClean="0">
                          <a:effectLst/>
                          <a:latin typeface="Calibri"/>
                          <a:ea typeface="Calibri"/>
                          <a:cs typeface="Times New Roman"/>
                        </a:rPr>
                        <a:t>– учить детей замечать ошибки, развивать наблюдательность.</a:t>
                      </a:r>
                      <a:endParaRPr lang="ru-RU" sz="800" dirty="0" smtClean="0">
                        <a:effectLst/>
                        <a:latin typeface="Arial"/>
                        <a:ea typeface="Calibri"/>
                      </a:endParaRPr>
                    </a:p>
                    <a:p>
                      <a:pPr>
                        <a:spcAft>
                          <a:spcPts val="0"/>
                        </a:spcAft>
                      </a:pPr>
                      <a:r>
                        <a:rPr lang="ru-RU" sz="1000" b="1" dirty="0" smtClean="0">
                          <a:effectLst/>
                          <a:latin typeface="Calibri"/>
                          <a:ea typeface="Calibri"/>
                          <a:cs typeface="Times New Roman"/>
                        </a:rPr>
                        <a:t>«Парные картинки» (рыбы) </a:t>
                      </a:r>
                      <a:r>
                        <a:rPr lang="ru-RU" sz="1000" dirty="0" smtClean="0">
                          <a:effectLst/>
                          <a:latin typeface="Calibri"/>
                          <a:ea typeface="Calibri"/>
                          <a:cs typeface="Times New Roman"/>
                        </a:rPr>
                        <a:t>– воспитывать наблюдательность; умение находить в предметах, изображенных картинках, сходство и различие.</a:t>
                      </a:r>
                      <a:endParaRPr lang="ru-RU" sz="800" dirty="0" smtClean="0">
                        <a:effectLst/>
                        <a:latin typeface="Arial"/>
                        <a:ea typeface="Calibri"/>
                      </a:endParaRPr>
                    </a:p>
                    <a:p>
                      <a:pPr>
                        <a:spcAft>
                          <a:spcPts val="0"/>
                        </a:spcAft>
                      </a:pPr>
                      <a:r>
                        <a:rPr lang="ru-RU" sz="1000" b="1" dirty="0" smtClean="0">
                          <a:effectLst/>
                          <a:latin typeface="Calibri"/>
                          <a:ea typeface="Calibri"/>
                          <a:cs typeface="Times New Roman"/>
                        </a:rPr>
                        <a:t>«Отбери и назови цветы, которые знаешь» </a:t>
                      </a:r>
                      <a:r>
                        <a:rPr lang="ru-RU" sz="1000" dirty="0" smtClean="0">
                          <a:effectLst/>
                          <a:latin typeface="Calibri"/>
                          <a:ea typeface="Calibri"/>
                          <a:cs typeface="Times New Roman"/>
                        </a:rPr>
                        <a:t>– закреплять умения  детей различать и называть цветы. </a:t>
                      </a:r>
                      <a:endParaRPr lang="ru-RU" sz="800" dirty="0" smtClean="0">
                        <a:effectLst/>
                        <a:latin typeface="Arial"/>
                        <a:ea typeface="Calibri"/>
                      </a:endParaRPr>
                    </a:p>
                    <a:p>
                      <a:pPr>
                        <a:spcAft>
                          <a:spcPts val="0"/>
                        </a:spcAft>
                      </a:pPr>
                      <a:r>
                        <a:rPr lang="ru-RU" sz="1000" dirty="0" smtClean="0">
                          <a:effectLst/>
                          <a:latin typeface="Calibri"/>
                          <a:ea typeface="Calibri"/>
                          <a:cs typeface="Times New Roman"/>
                        </a:rPr>
                        <a:t> </a:t>
                      </a:r>
                      <a:r>
                        <a:rPr lang="ru-RU" sz="1000" b="1" dirty="0" smtClean="0">
                          <a:effectLst/>
                          <a:latin typeface="Calibri"/>
                          <a:ea typeface="Calibri"/>
                          <a:cs typeface="Times New Roman"/>
                        </a:rPr>
                        <a:t>«Охотник и пастух» </a:t>
                      </a:r>
                      <a:r>
                        <a:rPr lang="ru-RU" sz="1000" dirty="0" smtClean="0">
                          <a:effectLst/>
                          <a:latin typeface="Calibri"/>
                          <a:ea typeface="Calibri"/>
                          <a:cs typeface="Times New Roman"/>
                        </a:rPr>
                        <a:t>– упражнять детей в группировки диких и домашних животных.</a:t>
                      </a:r>
                      <a:endParaRPr lang="ru-RU" sz="800" dirty="0" smtClean="0">
                        <a:effectLst/>
                        <a:latin typeface="Arial"/>
                        <a:ea typeface="Calibri"/>
                      </a:endParaRPr>
                    </a:p>
                    <a:p>
                      <a:pPr>
                        <a:spcAft>
                          <a:spcPts val="0"/>
                        </a:spcAft>
                      </a:pPr>
                      <a:r>
                        <a:rPr lang="ru-RU" sz="1000" b="1" dirty="0" smtClean="0">
                          <a:effectLst/>
                          <a:latin typeface="Calibri"/>
                          <a:ea typeface="Calibri"/>
                          <a:cs typeface="Times New Roman"/>
                        </a:rPr>
                        <a:t>«Найди в букете такой же цветок» </a:t>
                      </a:r>
                      <a:r>
                        <a:rPr lang="ru-RU" sz="1000" dirty="0" smtClean="0">
                          <a:effectLst/>
                          <a:latin typeface="Calibri"/>
                          <a:ea typeface="Calibri"/>
                          <a:cs typeface="Times New Roman"/>
                        </a:rPr>
                        <a:t>– учить детей находить листок по показу. Закреплять названия цветов.</a:t>
                      </a:r>
                      <a:endParaRPr lang="ru-RU" sz="800" dirty="0" smtClean="0">
                        <a:effectLst/>
                        <a:latin typeface="Arial"/>
                        <a:ea typeface="Calibri"/>
                      </a:endParaRPr>
                    </a:p>
                    <a:p>
                      <a:pPr>
                        <a:spcAft>
                          <a:spcPts val="0"/>
                        </a:spcAft>
                      </a:pPr>
                      <a:endParaRPr lang="ru-RU" sz="1000" dirty="0">
                        <a:effectLst/>
                        <a:latin typeface="Arial"/>
                        <a:ea typeface="Calibri"/>
                        <a:cs typeface="Times New Roman"/>
                      </a:endParaRPr>
                    </a:p>
                  </a:txBody>
                  <a:tcPr marL="32568" marR="32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gn="ctr">
                        <a:spcAft>
                          <a:spcPts val="0"/>
                        </a:spcAft>
                      </a:pPr>
                      <a:r>
                        <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p>
                    <a:p>
                      <a:pPr marL="71755" marR="71755" algn="ctr">
                        <a:spcAft>
                          <a:spcPts val="0"/>
                        </a:spcAft>
                      </a:pPr>
                      <a:r>
                        <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АПРЕЛЬ</a:t>
                      </a:r>
                      <a:endParaRPr lang="ru-RU" sz="1000" dirty="0">
                        <a:effectLst/>
                        <a:latin typeface="Arial"/>
                        <a:ea typeface="Calibri"/>
                        <a:cs typeface="Times New Roman"/>
                      </a:endParaRPr>
                    </a:p>
                  </a:txBody>
                  <a:tcPr marL="32568" marR="3256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b="1"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«Где спряталась матрешка» </a:t>
                      </a:r>
                      <a:r>
                        <a:rPr lang="ru-RU" sz="1000" dirty="0">
                          <a:effectLst/>
                          <a:latin typeface="Calibri"/>
                          <a:ea typeface="Calibri"/>
                          <a:cs typeface="Times New Roman"/>
                        </a:rPr>
                        <a:t>– закреплять знания детей о домашних животных, и пользе, которую они приносят</a:t>
                      </a:r>
                      <a:r>
                        <a:rPr lang="ru-RU" sz="1000" dirty="0" smtClean="0">
                          <a:effectLst/>
                          <a:latin typeface="Calibri"/>
                          <a:ea typeface="Calibri"/>
                          <a:cs typeface="Times New Roman"/>
                        </a:rPr>
                        <a:t>.</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«Какую пользу приносят» (домашние животные) </a:t>
                      </a:r>
                      <a:r>
                        <a:rPr lang="ru-RU" sz="1000" dirty="0">
                          <a:effectLst/>
                          <a:latin typeface="Calibri"/>
                          <a:ea typeface="Calibri"/>
                          <a:cs typeface="Times New Roman"/>
                        </a:rPr>
                        <a:t>– закреплять знания детей о домашних животных и пользе, которую они приносят</a:t>
                      </a:r>
                      <a:r>
                        <a:rPr lang="ru-RU" sz="1000" dirty="0" smtClean="0">
                          <a:effectLst/>
                          <a:latin typeface="Calibri"/>
                          <a:ea typeface="Calibri"/>
                          <a:cs typeface="Times New Roman"/>
                        </a:rPr>
                        <a:t>.</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«Отгадай загадку о птицах» </a:t>
                      </a:r>
                      <a:r>
                        <a:rPr lang="ru-RU" sz="1000" dirty="0">
                          <a:effectLst/>
                          <a:latin typeface="Calibri"/>
                          <a:ea typeface="Calibri"/>
                          <a:cs typeface="Times New Roman"/>
                        </a:rPr>
                        <a:t>– учить детей отгадывать загадки, опираясь на ключевые слова</a:t>
                      </a:r>
                      <a:r>
                        <a:rPr lang="ru-RU" sz="1000" dirty="0" smtClean="0">
                          <a:effectLst/>
                          <a:latin typeface="Calibri"/>
                          <a:ea typeface="Calibri"/>
                          <a:cs typeface="Times New Roman"/>
                        </a:rPr>
                        <a:t>.</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«Опиши, мы отгадаем» </a:t>
                      </a:r>
                      <a:r>
                        <a:rPr lang="ru-RU" sz="1000" dirty="0">
                          <a:effectLst/>
                          <a:latin typeface="Calibri"/>
                          <a:ea typeface="Calibri"/>
                          <a:cs typeface="Times New Roman"/>
                        </a:rPr>
                        <a:t>– уметь детей классифицировать растения по их признакам</a:t>
                      </a:r>
                      <a:r>
                        <a:rPr lang="ru-RU" sz="1000" dirty="0" smtClean="0">
                          <a:effectLst/>
                          <a:latin typeface="Calibri"/>
                          <a:ea typeface="Calibri"/>
                          <a:cs typeface="Times New Roman"/>
                        </a:rPr>
                        <a:t>.</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«Найди дерево по описанию» </a:t>
                      </a:r>
                      <a:r>
                        <a:rPr lang="ru-RU" sz="1000" dirty="0">
                          <a:effectLst/>
                          <a:latin typeface="Calibri"/>
                          <a:ea typeface="Calibri"/>
                          <a:cs typeface="Times New Roman"/>
                        </a:rPr>
                        <a:t>– учить детей находить деревья по описанным характерным признакам</a:t>
                      </a:r>
                      <a:r>
                        <a:rPr lang="ru-RU" sz="1000" dirty="0" smtClean="0">
                          <a:effectLst/>
                          <a:latin typeface="Calibri"/>
                          <a:ea typeface="Calibri"/>
                          <a:cs typeface="Times New Roman"/>
                        </a:rPr>
                        <a:t>.</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«А кто потом» </a:t>
                      </a:r>
                      <a:r>
                        <a:rPr lang="ru-RU" sz="1000" dirty="0">
                          <a:effectLst/>
                          <a:latin typeface="Calibri"/>
                          <a:ea typeface="Calibri"/>
                          <a:cs typeface="Times New Roman"/>
                        </a:rPr>
                        <a:t>– закреплять знания детей о частях суток; о деятельности детей в разное время дня.</a:t>
                      </a:r>
                      <a:endParaRPr lang="ru-RU" sz="1000" dirty="0">
                        <a:effectLst/>
                        <a:latin typeface="Arial"/>
                        <a:ea typeface="Calibri"/>
                        <a:cs typeface="Times New Roman"/>
                      </a:endParaRPr>
                    </a:p>
                    <a:p>
                      <a:pPr>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dirty="0">
                          <a:effectLst/>
                          <a:latin typeface="Calibri"/>
                          <a:ea typeface="Calibri"/>
                          <a:cs typeface="Times New Roman"/>
                        </a:rPr>
                        <a:t> </a:t>
                      </a:r>
                      <a:endParaRPr lang="ru-RU" sz="1000" dirty="0">
                        <a:effectLst/>
                        <a:latin typeface="Arial"/>
                        <a:ea typeface="Calibri"/>
                        <a:cs typeface="Times New Roman"/>
                      </a:endParaRPr>
                    </a:p>
                    <a:p>
                      <a:pPr>
                        <a:spcAft>
                          <a:spcPts val="0"/>
                        </a:spcAft>
                      </a:pPr>
                      <a:r>
                        <a:rPr lang="ru-RU" sz="1000" b="1" dirty="0">
                          <a:effectLst/>
                          <a:latin typeface="Calibri"/>
                          <a:ea typeface="Calibri"/>
                          <a:cs typeface="Times New Roman"/>
                        </a:rPr>
                        <a:t> </a:t>
                      </a:r>
                      <a:endParaRPr lang="ru-RU" sz="1000" dirty="0">
                        <a:effectLst/>
                        <a:latin typeface="Arial"/>
                        <a:ea typeface="Calibri"/>
                        <a:cs typeface="Times New Roman"/>
                      </a:endParaRPr>
                    </a:p>
                  </a:txBody>
                  <a:tcPr marL="32568" marR="32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060011045"/>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116632"/>
            <a:ext cx="8928992" cy="6624736"/>
          </a:xfrm>
        </p:spPr>
        <p:txBody>
          <a:bodyPr/>
          <a:lstStyle/>
          <a:p>
            <a:r>
              <a:rPr lang="ru-RU" sz="2200" b="1" dirty="0">
                <a:solidFill>
                  <a:prstClr val="black"/>
                </a:solidFill>
                <a:latin typeface="Times New Roman"/>
                <a:ea typeface="Calibri"/>
              </a:rPr>
              <a:t>Для положительной мотивации деятельности детей используются различные стимулы:</a:t>
            </a:r>
            <a:br>
              <a:rPr lang="ru-RU" sz="2200" b="1" dirty="0">
                <a:solidFill>
                  <a:prstClr val="black"/>
                </a:solidFill>
                <a:latin typeface="Times New Roman"/>
                <a:ea typeface="Calibri"/>
              </a:rPr>
            </a:br>
            <a:r>
              <a:rPr lang="ru-RU" sz="2200" dirty="0">
                <a:solidFill>
                  <a:prstClr val="black"/>
                </a:solidFill>
                <a:latin typeface="Arial"/>
                <a:ea typeface="Calibri"/>
              </a:rPr>
              <a:t/>
            </a:r>
            <a:br>
              <a:rPr lang="ru-RU" sz="2200" dirty="0">
                <a:solidFill>
                  <a:prstClr val="black"/>
                </a:solidFill>
                <a:latin typeface="Arial"/>
                <a:ea typeface="Calibri"/>
              </a:rPr>
            </a:br>
            <a:r>
              <a:rPr lang="ru-RU" sz="2200" dirty="0">
                <a:solidFill>
                  <a:prstClr val="black"/>
                </a:solidFill>
                <a:latin typeface="Times New Roman"/>
                <a:ea typeface="Calibri"/>
              </a:rPr>
              <a:t>• внешние стимулы (новизна, необычность объекта);</a:t>
            </a:r>
            <a:r>
              <a:rPr lang="ru-RU" sz="2200" dirty="0">
                <a:solidFill>
                  <a:prstClr val="black"/>
                </a:solidFill>
                <a:latin typeface="Arial"/>
                <a:ea typeface="Calibri"/>
              </a:rPr>
              <a:t/>
            </a:r>
            <a:br>
              <a:rPr lang="ru-RU" sz="2200" dirty="0">
                <a:solidFill>
                  <a:prstClr val="black"/>
                </a:solidFill>
                <a:latin typeface="Arial"/>
                <a:ea typeface="Calibri"/>
              </a:rPr>
            </a:br>
            <a:r>
              <a:rPr lang="ru-RU" sz="2200" dirty="0">
                <a:solidFill>
                  <a:prstClr val="black"/>
                </a:solidFill>
                <a:latin typeface="Times New Roman"/>
                <a:ea typeface="Calibri"/>
              </a:rPr>
              <a:t>• тайна, сюрприз;</a:t>
            </a:r>
            <a:r>
              <a:rPr lang="ru-RU" sz="2200" dirty="0">
                <a:solidFill>
                  <a:prstClr val="black"/>
                </a:solidFill>
                <a:latin typeface="Arial"/>
                <a:ea typeface="Calibri"/>
              </a:rPr>
              <a:t/>
            </a:r>
            <a:br>
              <a:rPr lang="ru-RU" sz="2200" dirty="0">
                <a:solidFill>
                  <a:prstClr val="black"/>
                </a:solidFill>
                <a:latin typeface="Arial"/>
                <a:ea typeface="Calibri"/>
              </a:rPr>
            </a:br>
            <a:r>
              <a:rPr lang="ru-RU" sz="2200" dirty="0">
                <a:solidFill>
                  <a:prstClr val="black"/>
                </a:solidFill>
                <a:latin typeface="Times New Roman"/>
                <a:ea typeface="Calibri"/>
              </a:rPr>
              <a:t>• мотив помощи;</a:t>
            </a:r>
            <a:r>
              <a:rPr lang="ru-RU" sz="2200" dirty="0">
                <a:solidFill>
                  <a:prstClr val="black"/>
                </a:solidFill>
                <a:latin typeface="Arial"/>
                <a:ea typeface="Calibri"/>
              </a:rPr>
              <a:t/>
            </a:r>
            <a:br>
              <a:rPr lang="ru-RU" sz="2200" dirty="0">
                <a:solidFill>
                  <a:prstClr val="black"/>
                </a:solidFill>
                <a:latin typeface="Arial"/>
                <a:ea typeface="Calibri"/>
              </a:rPr>
            </a:br>
            <a:r>
              <a:rPr lang="ru-RU" sz="2200" dirty="0">
                <a:solidFill>
                  <a:prstClr val="black"/>
                </a:solidFill>
                <a:latin typeface="Times New Roman"/>
                <a:ea typeface="Calibri"/>
              </a:rPr>
              <a:t>• познавательный момент (почему так);</a:t>
            </a:r>
            <a:r>
              <a:rPr lang="ru-RU" sz="2200" dirty="0">
                <a:solidFill>
                  <a:prstClr val="black"/>
                </a:solidFill>
                <a:latin typeface="Arial"/>
                <a:ea typeface="Calibri"/>
              </a:rPr>
              <a:t/>
            </a:r>
            <a:br>
              <a:rPr lang="ru-RU" sz="2200" dirty="0">
                <a:solidFill>
                  <a:prstClr val="black"/>
                </a:solidFill>
                <a:latin typeface="Arial"/>
                <a:ea typeface="Calibri"/>
              </a:rPr>
            </a:br>
            <a:r>
              <a:rPr lang="ru-RU" sz="2200" dirty="0">
                <a:solidFill>
                  <a:prstClr val="black"/>
                </a:solidFill>
                <a:latin typeface="Times New Roman"/>
                <a:ea typeface="Calibri"/>
              </a:rPr>
              <a:t>• ситуация выбора.</a:t>
            </a:r>
            <a:br>
              <a:rPr lang="ru-RU" sz="2200" dirty="0">
                <a:solidFill>
                  <a:prstClr val="black"/>
                </a:solidFill>
                <a:latin typeface="Times New Roman"/>
                <a:ea typeface="Calibri"/>
              </a:rPr>
            </a:br>
            <a:r>
              <a:rPr lang="ru-RU" sz="2200" dirty="0">
                <a:solidFill>
                  <a:prstClr val="black"/>
                </a:solidFill>
                <a:latin typeface="Times New Roman"/>
                <a:ea typeface="Calibri"/>
              </a:rPr>
              <a:t/>
            </a:r>
            <a:br>
              <a:rPr lang="ru-RU" sz="2200" dirty="0">
                <a:solidFill>
                  <a:prstClr val="black"/>
                </a:solidFill>
                <a:latin typeface="Times New Roman"/>
                <a:ea typeface="Calibri"/>
              </a:rPr>
            </a:br>
            <a:r>
              <a:rPr lang="ru-RU" sz="2200" dirty="0">
                <a:solidFill>
                  <a:prstClr val="black">
                    <a:lumMod val="75000"/>
                    <a:lumOff val="25000"/>
                  </a:prstClr>
                </a:solidFill>
                <a:latin typeface="Times New Roman"/>
                <a:ea typeface="Calibri"/>
              </a:rPr>
              <a:t>В    целях    мониторинга    эффективности    разработанной    системы, провела мониторинг с детьми и опрос среди родителей по развитию познавательной активности в процесс экспериментальной деятельности. </a:t>
            </a:r>
            <a:r>
              <a:rPr lang="ru-RU" sz="1200" dirty="0">
                <a:solidFill>
                  <a:prstClr val="black">
                    <a:lumMod val="75000"/>
                    <a:lumOff val="25000"/>
                  </a:prstClr>
                </a:solidFill>
                <a:latin typeface="Arial"/>
                <a:ea typeface="Calibri"/>
              </a:rPr>
              <a:t/>
            </a:r>
            <a:br>
              <a:rPr lang="ru-RU" sz="1200" dirty="0">
                <a:solidFill>
                  <a:prstClr val="black">
                    <a:lumMod val="75000"/>
                    <a:lumOff val="25000"/>
                  </a:prstClr>
                </a:solidFill>
                <a:latin typeface="Arial"/>
                <a:ea typeface="Calibri"/>
              </a:rPr>
            </a:br>
            <a:endParaRPr lang="ru-RU" dirty="0"/>
          </a:p>
        </p:txBody>
      </p:sp>
    </p:spTree>
    <p:extLst>
      <p:ext uri="{BB962C8B-B14F-4D97-AF65-F5344CB8AC3E}">
        <p14:creationId xmlns:p14="http://schemas.microsoft.com/office/powerpoint/2010/main" val="2645206988"/>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116632"/>
            <a:ext cx="8784976" cy="6624736"/>
          </a:xfrm>
        </p:spPr>
        <p:txBody>
          <a:bodyPr/>
          <a:lstStyle/>
          <a:p>
            <a:pPr marR="60960" lvl="0" algn="ctr">
              <a:spcAft>
                <a:spcPts val="0"/>
              </a:spcAft>
            </a:pPr>
            <a:r>
              <a:rPr lang="ru-RU" sz="2800" b="1" dirty="0" smtClean="0">
                <a:latin typeface="Times New Roman" pitchFamily="18" charset="0"/>
                <a:cs typeface="Times New Roman" pitchFamily="18" charset="0"/>
              </a:rPr>
              <a:t/>
            </a:r>
            <a:br>
              <a:rPr lang="ru-RU" sz="2800" b="1" dirty="0" smtClean="0">
                <a:latin typeface="Times New Roman" pitchFamily="18" charset="0"/>
                <a:cs typeface="Times New Roman" pitchFamily="18" charset="0"/>
              </a:rPr>
            </a:br>
            <a:r>
              <a:rPr lang="ru-RU" sz="2800" b="1" dirty="0">
                <a:latin typeface="Times New Roman" pitchFamily="18" charset="0"/>
                <a:cs typeface="Times New Roman" pitchFamily="18" charset="0"/>
              </a:rPr>
              <a:t/>
            </a:r>
            <a:br>
              <a:rPr lang="ru-RU" sz="2800" b="1" dirty="0">
                <a:latin typeface="Times New Roman" pitchFamily="18" charset="0"/>
                <a:cs typeface="Times New Roman" pitchFamily="18" charset="0"/>
              </a:rPr>
            </a:br>
            <a:r>
              <a:rPr lang="ru-RU" sz="2800" b="1" dirty="0" smtClean="0">
                <a:latin typeface="Times New Roman" pitchFamily="18" charset="0"/>
                <a:cs typeface="Times New Roman" pitchFamily="18" charset="0"/>
              </a:rPr>
              <a:t/>
            </a:r>
            <a:br>
              <a:rPr lang="ru-RU" sz="2800" b="1" dirty="0" smtClean="0">
                <a:latin typeface="Times New Roman" pitchFamily="18" charset="0"/>
                <a:cs typeface="Times New Roman" pitchFamily="18" charset="0"/>
              </a:rPr>
            </a:br>
            <a:r>
              <a:rPr lang="ru-RU" sz="2800" b="1" dirty="0" smtClean="0">
                <a:latin typeface="Times New Roman" pitchFamily="18" charset="0"/>
                <a:cs typeface="Times New Roman" pitchFamily="18" charset="0"/>
              </a:rPr>
              <a:t/>
            </a:r>
            <a:br>
              <a:rPr lang="ru-RU" sz="2800" b="1" dirty="0" smtClean="0">
                <a:latin typeface="Times New Roman" pitchFamily="18" charset="0"/>
                <a:cs typeface="Times New Roman" pitchFamily="18" charset="0"/>
              </a:rPr>
            </a:br>
            <a:r>
              <a:rPr lang="ru-RU" sz="2800" b="1" dirty="0" smtClean="0">
                <a:latin typeface="Times New Roman" pitchFamily="18" charset="0"/>
                <a:cs typeface="Times New Roman" pitchFamily="18" charset="0"/>
              </a:rPr>
              <a:t/>
            </a:r>
            <a:br>
              <a:rPr lang="ru-RU" sz="2800" b="1" dirty="0" smtClean="0">
                <a:latin typeface="Times New Roman" pitchFamily="18" charset="0"/>
                <a:cs typeface="Times New Roman" pitchFamily="18" charset="0"/>
              </a:rPr>
            </a:br>
            <a:r>
              <a:rPr lang="ru-RU" sz="2800" b="1" dirty="0" smtClean="0">
                <a:latin typeface="Times New Roman" pitchFamily="18" charset="0"/>
                <a:cs typeface="Times New Roman" pitchFamily="18" charset="0"/>
              </a:rPr>
              <a:t/>
            </a:r>
            <a:br>
              <a:rPr lang="ru-RU" sz="2800" b="1" dirty="0" smtClean="0">
                <a:latin typeface="Times New Roman" pitchFamily="18" charset="0"/>
                <a:cs typeface="Times New Roman" pitchFamily="18" charset="0"/>
              </a:rPr>
            </a:br>
            <a:r>
              <a:rPr lang="ru-RU" sz="2800" b="1" dirty="0" smtClean="0">
                <a:latin typeface="Times New Roman" pitchFamily="18" charset="0"/>
                <a:cs typeface="Times New Roman" pitchFamily="18" charset="0"/>
              </a:rPr>
              <a:t>Мной была разработана </a:t>
            </a:r>
            <a:r>
              <a:rPr lang="ru-RU" sz="2800" b="1" i="1" dirty="0" smtClean="0">
                <a:latin typeface="Times New Roman" pitchFamily="18" charset="0"/>
                <a:cs typeface="Times New Roman" pitchFamily="18" charset="0"/>
              </a:rPr>
              <a:t>система экологических игр:</a:t>
            </a:r>
            <a:br>
              <a:rPr lang="ru-RU" sz="2800" b="1" i="1" dirty="0" smtClean="0">
                <a:latin typeface="Times New Roman" pitchFamily="18" charset="0"/>
                <a:cs typeface="Times New Roman" pitchFamily="18" charset="0"/>
              </a:rPr>
            </a:br>
            <a:r>
              <a:rPr lang="ru-RU" sz="2800" b="1" i="1" dirty="0" smtClean="0">
                <a:latin typeface="Times New Roman" pitchFamily="18" charset="0"/>
                <a:cs typeface="Times New Roman" pitchFamily="18" charset="0"/>
              </a:rPr>
              <a:t/>
            </a:r>
            <a:br>
              <a:rPr lang="ru-RU" sz="2800" b="1" i="1" dirty="0" smtClean="0">
                <a:latin typeface="Times New Roman" pitchFamily="18" charset="0"/>
                <a:cs typeface="Times New Roman" pitchFamily="18" charset="0"/>
              </a:rPr>
            </a:br>
            <a:r>
              <a:rPr lang="ru-RU" sz="2400" dirty="0" smtClean="0">
                <a:latin typeface="Times New Roman"/>
                <a:ea typeface="Calibri"/>
              </a:rPr>
              <a:t>«</a:t>
            </a:r>
            <a:r>
              <a:rPr lang="ru-RU" sz="2400" dirty="0">
                <a:latin typeface="Times New Roman"/>
                <a:ea typeface="Calibri"/>
              </a:rPr>
              <a:t>Пищевая цепочка луга</a:t>
            </a:r>
            <a:r>
              <a:rPr lang="ru-RU" sz="2400" dirty="0" smtClean="0">
                <a:latin typeface="Times New Roman"/>
                <a:ea typeface="Calibri"/>
              </a:rPr>
              <a:t>»</a:t>
            </a:r>
            <a:br>
              <a:rPr lang="ru-RU" sz="2400" dirty="0" smtClean="0">
                <a:latin typeface="Times New Roman"/>
                <a:ea typeface="Calibri"/>
              </a:rPr>
            </a:br>
            <a:r>
              <a:rPr lang="ru-RU" sz="2400" dirty="0">
                <a:latin typeface="Arial"/>
                <a:ea typeface="Calibri"/>
              </a:rPr>
              <a:t/>
            </a:r>
            <a:br>
              <a:rPr lang="ru-RU" sz="2400" dirty="0">
                <a:latin typeface="Arial"/>
                <a:ea typeface="Calibri"/>
              </a:rPr>
            </a:br>
            <a:r>
              <a:rPr lang="ru-RU" sz="2400" dirty="0">
                <a:latin typeface="Times New Roman"/>
                <a:ea typeface="Calibri"/>
              </a:rPr>
              <a:t>«Пищевая цепочка водоема</a:t>
            </a:r>
            <a:r>
              <a:rPr lang="ru-RU" sz="2400" dirty="0" smtClean="0">
                <a:latin typeface="Times New Roman"/>
                <a:ea typeface="Calibri"/>
              </a:rPr>
              <a:t>»</a:t>
            </a:r>
            <a:br>
              <a:rPr lang="ru-RU" sz="2400" dirty="0" smtClean="0">
                <a:latin typeface="Times New Roman"/>
                <a:ea typeface="Calibri"/>
              </a:rPr>
            </a:br>
            <a:r>
              <a:rPr lang="ru-RU" sz="2400" dirty="0">
                <a:latin typeface="Arial"/>
                <a:ea typeface="Calibri"/>
              </a:rPr>
              <a:t/>
            </a:r>
            <a:br>
              <a:rPr lang="ru-RU" sz="2400" dirty="0">
                <a:latin typeface="Arial"/>
                <a:ea typeface="Calibri"/>
              </a:rPr>
            </a:br>
            <a:r>
              <a:rPr lang="ru-RU" sz="2400" dirty="0">
                <a:latin typeface="Times New Roman"/>
                <a:ea typeface="Calibri"/>
              </a:rPr>
              <a:t>«Пищевая цепочка леса</a:t>
            </a:r>
            <a:r>
              <a:rPr lang="ru-RU" sz="2400" dirty="0" smtClean="0">
                <a:latin typeface="Times New Roman"/>
                <a:ea typeface="Calibri"/>
              </a:rPr>
              <a:t>»</a:t>
            </a:r>
            <a:br>
              <a:rPr lang="ru-RU" sz="2400" dirty="0" smtClean="0">
                <a:latin typeface="Times New Roman"/>
                <a:ea typeface="Calibri"/>
              </a:rPr>
            </a:br>
            <a:r>
              <a:rPr lang="ru-RU" sz="2400" dirty="0">
                <a:latin typeface="Arial"/>
                <a:ea typeface="Calibri"/>
              </a:rPr>
              <a:t/>
            </a:r>
            <a:br>
              <a:rPr lang="ru-RU" sz="2400" dirty="0">
                <a:latin typeface="Arial"/>
                <a:ea typeface="Calibri"/>
              </a:rPr>
            </a:br>
            <a:r>
              <a:rPr lang="ru-RU" sz="2400" dirty="0">
                <a:latin typeface="Times New Roman"/>
                <a:ea typeface="Calibri"/>
              </a:rPr>
              <a:t>«С чем нельзя идти в лес</a:t>
            </a:r>
            <a:r>
              <a:rPr lang="ru-RU" sz="2400" dirty="0" smtClean="0">
                <a:latin typeface="Times New Roman"/>
                <a:ea typeface="Calibri"/>
              </a:rPr>
              <a:t>»</a:t>
            </a:r>
            <a:br>
              <a:rPr lang="ru-RU" sz="2400" dirty="0" smtClean="0">
                <a:latin typeface="Times New Roman"/>
                <a:ea typeface="Calibri"/>
              </a:rPr>
            </a:br>
            <a:r>
              <a:rPr lang="ru-RU" sz="2400" dirty="0">
                <a:latin typeface="Arial"/>
                <a:ea typeface="Calibri"/>
              </a:rPr>
              <a:t/>
            </a:r>
            <a:br>
              <a:rPr lang="ru-RU" sz="2400" dirty="0">
                <a:latin typeface="Arial"/>
                <a:ea typeface="Calibri"/>
              </a:rPr>
            </a:br>
            <a:r>
              <a:rPr lang="ru-RU" sz="2400" dirty="0">
                <a:latin typeface="Times New Roman"/>
                <a:ea typeface="Calibri"/>
              </a:rPr>
              <a:t>«Угадай по описанию» </a:t>
            </a:r>
            <a:r>
              <a:rPr lang="ru-RU" sz="2400" dirty="0" smtClean="0">
                <a:latin typeface="Times New Roman"/>
                <a:ea typeface="Calibri"/>
              </a:rPr>
              <a:t/>
            </a:r>
            <a:br>
              <a:rPr lang="ru-RU" sz="2400" dirty="0" smtClean="0">
                <a:latin typeface="Times New Roman"/>
                <a:ea typeface="Calibri"/>
              </a:rPr>
            </a:br>
            <a:r>
              <a:rPr lang="ru-RU" sz="2400" dirty="0" smtClean="0">
                <a:latin typeface="Times New Roman"/>
                <a:ea typeface="Calibri"/>
              </a:rPr>
              <a:t/>
            </a:r>
            <a:br>
              <a:rPr lang="ru-RU" sz="2400" dirty="0" smtClean="0">
                <a:latin typeface="Times New Roman"/>
                <a:ea typeface="Calibri"/>
              </a:rPr>
            </a:br>
            <a:r>
              <a:rPr lang="ru-RU" sz="2000" dirty="0">
                <a:latin typeface="Times New Roman"/>
                <a:ea typeface="Calibri"/>
              </a:rPr>
              <a:t/>
            </a:r>
            <a:br>
              <a:rPr lang="ru-RU" sz="2000" dirty="0">
                <a:latin typeface="Times New Roman"/>
                <a:ea typeface="Calibri"/>
              </a:rPr>
            </a:br>
            <a:r>
              <a:rPr lang="ru-RU" sz="2000" dirty="0" smtClean="0">
                <a:latin typeface="Times New Roman"/>
                <a:ea typeface="Calibri"/>
              </a:rPr>
              <a:t/>
            </a:r>
            <a:br>
              <a:rPr lang="ru-RU" sz="2000" dirty="0" smtClean="0">
                <a:latin typeface="Times New Roman"/>
                <a:ea typeface="Calibri"/>
              </a:rPr>
            </a:br>
            <a:r>
              <a:rPr lang="ru-RU" sz="2000" dirty="0">
                <a:latin typeface="Times New Roman"/>
                <a:ea typeface="Calibri"/>
              </a:rPr>
              <a:t/>
            </a:r>
            <a:br>
              <a:rPr lang="ru-RU" sz="2000" dirty="0">
                <a:latin typeface="Times New Roman"/>
                <a:ea typeface="Calibri"/>
              </a:rPr>
            </a:br>
            <a:r>
              <a:rPr lang="ru-RU" sz="2000" dirty="0" smtClean="0">
                <a:latin typeface="Times New Roman"/>
                <a:ea typeface="Calibri"/>
              </a:rPr>
              <a:t/>
            </a:r>
            <a:br>
              <a:rPr lang="ru-RU" sz="2000" dirty="0" smtClean="0">
                <a:latin typeface="Times New Roman"/>
                <a:ea typeface="Calibri"/>
              </a:rPr>
            </a:br>
            <a:r>
              <a:rPr lang="ru-RU" sz="2000" dirty="0">
                <a:latin typeface="Times New Roman"/>
                <a:ea typeface="Calibri"/>
              </a:rPr>
              <a:t/>
            </a:r>
            <a:br>
              <a:rPr lang="ru-RU" sz="2000" dirty="0">
                <a:latin typeface="Times New Roman"/>
                <a:ea typeface="Calibri"/>
              </a:rPr>
            </a:br>
            <a:r>
              <a:rPr lang="ru-RU" sz="2000" dirty="0" smtClean="0">
                <a:latin typeface="Times New Roman"/>
                <a:ea typeface="Calibri"/>
              </a:rPr>
              <a:t/>
            </a:r>
            <a:br>
              <a:rPr lang="ru-RU" sz="2000" dirty="0" smtClean="0">
                <a:latin typeface="Times New Roman"/>
                <a:ea typeface="Calibri"/>
              </a:rPr>
            </a:br>
            <a:r>
              <a:rPr lang="ru-RU" sz="2000" dirty="0">
                <a:latin typeface="Times New Roman"/>
                <a:ea typeface="Calibri"/>
              </a:rPr>
              <a:t/>
            </a:r>
            <a:br>
              <a:rPr lang="ru-RU" sz="2000" dirty="0">
                <a:latin typeface="Times New Roman"/>
                <a:ea typeface="Calibri"/>
              </a:rPr>
            </a:br>
            <a:r>
              <a:rPr lang="ru-RU" sz="2000" dirty="0" smtClean="0">
                <a:latin typeface="Times New Roman"/>
                <a:ea typeface="Calibri"/>
              </a:rPr>
              <a:t/>
            </a:r>
            <a:br>
              <a:rPr lang="ru-RU" sz="2000" dirty="0" smtClean="0">
                <a:latin typeface="Times New Roman"/>
                <a:ea typeface="Calibri"/>
              </a:rPr>
            </a:br>
            <a:r>
              <a:rPr lang="ru-RU" sz="2000" dirty="0">
                <a:latin typeface="Times New Roman"/>
                <a:ea typeface="Calibri"/>
              </a:rPr>
              <a:t/>
            </a:r>
            <a:br>
              <a:rPr lang="ru-RU" sz="2000" dirty="0">
                <a:latin typeface="Times New Roman"/>
                <a:ea typeface="Calibri"/>
              </a:rPr>
            </a:br>
            <a:r>
              <a:rPr lang="ru-RU" sz="2000" dirty="0" smtClean="0">
                <a:latin typeface="Times New Roman"/>
                <a:ea typeface="Calibri"/>
              </a:rPr>
              <a:t/>
            </a:r>
            <a:br>
              <a:rPr lang="ru-RU" sz="2000" dirty="0" smtClean="0">
                <a:latin typeface="Times New Roman"/>
                <a:ea typeface="Calibri"/>
              </a:rPr>
            </a:br>
            <a:r>
              <a:rPr lang="ru-RU" sz="2000" dirty="0">
                <a:latin typeface="Times New Roman"/>
                <a:ea typeface="Calibri"/>
              </a:rPr>
              <a:t/>
            </a:r>
            <a:br>
              <a:rPr lang="ru-RU" sz="2000" dirty="0">
                <a:latin typeface="Times New Roman"/>
                <a:ea typeface="Calibri"/>
              </a:rPr>
            </a:br>
            <a:r>
              <a:rPr lang="ru-RU" sz="2000" b="1" i="1" dirty="0" smtClean="0">
                <a:latin typeface="Times New Roman" pitchFamily="18" charset="0"/>
                <a:cs typeface="Times New Roman" pitchFamily="18" charset="0"/>
              </a:rPr>
              <a:t/>
            </a:r>
            <a:br>
              <a:rPr lang="ru-RU" sz="2000" b="1" i="1" dirty="0" smtClean="0">
                <a:latin typeface="Times New Roman" pitchFamily="18" charset="0"/>
                <a:cs typeface="Times New Roman" pitchFamily="18" charset="0"/>
              </a:rPr>
            </a:br>
            <a:endParaRPr lang="ru-RU" sz="2000" b="1" i="1" dirty="0">
              <a:latin typeface="Times New Roman" pitchFamily="18" charset="0"/>
              <a:cs typeface="Times New Roman" pitchFamily="18" charset="0"/>
            </a:endParaRPr>
          </a:p>
        </p:txBody>
      </p:sp>
    </p:spTree>
    <p:extLst>
      <p:ext uri="{BB962C8B-B14F-4D97-AF65-F5344CB8AC3E}">
        <p14:creationId xmlns:p14="http://schemas.microsoft.com/office/powerpoint/2010/main" val="4291178284"/>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708920"/>
            <a:ext cx="8640960" cy="1656184"/>
          </a:xfrm>
        </p:spPr>
        <p:txBody>
          <a:bodyPr/>
          <a:lstStyle/>
          <a:p>
            <a:r>
              <a:rPr lang="ru-RU" sz="2000" b="1" dirty="0">
                <a:solidFill>
                  <a:prstClr val="black">
                    <a:lumMod val="75000"/>
                    <a:lumOff val="25000"/>
                  </a:prstClr>
                </a:solidFill>
              </a:rPr>
              <a:t>ТРЕБОВАНИЯ К МЕТОДИКЕ ПРОВЕДЕНИЯ ИГР:</a:t>
            </a:r>
            <a:br>
              <a:rPr lang="ru-RU" sz="2000" b="1" dirty="0">
                <a:solidFill>
                  <a:prstClr val="black">
                    <a:lumMod val="75000"/>
                    <a:lumOff val="25000"/>
                  </a:prstClr>
                </a:solidFill>
              </a:rPr>
            </a:br>
            <a:r>
              <a:rPr lang="ru-RU" sz="2000" i="1" spc="-65" dirty="0">
                <a:solidFill>
                  <a:prstClr val="black">
                    <a:lumMod val="75000"/>
                    <a:lumOff val="25000"/>
                  </a:prstClr>
                </a:solidFill>
                <a:latin typeface="Times New Roman"/>
                <a:ea typeface="Calibri"/>
              </a:rPr>
              <a:t>1. Сделать игры занимательными, </a:t>
            </a:r>
            <a:r>
              <a:rPr lang="ru-RU" sz="2000" spc="-65" dirty="0">
                <a:solidFill>
                  <a:prstClr val="black">
                    <a:lumMod val="75000"/>
                    <a:lumOff val="25000"/>
                  </a:prstClr>
                </a:solidFill>
                <a:latin typeface="Times New Roman"/>
                <a:ea typeface="Calibri"/>
              </a:rPr>
              <a:t>избежать сухости, сохранить в игре </a:t>
            </a:r>
            <a:r>
              <a:rPr lang="ru-RU" sz="2000" spc="-35" dirty="0">
                <a:solidFill>
                  <a:prstClr val="black">
                    <a:lumMod val="75000"/>
                    <a:lumOff val="25000"/>
                  </a:prstClr>
                </a:solidFill>
                <a:latin typeface="Times New Roman"/>
                <a:ea typeface="Calibri"/>
              </a:rPr>
              <a:t>то, что ее отличало бы от занятий (бесед, рассказов) и дидактических упражнений. Занимательность должна заключаться в правилах, </a:t>
            </a:r>
            <a:r>
              <a:rPr lang="ru-RU" sz="2000" dirty="0">
                <a:solidFill>
                  <a:prstClr val="black">
                    <a:lumMod val="75000"/>
                    <a:lumOff val="25000"/>
                  </a:prstClr>
                </a:solidFill>
                <a:latin typeface="Times New Roman"/>
                <a:ea typeface="Calibri"/>
              </a:rPr>
              <a:t>побуждающих ребенка думать. Кроме того, широко используются такие игровые элементы, как сговор, жеребьевка, считалочка, </a:t>
            </a:r>
            <a:r>
              <a:rPr lang="ru-RU" sz="2000" spc="-50" dirty="0">
                <a:solidFill>
                  <a:prstClr val="black">
                    <a:lumMod val="75000"/>
                    <a:lumOff val="25000"/>
                  </a:prstClr>
                </a:solidFill>
                <a:latin typeface="Times New Roman"/>
                <a:ea typeface="Calibri"/>
              </a:rPr>
              <a:t>разыгрывание фантов, соревнование. Разыгрывание фантов, которым </a:t>
            </a:r>
            <a:r>
              <a:rPr lang="ru-RU" sz="2000" spc="-40" dirty="0">
                <a:solidFill>
                  <a:prstClr val="black">
                    <a:lumMod val="75000"/>
                    <a:lumOff val="25000"/>
                  </a:prstClr>
                </a:solidFill>
                <a:latin typeface="Times New Roman"/>
                <a:ea typeface="Calibri"/>
              </a:rPr>
              <a:t>заканчивается большинство игр, интересно само по себе и требует от </a:t>
            </a:r>
            <a:r>
              <a:rPr lang="ru-RU" sz="2000" spc="-5" dirty="0">
                <a:solidFill>
                  <a:prstClr val="black">
                    <a:lumMod val="75000"/>
                    <a:lumOff val="25000"/>
                  </a:prstClr>
                </a:solidFill>
                <a:latin typeface="Times New Roman"/>
                <a:ea typeface="Calibri"/>
              </a:rPr>
              <a:t>детей находчивости, умения владеть собой, перевоплощаться </a:t>
            </a:r>
            <a:r>
              <a:rPr lang="ru-RU" sz="2000" spc="-45" dirty="0">
                <a:solidFill>
                  <a:prstClr val="black">
                    <a:lumMod val="75000"/>
                    <a:lumOff val="25000"/>
                  </a:prstClr>
                </a:solidFill>
                <a:latin typeface="Times New Roman"/>
                <a:ea typeface="Calibri"/>
              </a:rPr>
              <a:t>(«Превратись в дедушку», «Стань пчелой», «Сядь на пол и встань без </a:t>
            </a:r>
            <a:r>
              <a:rPr lang="ru-RU" sz="2000" dirty="0">
                <a:solidFill>
                  <a:prstClr val="black">
                    <a:lumMod val="75000"/>
                    <a:lumOff val="25000"/>
                  </a:prstClr>
                </a:solidFill>
                <a:latin typeface="Times New Roman"/>
                <a:ea typeface="Calibri"/>
              </a:rPr>
              <a:t>помощи рук» и т. п.).</a:t>
            </a:r>
            <a:r>
              <a:rPr lang="ru-RU" sz="2000" dirty="0">
                <a:solidFill>
                  <a:prstClr val="black">
                    <a:lumMod val="75000"/>
                    <a:lumOff val="25000"/>
                  </a:prstClr>
                </a:solidFill>
                <a:latin typeface="Arial"/>
                <a:ea typeface="Calibri"/>
              </a:rPr>
              <a:t/>
            </a:r>
            <a:br>
              <a:rPr lang="ru-RU" sz="2000" dirty="0">
                <a:solidFill>
                  <a:prstClr val="black">
                    <a:lumMod val="75000"/>
                    <a:lumOff val="25000"/>
                  </a:prstClr>
                </a:solidFill>
                <a:latin typeface="Arial"/>
                <a:ea typeface="Calibri"/>
              </a:rPr>
            </a:br>
            <a:r>
              <a:rPr lang="ru-RU" sz="2000" i="1" spc="-65" dirty="0">
                <a:solidFill>
                  <a:prstClr val="black">
                    <a:lumMod val="75000"/>
                    <a:lumOff val="25000"/>
                  </a:prstClr>
                </a:solidFill>
                <a:latin typeface="Times New Roman"/>
                <a:ea typeface="Calibri"/>
              </a:rPr>
              <a:t>2. Создать условия для умственной и двигательной активности </a:t>
            </a:r>
            <a:r>
              <a:rPr lang="ru-RU" sz="2000" spc="-65" dirty="0">
                <a:solidFill>
                  <a:prstClr val="black">
                    <a:lumMod val="75000"/>
                    <a:lumOff val="25000"/>
                  </a:prstClr>
                </a:solidFill>
                <a:latin typeface="Times New Roman"/>
                <a:ea typeface="Calibri"/>
              </a:rPr>
              <a:t>всех </a:t>
            </a:r>
            <a:r>
              <a:rPr lang="ru-RU" sz="2000" dirty="0">
                <a:solidFill>
                  <a:prstClr val="black">
                    <a:lumMod val="75000"/>
                    <a:lumOff val="25000"/>
                  </a:prstClr>
                </a:solidFill>
                <a:latin typeface="Times New Roman"/>
                <a:ea typeface="Calibri"/>
              </a:rPr>
              <a:t>играющих детей.  Правила  игры  не должны  строиться  так,  чтобы </a:t>
            </a:r>
            <a:r>
              <a:rPr lang="ru-RU" sz="2000" spc="-45" dirty="0">
                <a:solidFill>
                  <a:prstClr val="black">
                    <a:lumMod val="75000"/>
                    <a:lumOff val="25000"/>
                  </a:prstClr>
                </a:solidFill>
                <a:latin typeface="Times New Roman"/>
                <a:ea typeface="Calibri"/>
              </a:rPr>
              <a:t>играли двое, а остальные ждали своей очереди. Активны должны быть </a:t>
            </a:r>
            <a:r>
              <a:rPr lang="ru-RU" sz="2000" spc="-20" dirty="0">
                <a:solidFill>
                  <a:prstClr val="black">
                    <a:lumMod val="75000"/>
                    <a:lumOff val="25000"/>
                  </a:prstClr>
                </a:solidFill>
                <a:latin typeface="Times New Roman"/>
                <a:ea typeface="Calibri"/>
              </a:rPr>
              <a:t>все: одни загадывают, другие отгадывают; одни называют предметы, </a:t>
            </a:r>
            <a:r>
              <a:rPr lang="ru-RU" sz="2000" spc="-35" dirty="0">
                <a:solidFill>
                  <a:prstClr val="black">
                    <a:lumMod val="75000"/>
                    <a:lumOff val="25000"/>
                  </a:prstClr>
                </a:solidFill>
                <a:latin typeface="Times New Roman"/>
                <a:ea typeface="Calibri"/>
              </a:rPr>
              <a:t>другие   их   отсчитывают;   одни   придумывают   рассказы-небылицы, </a:t>
            </a:r>
            <a:r>
              <a:rPr lang="ru-RU" sz="2000" dirty="0">
                <a:solidFill>
                  <a:prstClr val="black">
                    <a:lumMod val="75000"/>
                    <a:lumOff val="25000"/>
                  </a:prstClr>
                </a:solidFill>
                <a:latin typeface="Times New Roman"/>
                <a:ea typeface="Calibri"/>
              </a:rPr>
              <a:t>другие слушают их и затем разоблачают и т. д. Дидактические игры могут проводиться как во время занятий (как целое занятие, или часть его), так и в часы игр. Если воспитатель хочет закрепить или уточнить те или иные знания, полученные на </a:t>
            </a:r>
            <a:r>
              <a:rPr lang="ru-RU" sz="2000" spc="-30" dirty="0">
                <a:solidFill>
                  <a:prstClr val="black">
                    <a:lumMod val="75000"/>
                    <a:lumOff val="25000"/>
                  </a:prstClr>
                </a:solidFill>
                <a:latin typeface="Times New Roman"/>
                <a:ea typeface="Calibri"/>
              </a:rPr>
              <a:t>занятиях, он проводит игру на материале этих занятий. </a:t>
            </a:r>
            <a:r>
              <a:rPr lang="ru-RU" sz="2000" dirty="0">
                <a:solidFill>
                  <a:prstClr val="black">
                    <a:lumMod val="75000"/>
                    <a:lumOff val="25000"/>
                  </a:prstClr>
                </a:solidFill>
                <a:latin typeface="Arial"/>
                <a:ea typeface="Calibri"/>
              </a:rPr>
              <a:t/>
            </a:r>
            <a:br>
              <a:rPr lang="ru-RU" sz="2000" dirty="0">
                <a:solidFill>
                  <a:prstClr val="black">
                    <a:lumMod val="75000"/>
                    <a:lumOff val="25000"/>
                  </a:prstClr>
                </a:solidFill>
                <a:latin typeface="Arial"/>
                <a:ea typeface="Calibri"/>
              </a:rPr>
            </a:br>
            <a:endParaRPr lang="ru-RU" sz="2000" dirty="0"/>
          </a:p>
        </p:txBody>
      </p:sp>
    </p:spTree>
    <p:extLst>
      <p:ext uri="{BB962C8B-B14F-4D97-AF65-F5344CB8AC3E}">
        <p14:creationId xmlns:p14="http://schemas.microsoft.com/office/powerpoint/2010/main" val="2680220938"/>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2575417296"/>
              </p:ext>
            </p:extLst>
          </p:nvPr>
        </p:nvGraphicFramePr>
        <p:xfrm>
          <a:off x="1187624" y="1442062"/>
          <a:ext cx="6336705" cy="4852019"/>
        </p:xfrm>
        <a:graphic>
          <a:graphicData uri="http://schemas.openxmlformats.org/drawingml/2006/table">
            <a:tbl>
              <a:tblPr firstRow="1" firstCol="1" bandRow="1"/>
              <a:tblGrid>
                <a:gridCol w="489254"/>
                <a:gridCol w="2853566"/>
                <a:gridCol w="489254"/>
                <a:gridCol w="2504631"/>
              </a:tblGrid>
              <a:tr h="280019">
                <a:tc>
                  <a:txBody>
                    <a:bodyPr/>
                    <a:lstStyle/>
                    <a:p>
                      <a:pPr marL="71755" marR="71755" algn="ctr">
                        <a:lnSpc>
                          <a:spcPts val="1200"/>
                        </a:lnSpc>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МЕСЯЦ</a:t>
                      </a:r>
                      <a:endParaRPr lang="ru-RU" sz="1000" dirty="0">
                        <a:effectLst/>
                        <a:latin typeface="Calibri"/>
                        <a:ea typeface="Calibri"/>
                        <a:cs typeface="Times New Roman"/>
                      </a:endParaRPr>
                    </a:p>
                  </a:txBody>
                  <a:tcPr marL="33640" marR="33640"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НАЗВАНИЕ ИГР, ПРОГРАММНЫЕ ЗАДАЧИ</a:t>
                      </a:r>
                      <a:endParaRPr lang="ru-RU" sz="1000" dirty="0">
                        <a:effectLst/>
                        <a:latin typeface="Calibri"/>
                        <a:ea typeface="Calibri"/>
                        <a:cs typeface="Times New Roman"/>
                      </a:endParaRPr>
                    </a:p>
                  </a:txBody>
                  <a:tcPr marL="33640" marR="336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gn="ctr">
                        <a:lnSpc>
                          <a:spcPts val="1200"/>
                        </a:lnSpc>
                        <a:spcAft>
                          <a:spcPts val="0"/>
                        </a:spcAft>
                      </a:pPr>
                      <a:r>
                        <a:rPr lang="ru-RU" sz="1000" b="1" cap="all">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МЕСЯЦ</a:t>
                      </a:r>
                      <a:endParaRPr lang="ru-RU" sz="1000">
                        <a:effectLst/>
                        <a:latin typeface="Calibri"/>
                        <a:ea typeface="Calibri"/>
                        <a:cs typeface="Times New Roman"/>
                      </a:endParaRPr>
                    </a:p>
                  </a:txBody>
                  <a:tcPr marL="33640" marR="33640"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ru-RU" sz="1000" b="1" cap="all">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НАЗВАНИЕ ИГР, ПРОГРАММНЫЕ ЗАДАЧИ</a:t>
                      </a:r>
                      <a:endParaRPr lang="ru-RU" sz="1000">
                        <a:effectLst/>
                        <a:latin typeface="Calibri"/>
                        <a:ea typeface="Calibri"/>
                        <a:cs typeface="Times New Roman"/>
                      </a:endParaRPr>
                    </a:p>
                  </a:txBody>
                  <a:tcPr marL="33640" marR="336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72869">
                <a:tc>
                  <a:txBody>
                    <a:bodyPr/>
                    <a:lstStyle/>
                    <a:p>
                      <a:pPr marL="71755" marR="71755" algn="ctr">
                        <a:lnSpc>
                          <a:spcPct val="115000"/>
                        </a:lnSpc>
                        <a:spcAft>
                          <a:spcPts val="0"/>
                        </a:spcAft>
                      </a:pPr>
                      <a:r>
                        <a:rPr lang="ru-RU" sz="1000" b="1" cap="all">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СЕНТЯБРЬ</a:t>
                      </a:r>
                      <a:endParaRPr lang="ru-RU" sz="1000">
                        <a:effectLst/>
                        <a:latin typeface="Calibri"/>
                        <a:ea typeface="Calibri"/>
                        <a:cs typeface="Times New Roman"/>
                      </a:endParaRPr>
                    </a:p>
                  </a:txBody>
                  <a:tcPr marL="33640" marR="33640"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ru-RU" sz="1000" b="1" dirty="0">
                          <a:effectLst/>
                          <a:latin typeface="Calibri"/>
                          <a:ea typeface="Calibri"/>
                          <a:cs typeface="Times New Roman"/>
                        </a:rPr>
                        <a:t> </a:t>
                      </a:r>
                      <a:endParaRPr lang="ru-RU" sz="1000" dirty="0">
                        <a:effectLst/>
                        <a:latin typeface="Calibri"/>
                        <a:ea typeface="Calibri"/>
                        <a:cs typeface="Times New Roman"/>
                      </a:endParaRPr>
                    </a:p>
                    <a:p>
                      <a:pPr>
                        <a:lnSpc>
                          <a:spcPct val="115000"/>
                        </a:lnSpc>
                        <a:spcAft>
                          <a:spcPts val="0"/>
                        </a:spcAft>
                      </a:pPr>
                      <a:r>
                        <a:rPr lang="ru-RU" sz="1000" b="1" dirty="0">
                          <a:effectLst/>
                          <a:latin typeface="Calibri"/>
                          <a:ea typeface="Calibri"/>
                          <a:cs typeface="Times New Roman"/>
                        </a:rPr>
                        <a:t>«Что, где растет»</a:t>
                      </a:r>
                      <a:r>
                        <a:rPr lang="ru-RU" sz="1000" dirty="0">
                          <a:effectLst/>
                          <a:latin typeface="Calibri"/>
                          <a:ea typeface="Calibri"/>
                          <a:cs typeface="Times New Roman"/>
                        </a:rPr>
                        <a:t> – формировать у детей элементарное представление о том, где растут овощи, фрукты, цветы.</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«Вершки и корешки»</a:t>
                      </a:r>
                      <a:r>
                        <a:rPr lang="ru-RU" sz="1000" dirty="0">
                          <a:effectLst/>
                          <a:latin typeface="Calibri"/>
                          <a:ea typeface="Calibri"/>
                          <a:cs typeface="Times New Roman"/>
                        </a:rPr>
                        <a:t> – закреплять знания детей о том, что в овощах есть съедобные корни – корешки и плоды – вершки, у  некоторых съедобны и вершки и корешки.</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«Найди цветок, какой покажу» </a:t>
                      </a:r>
                      <a:r>
                        <a:rPr lang="ru-RU" sz="1000" dirty="0">
                          <a:effectLst/>
                          <a:latin typeface="Calibri"/>
                          <a:ea typeface="Calibri"/>
                          <a:cs typeface="Times New Roman"/>
                        </a:rPr>
                        <a:t> –  учить детей находить цветы по показу.</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«Четвертый лишний» (овощи)</a:t>
                      </a:r>
                      <a:r>
                        <a:rPr lang="ru-RU" sz="1000" dirty="0">
                          <a:effectLst/>
                          <a:latin typeface="Calibri"/>
                          <a:ea typeface="Calibri"/>
                          <a:cs typeface="Times New Roman"/>
                        </a:rPr>
                        <a:t> – учить детей замечать ошибки, развивать наблюдательность.</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«Что сажают в огороде»</a:t>
                      </a:r>
                      <a:r>
                        <a:rPr lang="ru-RU" sz="1000" dirty="0">
                          <a:effectLst/>
                          <a:latin typeface="Calibri"/>
                          <a:ea typeface="Calibri"/>
                          <a:cs typeface="Times New Roman"/>
                        </a:rPr>
                        <a:t> – уметь детей  классифицировать предметы по определенным признакам (по месту их произрастания).</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«Определи на вкус» </a:t>
                      </a:r>
                      <a:r>
                        <a:rPr lang="ru-RU" sz="1000" dirty="0">
                          <a:effectLst/>
                          <a:latin typeface="Calibri"/>
                          <a:ea typeface="Calibri"/>
                          <a:cs typeface="Times New Roman"/>
                        </a:rPr>
                        <a:t>– упражнять  детей в определении вкуса овощей и фруктов (сладкий, кислый, соленый, горький).</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«На птичьем дворе» </a:t>
                      </a:r>
                      <a:r>
                        <a:rPr lang="ru-RU" sz="1000" dirty="0">
                          <a:effectLst/>
                          <a:latin typeface="Calibri"/>
                          <a:ea typeface="Calibri"/>
                          <a:cs typeface="Times New Roman"/>
                        </a:rPr>
                        <a:t>– учить  детей узнавать и называть домашних птиц (утка, курица, петух, индюк, селезень).</a:t>
                      </a:r>
                    </a:p>
                  </a:txBody>
                  <a:tcPr marL="33640" marR="3364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gn="ctr">
                        <a:lnSpc>
                          <a:spcPct val="115000"/>
                        </a:lnSpc>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ОКТЯБРЬ</a:t>
                      </a:r>
                      <a:endParaRPr lang="ru-RU" sz="1000" dirty="0">
                        <a:effectLst/>
                        <a:latin typeface="Calibri"/>
                        <a:ea typeface="Calibri"/>
                        <a:cs typeface="Times New Roman"/>
                      </a:endParaRPr>
                    </a:p>
                  </a:txBody>
                  <a:tcPr marL="33640" marR="33640"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ru-RU" sz="1000" b="1" dirty="0">
                          <a:effectLst/>
                          <a:latin typeface="Calibri"/>
                          <a:ea typeface="Calibri"/>
                          <a:cs typeface="Times New Roman"/>
                        </a:rPr>
                        <a:t> </a:t>
                      </a:r>
                      <a:endParaRPr lang="ru-RU" sz="1000" dirty="0">
                        <a:effectLst/>
                        <a:latin typeface="Calibri"/>
                        <a:ea typeface="Calibri"/>
                        <a:cs typeface="Times New Roman"/>
                      </a:endParaRPr>
                    </a:p>
                    <a:p>
                      <a:pPr>
                        <a:lnSpc>
                          <a:spcPct val="115000"/>
                        </a:lnSpc>
                        <a:spcAft>
                          <a:spcPts val="0"/>
                        </a:spcAft>
                      </a:pPr>
                      <a:r>
                        <a:rPr lang="ru-RU" sz="1000" b="1" dirty="0">
                          <a:effectLst/>
                          <a:latin typeface="Calibri"/>
                          <a:ea typeface="Calibri"/>
                          <a:cs typeface="Times New Roman"/>
                        </a:rPr>
                        <a:t>«Раз, два, три – дерево назови» (береза, дуб, клен, рябина) </a:t>
                      </a:r>
                      <a:r>
                        <a:rPr lang="ru-RU" sz="1000" dirty="0">
                          <a:effectLst/>
                          <a:latin typeface="Calibri"/>
                          <a:ea typeface="Calibri"/>
                          <a:cs typeface="Times New Roman"/>
                        </a:rPr>
                        <a:t> – закреплять названия деревьев.</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«К дереву беги» </a:t>
                      </a:r>
                      <a:r>
                        <a:rPr lang="ru-RU" sz="1000" dirty="0">
                          <a:effectLst/>
                          <a:latin typeface="Calibri"/>
                          <a:ea typeface="Calibri"/>
                          <a:cs typeface="Times New Roman"/>
                        </a:rPr>
                        <a:t> – закреплять знания детей о деревьях, который растут на участке; учить быстро ориентироваться в них находить нужное дерево.</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«Кто живет в лесу»</a:t>
                      </a:r>
                      <a:r>
                        <a:rPr lang="ru-RU" sz="1000" dirty="0">
                          <a:effectLst/>
                          <a:latin typeface="Calibri"/>
                          <a:ea typeface="Calibri"/>
                          <a:cs typeface="Times New Roman"/>
                        </a:rPr>
                        <a:t> – закреплять у детей знания о животных живущих в лесу.</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«Кто знает, пусть продолжает»</a:t>
                      </a:r>
                      <a:r>
                        <a:rPr lang="ru-RU" sz="1000" dirty="0">
                          <a:effectLst/>
                          <a:latin typeface="Calibri"/>
                          <a:ea typeface="Calibri"/>
                          <a:cs typeface="Times New Roman"/>
                        </a:rPr>
                        <a:t> – учить детей подбирать слова к обобщенному слову (насекомое  – это …).</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«Найди листок, какой покажу» </a:t>
                      </a:r>
                      <a:r>
                        <a:rPr lang="ru-RU" sz="1000" dirty="0">
                          <a:effectLst/>
                          <a:latin typeface="Calibri"/>
                          <a:ea typeface="Calibri"/>
                          <a:cs typeface="Times New Roman"/>
                        </a:rPr>
                        <a:t>–</a:t>
                      </a:r>
                      <a:r>
                        <a:rPr lang="ru-RU" sz="1000" b="1" dirty="0">
                          <a:effectLst/>
                          <a:latin typeface="Calibri"/>
                          <a:ea typeface="Calibri"/>
                          <a:cs typeface="Times New Roman"/>
                        </a:rPr>
                        <a:t> </a:t>
                      </a:r>
                      <a:r>
                        <a:rPr lang="ru-RU" sz="1000" dirty="0">
                          <a:effectLst/>
                          <a:latin typeface="Calibri"/>
                          <a:ea typeface="Calibri"/>
                          <a:cs typeface="Times New Roman"/>
                        </a:rPr>
                        <a:t>учить детей находить листок по показу.</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«Кто в домике живет» </a:t>
                      </a:r>
                      <a:r>
                        <a:rPr lang="ru-RU" sz="1000" dirty="0">
                          <a:effectLst/>
                          <a:latin typeface="Calibri"/>
                          <a:ea typeface="Calibri"/>
                          <a:cs typeface="Times New Roman"/>
                        </a:rPr>
                        <a:t> - закрепить знания детей о животных, умение правильно произносить звуки.</a:t>
                      </a:r>
                    </a:p>
                  </a:txBody>
                  <a:tcPr marL="33640" marR="3364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 name="Rectangle 1"/>
          <p:cNvSpPr>
            <a:spLocks noChangeArrowheads="1"/>
          </p:cNvSpPr>
          <p:nvPr/>
        </p:nvSpPr>
        <p:spPr bwMode="auto">
          <a:xfrm>
            <a:off x="1619672" y="395692"/>
            <a:ext cx="11083305"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ПЕРСПЕКТИВНОЕ ПЛАНИРОВАНИЕ </a:t>
            </a:r>
            <a:endParaRPr kumimoji="0" lang="ru-RU" sz="11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ДИДАКТИЧЕСКИХ ИГР ПО ЭКОЛОГИИ</a:t>
            </a:r>
            <a:endParaRPr kumimoji="0" lang="ru-RU" sz="11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endParaRPr>
          </a:p>
        </p:txBody>
      </p:sp>
    </p:spTree>
    <p:extLst>
      <p:ext uri="{BB962C8B-B14F-4D97-AF65-F5344CB8AC3E}">
        <p14:creationId xmlns:p14="http://schemas.microsoft.com/office/powerpoint/2010/main" val="137031245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extLst>
              <p:ext uri="{D42A27DB-BD31-4B8C-83A1-F6EECF244321}">
                <p14:modId xmlns:p14="http://schemas.microsoft.com/office/powerpoint/2010/main" val="1665794275"/>
              </p:ext>
            </p:extLst>
          </p:nvPr>
        </p:nvGraphicFramePr>
        <p:xfrm>
          <a:off x="1691681" y="476672"/>
          <a:ext cx="5616623" cy="6301740"/>
        </p:xfrm>
        <a:graphic>
          <a:graphicData uri="http://schemas.openxmlformats.org/drawingml/2006/table">
            <a:tbl>
              <a:tblPr firstRow="1" firstCol="1" bandRow="1"/>
              <a:tblGrid>
                <a:gridCol w="433656"/>
                <a:gridCol w="2529297"/>
                <a:gridCol w="433656"/>
                <a:gridCol w="2220014"/>
              </a:tblGrid>
              <a:tr h="4854249">
                <a:tc>
                  <a:txBody>
                    <a:bodyPr/>
                    <a:lstStyle/>
                    <a:p>
                      <a:pPr marL="71755" marR="71755" algn="ctr">
                        <a:lnSpc>
                          <a:spcPct val="115000"/>
                        </a:lnSpc>
                        <a:spcAft>
                          <a:spcPts val="0"/>
                        </a:spcAft>
                      </a:pPr>
                      <a:r>
                        <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p>
                    <a:p>
                      <a:pPr marL="71755" marR="71755" algn="ctr">
                        <a:lnSpc>
                          <a:spcPct val="115000"/>
                        </a:lnSpc>
                        <a:spcAft>
                          <a:spcPts val="0"/>
                        </a:spcAft>
                      </a:pPr>
                      <a:r>
                        <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НОЯБРЬ</a:t>
                      </a:r>
                    </a:p>
                    <a:p>
                      <a:pPr marL="71755" marR="71755" algn="ctr">
                        <a:lnSpc>
                          <a:spcPct val="115000"/>
                        </a:lnSpc>
                        <a:spcAft>
                          <a:spcPts val="0"/>
                        </a:spcAft>
                      </a:pPr>
                      <a:endPar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marL="71755" marR="71755" algn="ctr">
                        <a:lnSpc>
                          <a:spcPct val="115000"/>
                        </a:lnSpc>
                        <a:spcAft>
                          <a:spcPts val="0"/>
                        </a:spcAft>
                      </a:pPr>
                      <a:endPar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marL="71755" marR="71755" algn="ctr">
                        <a:lnSpc>
                          <a:spcPct val="115000"/>
                        </a:lnSpc>
                        <a:spcAft>
                          <a:spcPts val="0"/>
                        </a:spcAft>
                      </a:pPr>
                      <a:endPar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marL="71755" marR="71755" algn="ctr">
                        <a:lnSpc>
                          <a:spcPct val="115000"/>
                        </a:lnSpc>
                        <a:spcAft>
                          <a:spcPts val="0"/>
                        </a:spcAft>
                      </a:pPr>
                      <a:endPar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marL="71755" marR="71755" algn="ctr">
                        <a:lnSpc>
                          <a:spcPct val="115000"/>
                        </a:lnSpc>
                        <a:spcAft>
                          <a:spcPts val="0"/>
                        </a:spcAft>
                      </a:pPr>
                      <a:endPar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marL="71755" marR="71755" algn="ctr">
                        <a:lnSpc>
                          <a:spcPct val="115000"/>
                        </a:lnSpc>
                        <a:spcAft>
                          <a:spcPts val="0"/>
                        </a:spcAft>
                      </a:pPr>
                      <a:endPar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marL="71755" marR="71755" algn="ctr">
                        <a:lnSpc>
                          <a:spcPct val="115000"/>
                        </a:lnSpc>
                        <a:spcAft>
                          <a:spcPts val="0"/>
                        </a:spcAft>
                      </a:pPr>
                      <a:endPar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marL="71755" marR="71755" algn="ctr">
                        <a:lnSpc>
                          <a:spcPct val="115000"/>
                        </a:lnSpc>
                        <a:spcAft>
                          <a:spcPts val="0"/>
                        </a:spcAft>
                      </a:pPr>
                      <a:endPar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marL="71755" marR="71755" algn="ctr">
                        <a:lnSpc>
                          <a:spcPct val="115000"/>
                        </a:lnSpc>
                        <a:spcAft>
                          <a:spcPts val="0"/>
                        </a:spcAft>
                      </a:pPr>
                      <a:endPar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marL="71755" marR="71755" algn="ctr">
                        <a:lnSpc>
                          <a:spcPct val="115000"/>
                        </a:lnSpc>
                        <a:spcAft>
                          <a:spcPts val="0"/>
                        </a:spcAft>
                      </a:pPr>
                      <a:endPar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marL="71755" marR="71755" algn="ctr">
                        <a:lnSpc>
                          <a:spcPct val="115000"/>
                        </a:lnSpc>
                        <a:spcAft>
                          <a:spcPts val="0"/>
                        </a:spcAft>
                      </a:pPr>
                      <a:endPar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marL="71755" marR="71755" algn="ctr">
                        <a:lnSpc>
                          <a:spcPct val="115000"/>
                        </a:lnSpc>
                        <a:spcAft>
                          <a:spcPts val="0"/>
                        </a:spcAft>
                      </a:pPr>
                      <a:endParaRPr lang="ru-RU" sz="1000" dirty="0">
                        <a:effectLst/>
                        <a:latin typeface="Calibri"/>
                        <a:ea typeface="Calibri"/>
                        <a:cs typeface="Times New Roman"/>
                      </a:endParaRPr>
                    </a:p>
                  </a:txBody>
                  <a:tcPr marL="28342" marR="28342"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000" b="1" dirty="0">
                          <a:effectLst/>
                          <a:latin typeface="Calibri"/>
                          <a:ea typeface="Calibri"/>
                          <a:cs typeface="Times New Roman"/>
                        </a:rPr>
                        <a:t> </a:t>
                      </a:r>
                      <a:endParaRPr lang="ru-RU" sz="1000" dirty="0">
                        <a:effectLst/>
                        <a:latin typeface="Calibri"/>
                        <a:ea typeface="Calibri"/>
                        <a:cs typeface="Times New Roman"/>
                      </a:endParaRPr>
                    </a:p>
                    <a:p>
                      <a:pPr>
                        <a:lnSpc>
                          <a:spcPct val="115000"/>
                        </a:lnSpc>
                        <a:spcAft>
                          <a:spcPts val="0"/>
                        </a:spcAft>
                      </a:pPr>
                      <a:r>
                        <a:rPr lang="ru-RU" sz="1000" b="1" dirty="0">
                          <a:effectLst/>
                          <a:latin typeface="Calibri"/>
                          <a:ea typeface="Calibri"/>
                          <a:cs typeface="Times New Roman"/>
                        </a:rPr>
                        <a:t>«Кто во что одет» (лото с элементами моделирования) </a:t>
                      </a:r>
                      <a:r>
                        <a:rPr lang="ru-RU" sz="1000" dirty="0">
                          <a:effectLst/>
                          <a:latin typeface="Calibri"/>
                          <a:ea typeface="Calibri"/>
                          <a:cs typeface="Times New Roman"/>
                        </a:rPr>
                        <a:t>– закреплять умения детей систематизировать животных по покрову тела (перья, шерсть, чешуя). Формировать навык пользования моделями.</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«Кто с хозяином живет, что хозяину дает»</a:t>
                      </a:r>
                      <a:r>
                        <a:rPr lang="ru-RU" sz="1000" dirty="0">
                          <a:effectLst/>
                          <a:latin typeface="Calibri"/>
                          <a:ea typeface="Calibri"/>
                          <a:cs typeface="Times New Roman"/>
                        </a:rPr>
                        <a:t> – закреплять знания детей о домашних животных и пользе, которую они приносят.</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«С какой ветки детки»  </a:t>
                      </a:r>
                      <a:r>
                        <a:rPr lang="ru-RU" sz="1000" dirty="0">
                          <a:effectLst/>
                          <a:latin typeface="Calibri"/>
                          <a:ea typeface="Calibri"/>
                          <a:cs typeface="Times New Roman"/>
                        </a:rPr>
                        <a:t>– закреплять знания детей о названии деревьев и плодах.</a:t>
                      </a:r>
                    </a:p>
                    <a:p>
                      <a:pPr>
                        <a:lnSpc>
                          <a:spcPct val="115000"/>
                        </a:lnSpc>
                        <a:spcAft>
                          <a:spcPts val="0"/>
                        </a:spcAft>
                      </a:pPr>
                      <a:r>
                        <a:rPr lang="ru-RU" sz="1000" b="1" dirty="0">
                          <a:effectLst/>
                          <a:latin typeface="Calibri"/>
                          <a:ea typeface="Calibri"/>
                          <a:cs typeface="Times New Roman"/>
                        </a:rPr>
                        <a:t>«Отгадай загадки о животных» </a:t>
                      </a:r>
                      <a:r>
                        <a:rPr lang="ru-RU" sz="1000" dirty="0">
                          <a:effectLst/>
                          <a:latin typeface="Calibri"/>
                          <a:ea typeface="Calibri"/>
                          <a:cs typeface="Times New Roman"/>
                        </a:rPr>
                        <a:t>– учить отгадывать загадки, опираясь на ключевые слова.</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«Сложи картинку» (времена года) </a:t>
                      </a:r>
                      <a:r>
                        <a:rPr lang="ru-RU" sz="1000" dirty="0">
                          <a:effectLst/>
                          <a:latin typeface="Calibri"/>
                          <a:ea typeface="Calibri"/>
                          <a:cs typeface="Times New Roman"/>
                        </a:rPr>
                        <a:t>– учить детей собирать из частей целое (синтез). Закреплять знания о временах года.</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«Почему заяц зимой белый» </a:t>
                      </a:r>
                      <a:r>
                        <a:rPr lang="ru-RU" sz="1000" dirty="0">
                          <a:effectLst/>
                          <a:latin typeface="Calibri"/>
                          <a:ea typeface="Calibri"/>
                          <a:cs typeface="Times New Roman"/>
                        </a:rPr>
                        <a:t>– формировать у детей представление о приспособленности зверей к трудной зимовке.</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«Опиши, я отгадаю» (овощи, фрукты) </a:t>
                      </a:r>
                      <a:r>
                        <a:rPr lang="ru-RU" sz="1000" dirty="0">
                          <a:effectLst/>
                          <a:latin typeface="Calibri"/>
                          <a:ea typeface="Calibri"/>
                          <a:cs typeface="Times New Roman"/>
                        </a:rPr>
                        <a:t>– развивать у детей умение описывать предметы и узнавать их по описанию.</a:t>
                      </a:r>
                    </a:p>
                  </a:txBody>
                  <a:tcPr marL="28342" marR="283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gn="ctr">
                        <a:lnSpc>
                          <a:spcPct val="115000"/>
                        </a:lnSpc>
                        <a:spcAft>
                          <a:spcPts val="0"/>
                        </a:spcAft>
                      </a:pPr>
                      <a:endPar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marL="71755" marR="71755" algn="ctr">
                        <a:lnSpc>
                          <a:spcPct val="115000"/>
                        </a:lnSpc>
                        <a:spcAft>
                          <a:spcPts val="0"/>
                        </a:spcAft>
                      </a:pPr>
                      <a:r>
                        <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ДЕКАБРЬ</a:t>
                      </a:r>
                      <a:endParaRPr lang="ru-RU" sz="1000" dirty="0">
                        <a:effectLst/>
                        <a:latin typeface="Calibri"/>
                        <a:ea typeface="Calibri"/>
                        <a:cs typeface="Times New Roman"/>
                      </a:endParaRPr>
                    </a:p>
                  </a:txBody>
                  <a:tcPr marL="28342" marR="28342"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000" b="1" dirty="0">
                          <a:effectLst/>
                          <a:latin typeface="Calibri"/>
                          <a:ea typeface="Calibri"/>
                          <a:cs typeface="Times New Roman"/>
                        </a:rPr>
                        <a:t> </a:t>
                      </a:r>
                      <a:endParaRPr lang="ru-RU" sz="1000" dirty="0">
                        <a:effectLst/>
                        <a:latin typeface="Calibri"/>
                        <a:ea typeface="Calibri"/>
                        <a:cs typeface="Times New Roman"/>
                      </a:endParaRPr>
                    </a:p>
                    <a:p>
                      <a:pPr>
                        <a:lnSpc>
                          <a:spcPct val="115000"/>
                        </a:lnSpc>
                        <a:spcAft>
                          <a:spcPts val="0"/>
                        </a:spcAft>
                      </a:pPr>
                      <a:r>
                        <a:rPr lang="ru-RU" sz="1000" b="1" dirty="0">
                          <a:effectLst/>
                          <a:latin typeface="Calibri"/>
                          <a:ea typeface="Calibri"/>
                          <a:cs typeface="Times New Roman"/>
                        </a:rPr>
                        <a:t>«Охотник и пастух» </a:t>
                      </a:r>
                      <a:r>
                        <a:rPr lang="ru-RU" sz="1000" dirty="0">
                          <a:effectLst/>
                          <a:latin typeface="Calibri"/>
                          <a:ea typeface="Calibri"/>
                          <a:cs typeface="Times New Roman"/>
                        </a:rPr>
                        <a:t>– упражнять детей в группировки диких и домашних животных.</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«Когда это бывает» (части суток) </a:t>
                      </a:r>
                      <a:r>
                        <a:rPr lang="ru-RU" sz="1000" dirty="0">
                          <a:effectLst/>
                          <a:latin typeface="Calibri"/>
                          <a:ea typeface="Calibri"/>
                          <a:cs typeface="Times New Roman"/>
                        </a:rPr>
                        <a:t>– закреплять знания детей о частях суток; упражнять их в сопоставлении картинки с частью суток: утро, день, вечер, ночь.</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«Кто в домике живет» (словесная игра) </a:t>
                      </a:r>
                      <a:r>
                        <a:rPr lang="ru-RU" sz="1000" dirty="0">
                          <a:effectLst/>
                          <a:latin typeface="Calibri"/>
                          <a:ea typeface="Calibri"/>
                          <a:cs typeface="Times New Roman"/>
                        </a:rPr>
                        <a:t>– закрепить знания детей о животных, умение правильно произносить звуки.</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«В магазине растений» </a:t>
                      </a:r>
                      <a:r>
                        <a:rPr lang="ru-RU" sz="1000" dirty="0">
                          <a:effectLst/>
                          <a:latin typeface="Calibri"/>
                          <a:ea typeface="Calibri"/>
                          <a:cs typeface="Times New Roman"/>
                        </a:rPr>
                        <a:t>– закрепить знания детей о животных, умение правильно произносить звуки.</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«Кто живет у нас зимой» (зимующие птицы)  </a:t>
                      </a:r>
                      <a:r>
                        <a:rPr lang="ru-RU" sz="1000" dirty="0">
                          <a:effectLst/>
                          <a:latin typeface="Calibri"/>
                          <a:ea typeface="Calibri"/>
                          <a:cs typeface="Times New Roman"/>
                        </a:rPr>
                        <a:t>– закрепить знания детей о зимующих птицах нашего края и их названия. Развивать умение подражать их повадкам.</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«Какое время года» </a:t>
                      </a:r>
                      <a:r>
                        <a:rPr lang="ru-RU" sz="1000" dirty="0">
                          <a:effectLst/>
                          <a:latin typeface="Calibri"/>
                          <a:ea typeface="Calibri"/>
                          <a:cs typeface="Times New Roman"/>
                        </a:rPr>
                        <a:t>– учить детей соответствовать описание природы в стихах или прозе с определенным временем года.</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«Угадай, что съел» </a:t>
                      </a:r>
                      <a:r>
                        <a:rPr lang="ru-RU" sz="1000" dirty="0">
                          <a:effectLst/>
                          <a:latin typeface="Calibri"/>
                          <a:ea typeface="Calibri"/>
                          <a:cs typeface="Times New Roman"/>
                        </a:rPr>
                        <a:t>– определять по вкусу и называть съедобный овощ и фрукты. </a:t>
                      </a:r>
                    </a:p>
                    <a:p>
                      <a:pPr>
                        <a:lnSpc>
                          <a:spcPts val="1200"/>
                        </a:lnSpc>
                        <a:spcAft>
                          <a:spcPts val="0"/>
                        </a:spcAft>
                      </a:pPr>
                      <a:r>
                        <a:rPr lang="ru-RU" sz="1000" dirty="0">
                          <a:effectLst/>
                          <a:latin typeface="Calibri"/>
                          <a:ea typeface="Calibri"/>
                          <a:cs typeface="Times New Roman"/>
                        </a:rPr>
                        <a:t> </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 </a:t>
                      </a:r>
                      <a:endParaRPr lang="ru-RU" sz="1000" dirty="0">
                        <a:effectLst/>
                        <a:latin typeface="Calibri"/>
                        <a:ea typeface="Calibri"/>
                        <a:cs typeface="Times New Roman"/>
                      </a:endParaRPr>
                    </a:p>
                  </a:txBody>
                  <a:tcPr marL="28342" marR="283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929207016"/>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3780863464"/>
              </p:ext>
            </p:extLst>
          </p:nvPr>
        </p:nvGraphicFramePr>
        <p:xfrm>
          <a:off x="1547664" y="260648"/>
          <a:ext cx="5544616" cy="6347460"/>
        </p:xfrm>
        <a:graphic>
          <a:graphicData uri="http://schemas.openxmlformats.org/drawingml/2006/table">
            <a:tbl>
              <a:tblPr firstRow="1" firstCol="1" bandRow="1"/>
              <a:tblGrid>
                <a:gridCol w="428097"/>
                <a:gridCol w="2496869"/>
                <a:gridCol w="428097"/>
                <a:gridCol w="2191553"/>
              </a:tblGrid>
              <a:tr h="5755125">
                <a:tc>
                  <a:txBody>
                    <a:bodyPr/>
                    <a:lstStyle/>
                    <a:p>
                      <a:pPr marL="71755" marR="71755" algn="ctr">
                        <a:lnSpc>
                          <a:spcPct val="115000"/>
                        </a:lnSpc>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ЯНВАРЬ</a:t>
                      </a:r>
                      <a:endParaRPr lang="ru-RU" sz="1000" dirty="0">
                        <a:effectLst/>
                        <a:latin typeface="Calibri"/>
                        <a:ea typeface="Calibri"/>
                        <a:cs typeface="Times New Roman"/>
                      </a:endParaRPr>
                    </a:p>
                  </a:txBody>
                  <a:tcPr marL="28210" marR="28210"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ru-RU" sz="1000" b="1" dirty="0">
                          <a:effectLst/>
                          <a:latin typeface="Calibri"/>
                          <a:ea typeface="Calibri"/>
                          <a:cs typeface="Times New Roman"/>
                        </a:rPr>
                        <a:t> </a:t>
                      </a:r>
                      <a:endParaRPr lang="ru-RU" sz="1000" dirty="0">
                        <a:effectLst/>
                        <a:latin typeface="Calibri"/>
                        <a:ea typeface="Calibri"/>
                        <a:cs typeface="Times New Roman"/>
                      </a:endParaRPr>
                    </a:p>
                    <a:p>
                      <a:pPr>
                        <a:lnSpc>
                          <a:spcPct val="115000"/>
                        </a:lnSpc>
                        <a:spcAft>
                          <a:spcPts val="0"/>
                        </a:spcAft>
                      </a:pPr>
                      <a:r>
                        <a:rPr lang="ru-RU" sz="1000" b="1" dirty="0">
                          <a:effectLst/>
                          <a:latin typeface="Calibri"/>
                          <a:ea typeface="Calibri"/>
                          <a:cs typeface="Times New Roman"/>
                        </a:rPr>
                        <a:t>«Разрезанные картинки» (домашние животные) </a:t>
                      </a:r>
                      <a:r>
                        <a:rPr lang="ru-RU" sz="1000" dirty="0">
                          <a:effectLst/>
                          <a:latin typeface="Calibri"/>
                          <a:ea typeface="Calibri"/>
                          <a:cs typeface="Times New Roman"/>
                        </a:rPr>
                        <a:t>– закреплять знания детей о строении домашних животных.</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«Кто, где живет» (насекомые) </a:t>
                      </a:r>
                      <a:r>
                        <a:rPr lang="ru-RU" sz="1000" dirty="0">
                          <a:effectLst/>
                          <a:latin typeface="Calibri"/>
                          <a:ea typeface="Calibri"/>
                          <a:cs typeface="Times New Roman"/>
                        </a:rPr>
                        <a:t>– закреплять знания детей о насекомых (бабочке, муравье, пчеле, червяке) месте их обитания.</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«Кто кем будет» </a:t>
                      </a:r>
                      <a:r>
                        <a:rPr lang="ru-RU" sz="1000" dirty="0">
                          <a:effectLst/>
                          <a:latin typeface="Calibri"/>
                          <a:ea typeface="Calibri"/>
                          <a:cs typeface="Times New Roman"/>
                        </a:rPr>
                        <a:t>– учить детей определять по первоначальной стадии развития кто кем будет.</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«Бывает или не бывает» </a:t>
                      </a:r>
                      <a:r>
                        <a:rPr lang="ru-RU" sz="1000" dirty="0">
                          <a:effectLst/>
                          <a:latin typeface="Calibri"/>
                          <a:ea typeface="Calibri"/>
                          <a:cs typeface="Times New Roman"/>
                        </a:rPr>
                        <a:t>– развивать у детей логическое мышление, умение замечать непоследовательность в суждения.</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«Зоологическое лото» </a:t>
                      </a:r>
                      <a:r>
                        <a:rPr lang="ru-RU" sz="1000" dirty="0">
                          <a:effectLst/>
                          <a:latin typeface="Calibri"/>
                          <a:ea typeface="Calibri"/>
                          <a:cs typeface="Times New Roman"/>
                        </a:rPr>
                        <a:t>– упражнять детей в умении объединять предметы по месту их обитания.</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«Чудесный мешочек» (овощи и фрукты) </a:t>
                      </a:r>
                      <a:r>
                        <a:rPr lang="ru-RU" sz="1000" dirty="0">
                          <a:effectLst/>
                          <a:latin typeface="Calibri"/>
                          <a:ea typeface="Calibri"/>
                          <a:cs typeface="Times New Roman"/>
                        </a:rPr>
                        <a:t>– учить детей определять овощи и фрукты на ощупь.</a:t>
                      </a:r>
                    </a:p>
                    <a:p>
                      <a:pPr>
                        <a:lnSpc>
                          <a:spcPct val="1150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«Все по домам» </a:t>
                      </a:r>
                      <a:r>
                        <a:rPr lang="ru-RU" sz="1000" dirty="0">
                          <a:effectLst/>
                          <a:latin typeface="Calibri"/>
                          <a:ea typeface="Calibri"/>
                          <a:cs typeface="Times New Roman"/>
                        </a:rPr>
                        <a:t>– учить детей по внешнему виду домика, определять какое животное в нем живет.</a:t>
                      </a:r>
                    </a:p>
                    <a:p>
                      <a:pPr algn="ctr">
                        <a:lnSpc>
                          <a:spcPct val="115000"/>
                        </a:lnSpc>
                        <a:spcAft>
                          <a:spcPts val="0"/>
                        </a:spcAft>
                      </a:pPr>
                      <a:r>
                        <a:rPr lang="ru-RU" sz="1000" b="1" dirty="0">
                          <a:effectLst/>
                          <a:latin typeface="Calibri"/>
                          <a:ea typeface="Calibri"/>
                          <a:cs typeface="Times New Roman"/>
                        </a:rPr>
                        <a:t> </a:t>
                      </a:r>
                      <a:endParaRPr lang="ru-RU" sz="1000" dirty="0">
                        <a:effectLst/>
                        <a:latin typeface="Calibri"/>
                        <a:ea typeface="Calibri"/>
                        <a:cs typeface="Times New Roman"/>
                      </a:endParaRPr>
                    </a:p>
                    <a:p>
                      <a:pPr algn="ctr">
                        <a:lnSpc>
                          <a:spcPct val="115000"/>
                        </a:lnSpc>
                        <a:spcAft>
                          <a:spcPts val="0"/>
                        </a:spcAft>
                      </a:pPr>
                      <a:r>
                        <a:rPr lang="ru-RU" sz="1000" b="1" dirty="0">
                          <a:effectLst/>
                          <a:latin typeface="Calibri"/>
                          <a:ea typeface="Calibri"/>
                          <a:cs typeface="Times New Roman"/>
                        </a:rPr>
                        <a:t> </a:t>
                      </a:r>
                      <a:endParaRPr lang="ru-RU" sz="1000" dirty="0">
                        <a:effectLst/>
                        <a:latin typeface="Calibri"/>
                        <a:ea typeface="Calibri"/>
                        <a:cs typeface="Times New Roman"/>
                      </a:endParaRPr>
                    </a:p>
                    <a:p>
                      <a:pPr algn="ctr">
                        <a:lnSpc>
                          <a:spcPct val="115000"/>
                        </a:lnSpc>
                        <a:spcAft>
                          <a:spcPts val="0"/>
                        </a:spcAft>
                      </a:pPr>
                      <a:r>
                        <a:rPr lang="ru-RU" sz="1000" b="1" dirty="0">
                          <a:effectLst/>
                          <a:latin typeface="Calibri"/>
                          <a:ea typeface="Calibri"/>
                          <a:cs typeface="Times New Roman"/>
                        </a:rPr>
                        <a:t> </a:t>
                      </a:r>
                      <a:endParaRPr lang="ru-RU" sz="1000" dirty="0">
                        <a:effectLst/>
                        <a:latin typeface="Calibri"/>
                        <a:ea typeface="Calibri"/>
                        <a:cs typeface="Times New Roman"/>
                      </a:endParaRPr>
                    </a:p>
                    <a:p>
                      <a:pPr algn="ctr">
                        <a:lnSpc>
                          <a:spcPct val="115000"/>
                        </a:lnSpc>
                        <a:spcAft>
                          <a:spcPts val="0"/>
                        </a:spcAft>
                      </a:pPr>
                      <a:r>
                        <a:rPr lang="ru-RU" sz="1000" b="1" dirty="0">
                          <a:effectLst/>
                          <a:latin typeface="Calibri"/>
                          <a:ea typeface="Calibri"/>
                          <a:cs typeface="Times New Roman"/>
                        </a:rPr>
                        <a:t> </a:t>
                      </a:r>
                      <a:endParaRPr lang="ru-RU" sz="1000" dirty="0">
                        <a:effectLst/>
                        <a:latin typeface="Calibri"/>
                        <a:ea typeface="Calibri"/>
                        <a:cs typeface="Times New Roman"/>
                      </a:endParaRPr>
                    </a:p>
                    <a:p>
                      <a:pPr algn="ctr">
                        <a:lnSpc>
                          <a:spcPct val="115000"/>
                        </a:lnSpc>
                        <a:spcAft>
                          <a:spcPts val="0"/>
                        </a:spcAft>
                      </a:pPr>
                      <a:r>
                        <a:rPr lang="ru-RU" sz="1000" b="1" dirty="0">
                          <a:effectLst/>
                          <a:latin typeface="Calibri"/>
                          <a:ea typeface="Calibri"/>
                          <a:cs typeface="Times New Roman"/>
                        </a:rPr>
                        <a:t> </a:t>
                      </a:r>
                      <a:endParaRPr lang="ru-RU" sz="1000" dirty="0">
                        <a:effectLst/>
                        <a:latin typeface="Calibri"/>
                        <a:ea typeface="Calibri"/>
                        <a:cs typeface="Times New Roman"/>
                      </a:endParaRPr>
                    </a:p>
                    <a:p>
                      <a:pPr algn="ctr">
                        <a:lnSpc>
                          <a:spcPct val="115000"/>
                        </a:lnSpc>
                        <a:spcAft>
                          <a:spcPts val="0"/>
                        </a:spcAft>
                      </a:pPr>
                      <a:r>
                        <a:rPr lang="ru-RU" sz="1000" b="1" dirty="0">
                          <a:effectLst/>
                          <a:latin typeface="Calibri"/>
                          <a:ea typeface="Calibri"/>
                          <a:cs typeface="Times New Roman"/>
                        </a:rPr>
                        <a:t> </a:t>
                      </a:r>
                      <a:endParaRPr lang="ru-RU" sz="1000" dirty="0">
                        <a:effectLst/>
                        <a:latin typeface="Calibri"/>
                        <a:ea typeface="Calibri"/>
                        <a:cs typeface="Times New Roman"/>
                      </a:endParaRPr>
                    </a:p>
                    <a:p>
                      <a:pPr algn="ctr">
                        <a:lnSpc>
                          <a:spcPct val="115000"/>
                        </a:lnSpc>
                        <a:spcAft>
                          <a:spcPts val="0"/>
                        </a:spcAft>
                      </a:pPr>
                      <a:r>
                        <a:rPr lang="ru-RU" sz="1000" b="1" dirty="0">
                          <a:effectLst/>
                          <a:latin typeface="Calibri"/>
                          <a:ea typeface="Calibri"/>
                          <a:cs typeface="Times New Roman"/>
                        </a:rPr>
                        <a:t> </a:t>
                      </a:r>
                      <a:endParaRPr lang="ru-RU" sz="1000" dirty="0">
                        <a:effectLst/>
                        <a:latin typeface="Calibri"/>
                        <a:ea typeface="Calibri"/>
                        <a:cs typeface="Times New Roman"/>
                      </a:endParaRPr>
                    </a:p>
                    <a:p>
                      <a:pPr algn="ctr">
                        <a:lnSpc>
                          <a:spcPct val="115000"/>
                        </a:lnSpc>
                        <a:spcAft>
                          <a:spcPts val="0"/>
                        </a:spcAft>
                      </a:pPr>
                      <a:r>
                        <a:rPr lang="ru-RU" sz="1000" b="1" dirty="0">
                          <a:effectLst/>
                          <a:latin typeface="Calibri"/>
                          <a:ea typeface="Calibri"/>
                          <a:cs typeface="Times New Roman"/>
                        </a:rPr>
                        <a:t> </a:t>
                      </a:r>
                      <a:endParaRPr lang="ru-RU" sz="1000" dirty="0">
                        <a:effectLst/>
                        <a:latin typeface="Calibri"/>
                        <a:ea typeface="Calibri"/>
                        <a:cs typeface="Times New Roman"/>
                      </a:endParaRPr>
                    </a:p>
                  </a:txBody>
                  <a:tcPr marL="28210" marR="2821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gn="ctr">
                        <a:lnSpc>
                          <a:spcPct val="115000"/>
                        </a:lnSpc>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ФЕВРАЛЬ</a:t>
                      </a:r>
                      <a:endParaRPr lang="ru-RU" sz="1000" dirty="0">
                        <a:effectLst/>
                        <a:latin typeface="Calibri"/>
                        <a:ea typeface="Calibri"/>
                        <a:cs typeface="Times New Roman"/>
                      </a:endParaRPr>
                    </a:p>
                  </a:txBody>
                  <a:tcPr marL="28210" marR="28210"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ru-RU" sz="1000" b="1" dirty="0">
                          <a:effectLst/>
                          <a:latin typeface="Calibri"/>
                          <a:ea typeface="Calibri"/>
                          <a:cs typeface="Times New Roman"/>
                        </a:rPr>
                        <a:t> </a:t>
                      </a:r>
                      <a:endParaRPr lang="ru-RU" sz="1000" dirty="0">
                        <a:effectLst/>
                        <a:latin typeface="Calibri"/>
                        <a:ea typeface="Calibri"/>
                        <a:cs typeface="Times New Roman"/>
                      </a:endParaRPr>
                    </a:p>
                    <a:p>
                      <a:pPr>
                        <a:lnSpc>
                          <a:spcPct val="115000"/>
                        </a:lnSpc>
                        <a:spcAft>
                          <a:spcPts val="0"/>
                        </a:spcAft>
                      </a:pPr>
                      <a:r>
                        <a:rPr lang="ru-RU" sz="1000" b="1" dirty="0">
                          <a:effectLst/>
                          <a:latin typeface="Calibri"/>
                          <a:ea typeface="Calibri"/>
                          <a:cs typeface="Times New Roman"/>
                        </a:rPr>
                        <a:t>«Чьи тетки» (домашние животные) </a:t>
                      </a:r>
                      <a:r>
                        <a:rPr lang="ru-RU" sz="1000" dirty="0">
                          <a:effectLst/>
                          <a:latin typeface="Calibri"/>
                          <a:ea typeface="Calibri"/>
                          <a:cs typeface="Times New Roman"/>
                        </a:rPr>
                        <a:t>– учить детей называть животных и их детенышей.</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«Отгадай загадки об овощах» </a:t>
                      </a:r>
                      <a:r>
                        <a:rPr lang="ru-RU" sz="1000" dirty="0">
                          <a:effectLst/>
                          <a:latin typeface="Calibri"/>
                          <a:ea typeface="Calibri"/>
                          <a:cs typeface="Times New Roman"/>
                        </a:rPr>
                        <a:t>– учить детей отгадывать загадки, опираясь на ключевые слова.</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«Найди по названию» (птицы) </a:t>
                      </a:r>
                      <a:r>
                        <a:rPr lang="ru-RU" sz="1000" dirty="0">
                          <a:effectLst/>
                          <a:latin typeface="Calibri"/>
                          <a:ea typeface="Calibri"/>
                          <a:cs typeface="Times New Roman"/>
                        </a:rPr>
                        <a:t>– закреплять знания детей о  птицах, развивать слуховое  восприятие.</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«Где спряталась матрешка» </a:t>
                      </a:r>
                      <a:r>
                        <a:rPr lang="ru-RU" sz="1000" dirty="0">
                          <a:effectLst/>
                          <a:latin typeface="Calibri"/>
                          <a:ea typeface="Calibri"/>
                          <a:cs typeface="Times New Roman"/>
                        </a:rPr>
                        <a:t>– закрепить знания детей о растениях, воспитывать любознательность.</a:t>
                      </a:r>
                    </a:p>
                    <a:p>
                      <a:pPr>
                        <a:lnSpc>
                          <a:spcPct val="1150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«Когда это бывает» </a:t>
                      </a:r>
                      <a:r>
                        <a:rPr lang="ru-RU" sz="1000" dirty="0">
                          <a:effectLst/>
                          <a:latin typeface="Calibri"/>
                          <a:ea typeface="Calibri"/>
                          <a:cs typeface="Times New Roman"/>
                        </a:rPr>
                        <a:t>– уточнять и углублять знания детей о временах года.</a:t>
                      </a:r>
                    </a:p>
                    <a:p>
                      <a:pPr>
                        <a:lnSpc>
                          <a:spcPts val="12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«Кто с хозяином живет, что хозяину дает»</a:t>
                      </a:r>
                      <a:r>
                        <a:rPr lang="ru-RU" sz="1000" dirty="0">
                          <a:effectLst/>
                          <a:latin typeface="Calibri"/>
                          <a:ea typeface="Calibri"/>
                          <a:cs typeface="Times New Roman"/>
                        </a:rPr>
                        <a:t> – закреплять знания детей о домашних животных и пользе, которую они приносят.</a:t>
                      </a:r>
                    </a:p>
                    <a:p>
                      <a:pPr>
                        <a:lnSpc>
                          <a:spcPct val="115000"/>
                        </a:lnSpc>
                        <a:spcAft>
                          <a:spcPts val="0"/>
                        </a:spcAft>
                      </a:pPr>
                      <a:r>
                        <a:rPr lang="ru-RU" sz="1000" b="1" dirty="0">
                          <a:effectLst/>
                          <a:latin typeface="Calibri"/>
                          <a:ea typeface="Calibri"/>
                          <a:cs typeface="Times New Roman"/>
                        </a:rPr>
                        <a:t> </a:t>
                      </a:r>
                      <a:endParaRPr lang="ru-RU" sz="1000" dirty="0">
                        <a:effectLst/>
                        <a:latin typeface="Calibri"/>
                        <a:ea typeface="Calibri"/>
                        <a:cs typeface="Times New Roman"/>
                      </a:endParaRPr>
                    </a:p>
                    <a:p>
                      <a:pPr>
                        <a:lnSpc>
                          <a:spcPct val="115000"/>
                        </a:lnSpc>
                        <a:spcAft>
                          <a:spcPts val="0"/>
                        </a:spcAft>
                      </a:pPr>
                      <a:r>
                        <a:rPr lang="ru-RU" sz="1000" b="1" dirty="0">
                          <a:effectLst/>
                          <a:latin typeface="Calibri"/>
                          <a:ea typeface="Calibri"/>
                          <a:cs typeface="Times New Roman"/>
                        </a:rPr>
                        <a:t> </a:t>
                      </a:r>
                      <a:endParaRPr lang="ru-RU" sz="1000" dirty="0">
                        <a:effectLst/>
                        <a:latin typeface="Calibri"/>
                        <a:ea typeface="Calibri"/>
                        <a:cs typeface="Times New Roman"/>
                      </a:endParaRPr>
                    </a:p>
                    <a:p>
                      <a:pPr>
                        <a:lnSpc>
                          <a:spcPct val="115000"/>
                        </a:lnSpc>
                        <a:spcAft>
                          <a:spcPts val="0"/>
                        </a:spcAft>
                      </a:pPr>
                      <a:r>
                        <a:rPr lang="ru-RU" sz="1000" b="1" dirty="0">
                          <a:effectLst/>
                          <a:latin typeface="Calibri"/>
                          <a:ea typeface="Calibri"/>
                          <a:cs typeface="Times New Roman"/>
                        </a:rPr>
                        <a:t> </a:t>
                      </a:r>
                      <a:endParaRPr lang="ru-RU" sz="1000" dirty="0">
                        <a:effectLst/>
                        <a:latin typeface="Calibri"/>
                        <a:ea typeface="Calibri"/>
                        <a:cs typeface="Times New Roman"/>
                      </a:endParaRPr>
                    </a:p>
                  </a:txBody>
                  <a:tcPr marL="28210" marR="2821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21996494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4166285814"/>
              </p:ext>
            </p:extLst>
          </p:nvPr>
        </p:nvGraphicFramePr>
        <p:xfrm>
          <a:off x="1547664" y="476672"/>
          <a:ext cx="6192689" cy="5897880"/>
        </p:xfrm>
        <a:graphic>
          <a:graphicData uri="http://schemas.openxmlformats.org/drawingml/2006/table">
            <a:tbl>
              <a:tblPr firstRow="1" firstCol="1" bandRow="1"/>
              <a:tblGrid>
                <a:gridCol w="478135"/>
                <a:gridCol w="2788711"/>
                <a:gridCol w="478135"/>
                <a:gridCol w="2447708"/>
              </a:tblGrid>
              <a:tr h="5669779">
                <a:tc>
                  <a:txBody>
                    <a:bodyPr/>
                    <a:lstStyle/>
                    <a:p>
                      <a:pPr marL="71755" marR="71755" algn="l">
                        <a:lnSpc>
                          <a:spcPct val="115000"/>
                        </a:lnSpc>
                        <a:spcAft>
                          <a:spcPts val="0"/>
                        </a:spcAft>
                      </a:pPr>
                      <a:r>
                        <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p>
                    <a:p>
                      <a:pPr marL="71755" marR="71755" algn="l">
                        <a:lnSpc>
                          <a:spcPct val="115000"/>
                        </a:lnSpc>
                        <a:spcAft>
                          <a:spcPts val="0"/>
                        </a:spcAft>
                      </a:pPr>
                      <a:r>
                        <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МАЙ                                                                               март           </a:t>
                      </a:r>
                    </a:p>
                    <a:p>
                      <a:pPr marL="71755" marR="71755" algn="ctr">
                        <a:lnSpc>
                          <a:spcPct val="115000"/>
                        </a:lnSpc>
                        <a:spcAft>
                          <a:spcPts val="0"/>
                        </a:spcAft>
                      </a:pPr>
                      <a:r>
                        <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endParaRPr lang="ru-RU" sz="1000" dirty="0">
                        <a:effectLst/>
                        <a:latin typeface="Calibri"/>
                        <a:ea typeface="Calibri"/>
                        <a:cs typeface="Times New Roman"/>
                      </a:endParaRPr>
                    </a:p>
                  </a:txBody>
                  <a:tcPr marL="28320" marR="28320"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ru-RU" sz="1000" b="1" dirty="0">
                          <a:effectLst/>
                          <a:latin typeface="Calibri"/>
                          <a:ea typeface="Calibri"/>
                          <a:cs typeface="Times New Roman"/>
                        </a:rPr>
                        <a:t> </a:t>
                      </a:r>
                      <a:endParaRPr lang="ru-RU" sz="1000" dirty="0">
                        <a:effectLst/>
                        <a:latin typeface="Calibri"/>
                        <a:ea typeface="Calibri"/>
                        <a:cs typeface="Times New Roman"/>
                      </a:endParaRPr>
                    </a:p>
                    <a:p>
                      <a:pPr>
                        <a:lnSpc>
                          <a:spcPct val="115000"/>
                        </a:lnSpc>
                        <a:spcAft>
                          <a:spcPts val="0"/>
                        </a:spcAft>
                      </a:pPr>
                      <a:r>
                        <a:rPr lang="ru-RU" sz="1000" b="1" dirty="0">
                          <a:effectLst/>
                          <a:latin typeface="Calibri"/>
                          <a:ea typeface="Calibri"/>
                          <a:cs typeface="Times New Roman"/>
                        </a:rPr>
                        <a:t>«Помоги малышам» </a:t>
                      </a:r>
                      <a:r>
                        <a:rPr lang="ru-RU" sz="1000" dirty="0">
                          <a:effectLst/>
                          <a:latin typeface="Calibri"/>
                          <a:ea typeface="Calibri"/>
                          <a:cs typeface="Times New Roman"/>
                        </a:rPr>
                        <a:t>– учить детей называть животных и их детенышей. Подбирать парные картинки</a:t>
                      </a:r>
                      <a:r>
                        <a:rPr lang="ru-RU" sz="1000" dirty="0" smtClean="0">
                          <a:effectLst/>
                          <a:latin typeface="Calibri"/>
                          <a:ea typeface="Calibri"/>
                          <a:cs typeface="Times New Roman"/>
                        </a:rPr>
                        <a:t>.</a:t>
                      </a:r>
                      <a:endParaRPr lang="ru-RU" sz="1000" dirty="0">
                        <a:effectLst/>
                        <a:latin typeface="Calibri"/>
                        <a:ea typeface="Calibri"/>
                        <a:cs typeface="Times New Roman"/>
                      </a:endParaRPr>
                    </a:p>
                    <a:p>
                      <a:pPr>
                        <a:lnSpc>
                          <a:spcPct val="115000"/>
                        </a:lnSpc>
                        <a:spcAft>
                          <a:spcPts val="0"/>
                        </a:spcAft>
                      </a:pPr>
                      <a:r>
                        <a:rPr lang="ru-RU" sz="1000" b="1" dirty="0">
                          <a:effectLst/>
                          <a:latin typeface="Calibri"/>
                          <a:ea typeface="Calibri"/>
                          <a:cs typeface="Times New Roman"/>
                        </a:rPr>
                        <a:t>«Магазин цветов» (комнатные растения) </a:t>
                      </a:r>
                      <a:r>
                        <a:rPr lang="ru-RU" sz="1000" dirty="0">
                          <a:effectLst/>
                          <a:latin typeface="Calibri"/>
                          <a:ea typeface="Calibri"/>
                          <a:cs typeface="Times New Roman"/>
                        </a:rPr>
                        <a:t>– учить детей описывать растения, которые надо купить</a:t>
                      </a:r>
                      <a:r>
                        <a:rPr lang="ru-RU" sz="1000" dirty="0" smtClean="0">
                          <a:effectLst/>
                          <a:latin typeface="Calibri"/>
                          <a:ea typeface="Calibri"/>
                          <a:cs typeface="Times New Roman"/>
                        </a:rPr>
                        <a:t>.</a:t>
                      </a:r>
                      <a:endParaRPr lang="ru-RU" sz="1000" dirty="0">
                        <a:effectLst/>
                        <a:latin typeface="Calibri"/>
                        <a:ea typeface="Calibri"/>
                        <a:cs typeface="Times New Roman"/>
                      </a:endParaRPr>
                    </a:p>
                    <a:p>
                      <a:pPr>
                        <a:lnSpc>
                          <a:spcPct val="115000"/>
                        </a:lnSpc>
                        <a:spcAft>
                          <a:spcPts val="0"/>
                        </a:spcAft>
                      </a:pPr>
                      <a:r>
                        <a:rPr lang="ru-RU" sz="1000" b="1" dirty="0">
                          <a:effectLst/>
                          <a:latin typeface="Calibri"/>
                          <a:ea typeface="Calibri"/>
                          <a:cs typeface="Times New Roman"/>
                        </a:rPr>
                        <a:t>«Съедобное и несъедобное» </a:t>
                      </a:r>
                      <a:r>
                        <a:rPr lang="ru-RU" sz="1000" dirty="0">
                          <a:effectLst/>
                          <a:latin typeface="Calibri"/>
                          <a:ea typeface="Calibri"/>
                          <a:cs typeface="Times New Roman"/>
                        </a:rPr>
                        <a:t>– закреплять знания детей о съедобных и несъедобных растениях</a:t>
                      </a:r>
                      <a:r>
                        <a:rPr lang="ru-RU" sz="1000" dirty="0" smtClean="0">
                          <a:effectLst/>
                          <a:latin typeface="Calibri"/>
                          <a:ea typeface="Calibri"/>
                          <a:cs typeface="Times New Roman"/>
                        </a:rPr>
                        <a:t>.</a:t>
                      </a:r>
                      <a:endParaRPr lang="ru-RU" sz="1000" dirty="0">
                        <a:effectLst/>
                        <a:latin typeface="Calibri"/>
                        <a:ea typeface="Calibri"/>
                        <a:cs typeface="Times New Roman"/>
                      </a:endParaRPr>
                    </a:p>
                    <a:p>
                      <a:pPr>
                        <a:lnSpc>
                          <a:spcPct val="115000"/>
                        </a:lnSpc>
                        <a:spcAft>
                          <a:spcPts val="0"/>
                        </a:spcAft>
                      </a:pPr>
                      <a:r>
                        <a:rPr lang="ru-RU" sz="1000" b="1" dirty="0">
                          <a:effectLst/>
                          <a:latin typeface="Calibri"/>
                          <a:ea typeface="Calibri"/>
                          <a:cs typeface="Times New Roman"/>
                        </a:rPr>
                        <a:t>«Узнай по голосу» </a:t>
                      </a:r>
                      <a:r>
                        <a:rPr lang="ru-RU" sz="1000" dirty="0">
                          <a:effectLst/>
                          <a:latin typeface="Calibri"/>
                          <a:ea typeface="Calibri"/>
                          <a:cs typeface="Times New Roman"/>
                        </a:rPr>
                        <a:t>– учить детей определять птицу по звукам голоса</a:t>
                      </a:r>
                      <a:r>
                        <a:rPr lang="ru-RU" sz="1000" dirty="0" smtClean="0">
                          <a:effectLst/>
                          <a:latin typeface="Calibri"/>
                          <a:ea typeface="Calibri"/>
                          <a:cs typeface="Times New Roman"/>
                        </a:rPr>
                        <a:t>.</a:t>
                      </a:r>
                      <a:endParaRPr lang="ru-RU" sz="1000" dirty="0">
                        <a:effectLst/>
                        <a:latin typeface="Calibri"/>
                        <a:ea typeface="Calibri"/>
                        <a:cs typeface="Times New Roman"/>
                      </a:endParaRPr>
                    </a:p>
                    <a:p>
                      <a:pPr>
                        <a:lnSpc>
                          <a:spcPct val="115000"/>
                        </a:lnSpc>
                        <a:spcAft>
                          <a:spcPts val="0"/>
                        </a:spcAft>
                      </a:pPr>
                      <a:r>
                        <a:rPr lang="ru-RU" sz="1000" b="1" dirty="0">
                          <a:effectLst/>
                          <a:latin typeface="Calibri"/>
                          <a:ea typeface="Calibri"/>
                          <a:cs typeface="Times New Roman"/>
                        </a:rPr>
                        <a:t>«Чей хвост» </a:t>
                      </a:r>
                      <a:r>
                        <a:rPr lang="ru-RU" sz="1000" dirty="0">
                          <a:effectLst/>
                          <a:latin typeface="Calibri"/>
                          <a:ea typeface="Calibri"/>
                          <a:cs typeface="Times New Roman"/>
                        </a:rPr>
                        <a:t>– развивать у детей способность анализировать, закреплять умение называть и различать животных</a:t>
                      </a:r>
                      <a:r>
                        <a:rPr lang="ru-RU" sz="1000" dirty="0" smtClean="0">
                          <a:effectLst/>
                          <a:latin typeface="Calibri"/>
                          <a:ea typeface="Calibri"/>
                          <a:cs typeface="Times New Roman"/>
                        </a:rPr>
                        <a:t>.</a:t>
                      </a:r>
                      <a:endParaRPr lang="ru-RU" sz="1000" dirty="0">
                        <a:effectLst/>
                        <a:latin typeface="Calibri"/>
                        <a:ea typeface="Calibri"/>
                        <a:cs typeface="Times New Roman"/>
                      </a:endParaRPr>
                    </a:p>
                    <a:p>
                      <a:pPr>
                        <a:lnSpc>
                          <a:spcPct val="115000"/>
                        </a:lnSpc>
                        <a:spcAft>
                          <a:spcPts val="0"/>
                        </a:spcAft>
                      </a:pPr>
                      <a:r>
                        <a:rPr lang="ru-RU" sz="1000" b="1" dirty="0">
                          <a:effectLst/>
                          <a:latin typeface="Calibri"/>
                          <a:ea typeface="Calibri"/>
                          <a:cs typeface="Times New Roman"/>
                        </a:rPr>
                        <a:t>«Кого не стало» </a:t>
                      </a:r>
                      <a:r>
                        <a:rPr lang="ru-RU" sz="1000" dirty="0">
                          <a:effectLst/>
                          <a:latin typeface="Calibri"/>
                          <a:ea typeface="Calibri"/>
                          <a:cs typeface="Times New Roman"/>
                        </a:rPr>
                        <a:t>– развивать  у детей наблюдательность, закреплять названия домашних животных.</a:t>
                      </a:r>
                    </a:p>
                    <a:p>
                      <a:pPr>
                        <a:lnSpc>
                          <a:spcPct val="115000"/>
                        </a:lnSpc>
                        <a:spcAft>
                          <a:spcPts val="0"/>
                        </a:spcAft>
                      </a:pPr>
                      <a:r>
                        <a:rPr lang="ru-RU" sz="1000" b="1" dirty="0">
                          <a:effectLst/>
                          <a:latin typeface="Calibri"/>
                          <a:ea typeface="Calibri"/>
                          <a:cs typeface="Times New Roman"/>
                        </a:rPr>
                        <a:t> </a:t>
                      </a:r>
                      <a:endParaRPr lang="ru-RU" sz="1000" b="1" dirty="0" smtClean="0">
                        <a:effectLst/>
                        <a:latin typeface="Calibri"/>
                        <a:ea typeface="Calibri"/>
                        <a:cs typeface="Times New Roman"/>
                      </a:endParaRPr>
                    </a:p>
                    <a:p>
                      <a:pPr>
                        <a:lnSpc>
                          <a:spcPct val="100000"/>
                        </a:lnSpc>
                        <a:spcAft>
                          <a:spcPts val="0"/>
                        </a:spcAft>
                      </a:pPr>
                      <a:r>
                        <a:rPr lang="ru-RU" sz="1000" b="1" dirty="0" smtClean="0">
                          <a:effectLst/>
                          <a:latin typeface="Calibri"/>
                          <a:ea typeface="Calibri"/>
                          <a:cs typeface="Times New Roman"/>
                        </a:rPr>
                        <a:t>«Магазин цветов» (садовые растения) </a:t>
                      </a:r>
                      <a:r>
                        <a:rPr lang="ru-RU" sz="1000" dirty="0" smtClean="0">
                          <a:effectLst/>
                          <a:latin typeface="Calibri"/>
                          <a:ea typeface="Calibri"/>
                          <a:cs typeface="Times New Roman"/>
                        </a:rPr>
                        <a:t>– учить детей описывать растения, которые надо купить.</a:t>
                      </a:r>
                      <a:endParaRPr lang="ru-RU" sz="800" dirty="0" smtClean="0">
                        <a:effectLst/>
                        <a:latin typeface="Calibri"/>
                        <a:ea typeface="Calibri"/>
                        <a:cs typeface="Times New Roman"/>
                      </a:endParaRPr>
                    </a:p>
                    <a:p>
                      <a:pPr>
                        <a:lnSpc>
                          <a:spcPct val="100000"/>
                        </a:lnSpc>
                        <a:spcAft>
                          <a:spcPts val="0"/>
                        </a:spcAft>
                      </a:pPr>
                      <a:r>
                        <a:rPr lang="ru-RU" sz="1000" b="1" dirty="0" smtClean="0">
                          <a:effectLst/>
                          <a:latin typeface="Calibri"/>
                          <a:ea typeface="Calibri"/>
                          <a:cs typeface="Times New Roman"/>
                        </a:rPr>
                        <a:t>«Четвертый лишний» (дикие животные) </a:t>
                      </a:r>
                      <a:r>
                        <a:rPr lang="ru-RU" sz="1000" dirty="0" smtClean="0">
                          <a:effectLst/>
                          <a:latin typeface="Calibri"/>
                          <a:ea typeface="Calibri"/>
                          <a:cs typeface="Times New Roman"/>
                        </a:rPr>
                        <a:t>– учить детей замечать ошибки, развивать наблюдательность.</a:t>
                      </a:r>
                      <a:endParaRPr lang="ru-RU" sz="800" dirty="0" smtClean="0">
                        <a:effectLst/>
                        <a:latin typeface="Calibri"/>
                        <a:ea typeface="Calibri"/>
                        <a:cs typeface="Times New Roman"/>
                      </a:endParaRPr>
                    </a:p>
                    <a:p>
                      <a:pPr>
                        <a:lnSpc>
                          <a:spcPct val="100000"/>
                        </a:lnSpc>
                        <a:spcAft>
                          <a:spcPts val="0"/>
                        </a:spcAft>
                      </a:pPr>
                      <a:r>
                        <a:rPr lang="ru-RU" sz="1000" b="1" dirty="0" smtClean="0">
                          <a:effectLst/>
                          <a:latin typeface="Calibri"/>
                          <a:ea typeface="Calibri"/>
                          <a:cs typeface="Times New Roman"/>
                        </a:rPr>
                        <a:t>«Парные картинки» (рыбы) </a:t>
                      </a:r>
                      <a:r>
                        <a:rPr lang="ru-RU" sz="1000" dirty="0" smtClean="0">
                          <a:effectLst/>
                          <a:latin typeface="Calibri"/>
                          <a:ea typeface="Calibri"/>
                          <a:cs typeface="Times New Roman"/>
                        </a:rPr>
                        <a:t>– воспитывать наблюдательность; умение находить в предметах, изображенных картинках, сходство и различие.</a:t>
                      </a:r>
                      <a:endParaRPr lang="ru-RU" sz="800" dirty="0" smtClean="0">
                        <a:effectLst/>
                        <a:latin typeface="Calibri"/>
                        <a:ea typeface="Calibri"/>
                        <a:cs typeface="Times New Roman"/>
                      </a:endParaRPr>
                    </a:p>
                    <a:p>
                      <a:pPr>
                        <a:lnSpc>
                          <a:spcPct val="100000"/>
                        </a:lnSpc>
                        <a:spcAft>
                          <a:spcPts val="0"/>
                        </a:spcAft>
                      </a:pPr>
                      <a:r>
                        <a:rPr lang="ru-RU" sz="1000" b="1" dirty="0" smtClean="0">
                          <a:effectLst/>
                          <a:latin typeface="Calibri"/>
                          <a:ea typeface="Calibri"/>
                          <a:cs typeface="Times New Roman"/>
                        </a:rPr>
                        <a:t>«Отбери и назови цветы, которые знаешь» </a:t>
                      </a:r>
                      <a:r>
                        <a:rPr lang="ru-RU" sz="1000" dirty="0" smtClean="0">
                          <a:effectLst/>
                          <a:latin typeface="Calibri"/>
                          <a:ea typeface="Calibri"/>
                          <a:cs typeface="Times New Roman"/>
                        </a:rPr>
                        <a:t>– закреплять умения  детей различать и называть цветы.</a:t>
                      </a:r>
                      <a:endParaRPr lang="ru-RU" sz="800" dirty="0" smtClean="0">
                        <a:effectLst/>
                        <a:latin typeface="Calibri"/>
                        <a:ea typeface="Calibri"/>
                        <a:cs typeface="Times New Roman"/>
                      </a:endParaRPr>
                    </a:p>
                    <a:p>
                      <a:pPr>
                        <a:lnSpc>
                          <a:spcPct val="100000"/>
                        </a:lnSpc>
                        <a:spcAft>
                          <a:spcPts val="0"/>
                        </a:spcAft>
                      </a:pPr>
                      <a:r>
                        <a:rPr lang="ru-RU" sz="1000" dirty="0" smtClean="0">
                          <a:effectLst/>
                          <a:latin typeface="Calibri"/>
                          <a:ea typeface="Calibri"/>
                          <a:cs typeface="Times New Roman"/>
                        </a:rPr>
                        <a:t> </a:t>
                      </a:r>
                      <a:r>
                        <a:rPr lang="ru-RU" sz="1000" b="1" dirty="0" smtClean="0">
                          <a:effectLst/>
                          <a:latin typeface="Calibri"/>
                          <a:ea typeface="Calibri"/>
                          <a:cs typeface="Times New Roman"/>
                        </a:rPr>
                        <a:t>«Охотник и пастух» </a:t>
                      </a:r>
                      <a:r>
                        <a:rPr lang="ru-RU" sz="1000" dirty="0" smtClean="0">
                          <a:effectLst/>
                          <a:latin typeface="Calibri"/>
                          <a:ea typeface="Calibri"/>
                          <a:cs typeface="Times New Roman"/>
                        </a:rPr>
                        <a:t>– упражнять детей в группировки диких и домашних животных.</a:t>
                      </a:r>
                      <a:endParaRPr lang="ru-RU" sz="800" dirty="0" smtClean="0">
                        <a:effectLst/>
                        <a:latin typeface="Calibri"/>
                        <a:ea typeface="Calibri"/>
                        <a:cs typeface="Times New Roman"/>
                      </a:endParaRPr>
                    </a:p>
                    <a:p>
                      <a:pPr>
                        <a:lnSpc>
                          <a:spcPct val="100000"/>
                        </a:lnSpc>
                        <a:spcAft>
                          <a:spcPts val="0"/>
                        </a:spcAft>
                      </a:pPr>
                      <a:r>
                        <a:rPr lang="ru-RU" sz="1000" b="1" dirty="0" smtClean="0">
                          <a:effectLst/>
                          <a:latin typeface="Calibri"/>
                          <a:ea typeface="Calibri"/>
                          <a:cs typeface="Times New Roman"/>
                        </a:rPr>
                        <a:t>«Найди в букете такой же цветок» </a:t>
                      </a:r>
                      <a:r>
                        <a:rPr lang="ru-RU" sz="1000" dirty="0" smtClean="0">
                          <a:effectLst/>
                          <a:latin typeface="Calibri"/>
                          <a:ea typeface="Calibri"/>
                          <a:cs typeface="Times New Roman"/>
                        </a:rPr>
                        <a:t>– учить детей находить листок по показу. Закреплять названия цветов.</a:t>
                      </a:r>
                      <a:endParaRPr lang="ru-RU" sz="800" dirty="0" smtClean="0">
                        <a:effectLst/>
                        <a:latin typeface="Calibri"/>
                        <a:ea typeface="Calibri"/>
                        <a:cs typeface="Times New Roman"/>
                      </a:endParaRPr>
                    </a:p>
                    <a:p>
                      <a:pPr>
                        <a:lnSpc>
                          <a:spcPct val="115000"/>
                        </a:lnSpc>
                        <a:spcAft>
                          <a:spcPts val="0"/>
                        </a:spcAft>
                      </a:pPr>
                      <a:endParaRPr lang="ru-RU" sz="1000" dirty="0">
                        <a:effectLst/>
                        <a:latin typeface="Calibri"/>
                        <a:ea typeface="Calibri"/>
                        <a:cs typeface="Times New Roman"/>
                      </a:endParaRPr>
                    </a:p>
                  </a:txBody>
                  <a:tcPr marL="28320" marR="283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gn="ctr">
                        <a:lnSpc>
                          <a:spcPct val="115000"/>
                        </a:lnSpc>
                        <a:spcAft>
                          <a:spcPts val="0"/>
                        </a:spcAft>
                      </a:pPr>
                      <a:endPar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marL="71755" marR="71755" algn="ctr">
                        <a:lnSpc>
                          <a:spcPct val="115000"/>
                        </a:lnSpc>
                        <a:spcAft>
                          <a:spcPts val="0"/>
                        </a:spcAft>
                      </a:pPr>
                      <a:r>
                        <a:rPr lang="ru-RU" sz="1000" b="1" cap="all" baseline="0"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АПРЕЛЬ</a:t>
                      </a:r>
                      <a:endParaRPr lang="ru-RU" sz="1000" dirty="0">
                        <a:effectLst/>
                        <a:latin typeface="Calibri"/>
                        <a:ea typeface="Calibri"/>
                        <a:cs typeface="Times New Roman"/>
                      </a:endParaRPr>
                    </a:p>
                  </a:txBody>
                  <a:tcPr marL="28320" marR="28320"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000" b="1" dirty="0">
                          <a:effectLst/>
                          <a:latin typeface="Calibri"/>
                          <a:ea typeface="Calibri"/>
                          <a:cs typeface="Times New Roman"/>
                        </a:rPr>
                        <a:t> </a:t>
                      </a:r>
                      <a:endParaRPr lang="ru-RU" sz="1000" dirty="0">
                        <a:effectLst/>
                        <a:latin typeface="Calibri"/>
                        <a:ea typeface="Calibri"/>
                        <a:cs typeface="Times New Roman"/>
                      </a:endParaRPr>
                    </a:p>
                    <a:p>
                      <a:pPr>
                        <a:lnSpc>
                          <a:spcPct val="115000"/>
                        </a:lnSpc>
                        <a:spcAft>
                          <a:spcPts val="0"/>
                        </a:spcAft>
                      </a:pPr>
                      <a:r>
                        <a:rPr lang="ru-RU" sz="1000" b="1" dirty="0">
                          <a:effectLst/>
                          <a:latin typeface="Calibri"/>
                          <a:ea typeface="Calibri"/>
                          <a:cs typeface="Times New Roman"/>
                        </a:rPr>
                        <a:t>«Где спряталась матрешка» </a:t>
                      </a:r>
                      <a:r>
                        <a:rPr lang="ru-RU" sz="1000" dirty="0">
                          <a:effectLst/>
                          <a:latin typeface="Calibri"/>
                          <a:ea typeface="Calibri"/>
                          <a:cs typeface="Times New Roman"/>
                        </a:rPr>
                        <a:t>– закреплять знания детей о домашних животных, и пользе, которую они приносят</a:t>
                      </a:r>
                      <a:r>
                        <a:rPr lang="ru-RU" sz="1000" dirty="0" smtClean="0">
                          <a:effectLst/>
                          <a:latin typeface="Calibri"/>
                          <a:ea typeface="Calibri"/>
                          <a:cs typeface="Times New Roman"/>
                        </a:rPr>
                        <a:t>.</a:t>
                      </a:r>
                      <a:endParaRPr lang="ru-RU" sz="1000" dirty="0">
                        <a:effectLst/>
                        <a:latin typeface="Calibri"/>
                        <a:ea typeface="Calibri"/>
                        <a:cs typeface="Times New Roman"/>
                      </a:endParaRPr>
                    </a:p>
                    <a:p>
                      <a:pPr>
                        <a:lnSpc>
                          <a:spcPct val="115000"/>
                        </a:lnSpc>
                        <a:spcAft>
                          <a:spcPts val="0"/>
                        </a:spcAft>
                      </a:pPr>
                      <a:r>
                        <a:rPr lang="ru-RU" sz="1000" b="1" dirty="0">
                          <a:effectLst/>
                          <a:latin typeface="Calibri"/>
                          <a:ea typeface="Calibri"/>
                          <a:cs typeface="Times New Roman"/>
                        </a:rPr>
                        <a:t>«Какую пользу приносят» (домашние животные) </a:t>
                      </a:r>
                      <a:r>
                        <a:rPr lang="ru-RU" sz="1000" dirty="0">
                          <a:effectLst/>
                          <a:latin typeface="Calibri"/>
                          <a:ea typeface="Calibri"/>
                          <a:cs typeface="Times New Roman"/>
                        </a:rPr>
                        <a:t>– закреплять знания детей о домашних животных и пользе, которую они приносят</a:t>
                      </a:r>
                      <a:r>
                        <a:rPr lang="ru-RU" sz="1000" dirty="0" smtClean="0">
                          <a:effectLst/>
                          <a:latin typeface="Calibri"/>
                          <a:ea typeface="Calibri"/>
                          <a:cs typeface="Times New Roman"/>
                        </a:rPr>
                        <a:t>.</a:t>
                      </a:r>
                      <a:endParaRPr lang="ru-RU" sz="1000" dirty="0">
                        <a:effectLst/>
                        <a:latin typeface="Calibri"/>
                        <a:ea typeface="Calibri"/>
                        <a:cs typeface="Times New Roman"/>
                      </a:endParaRPr>
                    </a:p>
                    <a:p>
                      <a:pPr>
                        <a:lnSpc>
                          <a:spcPct val="115000"/>
                        </a:lnSpc>
                        <a:spcAft>
                          <a:spcPts val="0"/>
                        </a:spcAft>
                      </a:pPr>
                      <a:r>
                        <a:rPr lang="ru-RU" sz="1000" b="1" dirty="0">
                          <a:effectLst/>
                          <a:latin typeface="Calibri"/>
                          <a:ea typeface="Calibri"/>
                          <a:cs typeface="Times New Roman"/>
                        </a:rPr>
                        <a:t>«Отгадай загадку о птицах» </a:t>
                      </a:r>
                      <a:r>
                        <a:rPr lang="ru-RU" sz="1000" dirty="0">
                          <a:effectLst/>
                          <a:latin typeface="Calibri"/>
                          <a:ea typeface="Calibri"/>
                          <a:cs typeface="Times New Roman"/>
                        </a:rPr>
                        <a:t>– учить детей отгадывать загадки, опираясь на ключевые слова</a:t>
                      </a:r>
                      <a:r>
                        <a:rPr lang="ru-RU" sz="1000" dirty="0" smtClean="0">
                          <a:effectLst/>
                          <a:latin typeface="Calibri"/>
                          <a:ea typeface="Calibri"/>
                          <a:cs typeface="Times New Roman"/>
                        </a:rPr>
                        <a:t>.</a:t>
                      </a:r>
                      <a:endParaRPr lang="ru-RU" sz="1000" dirty="0">
                        <a:effectLst/>
                        <a:latin typeface="Calibri"/>
                        <a:ea typeface="Calibri"/>
                        <a:cs typeface="Times New Roman"/>
                      </a:endParaRPr>
                    </a:p>
                    <a:p>
                      <a:pPr>
                        <a:lnSpc>
                          <a:spcPct val="115000"/>
                        </a:lnSpc>
                        <a:spcAft>
                          <a:spcPts val="0"/>
                        </a:spcAft>
                      </a:pPr>
                      <a:r>
                        <a:rPr lang="ru-RU" sz="1000" b="1" dirty="0">
                          <a:effectLst/>
                          <a:latin typeface="Calibri"/>
                          <a:ea typeface="Calibri"/>
                          <a:cs typeface="Times New Roman"/>
                        </a:rPr>
                        <a:t>«Опиши, мы отгадаем» </a:t>
                      </a:r>
                      <a:r>
                        <a:rPr lang="ru-RU" sz="1000" dirty="0">
                          <a:effectLst/>
                          <a:latin typeface="Calibri"/>
                          <a:ea typeface="Calibri"/>
                          <a:cs typeface="Times New Roman"/>
                        </a:rPr>
                        <a:t>– уметь детей классифицировать растения по их признакам</a:t>
                      </a:r>
                      <a:r>
                        <a:rPr lang="ru-RU" sz="1000" dirty="0" smtClean="0">
                          <a:effectLst/>
                          <a:latin typeface="Calibri"/>
                          <a:ea typeface="Calibri"/>
                          <a:cs typeface="Times New Roman"/>
                        </a:rPr>
                        <a:t>.</a:t>
                      </a:r>
                      <a:endParaRPr lang="ru-RU" sz="1000" dirty="0">
                        <a:effectLst/>
                        <a:latin typeface="Calibri"/>
                        <a:ea typeface="Calibri"/>
                        <a:cs typeface="Times New Roman"/>
                      </a:endParaRPr>
                    </a:p>
                    <a:p>
                      <a:pPr>
                        <a:lnSpc>
                          <a:spcPct val="115000"/>
                        </a:lnSpc>
                        <a:spcAft>
                          <a:spcPts val="0"/>
                        </a:spcAft>
                      </a:pPr>
                      <a:r>
                        <a:rPr lang="ru-RU" sz="1000" b="1" dirty="0">
                          <a:effectLst/>
                          <a:latin typeface="Calibri"/>
                          <a:ea typeface="Calibri"/>
                          <a:cs typeface="Times New Roman"/>
                        </a:rPr>
                        <a:t>«Найди дерево по описанию» </a:t>
                      </a:r>
                      <a:r>
                        <a:rPr lang="ru-RU" sz="1000" dirty="0">
                          <a:effectLst/>
                          <a:latin typeface="Calibri"/>
                          <a:ea typeface="Calibri"/>
                          <a:cs typeface="Times New Roman"/>
                        </a:rPr>
                        <a:t>– учить детей находить деревья по описанным характерным признакам</a:t>
                      </a:r>
                      <a:r>
                        <a:rPr lang="ru-RU" sz="1000" dirty="0" smtClean="0">
                          <a:effectLst/>
                          <a:latin typeface="Calibri"/>
                          <a:ea typeface="Calibri"/>
                          <a:cs typeface="Times New Roman"/>
                        </a:rPr>
                        <a:t>.</a:t>
                      </a:r>
                      <a:endParaRPr lang="ru-RU" sz="1000" dirty="0">
                        <a:effectLst/>
                        <a:latin typeface="Calibri"/>
                        <a:ea typeface="Calibri"/>
                        <a:cs typeface="Times New Roman"/>
                      </a:endParaRPr>
                    </a:p>
                    <a:p>
                      <a:pPr>
                        <a:lnSpc>
                          <a:spcPct val="115000"/>
                        </a:lnSpc>
                        <a:spcAft>
                          <a:spcPts val="0"/>
                        </a:spcAft>
                      </a:pPr>
                      <a:r>
                        <a:rPr lang="ru-RU" sz="1000" b="1" dirty="0">
                          <a:effectLst/>
                          <a:latin typeface="Calibri"/>
                          <a:ea typeface="Calibri"/>
                          <a:cs typeface="Times New Roman"/>
                        </a:rPr>
                        <a:t>«А кто потом» </a:t>
                      </a:r>
                      <a:r>
                        <a:rPr lang="ru-RU" sz="1000" dirty="0">
                          <a:effectLst/>
                          <a:latin typeface="Calibri"/>
                          <a:ea typeface="Calibri"/>
                          <a:cs typeface="Times New Roman"/>
                        </a:rPr>
                        <a:t>– закреплять знания детей о частях суток; о деятельности детей в разное время дня.</a:t>
                      </a:r>
                    </a:p>
                    <a:p>
                      <a:pPr>
                        <a:lnSpc>
                          <a:spcPct val="115000"/>
                        </a:lnSpc>
                        <a:spcAft>
                          <a:spcPts val="0"/>
                        </a:spcAft>
                      </a:pPr>
                      <a:r>
                        <a:rPr lang="ru-RU" sz="1000" dirty="0">
                          <a:effectLst/>
                          <a:latin typeface="Calibri"/>
                          <a:ea typeface="Calibri"/>
                          <a:cs typeface="Times New Roman"/>
                        </a:rPr>
                        <a:t> </a:t>
                      </a:r>
                    </a:p>
                    <a:p>
                      <a:pPr>
                        <a:lnSpc>
                          <a:spcPct val="115000"/>
                        </a:lnSpc>
                        <a:spcAft>
                          <a:spcPts val="0"/>
                        </a:spcAft>
                      </a:pPr>
                      <a:r>
                        <a:rPr lang="ru-RU" sz="1000" dirty="0">
                          <a:effectLst/>
                          <a:latin typeface="Calibri"/>
                          <a:ea typeface="Calibri"/>
                          <a:cs typeface="Times New Roman"/>
                        </a:rPr>
                        <a:t> </a:t>
                      </a:r>
                    </a:p>
                    <a:p>
                      <a:pPr>
                        <a:lnSpc>
                          <a:spcPct val="115000"/>
                        </a:lnSpc>
                        <a:spcAft>
                          <a:spcPts val="0"/>
                        </a:spcAft>
                      </a:pPr>
                      <a:r>
                        <a:rPr lang="ru-RU" sz="1000" dirty="0">
                          <a:effectLst/>
                          <a:latin typeface="Calibri"/>
                          <a:ea typeface="Calibri"/>
                          <a:cs typeface="Times New Roman"/>
                        </a:rPr>
                        <a:t> </a:t>
                      </a:r>
                    </a:p>
                    <a:p>
                      <a:pPr>
                        <a:lnSpc>
                          <a:spcPct val="115000"/>
                        </a:lnSpc>
                        <a:spcAft>
                          <a:spcPts val="0"/>
                        </a:spcAft>
                      </a:pPr>
                      <a:r>
                        <a:rPr lang="ru-RU" sz="1000" dirty="0">
                          <a:effectLst/>
                          <a:latin typeface="Calibri"/>
                          <a:ea typeface="Calibri"/>
                          <a:cs typeface="Times New Roman"/>
                        </a:rPr>
                        <a:t> </a:t>
                      </a:r>
                    </a:p>
                    <a:p>
                      <a:pPr>
                        <a:lnSpc>
                          <a:spcPct val="115000"/>
                        </a:lnSpc>
                        <a:spcAft>
                          <a:spcPts val="0"/>
                        </a:spcAft>
                      </a:pPr>
                      <a:r>
                        <a:rPr lang="ru-RU" sz="1000" dirty="0">
                          <a:effectLst/>
                          <a:latin typeface="Calibri"/>
                          <a:ea typeface="Calibri"/>
                          <a:cs typeface="Times New Roman"/>
                        </a:rPr>
                        <a:t> </a:t>
                      </a:r>
                    </a:p>
                    <a:p>
                      <a:pPr>
                        <a:lnSpc>
                          <a:spcPct val="115000"/>
                        </a:lnSpc>
                        <a:spcAft>
                          <a:spcPts val="0"/>
                        </a:spcAft>
                      </a:pPr>
                      <a:r>
                        <a:rPr lang="ru-RU" sz="1000" dirty="0">
                          <a:effectLst/>
                          <a:latin typeface="Calibri"/>
                          <a:ea typeface="Calibri"/>
                          <a:cs typeface="Times New Roman"/>
                        </a:rPr>
                        <a:t> </a:t>
                      </a:r>
                    </a:p>
                    <a:p>
                      <a:pPr>
                        <a:lnSpc>
                          <a:spcPct val="115000"/>
                        </a:lnSpc>
                        <a:spcAft>
                          <a:spcPts val="0"/>
                        </a:spcAft>
                      </a:pPr>
                      <a:r>
                        <a:rPr lang="ru-RU" sz="1000" dirty="0">
                          <a:effectLst/>
                          <a:latin typeface="Calibri"/>
                          <a:ea typeface="Calibri"/>
                          <a:cs typeface="Times New Roman"/>
                        </a:rPr>
                        <a:t> </a:t>
                      </a:r>
                    </a:p>
                    <a:p>
                      <a:pPr>
                        <a:lnSpc>
                          <a:spcPct val="115000"/>
                        </a:lnSpc>
                        <a:spcAft>
                          <a:spcPts val="0"/>
                        </a:spcAft>
                      </a:pPr>
                      <a:r>
                        <a:rPr lang="ru-RU" sz="1000" dirty="0">
                          <a:effectLst/>
                          <a:latin typeface="Calibri"/>
                          <a:ea typeface="Calibri"/>
                          <a:cs typeface="Times New Roman"/>
                        </a:rPr>
                        <a:t> </a:t>
                      </a:r>
                    </a:p>
                    <a:p>
                      <a:pPr>
                        <a:lnSpc>
                          <a:spcPct val="115000"/>
                        </a:lnSpc>
                        <a:spcAft>
                          <a:spcPts val="0"/>
                        </a:spcAft>
                      </a:pPr>
                      <a:r>
                        <a:rPr lang="ru-RU" sz="1000" dirty="0">
                          <a:effectLst/>
                          <a:latin typeface="Calibri"/>
                          <a:ea typeface="Calibri"/>
                          <a:cs typeface="Times New Roman"/>
                        </a:rPr>
                        <a:t> </a:t>
                      </a:r>
                    </a:p>
                    <a:p>
                      <a:pPr>
                        <a:lnSpc>
                          <a:spcPct val="115000"/>
                        </a:lnSpc>
                        <a:spcAft>
                          <a:spcPts val="0"/>
                        </a:spcAft>
                      </a:pPr>
                      <a:r>
                        <a:rPr lang="ru-RU" sz="1000" b="1" dirty="0">
                          <a:effectLst/>
                          <a:latin typeface="Calibri"/>
                          <a:ea typeface="Calibri"/>
                          <a:cs typeface="Times New Roman"/>
                        </a:rPr>
                        <a:t> </a:t>
                      </a:r>
                      <a:endParaRPr lang="ru-RU" sz="1000" dirty="0">
                        <a:effectLst/>
                        <a:latin typeface="Calibri"/>
                        <a:ea typeface="Calibri"/>
                        <a:cs typeface="Times New Roman"/>
                      </a:endParaRPr>
                    </a:p>
                  </a:txBody>
                  <a:tcPr marL="28320" marR="283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488552616"/>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755576" y="404664"/>
            <a:ext cx="7704856" cy="11357725"/>
          </a:xfrm>
          <a:prstGeom prst="rect">
            <a:avLst/>
          </a:prstGeom>
        </p:spPr>
        <p:txBody>
          <a:bodyPr wrap="square">
            <a:spAutoFit/>
          </a:bodyPr>
          <a:lstStyle/>
          <a:p>
            <a:pPr algn="ctr">
              <a:lnSpc>
                <a:spcPct val="115000"/>
              </a:lnSpc>
              <a:spcAft>
                <a:spcPts val="0"/>
              </a:spcAft>
            </a:pPr>
            <a:r>
              <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ДИДАКТИЧЕСКИЕ ИГРЫ </a:t>
            </a:r>
            <a:endParaRPr lang="ru-RU" sz="900" dirty="0">
              <a:latin typeface="Calibri"/>
              <a:ea typeface="Calibri"/>
              <a:cs typeface="Times New Roman"/>
            </a:endParaRPr>
          </a:p>
          <a:p>
            <a:pPr algn="ctr">
              <a:lnSpc>
                <a:spcPct val="115000"/>
              </a:lnSpc>
              <a:spcAft>
                <a:spcPts val="0"/>
              </a:spcAft>
            </a:pPr>
            <a:r>
              <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С ПРИРОДНЫМ МАТЕРИАЛОМ</a:t>
            </a:r>
            <a:endParaRPr lang="ru-RU" sz="900" dirty="0">
              <a:latin typeface="Calibri"/>
              <a:ea typeface="Calibri"/>
              <a:cs typeface="Times New Roman"/>
            </a:endParaRPr>
          </a:p>
          <a:p>
            <a:pPr algn="ctr">
              <a:lnSpc>
                <a:spcPct val="115000"/>
              </a:lnSpc>
              <a:spcAft>
                <a:spcPts val="0"/>
              </a:spcAft>
            </a:pP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(ЭКОЛОГИЧЕСКИЕ) </a:t>
            </a:r>
            <a:endPar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ctr">
              <a:lnSpc>
                <a:spcPct val="115000"/>
              </a:lnSpc>
              <a:spcAft>
                <a:spcPts val="0"/>
              </a:spcAft>
            </a:pPr>
            <a:endPar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«Найди, что покажу»</a:t>
            </a:r>
            <a:endParaRPr lang="ru-RU" sz="1400" dirty="0">
              <a:latin typeface="Calibri"/>
              <a:ea typeface="Calibri"/>
              <a:cs typeface="Times New Roman"/>
            </a:endParaRPr>
          </a:p>
          <a:p>
            <a:pPr>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sz="1400" dirty="0">
                <a:latin typeface="Calibri"/>
                <a:ea typeface="Calibri"/>
                <a:cs typeface="Times New Roman"/>
              </a:rPr>
              <a:t>найти предмет по сходству.</a:t>
            </a: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Ход игры:</a:t>
            </a: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sz="1400" dirty="0">
                <a:latin typeface="Calibri"/>
                <a:ea typeface="Calibri"/>
                <a:cs typeface="Times New Roman"/>
              </a:rPr>
              <a:t>Воспитатель показывает на короткое время  один из предметов,  спрятанных под салфеткой, и снова выбирает его, затем предлагает детям: «Найдите на другом подносе такой же и вспомните, как он называется».</a:t>
            </a: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«Угадай, что в руке»</a:t>
            </a:r>
            <a:endParaRPr lang="ru-RU" sz="1400" dirty="0">
              <a:latin typeface="Calibri"/>
              <a:ea typeface="Calibri"/>
              <a:cs typeface="Times New Roman"/>
            </a:endParaRP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sz="1400" dirty="0">
                <a:latin typeface="Calibri"/>
                <a:ea typeface="Calibri"/>
                <a:cs typeface="Times New Roman"/>
              </a:rPr>
              <a:t>узнать названный предмет с помощью одного из анализаторов.</a:t>
            </a: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Ход игры:</a:t>
            </a: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sz="1400" dirty="0">
                <a:latin typeface="Calibri"/>
                <a:ea typeface="Calibri"/>
                <a:cs typeface="Times New Roman"/>
              </a:rPr>
              <a:t>Дети сидят, образуя круг. В руки, отведенные за спину, воспитатель раскладывает овощи и фрукты. Затем показывает всем любой овощ. Дети, у которых в руках такой же, по команде подбегают к воспитателю.</a:t>
            </a: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«Чудесный мешочек»</a:t>
            </a:r>
            <a:endParaRPr lang="ru-RU" sz="1400" dirty="0">
              <a:latin typeface="Calibri"/>
              <a:ea typeface="Calibri"/>
              <a:cs typeface="Times New Roman"/>
            </a:endParaRP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sz="1400" dirty="0">
                <a:latin typeface="Calibri"/>
                <a:ea typeface="Calibri"/>
                <a:cs typeface="Times New Roman"/>
              </a:rPr>
              <a:t>узнать предмет при  помощи одного из анализаторов.</a:t>
            </a: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Ход игры:</a:t>
            </a: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sz="1400" dirty="0">
                <a:latin typeface="Calibri"/>
                <a:ea typeface="Calibri"/>
                <a:cs typeface="Times New Roman"/>
              </a:rPr>
              <a:t>Воспитатель опускает овощи и фрукты в мешочек и просит наблюдать, что он будет делать. Затем просит одного из ребят: «Найди на ощупь что хочешь. А теперь скажи, что ты взял». По очереди все дети выполняют задание.</a:t>
            </a: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«Угадай, что съел»</a:t>
            </a:r>
            <a:endParaRPr lang="ru-RU" sz="1400" dirty="0">
              <a:latin typeface="Calibri"/>
              <a:ea typeface="Calibri"/>
              <a:cs typeface="Times New Roman"/>
            </a:endParaRP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sz="1400" dirty="0">
                <a:latin typeface="Calibri"/>
                <a:ea typeface="Calibri"/>
                <a:cs typeface="Times New Roman"/>
              </a:rPr>
              <a:t>узнать предмет при помощи одного из анализаторов (на вкус)</a:t>
            </a: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Ход игры:</a:t>
            </a: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sz="1400" dirty="0">
                <a:latin typeface="Calibri"/>
                <a:ea typeface="Calibri"/>
                <a:cs typeface="Times New Roman"/>
              </a:rPr>
              <a:t>разрезав овощи и фрукты на кусочки, воспитатель угощает одного из детей, предварительно закрыть его глаза. Затем говорит: «Хорошо жуй, теперь скажи, что съел. Найди такой же на столе.</a:t>
            </a: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«Опиши, мы отгадаем»</a:t>
            </a:r>
            <a:endParaRPr lang="ru-RU" sz="1400" dirty="0">
              <a:latin typeface="Calibri"/>
              <a:ea typeface="Calibri"/>
              <a:cs typeface="Times New Roman"/>
            </a:endParaRPr>
          </a:p>
          <a:p>
            <a:pPr algn="just">
              <a:lnSpc>
                <a:spcPts val="1200"/>
              </a:lnSpc>
              <a:spcAft>
                <a:spcPts val="0"/>
              </a:spcAft>
            </a:pPr>
            <a:r>
              <a:rPr lang="ru-RU" sz="1400" b="1" dirty="0">
                <a:latin typeface="Calibri"/>
                <a:ea typeface="Calibri"/>
                <a:cs typeface="Times New Roman"/>
              </a:rPr>
              <a:t>Цель: </a:t>
            </a:r>
            <a:r>
              <a:rPr lang="ru-RU" sz="1400" dirty="0">
                <a:latin typeface="Calibri"/>
                <a:ea typeface="Calibri"/>
                <a:cs typeface="Times New Roman"/>
              </a:rPr>
              <a:t>описать предметы и найти их по описанию.</a:t>
            </a:r>
          </a:p>
          <a:p>
            <a:pPr algn="just">
              <a:lnSpc>
                <a:spcPts val="1200"/>
              </a:lnSpc>
              <a:spcAft>
                <a:spcPts val="0"/>
              </a:spcAft>
            </a:pPr>
            <a:r>
              <a:rPr lang="ru-RU" sz="1400" b="1" dirty="0">
                <a:latin typeface="Calibri"/>
                <a:ea typeface="Calibri"/>
                <a:cs typeface="Times New Roman"/>
              </a:rPr>
              <a:t>Ход игры:</a:t>
            </a:r>
            <a:r>
              <a:rPr lang="ru-RU" sz="1400" dirty="0">
                <a:latin typeface="Calibri"/>
                <a:ea typeface="Calibri"/>
                <a:cs typeface="Times New Roman"/>
              </a:rPr>
              <a:t> ребенок разгадывает загадку – описания овоща. Напоминаем последовательность: сначала о форме, ее деталях, затем о плотности, окраске, вкусе. Дети отгадывают.</a:t>
            </a: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«Чего не стало» </a:t>
            </a:r>
            <a:endParaRPr lang="ru-RU" sz="1400" dirty="0">
              <a:latin typeface="Calibri"/>
              <a:ea typeface="Calibri"/>
              <a:cs typeface="Times New Roman"/>
            </a:endParaRP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sz="1400" dirty="0">
                <a:latin typeface="Calibri"/>
                <a:ea typeface="Calibri"/>
                <a:cs typeface="Times New Roman"/>
              </a:rPr>
              <a:t>назвать растение по памяти (без зрительного контроля).</a:t>
            </a: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Ход игры:</a:t>
            </a: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sz="1400" dirty="0">
                <a:latin typeface="Calibri"/>
                <a:ea typeface="Calibri"/>
                <a:cs typeface="Times New Roman"/>
              </a:rPr>
              <a:t>воспитатель предлагает посмотреть, какие растения стоят на столе, а потом закрыть глаза. Педагог убирает одно растение. Когда дети открывают глаза, воспитатель спрашивает: «Какого растения не стало?» Если ответ правильный, растение ставят на место, и игра повторяется с другим предметом.</a:t>
            </a:r>
          </a:p>
          <a:p>
            <a:pPr algn="just">
              <a:lnSpc>
                <a:spcPts val="1200"/>
              </a:lnSpc>
              <a:spcAft>
                <a:spcPts val="0"/>
              </a:spcAft>
            </a:pPr>
            <a:r>
              <a:rPr lang="ru-RU" sz="1400" dirty="0">
                <a:latin typeface="Calibri"/>
                <a:ea typeface="Calibri"/>
                <a:cs typeface="Times New Roman"/>
              </a:rPr>
              <a:t> </a:t>
            </a:r>
          </a:p>
          <a:p>
            <a:pPr algn="ctr">
              <a:lnSpc>
                <a:spcPct val="115000"/>
              </a:lnSpc>
              <a:spcAft>
                <a:spcPts val="0"/>
              </a:spcAft>
            </a:pPr>
            <a:endPar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ctr">
              <a:lnSpc>
                <a:spcPct val="115000"/>
              </a:lnSpc>
              <a:spcAft>
                <a:spcPts val="0"/>
              </a:spcAft>
            </a:pPr>
            <a:endPar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ctr">
              <a:lnSpc>
                <a:spcPct val="115000"/>
              </a:lnSpc>
              <a:spcAft>
                <a:spcPts val="0"/>
              </a:spcAft>
            </a:pPr>
            <a:endPar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ctr">
              <a:lnSpc>
                <a:spcPct val="115000"/>
              </a:lnSpc>
              <a:spcAft>
                <a:spcPts val="0"/>
              </a:spcAft>
            </a:pPr>
            <a:endPar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ctr">
              <a:lnSpc>
                <a:spcPct val="115000"/>
              </a:lnSpc>
              <a:spcAft>
                <a:spcPts val="0"/>
              </a:spcAft>
            </a:pPr>
            <a:endPar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ctr">
              <a:lnSpc>
                <a:spcPct val="115000"/>
              </a:lnSpc>
              <a:spcAft>
                <a:spcPts val="0"/>
              </a:spcAft>
            </a:pPr>
            <a:endPar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ctr">
              <a:lnSpc>
                <a:spcPct val="115000"/>
              </a:lnSpc>
              <a:spcAft>
                <a:spcPts val="0"/>
              </a:spcAft>
            </a:pPr>
            <a:endPar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ctr">
              <a:lnSpc>
                <a:spcPct val="115000"/>
              </a:lnSpc>
              <a:spcAft>
                <a:spcPts val="0"/>
              </a:spcAft>
            </a:pPr>
            <a:endPar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ctr">
              <a:lnSpc>
                <a:spcPct val="115000"/>
              </a:lnSpc>
              <a:spcAft>
                <a:spcPts val="0"/>
              </a:spcAft>
            </a:pPr>
            <a:endPar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ctr">
              <a:lnSpc>
                <a:spcPct val="115000"/>
              </a:lnSpc>
              <a:spcAft>
                <a:spcPts val="0"/>
              </a:spcAft>
            </a:pPr>
            <a:endPar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ctr">
              <a:lnSpc>
                <a:spcPct val="115000"/>
              </a:lnSpc>
              <a:spcAft>
                <a:spcPts val="0"/>
              </a:spcAft>
            </a:pPr>
            <a:endPar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ctr">
              <a:lnSpc>
                <a:spcPct val="115000"/>
              </a:lnSpc>
              <a:spcAft>
                <a:spcPts val="0"/>
              </a:spcAft>
            </a:pPr>
            <a:endPar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ctr">
              <a:lnSpc>
                <a:spcPct val="115000"/>
              </a:lnSpc>
              <a:spcAft>
                <a:spcPts val="0"/>
              </a:spcAft>
            </a:pPr>
            <a:endPar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ctr">
              <a:lnSpc>
                <a:spcPct val="115000"/>
              </a:lnSpc>
              <a:spcAft>
                <a:spcPts val="0"/>
              </a:spcAft>
            </a:pPr>
            <a:endPar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ctr">
              <a:lnSpc>
                <a:spcPct val="115000"/>
              </a:lnSpc>
              <a:spcAft>
                <a:spcPts val="0"/>
              </a:spcAft>
            </a:pPr>
            <a:endPar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ctr">
              <a:lnSpc>
                <a:spcPct val="115000"/>
              </a:lnSpc>
              <a:spcAft>
                <a:spcPts val="0"/>
              </a:spcAft>
            </a:pPr>
            <a:endPar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ctr">
              <a:lnSpc>
                <a:spcPct val="115000"/>
              </a:lnSpc>
              <a:spcAft>
                <a:spcPts val="0"/>
              </a:spcAft>
            </a:pPr>
            <a:endPar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ctr">
              <a:lnSpc>
                <a:spcPct val="115000"/>
              </a:lnSpc>
              <a:spcAft>
                <a:spcPts val="0"/>
              </a:spcAft>
            </a:pPr>
            <a:endPar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ctr">
              <a:lnSpc>
                <a:spcPct val="115000"/>
              </a:lnSpc>
              <a:spcAft>
                <a:spcPts val="0"/>
              </a:spcAft>
            </a:pPr>
            <a:endPar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ctr">
              <a:lnSpc>
                <a:spcPct val="115000"/>
              </a:lnSpc>
              <a:spcAft>
                <a:spcPts val="0"/>
              </a:spcAft>
            </a:pPr>
            <a:endPar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ctr">
              <a:lnSpc>
                <a:spcPct val="115000"/>
              </a:lnSpc>
              <a:spcAft>
                <a:spcPts val="0"/>
              </a:spcAft>
            </a:pPr>
            <a:endPar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ctr">
              <a:lnSpc>
                <a:spcPct val="115000"/>
              </a:lnSpc>
              <a:spcAft>
                <a:spcPts val="0"/>
              </a:spcAft>
            </a:pPr>
            <a:endParaRPr lang="ru-RU" sz="900" dirty="0">
              <a:effectLst/>
              <a:latin typeface="Calibri"/>
              <a:ea typeface="Calibri"/>
              <a:cs typeface="Times New Roman"/>
            </a:endParaRPr>
          </a:p>
        </p:txBody>
      </p:sp>
    </p:spTree>
    <p:extLst>
      <p:ext uri="{BB962C8B-B14F-4D97-AF65-F5344CB8AC3E}">
        <p14:creationId xmlns:p14="http://schemas.microsoft.com/office/powerpoint/2010/main" val="38386363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67544" y="-2541865"/>
            <a:ext cx="8208912" cy="9479518"/>
          </a:xfrm>
          <a:prstGeom prst="rect">
            <a:avLst/>
          </a:prstGeom>
        </p:spPr>
        <p:txBody>
          <a:bodyPr wrap="square">
            <a:spAutoFit/>
          </a:bodyPr>
          <a:lstStyle/>
          <a:p>
            <a:pPr algn="just">
              <a:lnSpc>
                <a:spcPts val="1200"/>
              </a:lnSpc>
              <a:spcAft>
                <a:spcPts val="0"/>
              </a:spcAft>
            </a:pPr>
            <a:endPar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just">
              <a:lnSpc>
                <a:spcPts val="1200"/>
              </a:lnSpc>
              <a:spcAft>
                <a:spcPts val="0"/>
              </a:spcAft>
            </a:pPr>
            <a:endPar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just">
              <a:lnSpc>
                <a:spcPts val="1200"/>
              </a:lnSpc>
              <a:spcAft>
                <a:spcPts val="0"/>
              </a:spcAft>
            </a:pPr>
            <a:endPar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just">
              <a:lnSpc>
                <a:spcPts val="1200"/>
              </a:lnSpc>
              <a:spcAft>
                <a:spcPts val="0"/>
              </a:spcAft>
            </a:pPr>
            <a:endPar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just">
              <a:lnSpc>
                <a:spcPts val="1200"/>
              </a:lnSpc>
              <a:spcAft>
                <a:spcPts val="0"/>
              </a:spcAft>
            </a:pPr>
            <a:endPar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just">
              <a:lnSpc>
                <a:spcPts val="1200"/>
              </a:lnSpc>
              <a:spcAft>
                <a:spcPts val="0"/>
              </a:spcAft>
            </a:pPr>
            <a:endPar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just">
              <a:lnSpc>
                <a:spcPts val="1200"/>
              </a:lnSpc>
              <a:spcAft>
                <a:spcPts val="0"/>
              </a:spcAft>
            </a:pPr>
            <a:endPar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just">
              <a:lnSpc>
                <a:spcPts val="1200"/>
              </a:lnSpc>
              <a:spcAft>
                <a:spcPts val="0"/>
              </a:spcAft>
            </a:pPr>
            <a:endPar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just">
              <a:lnSpc>
                <a:spcPts val="1200"/>
              </a:lnSpc>
              <a:spcAft>
                <a:spcPts val="0"/>
              </a:spcAft>
            </a:pPr>
            <a:endPar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just">
              <a:lnSpc>
                <a:spcPts val="1200"/>
              </a:lnSpc>
              <a:spcAft>
                <a:spcPts val="0"/>
              </a:spcAft>
            </a:pPr>
            <a:endPar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just">
              <a:lnSpc>
                <a:spcPts val="1200"/>
              </a:lnSpc>
              <a:spcAft>
                <a:spcPts val="0"/>
              </a:spcAft>
            </a:pPr>
            <a:endPar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just">
              <a:lnSpc>
                <a:spcPts val="1200"/>
              </a:lnSpc>
              <a:spcAft>
                <a:spcPts val="0"/>
              </a:spcAft>
            </a:pPr>
            <a:endPar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just">
              <a:lnSpc>
                <a:spcPts val="1200"/>
              </a:lnSpc>
              <a:spcAft>
                <a:spcPts val="0"/>
              </a:spcAft>
            </a:pPr>
            <a:endPar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just">
              <a:lnSpc>
                <a:spcPts val="1200"/>
              </a:lnSpc>
              <a:spcAft>
                <a:spcPts val="0"/>
              </a:spcAft>
            </a:pPr>
            <a:endPar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just">
              <a:lnSpc>
                <a:spcPts val="1200"/>
              </a:lnSpc>
              <a:spcAft>
                <a:spcPts val="0"/>
              </a:spcAft>
            </a:pPr>
            <a:endPar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just">
              <a:lnSpc>
                <a:spcPts val="1200"/>
              </a:lnSpc>
              <a:spcAft>
                <a:spcPts val="0"/>
              </a:spcAft>
            </a:pPr>
            <a:endPar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just">
              <a:lnSpc>
                <a:spcPts val="1200"/>
              </a:lnSpc>
              <a:spcAft>
                <a:spcPts val="0"/>
              </a:spcAft>
            </a:pPr>
            <a:endPar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just">
              <a:lnSpc>
                <a:spcPts val="1200"/>
              </a:lnSpc>
              <a:spcAft>
                <a:spcPts val="0"/>
              </a:spcAft>
            </a:pPr>
            <a:endPar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just">
              <a:lnSpc>
                <a:spcPts val="1200"/>
              </a:lnSpc>
              <a:spcAft>
                <a:spcPts val="0"/>
              </a:spcAft>
            </a:pPr>
            <a:r>
              <a:rPr lang="ru-RU" sz="11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a:t>
            </a: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Найди в букет такой же листок»</a:t>
            </a:r>
            <a:endParaRPr lang="ru-RU" sz="1100" dirty="0">
              <a:latin typeface="Calibri"/>
              <a:ea typeface="Calibri"/>
              <a:cs typeface="Times New Roman"/>
            </a:endParaRP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 </a:t>
            </a:r>
            <a:r>
              <a:rPr lang="ru-RU" sz="1400" dirty="0">
                <a:latin typeface="Calibri"/>
                <a:ea typeface="Calibri"/>
                <a:cs typeface="Times New Roman"/>
              </a:rPr>
              <a:t>находить листья деревьев по сходству.</a:t>
            </a: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Ход игры: </a:t>
            </a:r>
            <a:r>
              <a:rPr lang="ru-RU" sz="1400" dirty="0">
                <a:latin typeface="Calibri"/>
                <a:ea typeface="Calibri"/>
                <a:cs typeface="Times New Roman"/>
              </a:rPr>
              <a:t>воспитатель раздает детям букеты, такой же оставляет себе. Затем показывает лист, например, кленовый и предлагает: «Раз, два, три – такой лист покажи!» Игру повторяют несколько раз с остальными листиками букета</a:t>
            </a:r>
            <a:r>
              <a:rPr lang="ru-RU" sz="1400" dirty="0" smtClean="0">
                <a:latin typeface="Calibri"/>
                <a:ea typeface="Calibri"/>
                <a:cs typeface="Times New Roman"/>
              </a:rPr>
              <a:t>.</a:t>
            </a:r>
          </a:p>
          <a:p>
            <a:pPr algn="just">
              <a:lnSpc>
                <a:spcPts val="1200"/>
              </a:lnSpc>
              <a:spcAft>
                <a:spcPts val="0"/>
              </a:spcAft>
            </a:pPr>
            <a:endParaRPr lang="ru-RU" sz="1400" dirty="0">
              <a:latin typeface="Calibri"/>
              <a:ea typeface="Calibri"/>
              <a:cs typeface="Times New Roman"/>
            </a:endParaRP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«Найди свой дом»</a:t>
            </a:r>
            <a:endParaRPr lang="ru-RU" sz="1100" dirty="0">
              <a:latin typeface="Calibri"/>
              <a:ea typeface="Calibri"/>
              <a:cs typeface="Times New Roman"/>
            </a:endParaRP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a:t>
            </a:r>
            <a:r>
              <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sz="1400" dirty="0">
                <a:latin typeface="Calibri"/>
                <a:ea typeface="Calibri"/>
                <a:cs typeface="Times New Roman"/>
              </a:rPr>
              <a:t>найти целый предмет по части.</a:t>
            </a: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Ход игры: </a:t>
            </a:r>
            <a:r>
              <a:rPr lang="ru-RU" sz="1400" dirty="0">
                <a:latin typeface="Calibri"/>
                <a:ea typeface="Calibri"/>
                <a:cs typeface="Times New Roman"/>
              </a:rPr>
              <a:t>в парке детям раздают листья разных деревьев. Все дети «зайчики». Чтобы зайчики не потерялись «мама-зайчиха» дает им листья от веток, из которых сделан их дом. Все бегают, прыгают на поляне, а по сигналу: «Все домой, волк близко!» - бегут  к себе в домик – под определенное дерево. Игру можно продолжать, если дети будут меняться листьями – « переезжать в новый домик». С детьми среднего возраста подобным образом можно провести игру с плодами и семенами деревьев</a:t>
            </a:r>
            <a:r>
              <a:rPr lang="ru-RU" sz="1400" dirty="0" smtClean="0">
                <a:latin typeface="Calibri"/>
                <a:ea typeface="Calibri"/>
                <a:cs typeface="Times New Roman"/>
              </a:rPr>
              <a:t>.</a:t>
            </a:r>
            <a:endParaRPr lang="ru-RU" sz="1400" dirty="0">
              <a:latin typeface="Calibri"/>
              <a:ea typeface="Calibri"/>
              <a:cs typeface="Times New Roman"/>
            </a:endParaRPr>
          </a:p>
          <a:p>
            <a:pPr algn="just">
              <a:lnSpc>
                <a:spcPts val="1200"/>
              </a:lnSpc>
              <a:spcAft>
                <a:spcPts val="0"/>
              </a:spcAft>
            </a:pPr>
            <a:endParaRPr lang="ru-RU" sz="11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just">
              <a:lnSpc>
                <a:spcPts val="1200"/>
              </a:lnSpc>
              <a:spcAft>
                <a:spcPts val="0"/>
              </a:spcAft>
            </a:pPr>
            <a:r>
              <a:rPr lang="ru-RU" sz="11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a:t>
            </a: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Кто быстрее найдет березу, ель, дуб»</a:t>
            </a:r>
            <a:endParaRPr lang="ru-RU" sz="1100" dirty="0">
              <a:latin typeface="Calibri"/>
              <a:ea typeface="Calibri"/>
              <a:cs typeface="Times New Roman"/>
            </a:endParaRP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 </a:t>
            </a:r>
            <a:r>
              <a:rPr lang="ru-RU" sz="1400" dirty="0">
                <a:latin typeface="Calibri"/>
                <a:ea typeface="Calibri"/>
                <a:cs typeface="Times New Roman"/>
              </a:rPr>
              <a:t>найди дерево по названию.</a:t>
            </a: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Ход игры: </a:t>
            </a:r>
            <a:r>
              <a:rPr lang="ru-RU" sz="1400" dirty="0">
                <a:latin typeface="Calibri"/>
                <a:ea typeface="Calibri"/>
                <a:cs typeface="Times New Roman"/>
              </a:rPr>
              <a:t>воспитатель называет хорошо знакомое детям дерево, имеющее яркие отличительные признаки и просит найти его: «Кто найдет березу. Раз, два, три – к березе беги!»</a:t>
            </a:r>
          </a:p>
          <a:p>
            <a:pPr algn="just">
              <a:lnSpc>
                <a:spcPts val="1200"/>
              </a:lnSpc>
              <a:spcAft>
                <a:spcPts val="0"/>
              </a:spcAft>
            </a:pPr>
            <a:r>
              <a:rPr lang="ru-RU" dirty="0">
                <a:latin typeface="Calibri"/>
                <a:ea typeface="Calibri"/>
                <a:cs typeface="Times New Roman"/>
              </a:rPr>
              <a:t> </a:t>
            </a:r>
            <a:endParaRPr lang="ru-RU" sz="1100" dirty="0">
              <a:latin typeface="Calibri"/>
              <a:ea typeface="Calibri"/>
              <a:cs typeface="Times New Roman"/>
            </a:endParaRP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«Кто где живет»</a:t>
            </a:r>
            <a:endParaRPr lang="ru-RU" sz="1100" dirty="0">
              <a:latin typeface="Calibri"/>
              <a:ea typeface="Calibri"/>
              <a:cs typeface="Times New Roman"/>
            </a:endParaRP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a:t>
            </a:r>
            <a:r>
              <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sz="1400" dirty="0">
                <a:latin typeface="Calibri"/>
                <a:ea typeface="Calibri"/>
                <a:cs typeface="Times New Roman"/>
              </a:rPr>
              <a:t>закреплять знания о домашних и диких животных, среди их  обитания.</a:t>
            </a: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Ход игры: </a:t>
            </a:r>
            <a:r>
              <a:rPr lang="ru-RU" sz="1400" dirty="0">
                <a:latin typeface="Calibri"/>
                <a:ea typeface="Calibri"/>
                <a:cs typeface="Times New Roman"/>
              </a:rPr>
              <a:t>дети должны поставить фигурки домашних животных к домику, а диких в лес.</a:t>
            </a:r>
          </a:p>
          <a:p>
            <a:pPr algn="just">
              <a:lnSpc>
                <a:spcPts val="1200"/>
              </a:lnSpc>
              <a:spcAft>
                <a:spcPts val="0"/>
              </a:spcAft>
            </a:pPr>
            <a:r>
              <a:rPr lang="ru-RU" dirty="0">
                <a:latin typeface="Calibri"/>
                <a:ea typeface="Calibri"/>
                <a:cs typeface="Times New Roman"/>
              </a:rPr>
              <a:t> </a:t>
            </a:r>
            <a:endParaRPr lang="ru-RU" sz="1100" dirty="0">
              <a:latin typeface="Calibri"/>
              <a:ea typeface="Calibri"/>
              <a:cs typeface="Times New Roman"/>
            </a:endParaRP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«Угадай по объяснению»</a:t>
            </a:r>
            <a:endParaRPr lang="ru-RU" sz="1100" dirty="0">
              <a:latin typeface="Calibri"/>
              <a:ea typeface="Calibri"/>
              <a:cs typeface="Times New Roman"/>
            </a:endParaRP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 </a:t>
            </a:r>
            <a:r>
              <a:rPr lang="ru-RU" sz="1400" dirty="0">
                <a:latin typeface="Calibri"/>
                <a:ea typeface="Calibri"/>
                <a:cs typeface="Times New Roman"/>
              </a:rPr>
              <a:t>закрепить знания детей о характерных признаках и повадках животных; развивать чувство юмора, сообразительность.</a:t>
            </a: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Ход игры: </a:t>
            </a:r>
            <a:endParaRPr lang="ru-RU" sz="1100" dirty="0">
              <a:latin typeface="Calibri"/>
              <a:ea typeface="Calibri"/>
              <a:cs typeface="Times New Roman"/>
            </a:endParaRPr>
          </a:p>
          <a:p>
            <a:pPr algn="just">
              <a:lnSpc>
                <a:spcPts val="1200"/>
              </a:lnSpc>
              <a:spcAft>
                <a:spcPts val="0"/>
              </a:spcAft>
            </a:pPr>
            <a:r>
              <a:rPr lang="ru-RU" sz="1400" b="1" dirty="0">
                <a:latin typeface="Calibri"/>
                <a:ea typeface="Calibri"/>
                <a:cs typeface="Times New Roman"/>
              </a:rPr>
              <a:t>? </a:t>
            </a:r>
            <a:r>
              <a:rPr lang="ru-RU" sz="1400" dirty="0">
                <a:latin typeface="Calibri"/>
                <a:ea typeface="Calibri"/>
                <a:cs typeface="Times New Roman"/>
              </a:rPr>
              <a:t>Приходите ко мне в гости! Адреса не имею. Свой домик всегда ношу на себе (улитка, черепаха).</a:t>
            </a:r>
          </a:p>
          <a:p>
            <a:pPr algn="just">
              <a:lnSpc>
                <a:spcPts val="1200"/>
              </a:lnSpc>
              <a:spcAft>
                <a:spcPts val="0"/>
              </a:spcAft>
            </a:pPr>
            <a:r>
              <a:rPr lang="ru-RU" sz="1400" b="1" dirty="0">
                <a:latin typeface="Calibri"/>
                <a:ea typeface="Calibri"/>
                <a:cs typeface="Times New Roman"/>
              </a:rPr>
              <a:t>?</a:t>
            </a:r>
            <a:r>
              <a:rPr lang="ru-RU" sz="1400" dirty="0">
                <a:latin typeface="Calibri"/>
                <a:ea typeface="Calibri"/>
                <a:cs typeface="Times New Roman"/>
              </a:rPr>
              <a:t>  Друзья! Кому нужны иглы, обращайтесь ко мне. (еж, дикобраз, елка).</a:t>
            </a:r>
          </a:p>
          <a:p>
            <a:pPr algn="just">
              <a:lnSpc>
                <a:spcPts val="1200"/>
              </a:lnSpc>
              <a:spcAft>
                <a:spcPts val="0"/>
              </a:spcAft>
            </a:pPr>
            <a:r>
              <a:rPr lang="ru-RU" sz="1400" b="1" dirty="0">
                <a:latin typeface="Calibri"/>
                <a:ea typeface="Calibri"/>
                <a:cs typeface="Times New Roman"/>
              </a:rPr>
              <a:t>? </a:t>
            </a:r>
            <a:r>
              <a:rPr lang="ru-RU" sz="1400" dirty="0">
                <a:latin typeface="Calibri"/>
                <a:ea typeface="Calibri"/>
                <a:cs typeface="Times New Roman"/>
              </a:rPr>
              <a:t>Надоело ползать! Хочу взлететь. Кто одолжить крылья? (гусеница, змея, червяк).</a:t>
            </a:r>
          </a:p>
          <a:p>
            <a:pPr algn="just">
              <a:lnSpc>
                <a:spcPts val="1200"/>
              </a:lnSpc>
              <a:spcAft>
                <a:spcPts val="0"/>
              </a:spcAft>
            </a:pPr>
            <a:r>
              <a:rPr lang="ru-RU" sz="1400" b="1" dirty="0">
                <a:latin typeface="Calibri"/>
                <a:ea typeface="Calibri"/>
                <a:cs typeface="Times New Roman"/>
              </a:rPr>
              <a:t>? </a:t>
            </a:r>
            <a:r>
              <a:rPr lang="ru-RU" sz="1400" dirty="0">
                <a:latin typeface="Calibri"/>
                <a:ea typeface="Calibri"/>
                <a:cs typeface="Times New Roman"/>
              </a:rPr>
              <a:t>Помогу всем, у кого сломался будильник (петух).</a:t>
            </a:r>
          </a:p>
          <a:p>
            <a:pPr algn="just">
              <a:lnSpc>
                <a:spcPts val="1200"/>
              </a:lnSpc>
              <a:spcAft>
                <a:spcPts val="0"/>
              </a:spcAft>
            </a:pPr>
            <a:r>
              <a:rPr lang="ru-RU" sz="1400" b="1" dirty="0">
                <a:latin typeface="Calibri"/>
                <a:ea typeface="Calibri"/>
                <a:cs typeface="Times New Roman"/>
              </a:rPr>
              <a:t>? </a:t>
            </a:r>
            <a:r>
              <a:rPr lang="ru-RU" sz="1400" dirty="0">
                <a:latin typeface="Calibri"/>
                <a:ea typeface="Calibri"/>
                <a:cs typeface="Times New Roman"/>
              </a:rPr>
              <a:t>Прошу разбудить меня весной. Приходите лучше с медом (медведь).</a:t>
            </a:r>
          </a:p>
          <a:p>
            <a:pPr algn="just">
              <a:lnSpc>
                <a:spcPts val="1200"/>
              </a:lnSpc>
              <a:spcAft>
                <a:spcPts val="0"/>
              </a:spcAft>
            </a:pPr>
            <a:r>
              <a:rPr lang="ru-RU" sz="1400" b="1" dirty="0">
                <a:latin typeface="Calibri"/>
                <a:ea typeface="Calibri"/>
                <a:cs typeface="Times New Roman"/>
              </a:rPr>
              <a:t>?</a:t>
            </a:r>
            <a:r>
              <a:rPr lang="ru-RU" sz="1400" dirty="0">
                <a:latin typeface="Calibri"/>
                <a:ea typeface="Calibri"/>
                <a:cs typeface="Times New Roman"/>
              </a:rPr>
              <a:t> Хочу свить гнездо. Одолжите, подарите пух и перья (птица)</a:t>
            </a:r>
          </a:p>
          <a:p>
            <a:pPr algn="just">
              <a:lnSpc>
                <a:spcPts val="1200"/>
              </a:lnSpc>
              <a:spcAft>
                <a:spcPts val="0"/>
              </a:spcAft>
            </a:pPr>
            <a:r>
              <a:rPr lang="ru-RU" sz="1400" b="1" dirty="0">
                <a:latin typeface="Calibri"/>
                <a:ea typeface="Calibri"/>
                <a:cs typeface="Times New Roman"/>
              </a:rPr>
              <a:t>? </a:t>
            </a:r>
            <a:r>
              <a:rPr lang="ru-RU" sz="1400" dirty="0">
                <a:latin typeface="Calibri"/>
                <a:ea typeface="Calibri"/>
                <a:cs typeface="Times New Roman"/>
              </a:rPr>
              <a:t>Что-то очень скучно стало одному выть на луну. Кто составит мне компанию? (волк).</a:t>
            </a:r>
          </a:p>
          <a:p>
            <a:pPr algn="just">
              <a:lnSpc>
                <a:spcPts val="1200"/>
              </a:lnSpc>
              <a:spcAft>
                <a:spcPts val="0"/>
              </a:spcAft>
            </a:pPr>
            <a:r>
              <a:rPr lang="ru-RU" sz="1400" b="1" dirty="0">
                <a:latin typeface="Calibri"/>
                <a:ea typeface="Calibri"/>
                <a:cs typeface="Times New Roman"/>
              </a:rPr>
              <a:t>? </a:t>
            </a:r>
            <a:r>
              <a:rPr lang="ru-RU" sz="1400" dirty="0">
                <a:latin typeface="Calibri"/>
                <a:ea typeface="Calibri"/>
                <a:cs typeface="Times New Roman"/>
              </a:rPr>
              <a:t>Тому, кто найдет мой хвост! Оставьте его себе на память. Я успешно ращу новый! (ящерица).</a:t>
            </a:r>
          </a:p>
          <a:p>
            <a:pPr algn="just">
              <a:lnSpc>
                <a:spcPts val="1200"/>
              </a:lnSpc>
              <a:spcAft>
                <a:spcPts val="0"/>
              </a:spcAft>
            </a:pPr>
            <a:r>
              <a:rPr lang="ru-RU" sz="1400" b="1" dirty="0">
                <a:latin typeface="Calibri"/>
                <a:ea typeface="Calibri"/>
                <a:cs typeface="Times New Roman"/>
              </a:rPr>
              <a:t>?</a:t>
            </a:r>
            <a:r>
              <a:rPr lang="ru-RU" sz="1400" dirty="0">
                <a:latin typeface="Calibri"/>
                <a:ea typeface="Calibri"/>
                <a:cs typeface="Times New Roman"/>
              </a:rPr>
              <a:t> Уже 150 лет жду друга! Характер положительный. Недостаток один – медлительность (черепаха).</a:t>
            </a:r>
          </a:p>
          <a:p>
            <a:pPr algn="just">
              <a:lnSpc>
                <a:spcPts val="1200"/>
              </a:lnSpc>
              <a:spcAft>
                <a:spcPts val="0"/>
              </a:spcAft>
            </a:pPr>
            <a:r>
              <a:rPr lang="ru-RU" sz="1400" b="1" dirty="0">
                <a:latin typeface="Calibri"/>
                <a:ea typeface="Calibri"/>
                <a:cs typeface="Times New Roman"/>
              </a:rPr>
              <a:t>? </a:t>
            </a:r>
            <a:r>
              <a:rPr lang="ru-RU" sz="1400" dirty="0">
                <a:latin typeface="Calibri"/>
                <a:ea typeface="Calibri"/>
                <a:cs typeface="Times New Roman"/>
              </a:rPr>
              <a:t>Учу всем наукам! Из питомцев за короткое время делаю птиц. Прошу учесть, что занятия провожу ночью (сова).</a:t>
            </a:r>
          </a:p>
          <a:p>
            <a:pPr algn="just">
              <a:lnSpc>
                <a:spcPts val="1200"/>
              </a:lnSpc>
              <a:spcAft>
                <a:spcPts val="0"/>
              </a:spcAft>
            </a:pPr>
            <a:r>
              <a:rPr lang="ru-RU" sz="1400" b="1" dirty="0">
                <a:latin typeface="Calibri"/>
                <a:ea typeface="Calibri"/>
                <a:cs typeface="Times New Roman"/>
              </a:rPr>
              <a:t>?</a:t>
            </a:r>
            <a:r>
              <a:rPr lang="ru-RU" sz="1400" dirty="0">
                <a:latin typeface="Calibri"/>
                <a:ea typeface="Calibri"/>
                <a:cs typeface="Times New Roman"/>
              </a:rPr>
              <a:t> Я самая обаятельная и привлекательная! Кого хочу – обману, вокруг пальца обведу. Учитывая все это, настоятельно прошу называть меня по имени-отчеству, Патрикеевной больше не называть! (лиса)</a:t>
            </a:r>
          </a:p>
          <a:p>
            <a:pPr algn="just">
              <a:lnSpc>
                <a:spcPts val="1200"/>
              </a:lnSpc>
              <a:spcAft>
                <a:spcPts val="0"/>
              </a:spcAft>
            </a:pPr>
            <a:r>
              <a:rPr lang="ru-RU" sz="1000" dirty="0">
                <a:latin typeface="Calibri"/>
                <a:ea typeface="Calibri"/>
                <a:cs typeface="Times New Roman"/>
              </a:rPr>
              <a:t> </a:t>
            </a:r>
          </a:p>
          <a:p>
            <a:pPr algn="just">
              <a:lnSpc>
                <a:spcPts val="1200"/>
              </a:lnSpc>
              <a:spcAft>
                <a:spcPts val="0"/>
              </a:spcAft>
            </a:pPr>
            <a:r>
              <a:rPr lang="ru-RU" dirty="0">
                <a:latin typeface="Calibri"/>
                <a:ea typeface="Calibri"/>
                <a:cs typeface="Times New Roman"/>
              </a:rPr>
              <a:t> </a:t>
            </a:r>
            <a:endParaRPr lang="ru-RU" sz="2400" dirty="0">
              <a:latin typeface="Calibri"/>
              <a:ea typeface="Calibri"/>
              <a:cs typeface="Times New Roman"/>
            </a:endParaRPr>
          </a:p>
          <a:p>
            <a:pPr algn="just">
              <a:lnSpc>
                <a:spcPts val="1200"/>
              </a:lnSpc>
              <a:spcAft>
                <a:spcPts val="0"/>
              </a:spcAft>
            </a:pPr>
            <a:r>
              <a:rPr lang="ru-RU" dirty="0">
                <a:latin typeface="Calibri"/>
                <a:ea typeface="Calibri"/>
                <a:cs typeface="Times New Roman"/>
              </a:rPr>
              <a:t> </a:t>
            </a:r>
            <a:endParaRPr lang="ru-RU" sz="2400" dirty="0">
              <a:effectLst/>
              <a:latin typeface="Calibri"/>
              <a:ea typeface="Calibri"/>
              <a:cs typeface="Times New Roman"/>
            </a:endParaRPr>
          </a:p>
        </p:txBody>
      </p:sp>
    </p:spTree>
    <p:extLst>
      <p:ext uri="{BB962C8B-B14F-4D97-AF65-F5344CB8AC3E}">
        <p14:creationId xmlns:p14="http://schemas.microsoft.com/office/powerpoint/2010/main" val="115741624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034682"/>
          </a:xfrm>
        </p:spPr>
        <p:txBody>
          <a:bodyPr>
            <a:normAutofit fontScale="90000"/>
          </a:bodyPr>
          <a:lstStyle/>
          <a:p>
            <a:pPr marL="540385" indent="-540385" algn="l">
              <a:spcBef>
                <a:spcPts val="1560"/>
              </a:spcBef>
              <a:spcAft>
                <a:spcPts val="0"/>
              </a:spcAft>
            </a:pPr>
            <a:r>
              <a:rPr lang="ru-RU" sz="2400" b="1" spc="-10" dirty="0" smtClean="0">
                <a:effectLst/>
                <a:latin typeface="Times New Roman"/>
                <a:ea typeface="Calibri"/>
              </a:rPr>
              <a:t>                                  </a:t>
            </a:r>
            <a:r>
              <a:rPr lang="ru-RU" sz="2000" b="1" spc="-10" dirty="0" smtClean="0">
                <a:effectLst/>
                <a:latin typeface="Times New Roman"/>
                <a:ea typeface="Calibri"/>
              </a:rPr>
              <a:t>МЕТОДЫ  ИССЛЕДОВАНИЯ:</a:t>
            </a:r>
            <a:r>
              <a:rPr lang="ru-RU" sz="2400" dirty="0" smtClean="0">
                <a:effectLst/>
                <a:latin typeface="Arial"/>
                <a:ea typeface="Calibri"/>
              </a:rPr>
              <a:t/>
            </a:r>
            <a:br>
              <a:rPr lang="ru-RU" sz="2400" dirty="0" smtClean="0">
                <a:effectLst/>
                <a:latin typeface="Arial"/>
                <a:ea typeface="Calibri"/>
              </a:rPr>
            </a:br>
            <a:r>
              <a:rPr lang="ru-RU" sz="2400" dirty="0" smtClean="0">
                <a:effectLst/>
                <a:latin typeface="Arial"/>
                <a:ea typeface="Calibri"/>
              </a:rPr>
              <a:t>            </a:t>
            </a:r>
            <a:br>
              <a:rPr lang="ru-RU" sz="2400" dirty="0" smtClean="0">
                <a:effectLst/>
                <a:latin typeface="Arial"/>
                <a:ea typeface="Calibri"/>
              </a:rPr>
            </a:br>
            <a:r>
              <a:rPr lang="ru-RU" sz="2400" dirty="0" smtClean="0">
                <a:effectLst/>
                <a:latin typeface="Arial"/>
                <a:ea typeface="Calibri"/>
              </a:rPr>
              <a:t>      •</a:t>
            </a:r>
            <a:r>
              <a:rPr lang="ru-RU" sz="2400" dirty="0" smtClean="0">
                <a:effectLst/>
                <a:latin typeface="Times New Roman"/>
                <a:ea typeface="Calibri"/>
              </a:rPr>
              <a:t> Методы теоретического исследования: анализ научной литературы </a:t>
            </a:r>
            <a:r>
              <a:rPr lang="ru-RU" sz="2400" dirty="0" smtClean="0">
                <a:effectLst/>
                <a:latin typeface="Arial"/>
                <a:ea typeface="Calibri"/>
              </a:rPr>
              <a:t/>
            </a:r>
            <a:br>
              <a:rPr lang="ru-RU" sz="2400" dirty="0" smtClean="0">
                <a:effectLst/>
                <a:latin typeface="Arial"/>
                <a:ea typeface="Calibri"/>
              </a:rPr>
            </a:br>
            <a:r>
              <a:rPr lang="ru-RU" sz="2400" dirty="0" smtClean="0">
                <a:effectLst/>
                <a:latin typeface="Times New Roman"/>
                <a:ea typeface="Calibri"/>
              </a:rPr>
              <a:t>по проблемам формирования экологических знаний.</a:t>
            </a:r>
            <a:r>
              <a:rPr lang="ru-RU" sz="2400" dirty="0" smtClean="0">
                <a:effectLst/>
                <a:latin typeface="Arial"/>
                <a:ea typeface="Calibri"/>
              </a:rPr>
              <a:t/>
            </a:r>
            <a:br>
              <a:rPr lang="ru-RU" sz="2400" dirty="0" smtClean="0">
                <a:effectLst/>
                <a:latin typeface="Arial"/>
                <a:ea typeface="Calibri"/>
              </a:rPr>
            </a:br>
            <a:r>
              <a:rPr lang="ru-RU" sz="2400" spc="-10" dirty="0" smtClean="0">
                <a:effectLst/>
                <a:latin typeface="Times New Roman"/>
                <a:ea typeface="Calibri"/>
              </a:rPr>
              <a:t>       • Методы эмпирического исследования: обобщение и систематизация</a:t>
            </a:r>
            <a:r>
              <a:rPr lang="ru-RU" sz="2400" dirty="0" smtClean="0">
                <a:effectLst/>
                <a:latin typeface="Arial"/>
                <a:ea typeface="Calibri"/>
              </a:rPr>
              <a:t/>
            </a:r>
            <a:br>
              <a:rPr lang="ru-RU" sz="2400" dirty="0" smtClean="0">
                <a:effectLst/>
                <a:latin typeface="Arial"/>
                <a:ea typeface="Calibri"/>
              </a:rPr>
            </a:br>
            <a:r>
              <a:rPr lang="ru-RU" sz="2400" spc="-10" dirty="0" smtClean="0">
                <a:effectLst/>
                <a:latin typeface="Times New Roman"/>
                <a:ea typeface="Calibri"/>
              </a:rPr>
              <a:t>педагогического опыта в области формирования экологических представлений </a:t>
            </a:r>
            <a:r>
              <a:rPr lang="ru-RU" sz="2400" dirty="0" smtClean="0">
                <a:effectLst/>
                <a:latin typeface="Times New Roman"/>
                <a:ea typeface="Calibri"/>
              </a:rPr>
              <a:t>детей дошкольного возраста и использования проектно-исследовательского метода.</a:t>
            </a:r>
            <a:r>
              <a:rPr lang="ru-RU" sz="2400" dirty="0" smtClean="0">
                <a:effectLst/>
                <a:latin typeface="Arial"/>
                <a:ea typeface="Calibri"/>
              </a:rPr>
              <a:t/>
            </a:r>
            <a:br>
              <a:rPr lang="ru-RU" sz="2400" dirty="0" smtClean="0">
                <a:effectLst/>
                <a:latin typeface="Arial"/>
                <a:ea typeface="Calibri"/>
              </a:rPr>
            </a:br>
            <a:r>
              <a:rPr lang="ru-RU" sz="2400" dirty="0" smtClean="0">
                <a:effectLst/>
                <a:latin typeface="Times New Roman"/>
                <a:ea typeface="Calibri"/>
              </a:rPr>
              <a:t>Практическая значимость исследования состоит в том, что его </a:t>
            </a:r>
            <a:r>
              <a:rPr lang="ru-RU" sz="2400" spc="-10" dirty="0" smtClean="0">
                <a:effectLst/>
                <a:latin typeface="Times New Roman"/>
                <a:ea typeface="Calibri"/>
              </a:rPr>
              <a:t>результаты можно использовать для реализации проектно-исследовательского </a:t>
            </a:r>
            <a:r>
              <a:rPr lang="ru-RU" sz="2400" dirty="0" smtClean="0">
                <a:effectLst/>
                <a:latin typeface="Times New Roman"/>
                <a:ea typeface="Calibri"/>
              </a:rPr>
              <a:t>метода при работе с детьми дошкольного возраста, направленной на </a:t>
            </a:r>
            <a:r>
              <a:rPr lang="ru-RU" sz="2400" spc="-5" dirty="0" smtClean="0">
                <a:effectLst/>
                <a:latin typeface="Times New Roman"/>
                <a:ea typeface="Calibri"/>
              </a:rPr>
              <a:t>экологическое воспитание и образование в дошкольном учреждении.</a:t>
            </a:r>
            <a:r>
              <a:rPr lang="ru-RU" sz="2400" dirty="0" smtClean="0">
                <a:effectLst/>
                <a:latin typeface="Arial"/>
                <a:ea typeface="Calibri"/>
              </a:rPr>
              <a:t/>
            </a:r>
            <a:br>
              <a:rPr lang="ru-RU" sz="2400" dirty="0" smtClean="0">
                <a:effectLst/>
                <a:latin typeface="Arial"/>
                <a:ea typeface="Calibri"/>
              </a:rPr>
            </a:br>
            <a:endParaRPr lang="ru-RU" sz="2400" dirty="0"/>
          </a:p>
        </p:txBody>
      </p:sp>
    </p:spTree>
    <p:extLst>
      <p:ext uri="{BB962C8B-B14F-4D97-AF65-F5344CB8AC3E}">
        <p14:creationId xmlns:p14="http://schemas.microsoft.com/office/powerpoint/2010/main" val="54986642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1072232"/>
            <a:ext cx="8424936" cy="8099140"/>
          </a:xfrm>
          <a:prstGeom prst="rect">
            <a:avLst/>
          </a:prstGeom>
        </p:spPr>
        <p:txBody>
          <a:bodyPr wrap="square">
            <a:spAutoFit/>
          </a:bodyPr>
          <a:lstStyle/>
          <a:p>
            <a:pPr algn="ctr">
              <a:lnSpc>
                <a:spcPct val="115000"/>
              </a:lnSpc>
              <a:spcAft>
                <a:spcPts val="0"/>
              </a:spcAft>
            </a:pPr>
            <a:endParaRPr lang="ru-RU"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ctr">
              <a:lnSpc>
                <a:spcPct val="115000"/>
              </a:lnSpc>
              <a:spcAft>
                <a:spcPts val="0"/>
              </a:spcAft>
            </a:pPr>
            <a:endPar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ctr">
              <a:lnSpc>
                <a:spcPct val="115000"/>
              </a:lnSpc>
              <a:spcAft>
                <a:spcPts val="0"/>
              </a:spcAft>
            </a:pPr>
            <a:endParaRPr lang="ru-RU"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ctr">
              <a:lnSpc>
                <a:spcPct val="115000"/>
              </a:lnSpc>
              <a:spcAft>
                <a:spcPts val="0"/>
              </a:spcAft>
            </a:pPr>
            <a:endPar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ctr">
              <a:lnSpc>
                <a:spcPct val="115000"/>
              </a:lnSpc>
              <a:spcAft>
                <a:spcPts val="0"/>
              </a:spcAft>
            </a:pPr>
            <a:r>
              <a:rPr lang="ru-RU"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КАРТОТЕКА </a:t>
            </a:r>
            <a:r>
              <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ЭКОЛОГИЧЕСКИХ ИГР</a:t>
            </a:r>
            <a:endParaRPr lang="ru-RU" sz="1400" dirty="0">
              <a:latin typeface="Calibri"/>
              <a:ea typeface="Calibri"/>
              <a:cs typeface="Times New Roman"/>
            </a:endParaRPr>
          </a:p>
          <a:p>
            <a:pPr algn="ctr">
              <a:lnSpc>
                <a:spcPct val="115000"/>
              </a:lnSpc>
              <a:spcAft>
                <a:spcPts val="0"/>
              </a:spcAft>
            </a:pPr>
            <a:r>
              <a:rPr lang="ru-RU" dirty="0">
                <a:latin typeface="Calibri"/>
                <a:ea typeface="Calibri"/>
                <a:cs typeface="Times New Roman"/>
              </a:rPr>
              <a:t> </a:t>
            </a:r>
            <a:endParaRPr lang="ru-RU" sz="1400" dirty="0">
              <a:latin typeface="Calibri"/>
              <a:ea typeface="Calibri"/>
              <a:cs typeface="Times New Roman"/>
            </a:endParaRPr>
          </a:p>
          <a:p>
            <a:pPr marL="342900" lvl="0" indent="-342900" algn="just">
              <a:lnSpc>
                <a:spcPts val="1200"/>
              </a:lnSpc>
              <a:spcAft>
                <a:spcPts val="0"/>
              </a:spcAft>
              <a:buFont typeface="+mj-lt"/>
              <a:buAutoNum type="arabicPeriod"/>
            </a:pP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«Где что зреет»</a:t>
            </a:r>
            <a:endParaRPr lang="ru-RU" sz="1400" dirty="0">
              <a:latin typeface="Calibri"/>
              <a:ea typeface="Calibri"/>
              <a:cs typeface="Times New Roman"/>
            </a:endParaRPr>
          </a:p>
          <a:p>
            <a:pPr algn="just">
              <a:lnSpc>
                <a:spcPts val="1200"/>
              </a:lnSpc>
              <a:spcAft>
                <a:spcPts val="0"/>
              </a:spcAft>
            </a:pP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dirty="0">
                <a:latin typeface="Calibri"/>
                <a:ea typeface="Calibri"/>
                <a:cs typeface="Times New Roman"/>
              </a:rPr>
              <a:t>уточнить различие овощей и фруктов. Овощи  растут на огороде, фрукты – на дереве.  Систематизировать представления детей о многообразии овощей и фруктов.</a:t>
            </a:r>
            <a:endParaRPr lang="ru-RU" sz="1400" dirty="0">
              <a:latin typeface="Calibri"/>
              <a:ea typeface="Calibri"/>
              <a:cs typeface="Times New Roman"/>
            </a:endParaRPr>
          </a:p>
          <a:p>
            <a:pPr lvl="0" algn="just">
              <a:lnSpc>
                <a:spcPts val="1200"/>
              </a:lnSpc>
              <a:spcAft>
                <a:spcPts val="0"/>
              </a:spcAft>
            </a:pPr>
            <a:r>
              <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2. «Кто </a:t>
            </a: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здесь живет»</a:t>
            </a:r>
            <a:endParaRPr lang="ru-RU" sz="1400" dirty="0">
              <a:latin typeface="Calibri"/>
              <a:ea typeface="Calibri"/>
              <a:cs typeface="Times New Roman"/>
            </a:endParaRPr>
          </a:p>
          <a:p>
            <a:pPr algn="just">
              <a:lnSpc>
                <a:spcPts val="1200"/>
              </a:lnSpc>
              <a:spcAft>
                <a:spcPts val="0"/>
              </a:spcAft>
            </a:pP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dirty="0">
                <a:latin typeface="Calibri"/>
                <a:ea typeface="Calibri"/>
                <a:cs typeface="Times New Roman"/>
              </a:rPr>
              <a:t>уточнить место обитателей животных.</a:t>
            </a:r>
            <a:endParaRPr lang="ru-RU" sz="1400" dirty="0">
              <a:latin typeface="Calibri"/>
              <a:ea typeface="Calibri"/>
              <a:cs typeface="Times New Roman"/>
            </a:endParaRPr>
          </a:p>
          <a:p>
            <a:pPr lvl="0" algn="just">
              <a:lnSpc>
                <a:spcPts val="1200"/>
              </a:lnSpc>
              <a:spcAft>
                <a:spcPts val="0"/>
              </a:spcAft>
            </a:pPr>
            <a:r>
              <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3. «Живая </a:t>
            </a: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и неживая природа»</a:t>
            </a:r>
            <a:endParaRPr lang="ru-RU" sz="1400" dirty="0">
              <a:latin typeface="Calibri"/>
              <a:ea typeface="Calibri"/>
              <a:cs typeface="Times New Roman"/>
            </a:endParaRPr>
          </a:p>
          <a:p>
            <a:pPr algn="just">
              <a:lnSpc>
                <a:spcPts val="1200"/>
              </a:lnSpc>
              <a:spcAft>
                <a:spcPts val="0"/>
              </a:spcAft>
            </a:pP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dirty="0">
                <a:latin typeface="Calibri"/>
                <a:ea typeface="Calibri"/>
                <a:cs typeface="Times New Roman"/>
              </a:rPr>
              <a:t>продолжать учить детей различать объекты живой и неживой природы.</a:t>
            </a:r>
            <a:endParaRPr lang="ru-RU" sz="1400" dirty="0">
              <a:latin typeface="Calibri"/>
              <a:ea typeface="Calibri"/>
              <a:cs typeface="Times New Roman"/>
            </a:endParaRPr>
          </a:p>
          <a:p>
            <a:pPr lvl="0" algn="just">
              <a:lnSpc>
                <a:spcPts val="1200"/>
              </a:lnSpc>
              <a:spcAft>
                <a:spcPts val="0"/>
              </a:spcAft>
            </a:pPr>
            <a:r>
              <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4. «Узнай </a:t>
            </a: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лечебную траву»</a:t>
            </a:r>
            <a:endParaRPr lang="ru-RU" sz="1400" dirty="0">
              <a:latin typeface="Calibri"/>
              <a:ea typeface="Calibri"/>
              <a:cs typeface="Times New Roman"/>
            </a:endParaRPr>
          </a:p>
          <a:p>
            <a:pPr algn="just">
              <a:lnSpc>
                <a:spcPts val="1200"/>
              </a:lnSpc>
              <a:spcAft>
                <a:spcPts val="0"/>
              </a:spcAft>
            </a:pP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dirty="0">
                <a:latin typeface="Calibri"/>
                <a:ea typeface="Calibri"/>
                <a:cs typeface="Times New Roman"/>
              </a:rPr>
              <a:t>развивать экологическое мышление  в процессе исследовательской деятельности, творческое воображение.</a:t>
            </a:r>
            <a:endParaRPr lang="ru-RU" sz="1400" dirty="0">
              <a:latin typeface="Calibri"/>
              <a:ea typeface="Calibri"/>
              <a:cs typeface="Times New Roman"/>
            </a:endParaRPr>
          </a:p>
          <a:p>
            <a:pPr lvl="0" algn="just">
              <a:lnSpc>
                <a:spcPts val="1200"/>
              </a:lnSpc>
              <a:spcAft>
                <a:spcPts val="0"/>
              </a:spcAft>
            </a:pPr>
            <a:r>
              <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5. «Кто </a:t>
            </a: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больше запомнит»</a:t>
            </a:r>
            <a:endParaRPr lang="ru-RU" sz="1400" dirty="0">
              <a:latin typeface="Calibri"/>
              <a:ea typeface="Calibri"/>
              <a:cs typeface="Times New Roman"/>
            </a:endParaRPr>
          </a:p>
          <a:p>
            <a:pPr algn="just">
              <a:lnSpc>
                <a:spcPts val="1200"/>
              </a:lnSpc>
              <a:spcAft>
                <a:spcPts val="0"/>
              </a:spcAft>
            </a:pP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dirty="0">
                <a:latin typeface="Calibri"/>
                <a:ea typeface="Calibri"/>
                <a:cs typeface="Times New Roman"/>
              </a:rPr>
              <a:t>учить детей находить предметы по описанию.</a:t>
            </a:r>
            <a:endParaRPr lang="ru-RU" sz="1400" dirty="0">
              <a:latin typeface="Calibri"/>
              <a:ea typeface="Calibri"/>
              <a:cs typeface="Times New Roman"/>
            </a:endParaRPr>
          </a:p>
          <a:p>
            <a:pPr lvl="0" algn="just">
              <a:lnSpc>
                <a:spcPts val="1200"/>
              </a:lnSpc>
              <a:spcAft>
                <a:spcPts val="0"/>
              </a:spcAft>
            </a:pPr>
            <a:r>
              <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6. «Узнай</a:t>
            </a: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какой зверь»</a:t>
            </a:r>
            <a:endParaRPr lang="ru-RU" sz="1400" dirty="0">
              <a:latin typeface="Calibri"/>
              <a:ea typeface="Calibri"/>
              <a:cs typeface="Times New Roman"/>
            </a:endParaRPr>
          </a:p>
          <a:p>
            <a:pPr algn="just">
              <a:lnSpc>
                <a:spcPts val="1200"/>
              </a:lnSpc>
              <a:spcAft>
                <a:spcPts val="0"/>
              </a:spcAft>
            </a:pP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dirty="0">
                <a:latin typeface="Calibri"/>
                <a:ea typeface="Calibri"/>
                <a:cs typeface="Times New Roman"/>
              </a:rPr>
              <a:t>уточнить и закрепить знания детей об исследовании внешнего вида, повадках, приспособленности животных к окружающей среде; учить </a:t>
            </a:r>
            <a:r>
              <a:rPr lang="ru-RU" dirty="0" smtClean="0">
                <a:latin typeface="Calibri"/>
                <a:ea typeface="Calibri"/>
                <a:cs typeface="Times New Roman"/>
              </a:rPr>
              <a:t>классифицировать </a:t>
            </a:r>
            <a:r>
              <a:rPr lang="ru-RU" dirty="0">
                <a:latin typeface="Calibri"/>
                <a:ea typeface="Calibri"/>
                <a:cs typeface="Times New Roman"/>
              </a:rPr>
              <a:t>животных.</a:t>
            </a:r>
            <a:endParaRPr lang="ru-RU" sz="1400" dirty="0">
              <a:latin typeface="Calibri"/>
              <a:ea typeface="Calibri"/>
              <a:cs typeface="Times New Roman"/>
            </a:endParaRPr>
          </a:p>
          <a:p>
            <a:pPr lvl="0" algn="just">
              <a:lnSpc>
                <a:spcPts val="1200"/>
              </a:lnSpc>
              <a:spcAft>
                <a:spcPts val="0"/>
              </a:spcAft>
            </a:pPr>
            <a:r>
              <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7. «Чем </a:t>
            </a: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похожи? Чем отличаются?»</a:t>
            </a:r>
            <a:endParaRPr lang="ru-RU" sz="1400" dirty="0">
              <a:latin typeface="Calibri"/>
              <a:ea typeface="Calibri"/>
              <a:cs typeface="Times New Roman"/>
            </a:endParaRPr>
          </a:p>
          <a:p>
            <a:pPr algn="just">
              <a:lnSpc>
                <a:spcPts val="1200"/>
              </a:lnSpc>
              <a:spcAft>
                <a:spcPts val="0"/>
              </a:spcAft>
            </a:pP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dirty="0">
                <a:latin typeface="Calibri"/>
                <a:ea typeface="Calibri"/>
                <a:cs typeface="Times New Roman"/>
              </a:rPr>
              <a:t>формировать у детей умение обследовать объект, формировать умение доказать принадлежность объекта к живому.</a:t>
            </a:r>
            <a:endParaRPr lang="ru-RU" sz="1400" dirty="0">
              <a:latin typeface="Calibri"/>
              <a:ea typeface="Calibri"/>
              <a:cs typeface="Times New Roman"/>
            </a:endParaRPr>
          </a:p>
          <a:p>
            <a:pPr lvl="0" algn="just">
              <a:lnSpc>
                <a:spcPts val="1200"/>
              </a:lnSpc>
              <a:spcAft>
                <a:spcPts val="0"/>
              </a:spcAft>
            </a:pPr>
            <a:r>
              <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8. «Ходят </a:t>
            </a: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капельки по кругу»</a:t>
            </a:r>
            <a:endParaRPr lang="ru-RU" sz="1400" dirty="0">
              <a:latin typeface="Calibri"/>
              <a:ea typeface="Calibri"/>
              <a:cs typeface="Times New Roman"/>
            </a:endParaRPr>
          </a:p>
          <a:p>
            <a:pPr algn="just">
              <a:lnSpc>
                <a:spcPts val="1200"/>
              </a:lnSpc>
              <a:spcAft>
                <a:spcPts val="0"/>
              </a:spcAft>
            </a:pP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dirty="0">
                <a:latin typeface="Calibri"/>
                <a:ea typeface="Calibri"/>
                <a:cs typeface="Times New Roman"/>
              </a:rPr>
              <a:t>дать детям первые элементарные знания о круговороте воды в природе.</a:t>
            </a:r>
            <a:endParaRPr lang="ru-RU" sz="1400" dirty="0">
              <a:latin typeface="Calibri"/>
              <a:ea typeface="Calibri"/>
              <a:cs typeface="Times New Roman"/>
            </a:endParaRPr>
          </a:p>
          <a:p>
            <a:pPr lvl="0" algn="just">
              <a:lnSpc>
                <a:spcPts val="1200"/>
              </a:lnSpc>
              <a:spcAft>
                <a:spcPts val="0"/>
              </a:spcAft>
            </a:pPr>
            <a:r>
              <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9. «Растения </a:t>
            </a: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и животные Красной книги»</a:t>
            </a:r>
            <a:endParaRPr lang="ru-RU" sz="1400" dirty="0">
              <a:latin typeface="Calibri"/>
              <a:ea typeface="Calibri"/>
              <a:cs typeface="Times New Roman"/>
            </a:endParaRPr>
          </a:p>
          <a:p>
            <a:pPr algn="just">
              <a:lnSpc>
                <a:spcPts val="1200"/>
              </a:lnSpc>
              <a:spcAft>
                <a:spcPts val="0"/>
              </a:spcAft>
            </a:pP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dirty="0">
                <a:latin typeface="Calibri"/>
                <a:ea typeface="Calibri"/>
                <a:cs typeface="Times New Roman"/>
              </a:rPr>
              <a:t>познакомить детей с Красной книгой, охраняемыми растениями и животными.</a:t>
            </a:r>
            <a:endParaRPr lang="ru-RU" sz="1400" dirty="0">
              <a:latin typeface="Calibri"/>
              <a:ea typeface="Calibri"/>
              <a:cs typeface="Times New Roman"/>
            </a:endParaRPr>
          </a:p>
          <a:p>
            <a:pPr lvl="0" algn="just">
              <a:lnSpc>
                <a:spcPts val="1200"/>
              </a:lnSpc>
              <a:spcAft>
                <a:spcPts val="0"/>
              </a:spcAft>
            </a:pPr>
            <a:r>
              <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10. «Посели </a:t>
            </a: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животное»</a:t>
            </a:r>
            <a:endParaRPr lang="ru-RU" sz="1400" dirty="0">
              <a:latin typeface="Calibri"/>
              <a:ea typeface="Calibri"/>
              <a:cs typeface="Times New Roman"/>
            </a:endParaRPr>
          </a:p>
          <a:p>
            <a:pPr algn="just">
              <a:lnSpc>
                <a:spcPts val="1200"/>
              </a:lnSpc>
              <a:spcAft>
                <a:spcPts val="0"/>
              </a:spcAft>
            </a:pP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dirty="0">
                <a:latin typeface="Calibri"/>
                <a:ea typeface="Calibri"/>
                <a:cs typeface="Times New Roman"/>
              </a:rPr>
              <a:t>закрепить знания детей  о местах обитания животных (луг, лес, водоросли, почва, берег водоема</a:t>
            </a:r>
            <a:r>
              <a:rPr lang="ru-RU" dirty="0" smtClean="0">
                <a:latin typeface="Calibri"/>
                <a:ea typeface="Calibri"/>
                <a:cs typeface="Times New Roman"/>
              </a:rPr>
              <a:t>).</a:t>
            </a:r>
            <a:endParaRPr lang="ru-RU" sz="1400" dirty="0" smtClean="0">
              <a:latin typeface="Calibri"/>
              <a:ea typeface="Calibri"/>
              <a:cs typeface="Times New Roman"/>
            </a:endParaRPr>
          </a:p>
          <a:p>
            <a:pPr algn="just">
              <a:lnSpc>
                <a:spcPts val="1200"/>
              </a:lnSpc>
              <a:spcAft>
                <a:spcPts val="0"/>
              </a:spcAft>
            </a:pPr>
            <a:r>
              <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11. </a:t>
            </a:r>
            <a:r>
              <a:rPr lang="ru-RU" sz="14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«Твердые</a:t>
            </a: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жидкие, газообразные человечки»</a:t>
            </a:r>
            <a:endParaRPr lang="ru-RU" sz="1400" dirty="0">
              <a:latin typeface="Calibri"/>
              <a:ea typeface="Calibri"/>
              <a:cs typeface="Times New Roman"/>
            </a:endParaRPr>
          </a:p>
          <a:p>
            <a:pPr algn="just">
              <a:lnSpc>
                <a:spcPts val="1200"/>
              </a:lnSpc>
              <a:spcAft>
                <a:spcPts val="0"/>
              </a:spcAft>
            </a:pP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dirty="0">
                <a:latin typeface="Calibri"/>
                <a:ea typeface="Calibri"/>
                <a:cs typeface="Times New Roman"/>
              </a:rPr>
              <a:t>помочь детям понять отличие газообразных, жидких, твердых веществ.</a:t>
            </a:r>
            <a:endParaRPr lang="ru-RU" sz="1400" dirty="0">
              <a:latin typeface="Calibri"/>
              <a:ea typeface="Calibri"/>
              <a:cs typeface="Times New Roman"/>
            </a:endParaRPr>
          </a:p>
          <a:p>
            <a:pPr lvl="0" algn="just">
              <a:lnSpc>
                <a:spcPts val="1200"/>
              </a:lnSpc>
              <a:spcAft>
                <a:spcPts val="0"/>
              </a:spcAft>
            </a:pPr>
            <a:r>
              <a:rPr lang="ru-RU" sz="11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12. «Солнце </a:t>
            </a: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большая звезда»</a:t>
            </a:r>
            <a:endParaRPr lang="ru-RU" sz="1400" dirty="0">
              <a:latin typeface="Calibri"/>
              <a:ea typeface="Calibri"/>
              <a:cs typeface="Times New Roman"/>
            </a:endParaRP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dirty="0">
                <a:latin typeface="Calibri"/>
                <a:ea typeface="Calibri"/>
                <a:cs typeface="Times New Roman"/>
              </a:rPr>
              <a:t>дать детям представление о Солнце как звезде и о планетах  Солнечной системы.</a:t>
            </a:r>
            <a:endParaRPr lang="ru-RU" sz="1400" dirty="0">
              <a:latin typeface="Calibri"/>
              <a:ea typeface="Calibri"/>
              <a:cs typeface="Times New Roman"/>
            </a:endParaRPr>
          </a:p>
          <a:p>
            <a:pPr lvl="0" algn="just">
              <a:lnSpc>
                <a:spcPts val="1200"/>
              </a:lnSpc>
              <a:spcAft>
                <a:spcPts val="0"/>
              </a:spcAft>
            </a:pPr>
            <a:r>
              <a:rPr lang="ru-RU" sz="11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13.  </a:t>
            </a: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«Такой листок – лети ко мне»</a:t>
            </a:r>
            <a:endParaRPr lang="ru-RU" sz="1400" dirty="0">
              <a:latin typeface="Calibri"/>
              <a:ea typeface="Calibri"/>
              <a:cs typeface="Times New Roman"/>
            </a:endParaRP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dirty="0">
                <a:latin typeface="Calibri"/>
                <a:ea typeface="Calibri"/>
                <a:cs typeface="Times New Roman"/>
              </a:rPr>
              <a:t>закрепление знаний о растениях; воспитание умений сравнивать предметы, быстро реагировать на словесные сигналы.</a:t>
            </a:r>
            <a:endParaRPr lang="ru-RU" sz="1400" dirty="0">
              <a:latin typeface="Calibri"/>
              <a:ea typeface="Calibri"/>
              <a:cs typeface="Times New Roman"/>
            </a:endParaRPr>
          </a:p>
          <a:p>
            <a:pPr lvl="0" algn="just">
              <a:lnSpc>
                <a:spcPts val="1200"/>
              </a:lnSpc>
              <a:spcAft>
                <a:spcPts val="0"/>
              </a:spcAft>
            </a:pPr>
            <a:r>
              <a:rPr lang="ru-RU" sz="11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14.  </a:t>
            </a: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«Найди предмет по описанию»</a:t>
            </a:r>
            <a:endParaRPr lang="ru-RU" sz="1400" dirty="0">
              <a:latin typeface="Calibri"/>
              <a:ea typeface="Calibri"/>
              <a:cs typeface="Times New Roman"/>
            </a:endParaRP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dirty="0">
                <a:latin typeface="Calibri"/>
                <a:ea typeface="Calibri"/>
                <a:cs typeface="Times New Roman"/>
              </a:rPr>
              <a:t>воспитывать у детей произвольное внимание, правильную связную речь, сообразительность.</a:t>
            </a:r>
            <a:endParaRPr lang="ru-RU" sz="1400" dirty="0">
              <a:effectLst/>
              <a:latin typeface="Calibri"/>
              <a:ea typeface="Calibri"/>
              <a:cs typeface="Times New Roman"/>
            </a:endParaRPr>
          </a:p>
        </p:txBody>
      </p:sp>
    </p:spTree>
    <p:extLst>
      <p:ext uri="{BB962C8B-B14F-4D97-AF65-F5344CB8AC3E}">
        <p14:creationId xmlns:p14="http://schemas.microsoft.com/office/powerpoint/2010/main" val="300247729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71600" y="145794"/>
            <a:ext cx="6840760" cy="5643083"/>
          </a:xfrm>
          <a:prstGeom prst="rect">
            <a:avLst/>
          </a:prstGeom>
        </p:spPr>
        <p:txBody>
          <a:bodyPr wrap="square">
            <a:spAutoFit/>
          </a:bodyPr>
          <a:lstStyle/>
          <a:p>
            <a:pPr marL="342900" lvl="0" indent="-342900" algn="just">
              <a:lnSpc>
                <a:spcPts val="1200"/>
              </a:lnSpc>
              <a:spcAft>
                <a:spcPts val="0"/>
              </a:spcAft>
              <a:buFont typeface="+mj-lt"/>
              <a:buAutoNum type="arabicPeriod"/>
            </a:pPr>
            <a:endParaRPr lang="ru-RU" sz="11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marL="342900" lvl="0" indent="-342900" algn="just">
              <a:lnSpc>
                <a:spcPts val="1200"/>
              </a:lnSpc>
              <a:spcAft>
                <a:spcPts val="0"/>
              </a:spcAft>
              <a:buFont typeface="+mj-lt"/>
              <a:buAutoNum type="arabicPeriod"/>
            </a:pPr>
            <a:endPar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marL="342900" lvl="0" indent="-342900" algn="just">
              <a:lnSpc>
                <a:spcPts val="1200"/>
              </a:lnSpc>
              <a:spcAft>
                <a:spcPts val="0"/>
              </a:spcAft>
              <a:buFont typeface="+mj-lt"/>
              <a:buAutoNum type="arabicPeriod"/>
            </a:pPr>
            <a:endParaRPr lang="ru-RU" sz="11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marL="342900" lvl="0" indent="-342900" algn="just">
              <a:lnSpc>
                <a:spcPts val="1200"/>
              </a:lnSpc>
              <a:spcAft>
                <a:spcPts val="0"/>
              </a:spcAft>
              <a:buFont typeface="+mj-lt"/>
              <a:buAutoNum type="arabicPeriod"/>
            </a:pPr>
            <a:r>
              <a:rPr lang="ru-RU" sz="11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«Когда это бывает»</a:t>
            </a:r>
            <a:endParaRPr lang="ru-RU" sz="1400" dirty="0">
              <a:latin typeface="Calibri"/>
              <a:ea typeface="Calibri"/>
              <a:cs typeface="Times New Roman"/>
            </a:endParaRP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dirty="0">
                <a:latin typeface="Calibri"/>
                <a:ea typeface="Calibri"/>
                <a:cs typeface="Times New Roman"/>
              </a:rPr>
              <a:t>закреплять знания детей о временах года, развивать связную речь, внимание, выдержку.</a:t>
            </a:r>
            <a:endParaRPr lang="ru-RU" sz="1400" dirty="0">
              <a:latin typeface="Calibri"/>
              <a:ea typeface="Calibri"/>
              <a:cs typeface="Times New Roman"/>
            </a:endParaRPr>
          </a:p>
          <a:p>
            <a:pPr marL="342900" lvl="0" indent="-342900" algn="just">
              <a:lnSpc>
                <a:spcPts val="1200"/>
              </a:lnSpc>
              <a:spcAft>
                <a:spcPts val="0"/>
              </a:spcAft>
              <a:buFont typeface="+mj-lt"/>
              <a:buAutoNum type="arabicPeriod"/>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«Найди такую же» </a:t>
            </a:r>
            <a:endParaRPr lang="ru-RU" sz="1400" dirty="0">
              <a:latin typeface="Calibri"/>
              <a:ea typeface="Calibri"/>
              <a:cs typeface="Times New Roman"/>
            </a:endParaRP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dirty="0">
                <a:latin typeface="Calibri"/>
                <a:ea typeface="Calibri"/>
                <a:cs typeface="Times New Roman"/>
              </a:rPr>
              <a:t>развивать умение сравнивать предметы, находить сходства и различия.</a:t>
            </a:r>
            <a:endParaRPr lang="ru-RU" sz="1400" dirty="0">
              <a:latin typeface="Calibri"/>
              <a:ea typeface="Calibri"/>
              <a:cs typeface="Times New Roman"/>
            </a:endParaRPr>
          </a:p>
          <a:p>
            <a:pPr marL="342900" lvl="0" indent="-342900" algn="just">
              <a:lnSpc>
                <a:spcPts val="1200"/>
              </a:lnSpc>
              <a:spcAft>
                <a:spcPts val="0"/>
              </a:spcAft>
              <a:buFont typeface="+mj-lt"/>
              <a:buAutoNum type="arabicPeriod"/>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«Горячо – холодно» </a:t>
            </a:r>
            <a:endParaRPr lang="ru-RU" sz="1400" dirty="0">
              <a:latin typeface="Calibri"/>
              <a:ea typeface="Calibri"/>
              <a:cs typeface="Times New Roman"/>
            </a:endParaRP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dirty="0">
                <a:latin typeface="Calibri"/>
                <a:ea typeface="Calibri"/>
                <a:cs typeface="Times New Roman"/>
              </a:rPr>
              <a:t>воспитывать у детей наблюдательность, сообразительность; развивать связную речь, закреплять знания о растениях.</a:t>
            </a:r>
            <a:endParaRPr lang="ru-RU" sz="1400" dirty="0">
              <a:latin typeface="Calibri"/>
              <a:ea typeface="Calibri"/>
              <a:cs typeface="Times New Roman"/>
            </a:endParaRPr>
          </a:p>
          <a:p>
            <a:pPr marL="342900" lvl="0" indent="-342900" algn="just">
              <a:lnSpc>
                <a:spcPts val="1200"/>
              </a:lnSpc>
              <a:spcAft>
                <a:spcPts val="0"/>
              </a:spcAft>
              <a:buFont typeface="+mj-lt"/>
              <a:buAutoNum type="arabicPeriod"/>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«К дереву – беги!»</a:t>
            </a:r>
            <a:endParaRPr lang="ru-RU" sz="1400" dirty="0">
              <a:latin typeface="Calibri"/>
              <a:ea typeface="Calibri"/>
              <a:cs typeface="Times New Roman"/>
            </a:endParaRP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dirty="0">
                <a:latin typeface="Calibri"/>
                <a:ea typeface="Calibri"/>
                <a:cs typeface="Times New Roman"/>
              </a:rPr>
              <a:t>воспитывать у детей умение быстро ориентироваться в пространстве; закреплять знания о деревьях.</a:t>
            </a:r>
            <a:endParaRPr lang="ru-RU" sz="1400" dirty="0">
              <a:latin typeface="Calibri"/>
              <a:ea typeface="Calibri"/>
              <a:cs typeface="Times New Roman"/>
            </a:endParaRPr>
          </a:p>
          <a:p>
            <a:pPr marL="342900" lvl="0" indent="-342900" algn="just">
              <a:lnSpc>
                <a:spcPts val="1200"/>
              </a:lnSpc>
              <a:spcAft>
                <a:spcPts val="0"/>
              </a:spcAft>
              <a:buFont typeface="+mj-lt"/>
              <a:buAutoNum type="arabicPeriod"/>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«Охотник и пастух».</a:t>
            </a:r>
            <a:endParaRPr lang="ru-RU" sz="1400" dirty="0">
              <a:latin typeface="Calibri"/>
              <a:ea typeface="Calibri"/>
              <a:cs typeface="Times New Roman"/>
            </a:endParaRP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dirty="0">
                <a:latin typeface="Calibri"/>
                <a:ea typeface="Calibri"/>
                <a:cs typeface="Times New Roman"/>
              </a:rPr>
              <a:t>закрепить знания детей о диких и домашних животных; воспитывать произвольное внимание, сообразительность, гибкость мышления.</a:t>
            </a:r>
            <a:endParaRPr lang="ru-RU" sz="1400" dirty="0">
              <a:latin typeface="Calibri"/>
              <a:ea typeface="Calibri"/>
              <a:cs typeface="Times New Roman"/>
            </a:endParaRPr>
          </a:p>
          <a:p>
            <a:pPr marL="342900" lvl="0" indent="-342900" algn="just">
              <a:lnSpc>
                <a:spcPts val="1200"/>
              </a:lnSpc>
              <a:spcAft>
                <a:spcPts val="0"/>
              </a:spcAft>
              <a:buFont typeface="+mj-lt"/>
              <a:buAutoNum type="arabicPeriod"/>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«Вершки и корешки»</a:t>
            </a:r>
            <a:endParaRPr lang="ru-RU" sz="1400" dirty="0">
              <a:latin typeface="Calibri"/>
              <a:ea typeface="Calibri"/>
              <a:cs typeface="Times New Roman"/>
            </a:endParaRP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dirty="0">
                <a:latin typeface="Calibri"/>
                <a:ea typeface="Calibri"/>
                <a:cs typeface="Times New Roman"/>
              </a:rPr>
              <a:t>закреплять знания об овощах; воспитывать внимание, находчивость, согласованность действий.</a:t>
            </a:r>
            <a:endParaRPr lang="ru-RU" sz="1400" dirty="0">
              <a:latin typeface="Calibri"/>
              <a:ea typeface="Calibri"/>
              <a:cs typeface="Times New Roman"/>
            </a:endParaRPr>
          </a:p>
          <a:p>
            <a:pPr marL="342900" lvl="0" indent="-342900" algn="just">
              <a:lnSpc>
                <a:spcPts val="1200"/>
              </a:lnSpc>
              <a:spcAft>
                <a:spcPts val="0"/>
              </a:spcAft>
              <a:buFont typeface="+mj-lt"/>
              <a:buAutoNum type="arabicPeriod"/>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 «Что где растет»</a:t>
            </a:r>
            <a:endParaRPr lang="ru-RU" sz="1400" dirty="0">
              <a:latin typeface="Calibri"/>
              <a:ea typeface="Calibri"/>
              <a:cs typeface="Times New Roman"/>
            </a:endParaRP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dirty="0">
                <a:latin typeface="Calibri"/>
                <a:ea typeface="Calibri"/>
                <a:cs typeface="Times New Roman"/>
              </a:rPr>
              <a:t>упражнять детей в классификации растений по месту их произрастания; развивать активность и самостоятельность мышления, речь.</a:t>
            </a:r>
            <a:endParaRPr lang="ru-RU" sz="1400" dirty="0">
              <a:latin typeface="Calibri"/>
              <a:ea typeface="Calibri"/>
              <a:cs typeface="Times New Roman"/>
            </a:endParaRPr>
          </a:p>
          <a:p>
            <a:pPr marL="342900" lvl="0" indent="-342900" algn="just">
              <a:lnSpc>
                <a:spcPts val="1200"/>
              </a:lnSpc>
              <a:spcAft>
                <a:spcPts val="0"/>
              </a:spcAft>
              <a:buFont typeface="+mj-lt"/>
              <a:buAutoNum type="arabicPeriod"/>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«Что за птица»</a:t>
            </a:r>
            <a:endParaRPr lang="ru-RU" sz="1400" dirty="0">
              <a:latin typeface="Calibri"/>
              <a:ea typeface="Calibri"/>
              <a:cs typeface="Times New Roman"/>
            </a:endParaRP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dirty="0">
                <a:latin typeface="Calibri"/>
                <a:ea typeface="Calibri"/>
                <a:cs typeface="Times New Roman"/>
              </a:rPr>
              <a:t>закрепить знания детей о птицах; воспитывать двигательную, умственную и речевую активность, согласованность действий, находчивость.</a:t>
            </a:r>
            <a:endParaRPr lang="ru-RU" sz="1400" dirty="0">
              <a:latin typeface="Calibri"/>
              <a:ea typeface="Calibri"/>
              <a:cs typeface="Times New Roman"/>
            </a:endParaRPr>
          </a:p>
          <a:p>
            <a:pPr marL="342900" lvl="0" indent="-342900" algn="just">
              <a:lnSpc>
                <a:spcPts val="1200"/>
              </a:lnSpc>
              <a:spcAft>
                <a:spcPts val="0"/>
              </a:spcAft>
              <a:buFont typeface="+mj-lt"/>
              <a:buAutoNum type="arabicPeriod"/>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«Птицы, звери, рыбы»</a:t>
            </a:r>
            <a:endParaRPr lang="ru-RU" sz="1400" dirty="0">
              <a:latin typeface="Calibri"/>
              <a:ea typeface="Calibri"/>
              <a:cs typeface="Times New Roman"/>
            </a:endParaRPr>
          </a:p>
          <a:p>
            <a:pPr algn="just">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a:t>
            </a:r>
            <a:r>
              <a:rPr lang="ru-RU"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r>
              <a:rPr lang="ru-RU" dirty="0">
                <a:latin typeface="Calibri"/>
                <a:ea typeface="Calibri"/>
                <a:cs typeface="Times New Roman"/>
              </a:rPr>
              <a:t>систематизировать знания о том, что дает человеку природа и что он делает сам; воспитывать бережное отношение к природе и окружающим предметам.</a:t>
            </a:r>
            <a:endParaRPr lang="ru-RU" sz="1400" dirty="0">
              <a:latin typeface="Calibri"/>
              <a:ea typeface="Calibri"/>
              <a:cs typeface="Times New Roman"/>
            </a:endParaRPr>
          </a:p>
          <a:p>
            <a:pPr algn="just">
              <a:lnSpc>
                <a:spcPct val="115000"/>
              </a:lnSpc>
              <a:spcAft>
                <a:spcPts val="0"/>
              </a:spcAft>
            </a:pPr>
            <a:r>
              <a:rPr lang="ru-RU" dirty="0">
                <a:latin typeface="Calibri"/>
                <a:ea typeface="Calibri"/>
                <a:cs typeface="Times New Roman"/>
              </a:rPr>
              <a:t> </a:t>
            </a:r>
            <a:endParaRPr lang="ru-RU" sz="1400" dirty="0">
              <a:effectLst/>
              <a:latin typeface="Calibri"/>
              <a:ea typeface="Calibri"/>
              <a:cs typeface="Times New Roman"/>
            </a:endParaRPr>
          </a:p>
        </p:txBody>
      </p:sp>
    </p:spTree>
    <p:extLst>
      <p:ext uri="{BB962C8B-B14F-4D97-AF65-F5344CB8AC3E}">
        <p14:creationId xmlns:p14="http://schemas.microsoft.com/office/powerpoint/2010/main" val="3813902781"/>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9512" y="188640"/>
            <a:ext cx="8640960" cy="6432530"/>
          </a:xfrm>
          <a:prstGeom prst="rect">
            <a:avLst/>
          </a:prstGeom>
        </p:spPr>
        <p:txBody>
          <a:bodyPr wrap="square">
            <a:spAutoFit/>
          </a:bodyPr>
          <a:lstStyle/>
          <a:p>
            <a:pPr algn="ctr">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ДИДАКТИЧЕСКИЕ ИГРЫ </a:t>
            </a:r>
            <a:endParaRPr lang="ru-RU" sz="1400" dirty="0">
              <a:latin typeface="Calibri"/>
              <a:ea typeface="Calibri"/>
              <a:cs typeface="Times New Roman"/>
            </a:endParaRPr>
          </a:p>
          <a:p>
            <a:pPr algn="ctr">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НА ФОРМИРОВАНИЕ ЭКОЛОГИЧЕСКИХ ЗНАНИЙ </a:t>
            </a:r>
            <a:endParaRPr lang="ru-RU" sz="1400" dirty="0">
              <a:latin typeface="Calibri"/>
              <a:ea typeface="Calibri"/>
              <a:cs typeface="Times New Roman"/>
            </a:endParaRPr>
          </a:p>
          <a:p>
            <a:pPr algn="ctr">
              <a:lnSpc>
                <a:spcPts val="1200"/>
              </a:lnSpc>
              <a:spcAft>
                <a:spcPts val="0"/>
              </a:spcAft>
            </a:pPr>
            <a:r>
              <a:rPr lang="ru-RU" sz="11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ДЛЯ ДЕТЕЙ СТАРШЕГО ДОШКОЛЬНОГО ВОЗРАСТА</a:t>
            </a:r>
            <a:endParaRPr lang="ru-RU" sz="1400" dirty="0">
              <a:latin typeface="Calibri"/>
              <a:ea typeface="Calibri"/>
              <a:cs typeface="Times New Roman"/>
            </a:endParaRPr>
          </a:p>
          <a:p>
            <a:pPr algn="ctr">
              <a:lnSpc>
                <a:spcPts val="1200"/>
              </a:lnSpc>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 </a:t>
            </a:r>
            <a:endParaRPr lang="ru-RU" sz="1400" dirty="0">
              <a:latin typeface="Calibri"/>
              <a:ea typeface="Calibri"/>
              <a:cs typeface="Times New Roman"/>
            </a:endParaRPr>
          </a:p>
          <a:p>
            <a:pPr>
              <a:lnSpc>
                <a:spcPts val="1200"/>
              </a:lnSpc>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«ПРИРОДА И ЧЕЛОВЕК»</a:t>
            </a:r>
            <a:endParaRPr lang="ru-RU" sz="1000" dirty="0">
              <a:latin typeface="Calibri"/>
              <a:ea typeface="Calibri"/>
              <a:cs typeface="Times New Roman"/>
            </a:endParaRPr>
          </a:p>
          <a:p>
            <a:pPr algn="just">
              <a:lnSpc>
                <a:spcPts val="1200"/>
              </a:lnSpc>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ДИДАКТИЧЕСКАЯ ЗАДАЧА: </a:t>
            </a:r>
            <a:r>
              <a:rPr lang="ru-RU" sz="1400" dirty="0">
                <a:latin typeface="Calibri"/>
                <a:ea typeface="Calibri"/>
                <a:cs typeface="Times New Roman"/>
              </a:rPr>
              <a:t>закреплять, систематизировать знания детей о том, что создано человеком и что дает человеку природа.</a:t>
            </a:r>
          </a:p>
          <a:p>
            <a:pPr algn="just">
              <a:lnSpc>
                <a:spcPts val="1200"/>
              </a:lnSpc>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ИГРОВЫЕ ПРАВИЛА: </a:t>
            </a:r>
            <a:r>
              <a:rPr lang="ru-RU" sz="1400" dirty="0">
                <a:latin typeface="Calibri"/>
                <a:ea typeface="Calibri"/>
                <a:cs typeface="Times New Roman"/>
              </a:rPr>
              <a:t>отвечать можно только после того, как поймал мяч; назвавший предмет, бросает мяч другому участнику.</a:t>
            </a:r>
          </a:p>
          <a:p>
            <a:pPr algn="just">
              <a:lnSpc>
                <a:spcPts val="1200"/>
              </a:lnSpc>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ИГРОВЫЕ ДЕЙСТВИЯ: </a:t>
            </a:r>
            <a:r>
              <a:rPr lang="ru-RU" sz="1400" dirty="0">
                <a:latin typeface="Calibri"/>
                <a:ea typeface="Calibri"/>
                <a:cs typeface="Times New Roman"/>
              </a:rPr>
              <a:t>бросание и ловля мяча; кто не может вспомнить, </a:t>
            </a:r>
            <a:r>
              <a:rPr lang="ru-RU" sz="1400" dirty="0" smtClean="0">
                <a:latin typeface="Calibri"/>
                <a:ea typeface="Calibri"/>
                <a:cs typeface="Times New Roman"/>
              </a:rPr>
              <a:t>пропускает</a:t>
            </a:r>
          </a:p>
          <a:p>
            <a:pPr algn="just">
              <a:lnSpc>
                <a:spcPts val="1200"/>
              </a:lnSpc>
              <a:spcAft>
                <a:spcPts val="0"/>
              </a:spcAft>
            </a:pPr>
            <a:r>
              <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свой </a:t>
            </a: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ход, ударяет мячом о пол, ловит его, а затем бросает водящему.</a:t>
            </a:r>
            <a:endParaRPr lang="ru-RU" sz="1000" dirty="0">
              <a:latin typeface="Calibri"/>
              <a:ea typeface="Calibri"/>
              <a:cs typeface="Times New Roman"/>
            </a:endParaRPr>
          </a:p>
          <a:p>
            <a:pPr algn="just">
              <a:lnSpc>
                <a:spcPts val="1200"/>
              </a:lnSpc>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ХОД ИГРЫ: </a:t>
            </a:r>
            <a:endParaRPr lang="ru-RU" sz="1000" dirty="0">
              <a:latin typeface="Calibri"/>
              <a:ea typeface="Calibri"/>
              <a:cs typeface="Times New Roman"/>
            </a:endParaRPr>
          </a:p>
          <a:p>
            <a:pPr algn="just">
              <a:spcAft>
                <a:spcPts val="0"/>
              </a:spcAft>
            </a:pPr>
            <a:r>
              <a:rPr lang="ru-RU" dirty="0">
                <a:latin typeface="Calibri"/>
                <a:ea typeface="Calibri"/>
                <a:cs typeface="Times New Roman"/>
              </a:rPr>
              <a:t>         </a:t>
            </a:r>
            <a:r>
              <a:rPr lang="ru-RU" sz="1400" dirty="0">
                <a:latin typeface="Calibri"/>
                <a:ea typeface="Calibri"/>
                <a:cs typeface="Times New Roman"/>
              </a:rPr>
              <a:t>Воспитатель проводит с детьми беседу, в процессе которой уточняет их знания о том, что окружающие нас предметы или сделаны руками людей, или существует в природе, и человек ими пользуется; например, лес, уголь, газ существует в природе, а дома, заводы, транспорт создает человек.</a:t>
            </a:r>
          </a:p>
          <a:p>
            <a:pPr algn="just">
              <a:spcAft>
                <a:spcPts val="0"/>
              </a:spcAft>
            </a:pPr>
            <a:r>
              <a:rPr lang="ru-RU" sz="1400" dirty="0">
                <a:latin typeface="Calibri"/>
                <a:ea typeface="Calibri"/>
                <a:cs typeface="Times New Roman"/>
              </a:rPr>
              <a:t>«Что создано человеком?» – спрашивает воспитатель и предлагает одному из играющих какой-нибудь предмет (или бросает мяч). После нескольких ответов детей задает новый вопрос: «Что создано природой?»</a:t>
            </a:r>
          </a:p>
          <a:p>
            <a:pPr algn="just">
              <a:spcAft>
                <a:spcPts val="0"/>
              </a:spcAft>
            </a:pPr>
            <a:r>
              <a:rPr lang="ru-RU" sz="1400" dirty="0">
                <a:latin typeface="Calibri"/>
                <a:ea typeface="Calibri"/>
                <a:cs typeface="Times New Roman"/>
              </a:rPr>
              <a:t>	В ходе игры воспитатель проводит с детьми небольшую беседу о том, что человек использует природу для того, чтобы лучше жилось людям, и в то же время бережно относится к природе: охраняют лес от пожаров, очищают пруды, озера и реки, охраняют животных и птиц.</a:t>
            </a:r>
          </a:p>
          <a:p>
            <a:pPr algn="just">
              <a:lnSpc>
                <a:spcPts val="1200"/>
              </a:lnSpc>
              <a:spcAft>
                <a:spcPts val="0"/>
              </a:spcAft>
            </a:pPr>
            <a:r>
              <a:rPr lang="ru-RU" sz="1000" b="1" dirty="0">
                <a:latin typeface="Calibri"/>
                <a:ea typeface="Calibri"/>
                <a:cs typeface="Times New Roman"/>
              </a:rPr>
              <a:t> </a:t>
            </a: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«ВЕРШКИ ДА КОРЕШКИ»</a:t>
            </a:r>
            <a:endParaRPr lang="ru-RU" sz="1000" dirty="0">
              <a:latin typeface="Calibri"/>
              <a:ea typeface="Calibri"/>
              <a:cs typeface="Times New Roman"/>
            </a:endParaRPr>
          </a:p>
          <a:p>
            <a:pPr algn="just">
              <a:lnSpc>
                <a:spcPts val="1200"/>
              </a:lnSpc>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ДИДАКТИЧЕСКАЯ ЗАДАЧА: </a:t>
            </a:r>
            <a:r>
              <a:rPr lang="ru-RU" sz="1400" dirty="0">
                <a:latin typeface="Calibri"/>
                <a:ea typeface="Calibri"/>
                <a:cs typeface="Times New Roman"/>
              </a:rPr>
              <a:t>упражнять детей в классификации овощей (по принципу: что у них съедобно – корень или плоды на стебле).</a:t>
            </a:r>
          </a:p>
          <a:p>
            <a:pPr algn="just">
              <a:lnSpc>
                <a:spcPts val="1200"/>
              </a:lnSpc>
              <a:spcAft>
                <a:spcPts val="0"/>
              </a:spcAft>
            </a:pPr>
            <a:r>
              <a:rPr lang="ru-RU" sz="14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ИГРОВЫЕ ПРАВИЛА:</a:t>
            </a:r>
            <a:r>
              <a:rPr lang="ru-RU" sz="1400" dirty="0">
                <a:latin typeface="Calibri"/>
                <a:ea typeface="Calibri"/>
                <a:cs typeface="Times New Roman"/>
              </a:rPr>
              <a:t>	отвечать можно только двумя словами: вершки и корешки; кто ошибется, платит фант. </a:t>
            </a:r>
          </a:p>
          <a:p>
            <a:pPr algn="just">
              <a:lnSpc>
                <a:spcPts val="1200"/>
              </a:lnSpc>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ИГРОВЫЕ ДЕЙСТВИЯ: </a:t>
            </a:r>
            <a:r>
              <a:rPr lang="ru-RU" sz="1400" dirty="0">
                <a:latin typeface="Calibri"/>
                <a:ea typeface="Calibri"/>
                <a:cs typeface="Times New Roman"/>
              </a:rPr>
              <a:t>разыгрывание фанта.</a:t>
            </a:r>
          </a:p>
          <a:p>
            <a:pPr algn="just">
              <a:lnSpc>
                <a:spcPts val="1200"/>
              </a:lnSpc>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ХОД ИГРЫ: </a:t>
            </a:r>
            <a:endParaRPr lang="ru-RU" sz="1000" dirty="0">
              <a:latin typeface="Calibri"/>
              <a:ea typeface="Calibri"/>
              <a:cs typeface="Times New Roman"/>
            </a:endParaRPr>
          </a:p>
          <a:p>
            <a:pPr algn="just">
              <a:spcAft>
                <a:spcPts val="0"/>
              </a:spcAft>
            </a:pPr>
            <a:r>
              <a:rPr lang="ru-RU" dirty="0">
                <a:latin typeface="Calibri"/>
                <a:ea typeface="Calibri"/>
                <a:cs typeface="Times New Roman"/>
              </a:rPr>
              <a:t>	</a:t>
            </a:r>
            <a:r>
              <a:rPr lang="ru-RU" sz="1400" dirty="0">
                <a:latin typeface="Calibri"/>
                <a:ea typeface="Calibri"/>
                <a:cs typeface="Times New Roman"/>
              </a:rPr>
              <a:t>Воспитатель уточняет с детьми, что будут называть вершками, а что корешками: «Съедобный корень овоща называют корешками, а съедобный плод на стебле – вершками». Воспитатель называет какой-нибудь овощ, а дети быстро отвечают, что в нем съедобно: вершки или корешки. Воспитатель предупреждает, чтобы  дети были внимательными, так как в некоторых овощах съедобны и вершки и корешки. Воспитатель называет: «морковь» Дети отвечают: «Корешки», «Помидор!» -  «Вершки». «Лук!» - «Вершки и корешки». Тот, кто ошибается, платит фант, который в конце игры выкупается.</a:t>
            </a:r>
          </a:p>
          <a:p>
            <a:pPr algn="just">
              <a:spcAft>
                <a:spcPts val="0"/>
              </a:spcAft>
            </a:pPr>
            <a:r>
              <a:rPr lang="ru-RU" sz="1400" dirty="0">
                <a:latin typeface="Calibri"/>
                <a:ea typeface="Calibri"/>
                <a:cs typeface="Times New Roman"/>
              </a:rPr>
              <a:t>	Воспитатель может предложить другой вариант; он говорит: «вершки», а дети вспоминают овощи, у которых съедобны вершки. Эту игру хорошо проводить после беседы об овощах, огороде.</a:t>
            </a:r>
            <a:endParaRPr lang="ru-RU" sz="1400" dirty="0">
              <a:effectLst/>
              <a:latin typeface="Calibri"/>
              <a:ea typeface="Calibri"/>
              <a:cs typeface="Times New Roman"/>
            </a:endParaRPr>
          </a:p>
        </p:txBody>
      </p:sp>
    </p:spTree>
    <p:extLst>
      <p:ext uri="{BB962C8B-B14F-4D97-AF65-F5344CB8AC3E}">
        <p14:creationId xmlns:p14="http://schemas.microsoft.com/office/powerpoint/2010/main" val="1733900838"/>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9512" y="116632"/>
            <a:ext cx="8640960" cy="5539978"/>
          </a:xfrm>
          <a:prstGeom prst="rect">
            <a:avLst/>
          </a:prstGeom>
        </p:spPr>
        <p:txBody>
          <a:bodyPr wrap="square">
            <a:spAutoFit/>
          </a:bodyPr>
          <a:lstStyle/>
          <a:p>
            <a:pPr algn="just"/>
            <a:endPar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just"/>
            <a:endPar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endParaRPr>
          </a:p>
          <a:p>
            <a:pPr algn="just"/>
            <a:r>
              <a:rPr lang="ru-RU" sz="1000" b="1" cap="all" dirty="0" smtClean="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ПЛАСТИЧЕСКАЯ </a:t>
            </a: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ИГРА: «БУРЯ НА МОРЕ»</a:t>
            </a:r>
            <a:endParaRPr lang="ru-RU" sz="1000" dirty="0">
              <a:latin typeface="Calibri"/>
              <a:ea typeface="Calibri"/>
              <a:cs typeface="Times New Roman"/>
            </a:endParaRPr>
          </a:p>
          <a:p>
            <a:pPr algn="just"/>
            <a:r>
              <a:rPr lang="ru-RU" sz="1400" dirty="0" smtClean="0">
                <a:latin typeface="Calibri"/>
                <a:ea typeface="Calibri"/>
                <a:cs typeface="Times New Roman"/>
              </a:rPr>
              <a:t>Дети </a:t>
            </a:r>
            <a:r>
              <a:rPr lang="ru-RU" sz="1400" dirty="0">
                <a:latin typeface="Calibri"/>
                <a:ea typeface="Calibri"/>
                <a:cs typeface="Times New Roman"/>
              </a:rPr>
              <a:t>встают в круг, изображая: звук ветра, порождаемого бурей; звук облаков, подгоняемых ветром; звук большого пушистого облака. Приведите детям народные приметы</a:t>
            </a:r>
            <a:r>
              <a:rPr lang="ru-RU" sz="1400" dirty="0" smtClean="0">
                <a:latin typeface="Calibri"/>
                <a:ea typeface="Calibri"/>
                <a:cs typeface="Times New Roman"/>
              </a:rPr>
              <a:t>:</a:t>
            </a:r>
          </a:p>
          <a:p>
            <a:pPr algn="just"/>
            <a:endParaRPr lang="ru-RU" sz="1400" dirty="0">
              <a:latin typeface="Calibri"/>
              <a:ea typeface="Calibri"/>
              <a:cs typeface="Times New Roman"/>
            </a:endParaRPr>
          </a:p>
          <a:p>
            <a:pPr algn="just"/>
            <a:r>
              <a:rPr lang="ru-RU" sz="1400" b="1" i="1" dirty="0">
                <a:latin typeface="Calibri"/>
                <a:ea typeface="Calibri"/>
                <a:cs typeface="Times New Roman"/>
              </a:rPr>
              <a:t>Кучевые облака – к вечеру дождь будет. Низкие облака – к дождю</a:t>
            </a:r>
            <a:r>
              <a:rPr lang="ru-RU" sz="1400" b="1" i="1" dirty="0" smtClean="0">
                <a:latin typeface="Calibri"/>
                <a:ea typeface="Calibri"/>
                <a:cs typeface="Times New Roman"/>
              </a:rPr>
              <a:t>.</a:t>
            </a:r>
          </a:p>
          <a:p>
            <a:pPr algn="just"/>
            <a:endParaRPr lang="ru-RU" sz="1400" dirty="0">
              <a:latin typeface="Calibri"/>
              <a:ea typeface="Calibri"/>
              <a:cs typeface="Times New Roman"/>
            </a:endParaRPr>
          </a:p>
          <a:p>
            <a:pPr algn="just"/>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ПЛАСТИЧЕСКАЯ ИГРА: «ТАНЕЦ БАБОЧЕК»</a:t>
            </a:r>
            <a:endParaRPr lang="ru-RU" sz="1000" dirty="0">
              <a:latin typeface="Calibri"/>
              <a:ea typeface="Calibri"/>
              <a:cs typeface="Times New Roman"/>
            </a:endParaRPr>
          </a:p>
          <a:p>
            <a:pPr algn="just"/>
            <a:r>
              <a:rPr lang="ru-RU" sz="1400" dirty="0" smtClean="0">
                <a:latin typeface="Calibri"/>
                <a:ea typeface="Calibri"/>
                <a:cs typeface="Times New Roman"/>
              </a:rPr>
              <a:t>К </a:t>
            </a:r>
            <a:r>
              <a:rPr lang="ru-RU" sz="1400" dirty="0">
                <a:latin typeface="Calibri"/>
                <a:ea typeface="Calibri"/>
                <a:cs typeface="Times New Roman"/>
              </a:rPr>
              <a:t>этой игре вы можете совместно с детьми скроить и раскрасить «одеяние» бабочки, то есть ее крылья, из плотной бумаги. Дети, нарядившись бабочками, то медленно и плавно, то порывисто  и быстро изображают полет бабочки</a:t>
            </a:r>
            <a:r>
              <a:rPr lang="ru-RU" sz="1400" dirty="0" smtClean="0">
                <a:latin typeface="Calibri"/>
                <a:ea typeface="Calibri"/>
                <a:cs typeface="Times New Roman"/>
              </a:rPr>
              <a:t>.</a:t>
            </a:r>
          </a:p>
          <a:p>
            <a:pPr algn="just"/>
            <a:endParaRPr lang="ru-RU" sz="1400" dirty="0">
              <a:latin typeface="Calibri"/>
              <a:ea typeface="Calibri"/>
              <a:cs typeface="Times New Roman"/>
            </a:endParaRPr>
          </a:p>
          <a:p>
            <a:pPr algn="just"/>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ИГРА: «ЧЬЯ ПТИЦА УЛЕТИТ ДАЛЬШЕ»</a:t>
            </a:r>
            <a:endParaRPr lang="ru-RU" sz="1000" dirty="0">
              <a:latin typeface="Calibri"/>
              <a:ea typeface="Calibri"/>
              <a:cs typeface="Times New Roman"/>
            </a:endParaRPr>
          </a:p>
          <a:p>
            <a:pPr algn="just"/>
            <a:r>
              <a:rPr lang="ru-RU" sz="1400" dirty="0" smtClean="0">
                <a:latin typeface="Calibri"/>
                <a:ea typeface="Calibri"/>
                <a:cs typeface="Times New Roman"/>
              </a:rPr>
              <a:t>Дети </a:t>
            </a:r>
            <a:r>
              <a:rPr lang="ru-RU" sz="1400" dirty="0">
                <a:latin typeface="Calibri"/>
                <a:ea typeface="Calibri"/>
                <a:cs typeface="Times New Roman"/>
              </a:rPr>
              <a:t>выстраиваются по одной линии и по команде выпускают свою бумажную птицу. Выигрывает тот, чья птица дальше всех улетела</a:t>
            </a:r>
            <a:r>
              <a:rPr lang="ru-RU" sz="1400" dirty="0" smtClean="0">
                <a:latin typeface="Calibri"/>
                <a:ea typeface="Calibri"/>
                <a:cs typeface="Times New Roman"/>
              </a:rPr>
              <a:t>.</a:t>
            </a:r>
          </a:p>
          <a:p>
            <a:pPr algn="just"/>
            <a:endParaRPr lang="ru-RU" sz="1400" dirty="0">
              <a:latin typeface="Calibri"/>
              <a:ea typeface="Calibri"/>
              <a:cs typeface="Times New Roman"/>
            </a:endParaRPr>
          </a:p>
          <a:p>
            <a:pPr algn="just"/>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ИГРА: «ЖУРАВЛИ – ЖУРАВЛИ»</a:t>
            </a:r>
            <a:endParaRPr lang="ru-RU" sz="1000" dirty="0">
              <a:latin typeface="Calibri"/>
              <a:ea typeface="Calibri"/>
              <a:cs typeface="Times New Roman"/>
            </a:endParaRPr>
          </a:p>
          <a:p>
            <a:pPr algn="just"/>
            <a:r>
              <a:rPr lang="ru-RU" sz="1400" dirty="0" smtClean="0">
                <a:latin typeface="Calibri"/>
                <a:ea typeface="Calibri"/>
                <a:cs typeface="Times New Roman"/>
              </a:rPr>
              <a:t>Вожак </a:t>
            </a:r>
            <a:r>
              <a:rPr lang="ru-RU" sz="1400" dirty="0">
                <a:latin typeface="Calibri"/>
                <a:ea typeface="Calibri"/>
                <a:cs typeface="Times New Roman"/>
              </a:rPr>
              <a:t>журавлиной стаи, который выбирается считалкой, поет или говорит речитативом: «Журавли, журавли, сделайтесь дугой»: все играющие в процессе размеренной ходьбы выстраиваются дугой, держа руки, как крылья. Вожак, убыстряя темп продолжает: « Журавли, журавли, сделайтесь веревочкой». Дети быстро, не отпуская рук, перестраиваются в одну колонну за вожаком, который все убыстряет шаги по темпу песни. «Журавли, журавли, извивайтесь, как змея!» - вереница детей делает плавные зигзаги. Вожак поет дальше: «Змея, заворачивайся в кольцо», «Змея выпрямляется» и так далее. Упражнения выполняются все с возрастающим темпом, переходящим на бег, то тех пол, пока вереница не разрушится. Когда играющие  запутаются, игра начинается сначала</a:t>
            </a:r>
            <a:r>
              <a:rPr lang="ru-RU" sz="1400" dirty="0" smtClean="0">
                <a:latin typeface="Calibri"/>
                <a:ea typeface="Calibri"/>
                <a:cs typeface="Times New Roman"/>
              </a:rPr>
              <a:t>.</a:t>
            </a:r>
          </a:p>
          <a:p>
            <a:pPr algn="just"/>
            <a:endParaRPr lang="ru-RU" sz="1400" dirty="0">
              <a:latin typeface="Calibri"/>
              <a:ea typeface="Calibri"/>
              <a:cs typeface="Times New Roman"/>
            </a:endParaRPr>
          </a:p>
        </p:txBody>
      </p:sp>
    </p:spTree>
    <p:extLst>
      <p:ext uri="{BB962C8B-B14F-4D97-AF65-F5344CB8AC3E}">
        <p14:creationId xmlns:p14="http://schemas.microsoft.com/office/powerpoint/2010/main" val="100294109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27584" y="643622"/>
            <a:ext cx="7344816" cy="5463034"/>
          </a:xfrm>
          <a:prstGeom prst="rect">
            <a:avLst/>
          </a:prstGeom>
        </p:spPr>
        <p:txBody>
          <a:bodyPr wrap="square">
            <a:spAutoFit/>
          </a:bodyPr>
          <a:lstStyle/>
          <a:p>
            <a:pPr lvl="0" algn="just"/>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ИГРА: «ЛАСТОЧКИ И МОШКИ»</a:t>
            </a:r>
            <a:endParaRPr lang="ru-RU" sz="1000" dirty="0">
              <a:solidFill>
                <a:prstClr val="black"/>
              </a:solidFill>
              <a:latin typeface="Calibri"/>
              <a:ea typeface="Calibri"/>
              <a:cs typeface="Times New Roman"/>
            </a:endParaRPr>
          </a:p>
          <a:p>
            <a:pPr lvl="0" algn="just"/>
            <a:r>
              <a:rPr lang="ru-RU" sz="1400" dirty="0">
                <a:solidFill>
                  <a:prstClr val="black"/>
                </a:solidFill>
                <a:latin typeface="Calibri"/>
                <a:ea typeface="Calibri"/>
                <a:cs typeface="Times New Roman"/>
              </a:rPr>
              <a:t>Играющие  - мошки – летают по поляне и напевают:</a:t>
            </a:r>
          </a:p>
          <a:p>
            <a:pPr lvl="0" algn="just"/>
            <a:r>
              <a:rPr lang="ru-RU" sz="1400" dirty="0">
                <a:solidFill>
                  <a:prstClr val="black"/>
                </a:solidFill>
                <a:latin typeface="Calibri"/>
                <a:ea typeface="Calibri"/>
                <a:cs typeface="Times New Roman"/>
              </a:rPr>
              <a:t>Мошки летают!</a:t>
            </a:r>
          </a:p>
          <a:p>
            <a:pPr lvl="0" algn="just"/>
            <a:r>
              <a:rPr lang="ru-RU" sz="1400" dirty="0">
                <a:solidFill>
                  <a:prstClr val="black"/>
                </a:solidFill>
                <a:latin typeface="Calibri"/>
                <a:ea typeface="Calibri"/>
                <a:cs typeface="Times New Roman"/>
              </a:rPr>
              <a:t>Ласточка не замечает!</a:t>
            </a:r>
          </a:p>
          <a:p>
            <a:pPr lvl="0" algn="just"/>
            <a:r>
              <a:rPr lang="ru-RU" sz="1400" dirty="0" err="1">
                <a:solidFill>
                  <a:prstClr val="black"/>
                </a:solidFill>
                <a:latin typeface="Calibri"/>
                <a:ea typeface="Calibri"/>
                <a:cs typeface="Times New Roman"/>
              </a:rPr>
              <a:t>Жу-жу</a:t>
            </a:r>
            <a:r>
              <a:rPr lang="ru-RU" sz="1400" dirty="0">
                <a:solidFill>
                  <a:prstClr val="black"/>
                </a:solidFill>
                <a:latin typeface="Calibri"/>
                <a:ea typeface="Calibri"/>
                <a:cs typeface="Times New Roman"/>
              </a:rPr>
              <a:t>! </a:t>
            </a:r>
            <a:r>
              <a:rPr lang="ru-RU" sz="1400" dirty="0" err="1">
                <a:solidFill>
                  <a:prstClr val="black"/>
                </a:solidFill>
                <a:latin typeface="Calibri"/>
                <a:ea typeface="Calibri"/>
                <a:cs typeface="Times New Roman"/>
              </a:rPr>
              <a:t>Жу-жу</a:t>
            </a:r>
            <a:r>
              <a:rPr lang="ru-RU" sz="1400" dirty="0">
                <a:solidFill>
                  <a:prstClr val="black"/>
                </a:solidFill>
                <a:latin typeface="Calibri"/>
                <a:ea typeface="Calibri"/>
                <a:cs typeface="Times New Roman"/>
              </a:rPr>
              <a:t>!</a:t>
            </a:r>
          </a:p>
          <a:p>
            <a:pPr lvl="0" algn="just"/>
            <a:r>
              <a:rPr lang="ru-RU" sz="1400" dirty="0" err="1">
                <a:solidFill>
                  <a:prstClr val="black"/>
                </a:solidFill>
                <a:latin typeface="Calibri"/>
                <a:ea typeface="Calibri"/>
                <a:cs typeface="Times New Roman"/>
              </a:rPr>
              <a:t>Зу-зу</a:t>
            </a:r>
            <a:r>
              <a:rPr lang="ru-RU" sz="1400" dirty="0">
                <a:solidFill>
                  <a:prstClr val="black"/>
                </a:solidFill>
                <a:latin typeface="Calibri"/>
                <a:ea typeface="Calibri"/>
                <a:cs typeface="Times New Roman"/>
              </a:rPr>
              <a:t>! </a:t>
            </a:r>
            <a:r>
              <a:rPr lang="ru-RU" sz="1400" dirty="0" err="1">
                <a:solidFill>
                  <a:prstClr val="black"/>
                </a:solidFill>
                <a:latin typeface="Calibri"/>
                <a:ea typeface="Calibri"/>
                <a:cs typeface="Times New Roman"/>
              </a:rPr>
              <a:t>Зу-зу</a:t>
            </a:r>
            <a:r>
              <a:rPr lang="ru-RU" sz="1400" dirty="0">
                <a:solidFill>
                  <a:prstClr val="black"/>
                </a:solidFill>
                <a:latin typeface="Calibri"/>
                <a:ea typeface="Calibri"/>
                <a:cs typeface="Times New Roman"/>
              </a:rPr>
              <a:t>!</a:t>
            </a:r>
          </a:p>
          <a:p>
            <a:pPr lvl="0" algn="just"/>
            <a:r>
              <a:rPr lang="ru-RU" sz="1400" dirty="0">
                <a:solidFill>
                  <a:prstClr val="black"/>
                </a:solidFill>
                <a:latin typeface="Calibri"/>
                <a:ea typeface="Calibri"/>
                <a:cs typeface="Times New Roman"/>
              </a:rPr>
              <a:t>Ласточка сидит в своем гнезде и слушает их песенку. По окончании песенки ласточка говорит: «Ласточка встанет, мошку поймает!» С  последними словами она вылетает из гнезда и ловит мошек. Пойманный играющий становится ласточкой, игра повторяется. Мошкам следует летать по всей площадке</a:t>
            </a:r>
            <a:r>
              <a:rPr lang="ru-RU" sz="1400" dirty="0" smtClean="0">
                <a:solidFill>
                  <a:prstClr val="black"/>
                </a:solidFill>
                <a:latin typeface="Calibri"/>
                <a:ea typeface="Calibri"/>
                <a:cs typeface="Times New Roman"/>
              </a:rPr>
              <a:t>.</a:t>
            </a:r>
          </a:p>
          <a:p>
            <a:pPr lvl="0" algn="just"/>
            <a:endParaRPr lang="ru-RU" sz="1400" dirty="0">
              <a:solidFill>
                <a:prstClr val="black"/>
              </a:solidFill>
              <a:latin typeface="Calibri"/>
              <a:ea typeface="Calibri"/>
              <a:cs typeface="Times New Roman"/>
            </a:endParaRPr>
          </a:p>
          <a:p>
            <a:pPr lvl="0" algn="just"/>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ИГРА: «ПТИЦА БЕЗ ГНЕЗДА»</a:t>
            </a:r>
            <a:endParaRPr lang="ru-RU" sz="1000" dirty="0">
              <a:solidFill>
                <a:prstClr val="black"/>
              </a:solidFill>
              <a:latin typeface="Calibri"/>
              <a:ea typeface="Calibri"/>
              <a:cs typeface="Times New Roman"/>
            </a:endParaRPr>
          </a:p>
          <a:p>
            <a:pPr algn="just">
              <a:lnSpc>
                <a:spcPct val="115000"/>
              </a:lnSpc>
              <a:spcAft>
                <a:spcPts val="0"/>
              </a:spcAft>
            </a:pPr>
            <a:r>
              <a:rPr lang="ru-RU" sz="1400" dirty="0">
                <a:solidFill>
                  <a:prstClr val="black"/>
                </a:solidFill>
                <a:latin typeface="Calibri"/>
                <a:ea typeface="Calibri"/>
                <a:cs typeface="Times New Roman"/>
              </a:rPr>
              <a:t>Играющие делятся на пары и встают в большой круг на некотором расстоянии друг от друга. Тот, кто в паре стоит ближе к кругу, - гнездо, второй за ним – птица. В центре круга чертят небольшой кружок – там водящий. Он считает: «Раз…» - игроки, изображающие гнезда, ставят руки на поле. «Два..» - игрок-птица кладет руки на плечи впереди стоящему, то есть птица садится в гнездо. «Три…» - птицы вылетают из гнезда и летят по всей площадке. По сигналу водящего: «Все птицы по домам!» каждая птица стремится занять свой дом – гнездо, то есть встать за игроком – гнездом и положить ему руки на плечи. Одновременно водящий стремится занять одно из гнезд. При повторении игры дети меняются ролями. </a:t>
            </a:r>
            <a:r>
              <a:rPr lang="ru-RU" sz="1400" dirty="0">
                <a:latin typeface="Calibri"/>
                <a:ea typeface="Calibri"/>
                <a:cs typeface="Times New Roman"/>
              </a:rPr>
              <a:t>Птицы вылетают только на счет «три». Водящий не должен выходить за границу малого круга, пока птицы летают по площадке.</a:t>
            </a:r>
            <a:endParaRPr lang="ru-RU" sz="1100" dirty="0">
              <a:latin typeface="Calibri"/>
              <a:ea typeface="Calibri"/>
              <a:cs typeface="Times New Roman"/>
            </a:endParaRPr>
          </a:p>
          <a:p>
            <a:pPr lvl="0"/>
            <a:endParaRPr lang="ru-RU" sz="1400" dirty="0" smtClean="0">
              <a:solidFill>
                <a:prstClr val="black"/>
              </a:solidFill>
              <a:latin typeface="Calibri"/>
              <a:ea typeface="Calibri"/>
              <a:cs typeface="Times New Roman"/>
            </a:endParaRPr>
          </a:p>
          <a:p>
            <a:pPr lvl="0"/>
            <a:endParaRPr lang="ru-RU" sz="1400" dirty="0">
              <a:solidFill>
                <a:prstClr val="black"/>
              </a:solidFill>
            </a:endParaRPr>
          </a:p>
        </p:txBody>
      </p:sp>
    </p:spTree>
    <p:extLst>
      <p:ext uri="{BB962C8B-B14F-4D97-AF65-F5344CB8AC3E}">
        <p14:creationId xmlns:p14="http://schemas.microsoft.com/office/powerpoint/2010/main" val="3517566988"/>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17980"/>
            <a:ext cx="8712968" cy="7232749"/>
          </a:xfrm>
          <a:prstGeom prst="rect">
            <a:avLst/>
          </a:prstGeom>
        </p:spPr>
        <p:txBody>
          <a:bodyPr wrap="square">
            <a:spAutoFit/>
          </a:bodyPr>
          <a:lstStyle/>
          <a:p>
            <a:pPr algn="just">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ИГРА: «ПИЩЕВЫЕ ЦЕПОЧКИ ПО ЛУГУ»</a:t>
            </a:r>
            <a:endParaRPr lang="ru-RU" sz="1000" dirty="0">
              <a:latin typeface="Calibri"/>
              <a:ea typeface="Calibri"/>
              <a:cs typeface="Times New Roman"/>
            </a:endParaRPr>
          </a:p>
          <a:p>
            <a:pPr algn="just">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 </a:t>
            </a:r>
            <a:r>
              <a:rPr lang="ru-RU" sz="1400" dirty="0">
                <a:latin typeface="Calibri"/>
                <a:ea typeface="Calibri"/>
                <a:cs typeface="Times New Roman"/>
              </a:rPr>
              <a:t>закрепить знания детей о пищевых связях на лугу.</a:t>
            </a:r>
          </a:p>
          <a:p>
            <a:pPr algn="just">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ПРАВИЛА ИГРЫ: </a:t>
            </a:r>
            <a:r>
              <a:rPr lang="ru-RU" sz="1400" dirty="0">
                <a:latin typeface="Calibri"/>
                <a:ea typeface="Calibri"/>
                <a:cs typeface="Times New Roman"/>
              </a:rPr>
              <a:t>детям раздаются карточки с силуэтами обитателей луга; дети раскладывают, кто кем питается.</a:t>
            </a:r>
          </a:p>
          <a:p>
            <a:pPr marL="342900" lvl="0" indent="-342900" algn="just">
              <a:spcAft>
                <a:spcPts val="0"/>
              </a:spcAft>
              <a:buFont typeface="Wingdings"/>
              <a:buChar char=""/>
            </a:pPr>
            <a:r>
              <a:rPr lang="ru-RU" sz="1400" i="1" dirty="0">
                <a:latin typeface="Calibri"/>
                <a:ea typeface="Calibri"/>
                <a:cs typeface="Times New Roman"/>
              </a:rPr>
              <a:t>растение-гусеница-птица;</a:t>
            </a:r>
            <a:endParaRPr lang="ru-RU" sz="1400" dirty="0">
              <a:latin typeface="Calibri"/>
              <a:ea typeface="Calibri"/>
              <a:cs typeface="Times New Roman"/>
            </a:endParaRPr>
          </a:p>
          <a:p>
            <a:pPr marL="342900" lvl="0" indent="-342900" algn="just">
              <a:spcAft>
                <a:spcPts val="0"/>
              </a:spcAft>
              <a:buFont typeface="Wingdings"/>
              <a:buChar char=""/>
            </a:pPr>
            <a:r>
              <a:rPr lang="ru-RU" sz="1400" i="1" dirty="0">
                <a:latin typeface="Calibri"/>
                <a:ea typeface="Calibri"/>
                <a:cs typeface="Times New Roman"/>
              </a:rPr>
              <a:t>злаковые травы-грызуны-змеи;</a:t>
            </a:r>
            <a:endParaRPr lang="ru-RU" sz="1400" dirty="0">
              <a:latin typeface="Calibri"/>
              <a:ea typeface="Calibri"/>
              <a:cs typeface="Times New Roman"/>
            </a:endParaRPr>
          </a:p>
          <a:p>
            <a:pPr marL="342900" lvl="0" indent="-342900" algn="just">
              <a:spcAft>
                <a:spcPts val="0"/>
              </a:spcAft>
              <a:buFont typeface="Wingdings"/>
              <a:buChar char=""/>
            </a:pPr>
            <a:r>
              <a:rPr lang="ru-RU" sz="1400" i="1" dirty="0">
                <a:latin typeface="Calibri"/>
                <a:ea typeface="Calibri"/>
                <a:cs typeface="Times New Roman"/>
              </a:rPr>
              <a:t>злаковые травы-мышь-хищные птицы;</a:t>
            </a:r>
            <a:endParaRPr lang="ru-RU" sz="1400" dirty="0">
              <a:latin typeface="Calibri"/>
              <a:ea typeface="Calibri"/>
              <a:cs typeface="Times New Roman"/>
            </a:endParaRPr>
          </a:p>
          <a:p>
            <a:pPr marL="342900" lvl="0" indent="-342900" algn="just">
              <a:spcAft>
                <a:spcPts val="0"/>
              </a:spcAft>
              <a:buFont typeface="Wingdings"/>
              <a:buChar char=""/>
            </a:pPr>
            <a:r>
              <a:rPr lang="ru-RU" sz="1400" i="1" dirty="0">
                <a:latin typeface="Calibri"/>
                <a:ea typeface="Calibri"/>
                <a:cs typeface="Times New Roman"/>
              </a:rPr>
              <a:t>трава-кузнечик-луговые птицы;</a:t>
            </a:r>
            <a:endParaRPr lang="ru-RU" sz="1400" dirty="0">
              <a:latin typeface="Calibri"/>
              <a:ea typeface="Calibri"/>
              <a:cs typeface="Times New Roman"/>
            </a:endParaRPr>
          </a:p>
          <a:p>
            <a:pPr marL="342900" lvl="0" indent="-342900" algn="just">
              <a:spcAft>
                <a:spcPts val="0"/>
              </a:spcAft>
              <a:buFont typeface="Wingdings"/>
              <a:buChar char=""/>
            </a:pPr>
            <a:r>
              <a:rPr lang="ru-RU" sz="1400" i="1" dirty="0">
                <a:latin typeface="Calibri"/>
                <a:ea typeface="Calibri"/>
                <a:cs typeface="Times New Roman"/>
              </a:rPr>
              <a:t>насекомые, их личинки-крот-хищные птицы;</a:t>
            </a:r>
            <a:endParaRPr lang="ru-RU" sz="1400" dirty="0">
              <a:latin typeface="Calibri"/>
              <a:ea typeface="Calibri"/>
              <a:cs typeface="Times New Roman"/>
            </a:endParaRPr>
          </a:p>
          <a:p>
            <a:pPr marL="342900" lvl="0" indent="-342900" algn="just">
              <a:spcAft>
                <a:spcPts val="0"/>
              </a:spcAft>
              <a:buFont typeface="Wingdings"/>
              <a:buChar char=""/>
            </a:pPr>
            <a:r>
              <a:rPr lang="ru-RU" sz="1400" i="1" dirty="0">
                <a:latin typeface="Calibri"/>
                <a:ea typeface="Calibri"/>
                <a:cs typeface="Times New Roman"/>
              </a:rPr>
              <a:t>тля-божья коровка-куропатка-хищные птицы;</a:t>
            </a:r>
            <a:endParaRPr lang="ru-RU" sz="1400" dirty="0">
              <a:latin typeface="Calibri"/>
              <a:ea typeface="Calibri"/>
              <a:cs typeface="Times New Roman"/>
            </a:endParaRPr>
          </a:p>
          <a:p>
            <a:pPr marL="342900" lvl="0" indent="-342900" algn="just">
              <a:spcAft>
                <a:spcPts val="0"/>
              </a:spcAft>
              <a:buFont typeface="Wingdings"/>
              <a:buChar char=""/>
            </a:pPr>
            <a:r>
              <a:rPr lang="ru-RU" sz="1400" i="1" dirty="0">
                <a:latin typeface="Calibri"/>
                <a:ea typeface="Calibri"/>
                <a:cs typeface="Times New Roman"/>
              </a:rPr>
              <a:t>трава (клевер)-шмель.</a:t>
            </a:r>
            <a:endParaRPr lang="ru-RU" sz="1400" dirty="0">
              <a:latin typeface="Calibri"/>
              <a:ea typeface="Calibri"/>
              <a:cs typeface="Times New Roman"/>
            </a:endParaRPr>
          </a:p>
          <a:p>
            <a:pPr algn="just">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ИГРА: «ПИЩЕВЫЕ ЦЕПОЧКИ ВОДОЕМА»</a:t>
            </a:r>
            <a:endParaRPr lang="ru-RU" sz="1000" dirty="0">
              <a:latin typeface="Calibri"/>
              <a:ea typeface="Calibri"/>
              <a:cs typeface="Times New Roman"/>
            </a:endParaRPr>
          </a:p>
          <a:p>
            <a:pPr algn="just">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 </a:t>
            </a:r>
            <a:r>
              <a:rPr lang="ru-RU" sz="1400" dirty="0">
                <a:latin typeface="Calibri"/>
                <a:ea typeface="Calibri"/>
                <a:cs typeface="Times New Roman"/>
              </a:rPr>
              <a:t>закреплять знания детей о пищевых цепочках водоема.</a:t>
            </a:r>
          </a:p>
          <a:p>
            <a:pPr algn="just">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ПРАВИЛА ИГРЫ: </a:t>
            </a:r>
            <a:r>
              <a:rPr lang="ru-RU" sz="1400" dirty="0">
                <a:latin typeface="Calibri"/>
                <a:ea typeface="Calibri"/>
                <a:cs typeface="Times New Roman"/>
              </a:rPr>
              <a:t>воспитатель предлагает силуэты обитателей водоема и просит детей выложить, кто кому необходим для питания; дети выкладывают карточки:</a:t>
            </a:r>
          </a:p>
          <a:p>
            <a:pPr marL="342900" lvl="0" indent="-342900" algn="just">
              <a:spcAft>
                <a:spcPts val="0"/>
              </a:spcAft>
              <a:buFont typeface="Wingdings"/>
              <a:buChar char=""/>
            </a:pPr>
            <a:r>
              <a:rPr lang="ru-RU" sz="1400" i="1" dirty="0">
                <a:latin typeface="Calibri"/>
                <a:ea typeface="Calibri"/>
                <a:cs typeface="Times New Roman"/>
              </a:rPr>
              <a:t>комар-лягушка-цапля;</a:t>
            </a:r>
            <a:endParaRPr lang="ru-RU" sz="1400" dirty="0">
              <a:latin typeface="Calibri"/>
              <a:ea typeface="Calibri"/>
              <a:cs typeface="Times New Roman"/>
            </a:endParaRPr>
          </a:p>
          <a:p>
            <a:pPr marL="342900" lvl="0" indent="-342900" algn="just">
              <a:spcAft>
                <a:spcPts val="0"/>
              </a:spcAft>
              <a:buFont typeface="Wingdings"/>
              <a:buChar char=""/>
            </a:pPr>
            <a:r>
              <a:rPr lang="ru-RU" sz="1400" i="1" dirty="0">
                <a:latin typeface="Calibri"/>
                <a:ea typeface="Calibri"/>
                <a:cs typeface="Times New Roman"/>
              </a:rPr>
              <a:t>червячок-рыбка-чайка;</a:t>
            </a:r>
            <a:endParaRPr lang="ru-RU" sz="1400" dirty="0">
              <a:latin typeface="Calibri"/>
              <a:ea typeface="Calibri"/>
              <a:cs typeface="Times New Roman"/>
            </a:endParaRPr>
          </a:p>
          <a:p>
            <a:pPr marL="342900" lvl="0" indent="-342900" algn="just">
              <a:spcAft>
                <a:spcPts val="0"/>
              </a:spcAft>
              <a:buFont typeface="Wingdings"/>
              <a:buChar char=""/>
            </a:pPr>
            <a:r>
              <a:rPr lang="ru-RU" sz="1400" i="1" dirty="0">
                <a:latin typeface="Calibri"/>
                <a:ea typeface="Calibri"/>
                <a:cs typeface="Times New Roman"/>
              </a:rPr>
              <a:t>водоросли-улитка-рак;</a:t>
            </a:r>
            <a:endParaRPr lang="ru-RU" sz="1400" dirty="0">
              <a:latin typeface="Calibri"/>
              <a:ea typeface="Calibri"/>
              <a:cs typeface="Times New Roman"/>
            </a:endParaRPr>
          </a:p>
          <a:p>
            <a:pPr marL="342900" lvl="0" indent="-342900" algn="just">
              <a:spcAft>
                <a:spcPts val="0"/>
              </a:spcAft>
              <a:buFont typeface="Wingdings"/>
              <a:buChar char=""/>
            </a:pPr>
            <a:r>
              <a:rPr lang="ru-RU" sz="1400" i="1" dirty="0">
                <a:latin typeface="Calibri"/>
                <a:ea typeface="Calibri"/>
                <a:cs typeface="Times New Roman"/>
              </a:rPr>
              <a:t>ряска-малек-хищная рыба.</a:t>
            </a:r>
            <a:endParaRPr lang="ru-RU" sz="1400" dirty="0">
              <a:latin typeface="Calibri"/>
              <a:ea typeface="Calibri"/>
              <a:cs typeface="Times New Roman"/>
            </a:endParaRPr>
          </a:p>
          <a:p>
            <a:pPr marL="457200" algn="just">
              <a:spcAft>
                <a:spcPts val="0"/>
              </a:spcAft>
            </a:pPr>
            <a:r>
              <a:rPr lang="ru-RU" sz="1000" dirty="0">
                <a:latin typeface="Calibri"/>
                <a:ea typeface="Calibri"/>
                <a:cs typeface="Times New Roman"/>
              </a:rPr>
              <a:t> </a:t>
            </a:r>
            <a:endParaRPr lang="ru-RU" sz="1400" dirty="0">
              <a:latin typeface="Calibri"/>
              <a:ea typeface="Calibri"/>
              <a:cs typeface="Times New Roman"/>
            </a:endParaRPr>
          </a:p>
          <a:p>
            <a:pPr algn="just">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ИГРА: «ПИЩЕВЫЕ ЦЕПОЧКИ В ЛЕСУ»</a:t>
            </a:r>
            <a:endParaRPr lang="ru-RU" sz="1000" dirty="0">
              <a:latin typeface="Calibri"/>
              <a:ea typeface="Calibri"/>
              <a:cs typeface="Times New Roman"/>
            </a:endParaRPr>
          </a:p>
          <a:p>
            <a:pPr algn="just">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ПРАВИЛА ИГРЫ: </a:t>
            </a:r>
            <a:r>
              <a:rPr lang="ru-RU" sz="1400" dirty="0">
                <a:latin typeface="Calibri"/>
                <a:ea typeface="Calibri"/>
                <a:cs typeface="Times New Roman"/>
              </a:rPr>
              <a:t>воспитатель раздает карточки с изображением растений и животных и просит детей выложить пищевые цепочки:</a:t>
            </a:r>
          </a:p>
          <a:p>
            <a:pPr marL="342900" lvl="0" indent="-342900" algn="just">
              <a:spcAft>
                <a:spcPts val="0"/>
              </a:spcAft>
              <a:buFont typeface="Wingdings"/>
              <a:buChar char=""/>
            </a:pPr>
            <a:r>
              <a:rPr lang="ru-RU" sz="1400" i="1" dirty="0">
                <a:latin typeface="Calibri"/>
                <a:ea typeface="Calibri"/>
                <a:cs typeface="Times New Roman"/>
              </a:rPr>
              <a:t>растения-гусеница-птица;</a:t>
            </a:r>
            <a:endParaRPr lang="ru-RU" sz="1400" dirty="0">
              <a:latin typeface="Calibri"/>
              <a:ea typeface="Calibri"/>
              <a:cs typeface="Times New Roman"/>
            </a:endParaRPr>
          </a:p>
          <a:p>
            <a:pPr marL="342900" lvl="0" indent="-342900" algn="just">
              <a:spcAft>
                <a:spcPts val="0"/>
              </a:spcAft>
              <a:buFont typeface="Wingdings"/>
              <a:buChar char=""/>
            </a:pPr>
            <a:r>
              <a:rPr lang="ru-RU" sz="1400" i="1" dirty="0">
                <a:latin typeface="Calibri"/>
                <a:ea typeface="Calibri"/>
                <a:cs typeface="Times New Roman"/>
              </a:rPr>
              <a:t>растения-мышь-сова;</a:t>
            </a:r>
            <a:endParaRPr lang="ru-RU" sz="1400" dirty="0">
              <a:latin typeface="Calibri"/>
              <a:ea typeface="Calibri"/>
              <a:cs typeface="Times New Roman"/>
            </a:endParaRPr>
          </a:p>
          <a:p>
            <a:pPr marL="342900" lvl="0" indent="-342900" algn="just">
              <a:spcAft>
                <a:spcPts val="0"/>
              </a:spcAft>
              <a:buFont typeface="Wingdings"/>
              <a:buChar char=""/>
            </a:pPr>
            <a:r>
              <a:rPr lang="ru-RU" sz="1400" i="1" dirty="0">
                <a:latin typeface="Calibri"/>
                <a:ea typeface="Calibri"/>
                <a:cs typeface="Times New Roman"/>
              </a:rPr>
              <a:t>растения-заяц-лиса;</a:t>
            </a:r>
            <a:endParaRPr lang="ru-RU" sz="1400" dirty="0">
              <a:latin typeface="Calibri"/>
              <a:ea typeface="Calibri"/>
              <a:cs typeface="Times New Roman"/>
            </a:endParaRPr>
          </a:p>
          <a:p>
            <a:pPr marL="342900" lvl="0" indent="-342900" algn="just">
              <a:spcAft>
                <a:spcPts val="0"/>
              </a:spcAft>
              <a:buFont typeface="Wingdings"/>
              <a:buChar char=""/>
            </a:pPr>
            <a:r>
              <a:rPr lang="ru-RU" sz="1400" i="1" dirty="0">
                <a:latin typeface="Calibri"/>
                <a:ea typeface="Calibri"/>
                <a:cs typeface="Times New Roman"/>
              </a:rPr>
              <a:t>насекомые-ежи;</a:t>
            </a:r>
            <a:endParaRPr lang="ru-RU" sz="1400" dirty="0">
              <a:latin typeface="Calibri"/>
              <a:ea typeface="Calibri"/>
              <a:cs typeface="Times New Roman"/>
            </a:endParaRPr>
          </a:p>
          <a:p>
            <a:pPr marL="342900" lvl="0" indent="-342900" algn="just">
              <a:spcAft>
                <a:spcPts val="0"/>
              </a:spcAft>
              <a:buFont typeface="Wingdings"/>
              <a:buChar char=""/>
            </a:pPr>
            <a:r>
              <a:rPr lang="ru-RU" sz="1400" i="1" dirty="0">
                <a:latin typeface="Calibri"/>
                <a:ea typeface="Calibri"/>
                <a:cs typeface="Times New Roman"/>
              </a:rPr>
              <a:t>грибы-белки-куницы;</a:t>
            </a:r>
            <a:endParaRPr lang="ru-RU" sz="1400" dirty="0">
              <a:latin typeface="Calibri"/>
              <a:ea typeface="Calibri"/>
              <a:cs typeface="Times New Roman"/>
            </a:endParaRPr>
          </a:p>
          <a:p>
            <a:pPr marL="342900" lvl="0" indent="-342900" algn="just">
              <a:spcAft>
                <a:spcPts val="0"/>
              </a:spcAft>
              <a:buFont typeface="Wingdings"/>
              <a:buChar char=""/>
            </a:pPr>
            <a:r>
              <a:rPr lang="ru-RU" sz="1400" i="1" dirty="0">
                <a:latin typeface="Calibri"/>
                <a:ea typeface="Calibri"/>
                <a:cs typeface="Times New Roman"/>
              </a:rPr>
              <a:t>лесные злаки-лось-медведь.</a:t>
            </a:r>
            <a:endParaRPr lang="ru-RU" sz="1400" dirty="0">
              <a:latin typeface="Calibri"/>
              <a:ea typeface="Calibri"/>
              <a:cs typeface="Times New Roman"/>
            </a:endParaRPr>
          </a:p>
          <a:p>
            <a:pPr algn="just">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ИГРА: «С ЧЕМ НЕЛЬЗЯ В  ЛЕС ХОДИТЬ?»</a:t>
            </a:r>
            <a:endParaRPr lang="ru-RU" sz="1000" dirty="0">
              <a:latin typeface="Calibri"/>
              <a:ea typeface="Calibri"/>
              <a:cs typeface="Times New Roman"/>
            </a:endParaRPr>
          </a:p>
          <a:p>
            <a:pPr algn="just">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ЦЕЛЬ: </a:t>
            </a:r>
            <a:r>
              <a:rPr lang="ru-RU" sz="1400" dirty="0">
                <a:latin typeface="Calibri"/>
                <a:ea typeface="Calibri"/>
                <a:cs typeface="Times New Roman"/>
              </a:rPr>
              <a:t>уточнение и закрепление правил поведения в саду.</a:t>
            </a:r>
          </a:p>
          <a:p>
            <a:pPr algn="just">
              <a:spcAft>
                <a:spcPts val="0"/>
              </a:spcAft>
            </a:pPr>
            <a:r>
              <a:rPr lang="ru-RU" sz="1000" b="1" cap="all" dirty="0">
                <a:ln w="4496" cap="flat" cmpd="sng" algn="ctr">
                  <a:solidFill>
                    <a:srgbClr val="5C437A"/>
                  </a:solidFill>
                  <a:prstDash val="solid"/>
                  <a:round/>
                </a:ln>
                <a:gradFill>
                  <a:gsLst>
                    <a:gs pos="0">
                      <a:srgbClr val="381563"/>
                    </a:gs>
                    <a:gs pos="43000">
                      <a:srgbClr val="7B34D2"/>
                    </a:gs>
                    <a:gs pos="48000">
                      <a:srgbClr val="7230C3"/>
                    </a:gs>
                    <a:gs pos="100000">
                      <a:srgbClr val="381563"/>
                    </a:gs>
                  </a:gsLst>
                  <a:lin ang="5400000" scaled="0"/>
                </a:gradFill>
                <a:effectLst>
                  <a:reflection blurRad="12700" stA="28000" endPos="45000" dist="1003" dir="5400000" sy="-100000" algn="bl"/>
                </a:effectLst>
                <a:latin typeface="Calibri"/>
                <a:ea typeface="Calibri"/>
                <a:cs typeface="Times New Roman"/>
              </a:rPr>
              <a:t>ПРАВИЛА ИГРЫ: </a:t>
            </a:r>
            <a:r>
              <a:rPr lang="ru-RU" sz="1400" dirty="0">
                <a:latin typeface="Calibri"/>
                <a:ea typeface="Calibri"/>
                <a:cs typeface="Times New Roman"/>
              </a:rPr>
              <a:t>воспитатель выкладывает на стол предметы или иллюстрации с изображением </a:t>
            </a:r>
            <a:r>
              <a:rPr lang="ru-RU" sz="1400" i="1" dirty="0">
                <a:latin typeface="Calibri"/>
                <a:ea typeface="Calibri"/>
                <a:cs typeface="Times New Roman"/>
              </a:rPr>
              <a:t>ружья, топора, магнитофона, сачка, спичек, велосипеда</a:t>
            </a:r>
            <a:r>
              <a:rPr lang="ru-RU" sz="1400" dirty="0">
                <a:latin typeface="Calibri"/>
                <a:ea typeface="Calibri"/>
                <a:cs typeface="Times New Roman"/>
              </a:rPr>
              <a:t>…; дети объясняют, почему нельзя брать эти предметы в лес.</a:t>
            </a:r>
          </a:p>
          <a:p>
            <a:pPr marL="457200" algn="just">
              <a:spcAft>
                <a:spcPts val="0"/>
              </a:spcAft>
            </a:pPr>
            <a:r>
              <a:rPr lang="ru-RU" dirty="0">
                <a:latin typeface="Calibri"/>
                <a:ea typeface="Calibri"/>
                <a:cs typeface="Times New Roman"/>
              </a:rPr>
              <a:t> </a:t>
            </a:r>
            <a:endParaRPr lang="ru-RU" sz="1400" dirty="0">
              <a:latin typeface="Calibri"/>
              <a:ea typeface="Calibri"/>
              <a:cs typeface="Times New Roman"/>
            </a:endParaRPr>
          </a:p>
          <a:p>
            <a:pPr algn="just">
              <a:spcAft>
                <a:spcPts val="0"/>
              </a:spcAft>
            </a:pPr>
            <a:r>
              <a:rPr lang="ru-RU" dirty="0">
                <a:latin typeface="Calibri"/>
                <a:ea typeface="Calibri"/>
                <a:cs typeface="Times New Roman"/>
              </a:rPr>
              <a:t> </a:t>
            </a:r>
            <a:endParaRPr lang="ru-RU" sz="1400" dirty="0">
              <a:effectLst/>
              <a:latin typeface="Calibri"/>
              <a:ea typeface="Calibri"/>
              <a:cs typeface="Times New Roman"/>
            </a:endParaRPr>
          </a:p>
        </p:txBody>
      </p:sp>
    </p:spTree>
    <p:extLst>
      <p:ext uri="{BB962C8B-B14F-4D97-AF65-F5344CB8AC3E}">
        <p14:creationId xmlns:p14="http://schemas.microsoft.com/office/powerpoint/2010/main" val="402485920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3323160731"/>
              </p:ext>
            </p:extLst>
          </p:nvPr>
        </p:nvGraphicFramePr>
        <p:xfrm>
          <a:off x="1259632" y="1484777"/>
          <a:ext cx="7056784" cy="5184955"/>
        </p:xfrm>
        <a:graphic>
          <a:graphicData uri="http://schemas.openxmlformats.org/drawingml/2006/table">
            <a:tbl>
              <a:tblPr firstRow="1" firstCol="1" lastRow="1" lastCol="1" bandRow="1" bandCol="1"/>
              <a:tblGrid>
                <a:gridCol w="516349"/>
                <a:gridCol w="3528393"/>
                <a:gridCol w="3012042"/>
              </a:tblGrid>
              <a:tr h="130778">
                <a:tc gridSpan="3">
                  <a:txBody>
                    <a:bodyPr/>
                    <a:lstStyle/>
                    <a:p>
                      <a:pPr algn="ctr">
                        <a:spcAft>
                          <a:spcPts val="0"/>
                        </a:spcAft>
                      </a:pPr>
                      <a:r>
                        <a:rPr lang="ru-RU" sz="1000" b="1" dirty="0">
                          <a:solidFill>
                            <a:srgbClr val="339966"/>
                          </a:solidFill>
                          <a:effectLst/>
                          <a:latin typeface="Times New Roman"/>
                          <a:ea typeface="Times New Roman"/>
                        </a:rPr>
                        <a:t>СЕНТЯБРЬ</a:t>
                      </a:r>
                      <a:endParaRPr lang="ru-RU" sz="1000" dirty="0">
                        <a:effectLst/>
                        <a:latin typeface="Times New Roman"/>
                        <a:ea typeface="Times New Roman"/>
                      </a:endParaRPr>
                    </a:p>
                  </a:txBody>
                  <a:tcPr marL="34282" marR="34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r>
              <a:tr h="261497">
                <a:tc>
                  <a:txBody>
                    <a:bodyPr/>
                    <a:lstStyle/>
                    <a:p>
                      <a:pPr algn="ctr">
                        <a:spcAft>
                          <a:spcPts val="0"/>
                        </a:spcAft>
                      </a:pPr>
                      <a:r>
                        <a:rPr lang="ru-RU" sz="700">
                          <a:effectLst/>
                          <a:latin typeface="Times New Roman"/>
                          <a:ea typeface="Times New Roman"/>
                        </a:rPr>
                        <a:t>1.</a:t>
                      </a:r>
                      <a:endParaRPr lang="ru-RU" sz="600">
                        <a:effectLst/>
                        <a:latin typeface="Times New Roman"/>
                        <a:ea typeface="Times New Roman"/>
                      </a:endParaRP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dirty="0">
                          <a:effectLst/>
                          <a:latin typeface="Times New Roman"/>
                          <a:ea typeface="Times New Roman"/>
                        </a:rPr>
                        <a:t>Рассматривание и сбор семян цветочных растений в цветнике.</a:t>
                      </a:r>
                    </a:p>
                  </a:txBody>
                  <a:tcPr marL="34282" marR="34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a:effectLst/>
                          <a:latin typeface="Times New Roman"/>
                          <a:ea typeface="Times New Roman"/>
                        </a:rPr>
                        <a:t>2 – 6 сентября</a:t>
                      </a: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1497">
                <a:tc>
                  <a:txBody>
                    <a:bodyPr/>
                    <a:lstStyle/>
                    <a:p>
                      <a:pPr algn="ctr">
                        <a:spcAft>
                          <a:spcPts val="0"/>
                        </a:spcAft>
                      </a:pPr>
                      <a:r>
                        <a:rPr lang="ru-RU" sz="700">
                          <a:effectLst/>
                          <a:latin typeface="Times New Roman"/>
                          <a:ea typeface="Times New Roman"/>
                        </a:rPr>
                        <a:t>2.</a:t>
                      </a:r>
                      <a:endParaRPr lang="ru-RU" sz="600">
                        <a:effectLst/>
                        <a:latin typeface="Times New Roman"/>
                        <a:ea typeface="Times New Roman"/>
                      </a:endParaRP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dirty="0">
                          <a:effectLst/>
                          <a:latin typeface="Times New Roman"/>
                          <a:ea typeface="Times New Roman"/>
                        </a:rPr>
                        <a:t>Знакомство с разновидностями комнатных растений в уголке природы.</a:t>
                      </a:r>
                    </a:p>
                  </a:txBody>
                  <a:tcPr marL="34282" marR="34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9 – 13 сентября</a:t>
                      </a: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1497">
                <a:tc>
                  <a:txBody>
                    <a:bodyPr/>
                    <a:lstStyle/>
                    <a:p>
                      <a:pPr algn="ctr">
                        <a:spcAft>
                          <a:spcPts val="0"/>
                        </a:spcAft>
                      </a:pPr>
                      <a:r>
                        <a:rPr lang="ru-RU" sz="700">
                          <a:effectLst/>
                          <a:latin typeface="Times New Roman"/>
                          <a:ea typeface="Times New Roman"/>
                        </a:rPr>
                        <a:t>3.</a:t>
                      </a:r>
                      <a:endParaRPr lang="ru-RU" sz="600">
                        <a:effectLst/>
                        <a:latin typeface="Times New Roman"/>
                        <a:ea typeface="Times New Roman"/>
                      </a:endParaRP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Обучение способам ухода за комнатными растениями.</a:t>
                      </a:r>
                    </a:p>
                  </a:txBody>
                  <a:tcPr marL="34282" marR="34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16 – 20 сентября</a:t>
                      </a: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1497">
                <a:tc>
                  <a:txBody>
                    <a:bodyPr/>
                    <a:lstStyle/>
                    <a:p>
                      <a:pPr algn="ctr">
                        <a:spcAft>
                          <a:spcPts val="0"/>
                        </a:spcAft>
                      </a:pPr>
                      <a:r>
                        <a:rPr lang="ru-RU" sz="700">
                          <a:effectLst/>
                          <a:latin typeface="Times New Roman"/>
                          <a:ea typeface="Times New Roman"/>
                        </a:rPr>
                        <a:t>4.</a:t>
                      </a:r>
                      <a:endParaRPr lang="ru-RU" sz="600">
                        <a:effectLst/>
                        <a:latin typeface="Times New Roman"/>
                        <a:ea typeface="Times New Roman"/>
                      </a:endParaRP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Черенкование герани, постановка черенков в воду, наблюдения.</a:t>
                      </a:r>
                    </a:p>
                  </a:txBody>
                  <a:tcPr marL="34282" marR="34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23 – 27 сентября</a:t>
                      </a: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0778">
                <a:tc gridSpan="3">
                  <a:txBody>
                    <a:bodyPr/>
                    <a:lstStyle/>
                    <a:p>
                      <a:pPr algn="ctr">
                        <a:spcAft>
                          <a:spcPts val="0"/>
                        </a:spcAft>
                      </a:pPr>
                      <a:r>
                        <a:rPr lang="ru-RU" sz="1000" b="1" dirty="0">
                          <a:solidFill>
                            <a:srgbClr val="339966"/>
                          </a:solidFill>
                          <a:effectLst/>
                          <a:latin typeface="Times New Roman"/>
                          <a:ea typeface="Times New Roman"/>
                        </a:rPr>
                        <a:t>ОКТЯБРЬ</a:t>
                      </a:r>
                      <a:endParaRPr lang="ru-RU" sz="1000" dirty="0">
                        <a:effectLst/>
                        <a:latin typeface="Times New Roman"/>
                        <a:ea typeface="Times New Roman"/>
                      </a:endParaRPr>
                    </a:p>
                  </a:txBody>
                  <a:tcPr marL="34282" marR="34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r>
              <a:tr h="261497">
                <a:tc>
                  <a:txBody>
                    <a:bodyPr/>
                    <a:lstStyle/>
                    <a:p>
                      <a:pPr algn="ctr">
                        <a:spcAft>
                          <a:spcPts val="0"/>
                        </a:spcAft>
                      </a:pPr>
                      <a:r>
                        <a:rPr lang="ru-RU" sz="700">
                          <a:effectLst/>
                          <a:latin typeface="Times New Roman"/>
                          <a:ea typeface="Times New Roman"/>
                        </a:rPr>
                        <a:t>1.</a:t>
                      </a:r>
                      <a:endParaRPr lang="ru-RU" sz="600">
                        <a:effectLst/>
                        <a:latin typeface="Times New Roman"/>
                        <a:ea typeface="Times New Roman"/>
                      </a:endParaRP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Беседа на тему «О чём рассказывают растения». </a:t>
                      </a:r>
                    </a:p>
                  </a:txBody>
                  <a:tcPr marL="34282" marR="34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1 – 7 октября</a:t>
                      </a: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1497">
                <a:tc>
                  <a:txBody>
                    <a:bodyPr/>
                    <a:lstStyle/>
                    <a:p>
                      <a:pPr algn="ctr">
                        <a:spcAft>
                          <a:spcPts val="0"/>
                        </a:spcAft>
                      </a:pPr>
                      <a:r>
                        <a:rPr lang="ru-RU" sz="700">
                          <a:effectLst/>
                          <a:latin typeface="Times New Roman"/>
                          <a:ea typeface="Times New Roman"/>
                        </a:rPr>
                        <a:t>2.</a:t>
                      </a:r>
                      <a:endParaRPr lang="ru-RU" sz="600">
                        <a:effectLst/>
                        <a:latin typeface="Times New Roman"/>
                        <a:ea typeface="Times New Roman"/>
                      </a:endParaRP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Укрытие рассады многолетних цветочных растений.</a:t>
                      </a:r>
                    </a:p>
                  </a:txBody>
                  <a:tcPr marL="34282" marR="34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8 – 15 октября</a:t>
                      </a: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1497">
                <a:tc>
                  <a:txBody>
                    <a:bodyPr/>
                    <a:lstStyle/>
                    <a:p>
                      <a:pPr algn="ctr">
                        <a:spcAft>
                          <a:spcPts val="0"/>
                        </a:spcAft>
                      </a:pPr>
                      <a:r>
                        <a:rPr lang="ru-RU" sz="700">
                          <a:effectLst/>
                          <a:latin typeface="Times New Roman"/>
                          <a:ea typeface="Times New Roman"/>
                        </a:rPr>
                        <a:t>3.</a:t>
                      </a:r>
                      <a:endParaRPr lang="ru-RU" sz="600">
                        <a:effectLst/>
                        <a:latin typeface="Times New Roman"/>
                        <a:ea typeface="Times New Roman"/>
                      </a:endParaRP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Сбор семян растений для подкормки зимующих птиц.</a:t>
                      </a:r>
                    </a:p>
                  </a:txBody>
                  <a:tcPr marL="34282" marR="34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16 – 22 октября</a:t>
                      </a: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1497">
                <a:tc>
                  <a:txBody>
                    <a:bodyPr/>
                    <a:lstStyle/>
                    <a:p>
                      <a:pPr algn="ctr">
                        <a:spcAft>
                          <a:spcPts val="0"/>
                        </a:spcAft>
                      </a:pPr>
                      <a:r>
                        <a:rPr lang="ru-RU" sz="700">
                          <a:effectLst/>
                          <a:latin typeface="Times New Roman"/>
                          <a:ea typeface="Times New Roman"/>
                        </a:rPr>
                        <a:t>4.</a:t>
                      </a:r>
                      <a:endParaRPr lang="ru-RU" sz="600">
                        <a:effectLst/>
                        <a:latin typeface="Times New Roman"/>
                        <a:ea typeface="Times New Roman"/>
                      </a:endParaRP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Рассматривание корней на черенках герани, посадка растений в почву.</a:t>
                      </a:r>
                    </a:p>
                  </a:txBody>
                  <a:tcPr marL="34282" marR="34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23 – 31 октября</a:t>
                      </a: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0778">
                <a:tc gridSpan="3">
                  <a:txBody>
                    <a:bodyPr/>
                    <a:lstStyle/>
                    <a:p>
                      <a:pPr algn="ctr">
                        <a:spcAft>
                          <a:spcPts val="0"/>
                        </a:spcAft>
                      </a:pPr>
                      <a:r>
                        <a:rPr lang="ru-RU" sz="1000" b="1">
                          <a:solidFill>
                            <a:srgbClr val="339966"/>
                          </a:solidFill>
                          <a:effectLst/>
                          <a:latin typeface="Times New Roman"/>
                          <a:ea typeface="Times New Roman"/>
                        </a:rPr>
                        <a:t>НОЯБРЬ</a:t>
                      </a:r>
                      <a:endParaRPr lang="ru-RU" sz="1000">
                        <a:effectLst/>
                        <a:latin typeface="Times New Roman"/>
                        <a:ea typeface="Times New Roman"/>
                      </a:endParaRPr>
                    </a:p>
                  </a:txBody>
                  <a:tcPr marL="34282" marR="34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r>
              <a:tr h="261497">
                <a:tc>
                  <a:txBody>
                    <a:bodyPr/>
                    <a:lstStyle/>
                    <a:p>
                      <a:pPr algn="ctr">
                        <a:spcAft>
                          <a:spcPts val="0"/>
                        </a:spcAft>
                      </a:pPr>
                      <a:r>
                        <a:rPr lang="ru-RU" sz="700">
                          <a:effectLst/>
                          <a:latin typeface="Times New Roman"/>
                          <a:ea typeface="Times New Roman"/>
                        </a:rPr>
                        <a:t>1.</a:t>
                      </a:r>
                      <a:endParaRPr lang="ru-RU" sz="600">
                        <a:effectLst/>
                        <a:latin typeface="Times New Roman"/>
                        <a:ea typeface="Times New Roman"/>
                      </a:endParaRP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Установка кормушек, подкормка зимующих птиц.</a:t>
                      </a:r>
                    </a:p>
                  </a:txBody>
                  <a:tcPr marL="34282" marR="34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4 – 8 ноября</a:t>
                      </a: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2244">
                <a:tc>
                  <a:txBody>
                    <a:bodyPr/>
                    <a:lstStyle/>
                    <a:p>
                      <a:pPr algn="ctr">
                        <a:spcAft>
                          <a:spcPts val="0"/>
                        </a:spcAft>
                      </a:pPr>
                      <a:r>
                        <a:rPr lang="ru-RU" sz="700">
                          <a:effectLst/>
                          <a:latin typeface="Times New Roman"/>
                          <a:ea typeface="Times New Roman"/>
                        </a:rPr>
                        <a:t>2.</a:t>
                      </a:r>
                      <a:endParaRPr lang="ru-RU" sz="600">
                        <a:effectLst/>
                        <a:latin typeface="Times New Roman"/>
                        <a:ea typeface="Times New Roman"/>
                      </a:endParaRP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Опытническая деятельность с водой «Волшебница водаПравила друзей в лесу»».</a:t>
                      </a:r>
                    </a:p>
                  </a:txBody>
                  <a:tcPr marL="34282" marR="34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11 – 15 ноября</a:t>
                      </a: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1497">
                <a:tc>
                  <a:txBody>
                    <a:bodyPr/>
                    <a:lstStyle/>
                    <a:p>
                      <a:pPr algn="ctr">
                        <a:spcAft>
                          <a:spcPts val="0"/>
                        </a:spcAft>
                      </a:pPr>
                      <a:r>
                        <a:rPr lang="ru-RU" sz="700">
                          <a:effectLst/>
                          <a:latin typeface="Times New Roman"/>
                          <a:ea typeface="Times New Roman"/>
                        </a:rPr>
                        <a:t>3.</a:t>
                      </a:r>
                      <a:endParaRPr lang="ru-RU" sz="600">
                        <a:effectLst/>
                        <a:latin typeface="Times New Roman"/>
                        <a:ea typeface="Times New Roman"/>
                      </a:endParaRP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Экологический КВН «Знатоки природы»</a:t>
                      </a:r>
                    </a:p>
                  </a:txBody>
                  <a:tcPr marL="34282" marR="34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18 –  22 ноября</a:t>
                      </a: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1497">
                <a:tc>
                  <a:txBody>
                    <a:bodyPr/>
                    <a:lstStyle/>
                    <a:p>
                      <a:pPr algn="ctr">
                        <a:spcAft>
                          <a:spcPts val="0"/>
                        </a:spcAft>
                      </a:pPr>
                      <a:r>
                        <a:rPr lang="ru-RU" sz="700">
                          <a:effectLst/>
                          <a:latin typeface="Times New Roman"/>
                          <a:ea typeface="Times New Roman"/>
                        </a:rPr>
                        <a:t>4.</a:t>
                      </a:r>
                      <a:endParaRPr lang="ru-RU" sz="600">
                        <a:effectLst/>
                        <a:latin typeface="Times New Roman"/>
                        <a:ea typeface="Times New Roman"/>
                      </a:endParaRP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Беседа «Как дикие животные готовятся к зиме?»</a:t>
                      </a:r>
                    </a:p>
                  </a:txBody>
                  <a:tcPr marL="34282" marR="34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25 – 29 ноября</a:t>
                      </a: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0778">
                <a:tc gridSpan="3">
                  <a:txBody>
                    <a:bodyPr/>
                    <a:lstStyle/>
                    <a:p>
                      <a:pPr algn="ctr">
                        <a:spcAft>
                          <a:spcPts val="0"/>
                        </a:spcAft>
                      </a:pPr>
                      <a:r>
                        <a:rPr lang="ru-RU" sz="1000" b="1" dirty="0">
                          <a:solidFill>
                            <a:srgbClr val="339966"/>
                          </a:solidFill>
                          <a:effectLst/>
                          <a:latin typeface="Times New Roman"/>
                          <a:ea typeface="Times New Roman"/>
                        </a:rPr>
                        <a:t>ДЕКАБРЬ</a:t>
                      </a:r>
                      <a:endParaRPr lang="ru-RU" sz="1000" dirty="0">
                        <a:effectLst/>
                        <a:latin typeface="Times New Roman"/>
                        <a:ea typeface="Times New Roman"/>
                      </a:endParaRPr>
                    </a:p>
                  </a:txBody>
                  <a:tcPr marL="34282" marR="34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r>
              <a:tr h="261497">
                <a:tc>
                  <a:txBody>
                    <a:bodyPr/>
                    <a:lstStyle/>
                    <a:p>
                      <a:pPr algn="ctr">
                        <a:spcAft>
                          <a:spcPts val="0"/>
                        </a:spcAft>
                      </a:pPr>
                      <a:r>
                        <a:rPr lang="ru-RU" sz="700">
                          <a:effectLst/>
                          <a:latin typeface="Times New Roman"/>
                          <a:ea typeface="Times New Roman"/>
                        </a:rPr>
                        <a:t>1.</a:t>
                      </a:r>
                      <a:endParaRPr lang="ru-RU" sz="600">
                        <a:effectLst/>
                        <a:latin typeface="Times New Roman"/>
                        <a:ea typeface="Times New Roman"/>
                      </a:endParaRP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Посев овса и салата для обитателей уголка природы.</a:t>
                      </a:r>
                    </a:p>
                  </a:txBody>
                  <a:tcPr marL="34282" marR="34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2 – 6  декабря</a:t>
                      </a: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1497">
                <a:tc>
                  <a:txBody>
                    <a:bodyPr/>
                    <a:lstStyle/>
                    <a:p>
                      <a:pPr algn="ctr">
                        <a:spcAft>
                          <a:spcPts val="0"/>
                        </a:spcAft>
                      </a:pPr>
                      <a:r>
                        <a:rPr lang="ru-RU" sz="700">
                          <a:effectLst/>
                          <a:latin typeface="Times New Roman"/>
                          <a:ea typeface="Times New Roman"/>
                        </a:rPr>
                        <a:t>2.</a:t>
                      </a:r>
                      <a:endParaRPr lang="ru-RU" sz="600">
                        <a:effectLst/>
                        <a:latin typeface="Times New Roman"/>
                        <a:ea typeface="Times New Roman"/>
                      </a:endParaRP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Неделя дидактических экологических игр.</a:t>
                      </a:r>
                    </a:p>
                  </a:txBody>
                  <a:tcPr marL="34282" marR="34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9 – 13 декабря</a:t>
                      </a: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1497">
                <a:tc>
                  <a:txBody>
                    <a:bodyPr/>
                    <a:lstStyle/>
                    <a:p>
                      <a:pPr algn="ctr">
                        <a:spcAft>
                          <a:spcPts val="0"/>
                        </a:spcAft>
                      </a:pPr>
                      <a:r>
                        <a:rPr lang="ru-RU" sz="700">
                          <a:effectLst/>
                          <a:latin typeface="Times New Roman"/>
                          <a:ea typeface="Times New Roman"/>
                        </a:rPr>
                        <a:t>3.</a:t>
                      </a:r>
                      <a:endParaRPr lang="ru-RU" sz="600">
                        <a:effectLst/>
                        <a:latin typeface="Times New Roman"/>
                        <a:ea typeface="Times New Roman"/>
                      </a:endParaRP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Беседа «Что такое природа? Живая и неживая природа».</a:t>
                      </a:r>
                    </a:p>
                  </a:txBody>
                  <a:tcPr marL="34282" marR="34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16 – 20  декабря</a:t>
                      </a: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2244">
                <a:tc>
                  <a:txBody>
                    <a:bodyPr/>
                    <a:lstStyle/>
                    <a:p>
                      <a:pPr algn="ctr">
                        <a:spcAft>
                          <a:spcPts val="0"/>
                        </a:spcAft>
                      </a:pPr>
                      <a:r>
                        <a:rPr lang="ru-RU" sz="700">
                          <a:effectLst/>
                          <a:latin typeface="Times New Roman"/>
                          <a:ea typeface="Times New Roman"/>
                        </a:rPr>
                        <a:t>4.</a:t>
                      </a:r>
                      <a:endParaRPr lang="ru-RU" sz="600">
                        <a:effectLst/>
                        <a:latin typeface="Times New Roman"/>
                        <a:ea typeface="Times New Roman"/>
                      </a:endParaRP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dirty="0">
                          <a:effectLst/>
                          <a:latin typeface="Times New Roman"/>
                          <a:ea typeface="Times New Roman"/>
                        </a:rPr>
                        <a:t>Наблюдения, зарисовка изменений  в альбом «Рост, и развитие рассады овса и салата».</a:t>
                      </a:r>
                    </a:p>
                  </a:txBody>
                  <a:tcPr marL="34282" marR="34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23 – 27  декабря</a:t>
                      </a:r>
                    </a:p>
                  </a:txBody>
                  <a:tcPr marL="34282" marR="342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 name="WordArt 2"/>
          <p:cNvSpPr>
            <a:spLocks noChangeArrowheads="1" noChangeShapeType="1" noTextEdit="1"/>
          </p:cNvSpPr>
          <p:nvPr/>
        </p:nvSpPr>
        <p:spPr bwMode="auto">
          <a:xfrm>
            <a:off x="1475656" y="332656"/>
            <a:ext cx="5934075" cy="342900"/>
          </a:xfrm>
          <a:prstGeom prst="rect">
            <a:avLst/>
          </a:prstGeom>
        </p:spPr>
        <p:txBody>
          <a:bodyPr wrap="none" fromWordArt="1">
            <a:prstTxWarp prst="textPlain">
              <a:avLst>
                <a:gd name="adj" fmla="val 50000"/>
              </a:avLst>
            </a:prstTxWarp>
          </a:bodyPr>
          <a:lstStyle/>
          <a:p>
            <a:pPr algn="ctr" rtl="0">
              <a:buNone/>
            </a:pPr>
            <a:r>
              <a:rPr lang="ru-RU" sz="3600" kern="10" spc="0" dirty="0" smtClean="0">
                <a:ln w="12700">
                  <a:solidFill>
                    <a:srgbClr val="3333CC"/>
                  </a:solidFill>
                  <a:round/>
                  <a:headEnd/>
                  <a:tailEnd/>
                </a:ln>
                <a:solidFill>
                  <a:srgbClr val="B2B2B2">
                    <a:alpha val="50000"/>
                  </a:srgbClr>
                </a:solidFill>
                <a:effectLst>
                  <a:outerShdw dist="45791" dir="2021404" algn="ctr" rotWithShape="0">
                    <a:srgbClr val="9999FF"/>
                  </a:outerShdw>
                </a:effectLst>
                <a:latin typeface="Arial Black"/>
              </a:rPr>
              <a:t>ПЛАН РАБОТЫ ЭКОЛОГИЧЕСКОГО КРУЖКА</a:t>
            </a:r>
            <a:endParaRPr lang="ru-RU" sz="3600" kern="10" spc="0" dirty="0">
              <a:ln w="12700">
                <a:solidFill>
                  <a:srgbClr val="3333CC"/>
                </a:solidFill>
                <a:round/>
                <a:headEnd/>
                <a:tailEnd/>
              </a:ln>
              <a:solidFill>
                <a:srgbClr val="B2B2B2">
                  <a:alpha val="50000"/>
                </a:srgbClr>
              </a:solidFill>
              <a:effectLst>
                <a:outerShdw dist="45791" dir="2021404" algn="ctr" rotWithShape="0">
                  <a:srgbClr val="9999FF"/>
                </a:outerShdw>
              </a:effectLst>
              <a:latin typeface="Arial Black"/>
            </a:endParaRPr>
          </a:p>
        </p:txBody>
      </p:sp>
      <p:sp>
        <p:nvSpPr>
          <p:cNvPr id="4" name="WordArt 1"/>
          <p:cNvSpPr>
            <a:spLocks noChangeArrowheads="1" noChangeShapeType="1" noTextEdit="1"/>
          </p:cNvSpPr>
          <p:nvPr/>
        </p:nvSpPr>
        <p:spPr bwMode="auto">
          <a:xfrm>
            <a:off x="3009899" y="836712"/>
            <a:ext cx="3305175" cy="409575"/>
          </a:xfrm>
          <a:prstGeom prst="rect">
            <a:avLst/>
          </a:prstGeom>
        </p:spPr>
        <p:txBody>
          <a:bodyPr wrap="none" fromWordArt="1">
            <a:prstTxWarp prst="textPlain">
              <a:avLst>
                <a:gd name="adj" fmla="val 50000"/>
              </a:avLst>
            </a:prstTxWarp>
          </a:bodyPr>
          <a:lstStyle/>
          <a:p>
            <a:pPr algn="ctr" rtl="0">
              <a:buNone/>
            </a:pPr>
            <a:r>
              <a:rPr lang="ru-RU" sz="3600" kern="10" spc="0" dirty="0" smtClean="0">
                <a:ln w="12700">
                  <a:solidFill>
                    <a:srgbClr val="3333CC"/>
                  </a:solidFill>
                  <a:round/>
                  <a:headEnd/>
                  <a:tailEnd/>
                </a:ln>
                <a:solidFill>
                  <a:srgbClr val="B2B2B2">
                    <a:alpha val="50000"/>
                  </a:srgbClr>
                </a:solidFill>
                <a:effectLst>
                  <a:outerShdw dist="45791" dir="2021404" algn="ctr" rotWithShape="0">
                    <a:srgbClr val="9999FF"/>
                  </a:outerShdw>
                </a:effectLst>
                <a:latin typeface="Arial Black"/>
              </a:rPr>
              <a:t>«ПОЧЕМУЧКИ»</a:t>
            </a:r>
            <a:endParaRPr lang="ru-RU" sz="3600" kern="10" spc="0" dirty="0">
              <a:ln w="12700">
                <a:solidFill>
                  <a:srgbClr val="3333CC"/>
                </a:solidFill>
                <a:round/>
                <a:headEnd/>
                <a:tailEnd/>
              </a:ln>
              <a:solidFill>
                <a:srgbClr val="B2B2B2">
                  <a:alpha val="50000"/>
                </a:srgbClr>
              </a:solidFill>
              <a:effectLst>
                <a:outerShdw dist="45791" dir="2021404" algn="ctr" rotWithShape="0">
                  <a:srgbClr val="9999FF"/>
                </a:outerShdw>
              </a:effectLst>
              <a:latin typeface="Arial Black"/>
            </a:endParaRPr>
          </a:p>
        </p:txBody>
      </p:sp>
      <p:sp>
        <p:nvSpPr>
          <p:cNvPr id="5" name="Rectangle 3"/>
          <p:cNvSpPr>
            <a:spLocks noChangeArrowheads="1"/>
          </p:cNvSpPr>
          <p:nvPr/>
        </p:nvSpPr>
        <p:spPr bwMode="auto">
          <a:xfrm>
            <a:off x="3009900" y="17526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6" name="Rectangle 4"/>
          <p:cNvSpPr>
            <a:spLocks noChangeArrowheads="1"/>
          </p:cNvSpPr>
          <p:nvPr/>
        </p:nvSpPr>
        <p:spPr bwMode="auto">
          <a:xfrm>
            <a:off x="3009900" y="25527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7" name="Rectangle 5"/>
          <p:cNvSpPr>
            <a:spLocks noChangeArrowheads="1"/>
          </p:cNvSpPr>
          <p:nvPr/>
        </p:nvSpPr>
        <p:spPr bwMode="auto">
          <a:xfrm>
            <a:off x="3009900" y="341947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Tree>
    <p:extLst>
      <p:ext uri="{BB962C8B-B14F-4D97-AF65-F5344CB8AC3E}">
        <p14:creationId xmlns:p14="http://schemas.microsoft.com/office/powerpoint/2010/main" val="3688650296"/>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3730596415"/>
              </p:ext>
            </p:extLst>
          </p:nvPr>
        </p:nvGraphicFramePr>
        <p:xfrm>
          <a:off x="1763688" y="548686"/>
          <a:ext cx="5760640" cy="6071592"/>
        </p:xfrm>
        <a:graphic>
          <a:graphicData uri="http://schemas.openxmlformats.org/drawingml/2006/table">
            <a:tbl>
              <a:tblPr firstRow="1" firstCol="1" lastRow="1" lastCol="1" bandRow="1" bandCol="1"/>
              <a:tblGrid>
                <a:gridCol w="421511"/>
                <a:gridCol w="2880320"/>
                <a:gridCol w="2458809"/>
              </a:tblGrid>
              <a:tr h="241399">
                <a:tc gridSpan="3">
                  <a:txBody>
                    <a:bodyPr/>
                    <a:lstStyle/>
                    <a:p>
                      <a:pPr algn="ctr">
                        <a:spcAft>
                          <a:spcPts val="0"/>
                        </a:spcAft>
                      </a:pPr>
                      <a:r>
                        <a:rPr lang="ru-RU" sz="1000" b="1" dirty="0">
                          <a:solidFill>
                            <a:srgbClr val="339966"/>
                          </a:solidFill>
                          <a:effectLst/>
                          <a:latin typeface="Times New Roman"/>
                          <a:ea typeface="Times New Roman"/>
                        </a:rPr>
                        <a:t> </a:t>
                      </a:r>
                      <a:endParaRPr lang="ru-RU" sz="1000" dirty="0">
                        <a:effectLst/>
                        <a:latin typeface="Times New Roman"/>
                        <a:ea typeface="Times New Roman"/>
                      </a:endParaRPr>
                    </a:p>
                    <a:p>
                      <a:pPr algn="ctr">
                        <a:spcAft>
                          <a:spcPts val="0"/>
                        </a:spcAft>
                      </a:pPr>
                      <a:r>
                        <a:rPr lang="ru-RU" sz="1000" b="1" dirty="0">
                          <a:solidFill>
                            <a:srgbClr val="339966"/>
                          </a:solidFill>
                          <a:effectLst/>
                          <a:latin typeface="Times New Roman"/>
                          <a:ea typeface="Times New Roman"/>
                        </a:rPr>
                        <a:t>ЯНВАРЬ</a:t>
                      </a:r>
                      <a:endParaRPr lang="ru-RU" sz="1000" dirty="0">
                        <a:effectLst/>
                        <a:latin typeface="Times New Roman"/>
                        <a:ea typeface="Times New Roman"/>
                      </a:endParaRPr>
                    </a:p>
                  </a:txBody>
                  <a:tcPr marL="29607" marR="296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r>
              <a:tr h="241399">
                <a:tc>
                  <a:txBody>
                    <a:bodyPr/>
                    <a:lstStyle/>
                    <a:p>
                      <a:pPr algn="ctr">
                        <a:spcAft>
                          <a:spcPts val="0"/>
                        </a:spcAft>
                      </a:pPr>
                      <a:r>
                        <a:rPr lang="ru-RU" sz="600">
                          <a:effectLst/>
                          <a:latin typeface="Times New Roman"/>
                          <a:ea typeface="Times New Roman"/>
                        </a:rPr>
                        <a:t>1.</a:t>
                      </a:r>
                      <a:endParaRPr lang="ru-RU" sz="500">
                        <a:effectLst/>
                        <a:latin typeface="Times New Roman"/>
                        <a:ea typeface="Times New Roman"/>
                      </a:endParaRP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dirty="0">
                          <a:effectLst/>
                          <a:latin typeface="Times New Roman"/>
                          <a:ea typeface="Times New Roman"/>
                        </a:rPr>
                        <a:t>Экологические игры на тему «Как маскируются животные?»</a:t>
                      </a:r>
                    </a:p>
                  </a:txBody>
                  <a:tcPr marL="29607" marR="296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a:effectLst/>
                          <a:latin typeface="Times New Roman"/>
                          <a:ea typeface="Times New Roman"/>
                        </a:rPr>
                        <a:t>6 – 10 января</a:t>
                      </a: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0699">
                <a:tc>
                  <a:txBody>
                    <a:bodyPr/>
                    <a:lstStyle/>
                    <a:p>
                      <a:pPr algn="ctr">
                        <a:spcAft>
                          <a:spcPts val="0"/>
                        </a:spcAft>
                      </a:pPr>
                      <a:r>
                        <a:rPr lang="ru-RU" sz="600">
                          <a:effectLst/>
                          <a:latin typeface="Times New Roman"/>
                          <a:ea typeface="Times New Roman"/>
                        </a:rPr>
                        <a:t>2.</a:t>
                      </a:r>
                      <a:endParaRPr lang="ru-RU" sz="500">
                        <a:effectLst/>
                        <a:latin typeface="Times New Roman"/>
                        <a:ea typeface="Times New Roman"/>
                      </a:endParaRP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dirty="0">
                          <a:effectLst/>
                          <a:latin typeface="Times New Roman"/>
                          <a:ea typeface="Times New Roman"/>
                        </a:rPr>
                        <a:t>Рассказ об экологических пирамидах.</a:t>
                      </a:r>
                    </a:p>
                  </a:txBody>
                  <a:tcPr marL="29607" marR="296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13 – 17  января</a:t>
                      </a: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1399">
                <a:tc>
                  <a:txBody>
                    <a:bodyPr/>
                    <a:lstStyle/>
                    <a:p>
                      <a:pPr algn="ctr">
                        <a:spcAft>
                          <a:spcPts val="0"/>
                        </a:spcAft>
                      </a:pPr>
                      <a:r>
                        <a:rPr lang="ru-RU" sz="600">
                          <a:effectLst/>
                          <a:latin typeface="Times New Roman"/>
                          <a:ea typeface="Times New Roman"/>
                        </a:rPr>
                        <a:t>3.</a:t>
                      </a:r>
                      <a:endParaRPr lang="ru-RU" sz="500">
                        <a:effectLst/>
                        <a:latin typeface="Times New Roman"/>
                        <a:ea typeface="Times New Roman"/>
                      </a:endParaRP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Беседа «Как белка, заяц, лось проводят зиму в лесу?»</a:t>
                      </a:r>
                    </a:p>
                  </a:txBody>
                  <a:tcPr marL="29607" marR="296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20 – 24  января</a:t>
                      </a: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0699">
                <a:tc>
                  <a:txBody>
                    <a:bodyPr/>
                    <a:lstStyle/>
                    <a:p>
                      <a:pPr algn="ctr">
                        <a:spcAft>
                          <a:spcPts val="0"/>
                        </a:spcAft>
                      </a:pPr>
                      <a:r>
                        <a:rPr lang="ru-RU" sz="600">
                          <a:effectLst/>
                          <a:latin typeface="Times New Roman"/>
                          <a:ea typeface="Times New Roman"/>
                        </a:rPr>
                        <a:t>4.</a:t>
                      </a:r>
                      <a:endParaRPr lang="ru-RU" sz="500">
                        <a:effectLst/>
                        <a:latin typeface="Times New Roman"/>
                        <a:ea typeface="Times New Roman"/>
                      </a:endParaRP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Неделя «Добрых дел».</a:t>
                      </a:r>
                    </a:p>
                  </a:txBody>
                  <a:tcPr marL="29607" marR="296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a:effectLst/>
                          <a:latin typeface="Times New Roman"/>
                          <a:ea typeface="Times New Roman"/>
                        </a:rPr>
                        <a:t>27 – 31  января</a:t>
                      </a: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0699">
                <a:tc gridSpan="3">
                  <a:txBody>
                    <a:bodyPr/>
                    <a:lstStyle/>
                    <a:p>
                      <a:pPr algn="ctr">
                        <a:spcAft>
                          <a:spcPts val="0"/>
                        </a:spcAft>
                      </a:pPr>
                      <a:r>
                        <a:rPr lang="ru-RU" sz="1000" b="1" dirty="0">
                          <a:solidFill>
                            <a:srgbClr val="339966"/>
                          </a:solidFill>
                          <a:effectLst/>
                          <a:latin typeface="Times New Roman"/>
                          <a:ea typeface="Times New Roman"/>
                        </a:rPr>
                        <a:t>ФЕВРАЛЬ</a:t>
                      </a:r>
                      <a:endParaRPr lang="ru-RU" sz="1000" dirty="0">
                        <a:effectLst/>
                        <a:latin typeface="Times New Roman"/>
                        <a:ea typeface="Times New Roman"/>
                      </a:endParaRPr>
                    </a:p>
                  </a:txBody>
                  <a:tcPr marL="29607" marR="296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r>
              <a:tr h="241399">
                <a:tc>
                  <a:txBody>
                    <a:bodyPr/>
                    <a:lstStyle/>
                    <a:p>
                      <a:pPr algn="ctr">
                        <a:spcAft>
                          <a:spcPts val="0"/>
                        </a:spcAft>
                      </a:pPr>
                      <a:r>
                        <a:rPr lang="ru-RU" sz="600">
                          <a:effectLst/>
                          <a:latin typeface="Times New Roman"/>
                          <a:ea typeface="Times New Roman"/>
                        </a:rPr>
                        <a:t>1.</a:t>
                      </a:r>
                      <a:endParaRPr lang="ru-RU" sz="500">
                        <a:effectLst/>
                        <a:latin typeface="Times New Roman"/>
                        <a:ea typeface="Times New Roman"/>
                      </a:endParaRP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Обобщающая беседа «Как узнать зиму?».</a:t>
                      </a:r>
                    </a:p>
                  </a:txBody>
                  <a:tcPr marL="29607" marR="296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3 – 7 февраля</a:t>
                      </a: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1399">
                <a:tc>
                  <a:txBody>
                    <a:bodyPr/>
                    <a:lstStyle/>
                    <a:p>
                      <a:pPr algn="ctr">
                        <a:spcAft>
                          <a:spcPts val="0"/>
                        </a:spcAft>
                      </a:pPr>
                      <a:r>
                        <a:rPr lang="ru-RU" sz="600">
                          <a:effectLst/>
                          <a:latin typeface="Times New Roman"/>
                          <a:ea typeface="Times New Roman"/>
                        </a:rPr>
                        <a:t>2.</a:t>
                      </a:r>
                      <a:endParaRPr lang="ru-RU" sz="500">
                        <a:effectLst/>
                        <a:latin typeface="Times New Roman"/>
                        <a:ea typeface="Times New Roman"/>
                      </a:endParaRP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Беседа «Красная книга – сигнал опасности».</a:t>
                      </a:r>
                    </a:p>
                  </a:txBody>
                  <a:tcPr marL="29607" marR="296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10 – 14 февраля</a:t>
                      </a: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1399">
                <a:tc>
                  <a:txBody>
                    <a:bodyPr/>
                    <a:lstStyle/>
                    <a:p>
                      <a:pPr algn="ctr">
                        <a:spcAft>
                          <a:spcPts val="0"/>
                        </a:spcAft>
                      </a:pPr>
                      <a:r>
                        <a:rPr lang="ru-RU" sz="600">
                          <a:effectLst/>
                          <a:latin typeface="Times New Roman"/>
                          <a:ea typeface="Times New Roman"/>
                        </a:rPr>
                        <a:t>3.</a:t>
                      </a:r>
                      <a:endParaRPr lang="ru-RU" sz="500">
                        <a:effectLst/>
                        <a:latin typeface="Times New Roman"/>
                        <a:ea typeface="Times New Roman"/>
                      </a:endParaRP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Экспериментирование с почвой, посадка лука в чернозём.</a:t>
                      </a:r>
                    </a:p>
                  </a:txBody>
                  <a:tcPr marL="29607" marR="296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17 – 21 февраля</a:t>
                      </a: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2099">
                <a:tc>
                  <a:txBody>
                    <a:bodyPr/>
                    <a:lstStyle/>
                    <a:p>
                      <a:pPr algn="ctr">
                        <a:spcAft>
                          <a:spcPts val="0"/>
                        </a:spcAft>
                      </a:pPr>
                      <a:r>
                        <a:rPr lang="ru-RU" sz="600">
                          <a:effectLst/>
                          <a:latin typeface="Times New Roman"/>
                          <a:ea typeface="Times New Roman"/>
                        </a:rPr>
                        <a:t>4.</a:t>
                      </a:r>
                      <a:endParaRPr lang="ru-RU" sz="500">
                        <a:effectLst/>
                        <a:latin typeface="Times New Roman"/>
                        <a:ea typeface="Times New Roman"/>
                      </a:endParaRP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Экологические игры «Растения Красной книги», «Животные Красной книги».</a:t>
                      </a:r>
                    </a:p>
                  </a:txBody>
                  <a:tcPr marL="29607" marR="296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24 – 28 февраля</a:t>
                      </a: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0699">
                <a:tc gridSpan="3">
                  <a:txBody>
                    <a:bodyPr/>
                    <a:lstStyle/>
                    <a:p>
                      <a:pPr algn="ctr">
                        <a:spcAft>
                          <a:spcPts val="0"/>
                        </a:spcAft>
                      </a:pPr>
                      <a:r>
                        <a:rPr lang="ru-RU" sz="1000" b="1">
                          <a:solidFill>
                            <a:srgbClr val="339966"/>
                          </a:solidFill>
                          <a:effectLst/>
                          <a:latin typeface="Times New Roman"/>
                          <a:ea typeface="Times New Roman"/>
                        </a:rPr>
                        <a:t>МАРТ</a:t>
                      </a:r>
                      <a:endParaRPr lang="ru-RU" sz="1000">
                        <a:effectLst/>
                        <a:latin typeface="Times New Roman"/>
                        <a:ea typeface="Times New Roman"/>
                      </a:endParaRPr>
                    </a:p>
                  </a:txBody>
                  <a:tcPr marL="29607" marR="296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r>
              <a:tr h="241399">
                <a:tc>
                  <a:txBody>
                    <a:bodyPr/>
                    <a:lstStyle/>
                    <a:p>
                      <a:pPr algn="ctr">
                        <a:spcAft>
                          <a:spcPts val="0"/>
                        </a:spcAft>
                      </a:pPr>
                      <a:r>
                        <a:rPr lang="ru-RU" sz="600">
                          <a:effectLst/>
                          <a:latin typeface="Times New Roman"/>
                          <a:ea typeface="Times New Roman"/>
                        </a:rPr>
                        <a:t>1.</a:t>
                      </a:r>
                      <a:endParaRPr lang="ru-RU" sz="500">
                        <a:effectLst/>
                        <a:latin typeface="Times New Roman"/>
                        <a:ea typeface="Times New Roman"/>
                      </a:endParaRP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Посев пшеницы и ржи на корм животным и птицам уголка природы.</a:t>
                      </a:r>
                    </a:p>
                  </a:txBody>
                  <a:tcPr marL="29607" marR="296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3 – 7 марта</a:t>
                      </a: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2099">
                <a:tc>
                  <a:txBody>
                    <a:bodyPr/>
                    <a:lstStyle/>
                    <a:p>
                      <a:pPr algn="ctr">
                        <a:spcAft>
                          <a:spcPts val="0"/>
                        </a:spcAft>
                      </a:pPr>
                      <a:r>
                        <a:rPr lang="ru-RU" sz="600">
                          <a:effectLst/>
                          <a:latin typeface="Times New Roman"/>
                          <a:ea typeface="Times New Roman"/>
                        </a:rPr>
                        <a:t>2.</a:t>
                      </a:r>
                      <a:endParaRPr lang="ru-RU" sz="500">
                        <a:effectLst/>
                        <a:latin typeface="Times New Roman"/>
                        <a:ea typeface="Times New Roman"/>
                      </a:endParaRP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Наблюдения за ростом и развитием растений. Зарисовки  в альбом наблюдений.</a:t>
                      </a:r>
                    </a:p>
                  </a:txBody>
                  <a:tcPr marL="29607" marR="296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10 – 14 марта</a:t>
                      </a: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1399">
                <a:tc>
                  <a:txBody>
                    <a:bodyPr/>
                    <a:lstStyle/>
                    <a:p>
                      <a:pPr algn="ctr">
                        <a:spcAft>
                          <a:spcPts val="0"/>
                        </a:spcAft>
                      </a:pPr>
                      <a:r>
                        <a:rPr lang="ru-RU" sz="600">
                          <a:effectLst/>
                          <a:latin typeface="Times New Roman"/>
                          <a:ea typeface="Times New Roman"/>
                        </a:rPr>
                        <a:t>3.</a:t>
                      </a:r>
                      <a:endParaRPr lang="ru-RU" sz="500">
                        <a:effectLst/>
                        <a:latin typeface="Times New Roman"/>
                        <a:ea typeface="Times New Roman"/>
                      </a:endParaRP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Опытническая деятельность «Свойства воды».</a:t>
                      </a:r>
                    </a:p>
                  </a:txBody>
                  <a:tcPr marL="29607" marR="296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17 – 21 марта</a:t>
                      </a: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0699">
                <a:tc>
                  <a:txBody>
                    <a:bodyPr/>
                    <a:lstStyle/>
                    <a:p>
                      <a:pPr algn="ctr">
                        <a:spcAft>
                          <a:spcPts val="0"/>
                        </a:spcAft>
                      </a:pPr>
                      <a:r>
                        <a:rPr lang="ru-RU" sz="600">
                          <a:effectLst/>
                          <a:latin typeface="Times New Roman"/>
                          <a:ea typeface="Times New Roman"/>
                        </a:rPr>
                        <a:t>4.</a:t>
                      </a:r>
                      <a:endParaRPr lang="ru-RU" sz="500">
                        <a:effectLst/>
                        <a:latin typeface="Times New Roman"/>
                        <a:ea typeface="Times New Roman"/>
                      </a:endParaRP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Посев растений «Огород на окне».</a:t>
                      </a:r>
                    </a:p>
                  </a:txBody>
                  <a:tcPr marL="29607" marR="296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24 – 28 марта</a:t>
                      </a: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0699">
                <a:tc gridSpan="3">
                  <a:txBody>
                    <a:bodyPr/>
                    <a:lstStyle/>
                    <a:p>
                      <a:pPr algn="ctr">
                        <a:spcAft>
                          <a:spcPts val="0"/>
                        </a:spcAft>
                      </a:pPr>
                      <a:r>
                        <a:rPr lang="ru-RU" sz="1000" b="1">
                          <a:solidFill>
                            <a:srgbClr val="339966"/>
                          </a:solidFill>
                          <a:effectLst/>
                          <a:latin typeface="Times New Roman"/>
                          <a:ea typeface="Times New Roman"/>
                        </a:rPr>
                        <a:t>АПРЕЛЬ</a:t>
                      </a:r>
                      <a:endParaRPr lang="ru-RU" sz="1000">
                        <a:effectLst/>
                        <a:latin typeface="Times New Roman"/>
                        <a:ea typeface="Times New Roman"/>
                      </a:endParaRPr>
                    </a:p>
                  </a:txBody>
                  <a:tcPr marL="29607" marR="296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r>
              <a:tr h="241399">
                <a:tc>
                  <a:txBody>
                    <a:bodyPr/>
                    <a:lstStyle/>
                    <a:p>
                      <a:pPr algn="ctr">
                        <a:spcAft>
                          <a:spcPts val="0"/>
                        </a:spcAft>
                      </a:pPr>
                      <a:r>
                        <a:rPr lang="ru-RU" sz="600">
                          <a:effectLst/>
                          <a:latin typeface="Times New Roman"/>
                          <a:ea typeface="Times New Roman"/>
                        </a:rPr>
                        <a:t>1.</a:t>
                      </a:r>
                      <a:endParaRPr lang="ru-RU" sz="500">
                        <a:effectLst/>
                        <a:latin typeface="Times New Roman"/>
                        <a:ea typeface="Times New Roman"/>
                      </a:endParaRP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Беседа «Мой край родной -  заповедные места Брянской области».</a:t>
                      </a:r>
                    </a:p>
                  </a:txBody>
                  <a:tcPr marL="29607" marR="296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1 –  4 апреля</a:t>
                      </a: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1399">
                <a:tc>
                  <a:txBody>
                    <a:bodyPr/>
                    <a:lstStyle/>
                    <a:p>
                      <a:pPr algn="ctr">
                        <a:spcAft>
                          <a:spcPts val="0"/>
                        </a:spcAft>
                      </a:pPr>
                      <a:r>
                        <a:rPr lang="ru-RU" sz="600">
                          <a:effectLst/>
                          <a:latin typeface="Times New Roman"/>
                          <a:ea typeface="Times New Roman"/>
                        </a:rPr>
                        <a:t>2.</a:t>
                      </a:r>
                      <a:endParaRPr lang="ru-RU" sz="500">
                        <a:effectLst/>
                        <a:latin typeface="Times New Roman"/>
                        <a:ea typeface="Times New Roman"/>
                      </a:endParaRP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Весенний уход за комнатными растениями уголка природы.</a:t>
                      </a:r>
                    </a:p>
                  </a:txBody>
                  <a:tcPr marL="29607" marR="296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7 – 11 апреля</a:t>
                      </a: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2799">
                <a:tc>
                  <a:txBody>
                    <a:bodyPr/>
                    <a:lstStyle/>
                    <a:p>
                      <a:pPr algn="ctr">
                        <a:spcAft>
                          <a:spcPts val="0"/>
                        </a:spcAft>
                      </a:pPr>
                      <a:r>
                        <a:rPr lang="ru-RU" sz="600">
                          <a:effectLst/>
                          <a:latin typeface="Times New Roman"/>
                          <a:ea typeface="Times New Roman"/>
                        </a:rPr>
                        <a:t>3.</a:t>
                      </a:r>
                      <a:endParaRPr lang="ru-RU" sz="500">
                        <a:effectLst/>
                        <a:latin typeface="Times New Roman"/>
                        <a:ea typeface="Times New Roman"/>
                      </a:endParaRP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Опытническая деятельность: «Знакомство со свойствами воздуха», «Как увидеть воздух?», «Как услышать воздух?».</a:t>
                      </a:r>
                    </a:p>
                  </a:txBody>
                  <a:tcPr marL="29607" marR="296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14 – 18 апреля</a:t>
                      </a: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0699">
                <a:tc>
                  <a:txBody>
                    <a:bodyPr/>
                    <a:lstStyle/>
                    <a:p>
                      <a:pPr algn="ctr">
                        <a:spcAft>
                          <a:spcPts val="0"/>
                        </a:spcAft>
                      </a:pPr>
                      <a:r>
                        <a:rPr lang="ru-RU" sz="600">
                          <a:effectLst/>
                          <a:latin typeface="Times New Roman"/>
                          <a:ea typeface="Times New Roman"/>
                        </a:rPr>
                        <a:t>4.</a:t>
                      </a:r>
                      <a:endParaRPr lang="ru-RU" sz="500">
                        <a:effectLst/>
                        <a:latin typeface="Times New Roman"/>
                        <a:ea typeface="Times New Roman"/>
                      </a:endParaRP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Пикирование рассады растений.</a:t>
                      </a:r>
                    </a:p>
                  </a:txBody>
                  <a:tcPr marL="29607" marR="296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21 – 25 апреля</a:t>
                      </a: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0699">
                <a:tc gridSpan="3">
                  <a:txBody>
                    <a:bodyPr/>
                    <a:lstStyle/>
                    <a:p>
                      <a:pPr algn="ctr">
                        <a:spcAft>
                          <a:spcPts val="0"/>
                        </a:spcAft>
                      </a:pPr>
                      <a:r>
                        <a:rPr lang="ru-RU" sz="1000" b="1" dirty="0">
                          <a:solidFill>
                            <a:srgbClr val="339966"/>
                          </a:solidFill>
                          <a:effectLst/>
                          <a:latin typeface="Times New Roman"/>
                          <a:ea typeface="Times New Roman"/>
                        </a:rPr>
                        <a:t>МАЙ</a:t>
                      </a:r>
                      <a:endParaRPr lang="ru-RU" sz="1000" dirty="0">
                        <a:effectLst/>
                        <a:latin typeface="Times New Roman"/>
                        <a:ea typeface="Times New Roman"/>
                      </a:endParaRPr>
                    </a:p>
                  </a:txBody>
                  <a:tcPr marL="29607" marR="296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r>
              <a:tr h="241399">
                <a:tc>
                  <a:txBody>
                    <a:bodyPr/>
                    <a:lstStyle/>
                    <a:p>
                      <a:pPr algn="ctr">
                        <a:spcAft>
                          <a:spcPts val="0"/>
                        </a:spcAft>
                      </a:pPr>
                      <a:r>
                        <a:rPr lang="ru-RU" sz="600">
                          <a:effectLst/>
                          <a:latin typeface="Times New Roman"/>
                          <a:ea typeface="Times New Roman"/>
                        </a:rPr>
                        <a:t>1.</a:t>
                      </a:r>
                      <a:endParaRPr lang="ru-RU" sz="500">
                        <a:effectLst/>
                        <a:latin typeface="Times New Roman"/>
                        <a:ea typeface="Times New Roman"/>
                      </a:endParaRP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Высадка рассады цветочных культур в цветники.</a:t>
                      </a:r>
                    </a:p>
                  </a:txBody>
                  <a:tcPr marL="29607" marR="296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a:effectLst/>
                          <a:latin typeface="Times New Roman"/>
                          <a:ea typeface="Times New Roman"/>
                        </a:rPr>
                        <a:t>5 – 8 мая</a:t>
                      </a: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1399">
                <a:tc>
                  <a:txBody>
                    <a:bodyPr/>
                    <a:lstStyle/>
                    <a:p>
                      <a:pPr algn="ctr">
                        <a:spcAft>
                          <a:spcPts val="0"/>
                        </a:spcAft>
                      </a:pPr>
                      <a:r>
                        <a:rPr lang="ru-RU" sz="600">
                          <a:effectLst/>
                          <a:latin typeface="Times New Roman"/>
                          <a:ea typeface="Times New Roman"/>
                        </a:rPr>
                        <a:t>2.</a:t>
                      </a:r>
                      <a:endParaRPr lang="ru-RU" sz="500">
                        <a:effectLst/>
                        <a:latin typeface="Times New Roman"/>
                        <a:ea typeface="Times New Roman"/>
                      </a:endParaRP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Опытническая деятельность «Волшебный лучик»</a:t>
                      </a:r>
                    </a:p>
                  </a:txBody>
                  <a:tcPr marL="29607" marR="296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12 – 16  мая</a:t>
                      </a: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0699">
                <a:tc>
                  <a:txBody>
                    <a:bodyPr/>
                    <a:lstStyle/>
                    <a:p>
                      <a:pPr algn="ctr">
                        <a:spcAft>
                          <a:spcPts val="0"/>
                        </a:spcAft>
                      </a:pPr>
                      <a:r>
                        <a:rPr lang="ru-RU" sz="600">
                          <a:effectLst/>
                          <a:latin typeface="Times New Roman"/>
                          <a:ea typeface="Times New Roman"/>
                        </a:rPr>
                        <a:t>3.</a:t>
                      </a:r>
                      <a:endParaRPr lang="ru-RU" sz="500">
                        <a:effectLst/>
                        <a:latin typeface="Times New Roman"/>
                        <a:ea typeface="Times New Roman"/>
                      </a:endParaRP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Беседа «Что растёт в воде?».</a:t>
                      </a:r>
                    </a:p>
                  </a:txBody>
                  <a:tcPr marL="29607" marR="296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a:effectLst/>
                          <a:latin typeface="Times New Roman"/>
                          <a:ea typeface="Times New Roman"/>
                        </a:rPr>
                        <a:t>19 – 23  мая</a:t>
                      </a: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0699">
                <a:tc>
                  <a:txBody>
                    <a:bodyPr/>
                    <a:lstStyle/>
                    <a:p>
                      <a:pPr algn="ctr">
                        <a:spcAft>
                          <a:spcPts val="0"/>
                        </a:spcAft>
                      </a:pPr>
                      <a:r>
                        <a:rPr lang="ru-RU" sz="600">
                          <a:effectLst/>
                          <a:latin typeface="Times New Roman"/>
                          <a:ea typeface="Times New Roman"/>
                        </a:rPr>
                        <a:t>4.</a:t>
                      </a:r>
                      <a:endParaRPr lang="ru-RU" sz="500">
                        <a:effectLst/>
                        <a:latin typeface="Times New Roman"/>
                        <a:ea typeface="Times New Roman"/>
                      </a:endParaRP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00">
                          <a:effectLst/>
                          <a:latin typeface="Times New Roman"/>
                          <a:ea typeface="Times New Roman"/>
                        </a:rPr>
                        <a:t>Экологическая викторина «</a:t>
                      </a:r>
                    </a:p>
                  </a:txBody>
                  <a:tcPr marL="29607" marR="296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000" dirty="0">
                          <a:effectLst/>
                          <a:latin typeface="Times New Roman"/>
                          <a:ea typeface="Times New Roman"/>
                        </a:rPr>
                        <a:t>26 – 30  мая</a:t>
                      </a:r>
                    </a:p>
                  </a:txBody>
                  <a:tcPr marL="29607" marR="296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 name="Rectangle 1"/>
          <p:cNvSpPr>
            <a:spLocks noChangeArrowheads="1"/>
          </p:cNvSpPr>
          <p:nvPr/>
        </p:nvSpPr>
        <p:spPr bwMode="auto">
          <a:xfrm>
            <a:off x="3222625" y="180657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Tree>
    <p:extLst>
      <p:ext uri="{BB962C8B-B14F-4D97-AF65-F5344CB8AC3E}">
        <p14:creationId xmlns:p14="http://schemas.microsoft.com/office/powerpoint/2010/main" val="379705065"/>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904" y="332656"/>
            <a:ext cx="9144000" cy="6741368"/>
          </a:xfrm>
        </p:spPr>
        <p:txBody>
          <a:bodyPr/>
          <a:lstStyle/>
          <a:p>
            <a:r>
              <a:rPr lang="ru-RU" sz="2200" b="1" spc="-45" dirty="0" smtClean="0">
                <a:solidFill>
                  <a:prstClr val="black">
                    <a:lumMod val="75000"/>
                    <a:lumOff val="25000"/>
                  </a:prstClr>
                </a:solidFill>
                <a:latin typeface="Times New Roman"/>
                <a:ea typeface="Calibri"/>
              </a:rPr>
              <a:t/>
            </a:r>
            <a:br>
              <a:rPr lang="ru-RU" sz="2200" b="1" spc="-45" dirty="0" smtClean="0">
                <a:solidFill>
                  <a:prstClr val="black">
                    <a:lumMod val="75000"/>
                    <a:lumOff val="25000"/>
                  </a:prstClr>
                </a:solidFill>
                <a:latin typeface="Times New Roman"/>
                <a:ea typeface="Calibri"/>
              </a:rPr>
            </a:br>
            <a:r>
              <a:rPr lang="ru-RU" sz="2200" b="1" spc="-45" dirty="0" smtClean="0">
                <a:solidFill>
                  <a:prstClr val="black">
                    <a:lumMod val="75000"/>
                    <a:lumOff val="25000"/>
                  </a:prstClr>
                </a:solidFill>
                <a:latin typeface="Times New Roman"/>
                <a:ea typeface="Calibri"/>
              </a:rPr>
              <a:t>Этапы работы, формы организации детской деятельности, методы и приемы.</a:t>
            </a:r>
            <a:r>
              <a:rPr lang="ru-RU" sz="2200" b="1" spc="-45" dirty="0">
                <a:solidFill>
                  <a:prstClr val="black">
                    <a:lumMod val="75000"/>
                    <a:lumOff val="25000"/>
                  </a:prstClr>
                </a:solidFill>
                <a:latin typeface="Times New Roman"/>
                <a:ea typeface="Calibri"/>
              </a:rPr>
              <a:t/>
            </a:r>
            <a:br>
              <a:rPr lang="ru-RU" sz="2200" b="1" spc="-45" dirty="0">
                <a:solidFill>
                  <a:prstClr val="black">
                    <a:lumMod val="75000"/>
                    <a:lumOff val="25000"/>
                  </a:prstClr>
                </a:solidFill>
                <a:latin typeface="Times New Roman"/>
                <a:ea typeface="Calibri"/>
              </a:rPr>
            </a:br>
            <a:r>
              <a:rPr lang="en-US" sz="2200" b="1" spc="-45" dirty="0" smtClean="0">
                <a:solidFill>
                  <a:prstClr val="black">
                    <a:lumMod val="75000"/>
                    <a:lumOff val="25000"/>
                  </a:prstClr>
                </a:solidFill>
                <a:latin typeface="Times New Roman"/>
                <a:ea typeface="Calibri"/>
              </a:rPr>
              <a:t>I</a:t>
            </a:r>
            <a:r>
              <a:rPr lang="ru-RU" sz="2200" b="1" spc="-45" dirty="0" smtClean="0">
                <a:solidFill>
                  <a:prstClr val="black">
                    <a:lumMod val="75000"/>
                    <a:lumOff val="25000"/>
                  </a:prstClr>
                </a:solidFill>
                <a:latin typeface="Times New Roman"/>
                <a:ea typeface="Calibri"/>
              </a:rPr>
              <a:t>  </a:t>
            </a:r>
            <a:r>
              <a:rPr lang="ru-RU" sz="2200" b="1" spc="-45" dirty="0">
                <a:solidFill>
                  <a:prstClr val="black">
                    <a:lumMod val="75000"/>
                    <a:lumOff val="25000"/>
                  </a:prstClr>
                </a:solidFill>
                <a:latin typeface="Times New Roman"/>
                <a:ea typeface="Calibri"/>
              </a:rPr>
              <a:t>Этап. Обогащение  знаний.</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b="1" dirty="0">
                <a:solidFill>
                  <a:prstClr val="black">
                    <a:lumMod val="75000"/>
                    <a:lumOff val="25000"/>
                  </a:prstClr>
                </a:solidFill>
                <a:latin typeface="Times New Roman"/>
                <a:ea typeface="Calibri"/>
              </a:rPr>
              <a:t>Задачи:</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b="1" spc="-45" dirty="0">
                <a:solidFill>
                  <a:prstClr val="black">
                    <a:lumMod val="75000"/>
                    <a:lumOff val="25000"/>
                  </a:prstClr>
                </a:solidFill>
                <a:latin typeface="Times New Roman"/>
                <a:ea typeface="Calibri"/>
              </a:rPr>
              <a:t>       1. </a:t>
            </a:r>
            <a:r>
              <a:rPr lang="ru-RU" sz="2200" spc="-35" dirty="0">
                <a:solidFill>
                  <a:prstClr val="black">
                    <a:lumMod val="75000"/>
                    <a:lumOff val="25000"/>
                  </a:prstClr>
                </a:solidFill>
                <a:latin typeface="Times New Roman"/>
                <a:ea typeface="Calibri"/>
              </a:rPr>
              <a:t>Расширение кругозора.</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spc="-30" dirty="0">
                <a:solidFill>
                  <a:prstClr val="black">
                    <a:lumMod val="75000"/>
                    <a:lumOff val="25000"/>
                  </a:prstClr>
                </a:solidFill>
                <a:latin typeface="Times New Roman"/>
                <a:ea typeface="Calibri"/>
              </a:rPr>
              <a:t>       </a:t>
            </a:r>
            <a:r>
              <a:rPr lang="ru-RU" sz="2200" b="1" spc="-30" dirty="0">
                <a:solidFill>
                  <a:prstClr val="black">
                    <a:lumMod val="75000"/>
                    <a:lumOff val="25000"/>
                  </a:prstClr>
                </a:solidFill>
                <a:latin typeface="Times New Roman"/>
                <a:ea typeface="Calibri"/>
              </a:rPr>
              <a:t>2</a:t>
            </a:r>
            <a:r>
              <a:rPr lang="ru-RU" sz="2200" spc="-30" dirty="0">
                <a:solidFill>
                  <a:prstClr val="black">
                    <a:lumMod val="75000"/>
                    <a:lumOff val="25000"/>
                  </a:prstClr>
                </a:solidFill>
                <a:latin typeface="Times New Roman"/>
                <a:ea typeface="Calibri"/>
              </a:rPr>
              <a:t>.Воспитание познавательного интереса.</a:t>
            </a:r>
            <a:br>
              <a:rPr lang="ru-RU" sz="2200" spc="-30" dirty="0">
                <a:solidFill>
                  <a:prstClr val="black">
                    <a:lumMod val="75000"/>
                    <a:lumOff val="25000"/>
                  </a:prstClr>
                </a:solidFill>
                <a:latin typeface="Times New Roman"/>
                <a:ea typeface="Calibri"/>
              </a:rPr>
            </a:br>
            <a:r>
              <a:rPr lang="ru-RU" sz="2200" spc="-10" dirty="0">
                <a:solidFill>
                  <a:prstClr val="black">
                    <a:lumMod val="75000"/>
                    <a:lumOff val="25000"/>
                  </a:prstClr>
                </a:solidFill>
                <a:latin typeface="Times New Roman"/>
                <a:ea typeface="Calibri"/>
              </a:rPr>
              <a:t>Формы организации: в основном, специально организованные НОД, </a:t>
            </a:r>
            <a:r>
              <a:rPr lang="ru-RU" sz="2200" spc="-25" dirty="0">
                <a:solidFill>
                  <a:prstClr val="black">
                    <a:lumMod val="75000"/>
                    <a:lumOff val="25000"/>
                  </a:prstClr>
                </a:solidFill>
                <a:latin typeface="Times New Roman"/>
                <a:ea typeface="Calibri"/>
              </a:rPr>
              <a:t>экскурсии и совместная деятельность. Методы и приемы: чтение, показ </a:t>
            </a:r>
            <a:r>
              <a:rPr lang="ru-RU" sz="2200" spc="-30" dirty="0">
                <a:solidFill>
                  <a:prstClr val="black">
                    <a:lumMod val="75000"/>
                    <a:lumOff val="25000"/>
                  </a:prstClr>
                </a:solidFill>
                <a:latin typeface="Times New Roman"/>
                <a:ea typeface="Calibri"/>
              </a:rPr>
              <a:t>иллюстраций, экскурсии, посещение библиотеки, организация передвижной </a:t>
            </a:r>
            <a:r>
              <a:rPr lang="ru-RU" sz="2200" spc="-25" dirty="0">
                <a:solidFill>
                  <a:prstClr val="black">
                    <a:lumMod val="75000"/>
                    <a:lumOff val="25000"/>
                  </a:prstClr>
                </a:solidFill>
                <a:latin typeface="Times New Roman"/>
                <a:ea typeface="Calibri"/>
              </a:rPr>
              <a:t>библиотеки на базе группы, организация элементарной экспериментальной </a:t>
            </a:r>
            <a:r>
              <a:rPr lang="ru-RU" sz="2200" dirty="0">
                <a:solidFill>
                  <a:prstClr val="black">
                    <a:lumMod val="75000"/>
                    <a:lumOff val="25000"/>
                  </a:prstClr>
                </a:solidFill>
                <a:latin typeface="Times New Roman"/>
                <a:ea typeface="Calibri"/>
              </a:rPr>
              <a:t>деятельности</a:t>
            </a:r>
            <a:r>
              <a:rPr lang="ru-RU" sz="2200" dirty="0" smtClean="0">
                <a:solidFill>
                  <a:prstClr val="black">
                    <a:lumMod val="75000"/>
                    <a:lumOff val="25000"/>
                  </a:prstClr>
                </a:solidFill>
                <a:latin typeface="Times New Roman"/>
                <a:ea typeface="Calibri"/>
              </a:rPr>
              <a:t>.</a:t>
            </a:r>
            <a:br>
              <a:rPr lang="ru-RU" sz="2200" dirty="0" smtClean="0">
                <a:solidFill>
                  <a:prstClr val="black">
                    <a:lumMod val="75000"/>
                    <a:lumOff val="25000"/>
                  </a:prstClr>
                </a:solidFill>
                <a:latin typeface="Times New Roman"/>
                <a:ea typeface="Calibri"/>
              </a:rPr>
            </a:br>
            <a:r>
              <a:rPr lang="ru-RU" sz="2200" dirty="0">
                <a:solidFill>
                  <a:prstClr val="black">
                    <a:lumMod val="75000"/>
                    <a:lumOff val="25000"/>
                  </a:prstClr>
                </a:solidFill>
                <a:latin typeface="Times New Roman"/>
                <a:ea typeface="Calibri"/>
              </a:rPr>
              <a:t/>
            </a:r>
            <a:br>
              <a:rPr lang="ru-RU" sz="2200" dirty="0">
                <a:solidFill>
                  <a:prstClr val="black">
                    <a:lumMod val="75000"/>
                    <a:lumOff val="25000"/>
                  </a:prstClr>
                </a:solidFill>
                <a:latin typeface="Times New Roman"/>
                <a:ea typeface="Calibri"/>
              </a:rPr>
            </a:br>
            <a:r>
              <a:rPr lang="ru-RU" sz="2200" dirty="0" smtClean="0">
                <a:solidFill>
                  <a:prstClr val="black">
                    <a:lumMod val="75000"/>
                    <a:lumOff val="25000"/>
                  </a:prstClr>
                </a:solidFill>
                <a:latin typeface="Times New Roman"/>
                <a:ea typeface="Calibri"/>
              </a:rPr>
              <a:t>                                                                                                                                              </a:t>
            </a:r>
            <a:br>
              <a:rPr lang="ru-RU" sz="2200" dirty="0" smtClean="0">
                <a:solidFill>
                  <a:prstClr val="black">
                    <a:lumMod val="75000"/>
                    <a:lumOff val="25000"/>
                  </a:prstClr>
                </a:solidFill>
                <a:latin typeface="Times New Roman"/>
                <a:ea typeface="Calibri"/>
              </a:rPr>
            </a:br>
            <a:r>
              <a:rPr lang="ru-RU" sz="2200" dirty="0" smtClean="0">
                <a:solidFill>
                  <a:prstClr val="black">
                    <a:lumMod val="75000"/>
                    <a:lumOff val="25000"/>
                  </a:prstClr>
                </a:solidFill>
                <a:latin typeface="Times New Roman"/>
                <a:ea typeface="Calibri"/>
              </a:rPr>
              <a:t/>
            </a:r>
            <a:br>
              <a:rPr lang="ru-RU" sz="2200" dirty="0" smtClean="0">
                <a:solidFill>
                  <a:prstClr val="black">
                    <a:lumMod val="75000"/>
                    <a:lumOff val="25000"/>
                  </a:prstClr>
                </a:solidFill>
                <a:latin typeface="Times New Roman"/>
                <a:ea typeface="Calibri"/>
              </a:rPr>
            </a:br>
            <a:r>
              <a:rPr lang="ru-RU" sz="2200" dirty="0">
                <a:solidFill>
                  <a:prstClr val="black">
                    <a:lumMod val="75000"/>
                    <a:lumOff val="25000"/>
                  </a:prstClr>
                </a:solidFill>
                <a:latin typeface="Times New Roman"/>
                <a:ea typeface="Calibri"/>
              </a:rPr>
              <a:t/>
            </a:r>
            <a:br>
              <a:rPr lang="ru-RU" sz="2200" dirty="0">
                <a:solidFill>
                  <a:prstClr val="black">
                    <a:lumMod val="75000"/>
                    <a:lumOff val="25000"/>
                  </a:prstClr>
                </a:solidFill>
                <a:latin typeface="Times New Roman"/>
                <a:ea typeface="Calibri"/>
              </a:rPr>
            </a:br>
            <a:r>
              <a:rPr lang="ru-RU" sz="2200" dirty="0" smtClean="0">
                <a:solidFill>
                  <a:prstClr val="black">
                    <a:lumMod val="75000"/>
                    <a:lumOff val="25000"/>
                  </a:prstClr>
                </a:solidFill>
                <a:latin typeface="Times New Roman"/>
                <a:ea typeface="Calibri"/>
              </a:rPr>
              <a:t/>
            </a:r>
            <a:br>
              <a:rPr lang="ru-RU" sz="2200" dirty="0" smtClean="0">
                <a:solidFill>
                  <a:prstClr val="black">
                    <a:lumMod val="75000"/>
                    <a:lumOff val="25000"/>
                  </a:prstClr>
                </a:solidFill>
                <a:latin typeface="Times New Roman"/>
                <a:ea typeface="Calibri"/>
              </a:rPr>
            </a:br>
            <a:r>
              <a:rPr lang="ru-RU" sz="2200" dirty="0">
                <a:solidFill>
                  <a:prstClr val="black">
                    <a:lumMod val="75000"/>
                    <a:lumOff val="25000"/>
                  </a:prstClr>
                </a:solidFill>
                <a:latin typeface="Times New Roman"/>
                <a:ea typeface="Calibri"/>
              </a:rPr>
              <a:t/>
            </a:r>
            <a:br>
              <a:rPr lang="ru-RU" sz="2200" dirty="0">
                <a:solidFill>
                  <a:prstClr val="black">
                    <a:lumMod val="75000"/>
                    <a:lumOff val="25000"/>
                  </a:prstClr>
                </a:solidFill>
                <a:latin typeface="Times New Roman"/>
                <a:ea typeface="Calibri"/>
              </a:rPr>
            </a:br>
            <a:r>
              <a:rPr lang="ru-RU" sz="2200" dirty="0" smtClean="0">
                <a:solidFill>
                  <a:prstClr val="black">
                    <a:lumMod val="75000"/>
                    <a:lumOff val="25000"/>
                  </a:prstClr>
                </a:solidFill>
                <a:latin typeface="Times New Roman"/>
                <a:ea typeface="Calibri"/>
              </a:rPr>
              <a:t/>
            </a:r>
            <a:br>
              <a:rPr lang="ru-RU" sz="2200" dirty="0" smtClean="0">
                <a:solidFill>
                  <a:prstClr val="black">
                    <a:lumMod val="75000"/>
                    <a:lumOff val="25000"/>
                  </a:prstClr>
                </a:solidFill>
                <a:latin typeface="Times New Roman"/>
                <a:ea typeface="Calibri"/>
              </a:rPr>
            </a:br>
            <a:r>
              <a:rPr lang="ru-RU" sz="2200" dirty="0">
                <a:solidFill>
                  <a:prstClr val="black">
                    <a:lumMod val="75000"/>
                    <a:lumOff val="25000"/>
                  </a:prstClr>
                </a:solidFill>
                <a:latin typeface="Times New Roman"/>
                <a:ea typeface="Calibri"/>
              </a:rPr>
              <a:t/>
            </a:r>
            <a:br>
              <a:rPr lang="ru-RU" sz="2200" dirty="0">
                <a:solidFill>
                  <a:prstClr val="black">
                    <a:lumMod val="75000"/>
                    <a:lumOff val="25000"/>
                  </a:prstClr>
                </a:solidFill>
                <a:latin typeface="Times New Roman"/>
                <a:ea typeface="Calibri"/>
              </a:rPr>
            </a:br>
            <a:r>
              <a:rPr lang="ru-RU" sz="2200" dirty="0">
                <a:solidFill>
                  <a:prstClr val="black">
                    <a:lumMod val="75000"/>
                    <a:lumOff val="25000"/>
                  </a:prstClr>
                </a:solidFill>
                <a:latin typeface="Times New Roman"/>
                <a:ea typeface="Calibri"/>
              </a:rPr>
              <a:t/>
            </a:r>
            <a:br>
              <a:rPr lang="ru-RU" sz="2200" dirty="0">
                <a:solidFill>
                  <a:prstClr val="black">
                    <a:lumMod val="75000"/>
                    <a:lumOff val="25000"/>
                  </a:prstClr>
                </a:solidFill>
                <a:latin typeface="Times New Roman"/>
                <a:ea typeface="Calibri"/>
              </a:rPr>
            </a:br>
            <a:endParaRPr lang="ru-RU" dirty="0"/>
          </a:p>
        </p:txBody>
      </p:sp>
      <p:pic>
        <p:nvPicPr>
          <p:cNvPr id="3" name="Рисунок 2" descr="I:\Documents and Settings\User\Рабочий стол\ФОТО БИБЛИОТЕКА\IMG_4432.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5576" y="4138477"/>
            <a:ext cx="3312368" cy="2415840"/>
          </a:xfrm>
          <a:prstGeom prst="roundRect">
            <a:avLst/>
          </a:prstGeom>
          <a:noFill/>
          <a:ln cmpd="sng">
            <a:solidFill>
              <a:srgbClr val="7030A0"/>
            </a:solidFill>
          </a:ln>
        </p:spPr>
      </p:pic>
      <p:pic>
        <p:nvPicPr>
          <p:cNvPr id="4" name="Рисунок 3" descr="I:\Documents and Settings\User\Рабочий стол\ФОТО БИБЛИОТЕКА\IMG_4433.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88024" y="4138477"/>
            <a:ext cx="3384376" cy="2324100"/>
          </a:xfrm>
          <a:prstGeom prst="roundRect">
            <a:avLst/>
          </a:prstGeom>
          <a:noFill/>
          <a:ln cmpd="sng">
            <a:solidFill>
              <a:srgbClr val="7030A0"/>
            </a:solidFill>
          </a:ln>
        </p:spPr>
      </p:pic>
    </p:spTree>
    <p:extLst>
      <p:ext uri="{BB962C8B-B14F-4D97-AF65-F5344CB8AC3E}">
        <p14:creationId xmlns:p14="http://schemas.microsoft.com/office/powerpoint/2010/main" val="134489350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8964488" cy="4392488"/>
          </a:xfrm>
        </p:spPr>
        <p:txBody>
          <a:bodyPr/>
          <a:lstStyle/>
          <a:p>
            <a:pPr lvl="0" defTabSz="914400">
              <a:spcBef>
                <a:spcPts val="0"/>
              </a:spcBef>
            </a:pPr>
            <a:r>
              <a:rPr lang="en-US" sz="2200" b="1" dirty="0">
                <a:solidFill>
                  <a:prstClr val="black">
                    <a:lumMod val="75000"/>
                    <a:lumOff val="25000"/>
                  </a:prstClr>
                </a:solidFill>
                <a:latin typeface="Times New Roman"/>
                <a:ea typeface="Calibri"/>
                <a:cs typeface="+mn-cs"/>
              </a:rPr>
              <a:t>II</a:t>
            </a:r>
            <a:r>
              <a:rPr lang="ru-RU" sz="2200" b="1" dirty="0">
                <a:solidFill>
                  <a:prstClr val="black">
                    <a:lumMod val="75000"/>
                    <a:lumOff val="25000"/>
                  </a:prstClr>
                </a:solidFill>
                <a:latin typeface="Times New Roman"/>
                <a:ea typeface="Calibri"/>
                <a:cs typeface="+mn-cs"/>
              </a:rPr>
              <a:t> Этап. </a:t>
            </a:r>
            <a:r>
              <a:rPr lang="ru-RU" sz="2200" dirty="0">
                <a:solidFill>
                  <a:prstClr val="black">
                    <a:lumMod val="75000"/>
                    <a:lumOff val="25000"/>
                  </a:prstClr>
                </a:solidFill>
                <a:latin typeface="Arial"/>
                <a:ea typeface="Calibri"/>
                <a:cs typeface="+mn-cs"/>
              </a:rPr>
              <a:t/>
            </a:r>
            <a:br>
              <a:rPr lang="ru-RU" sz="2200" dirty="0">
                <a:solidFill>
                  <a:prstClr val="black">
                    <a:lumMod val="75000"/>
                    <a:lumOff val="25000"/>
                  </a:prstClr>
                </a:solidFill>
                <a:latin typeface="Arial"/>
                <a:ea typeface="Calibri"/>
                <a:cs typeface="+mn-cs"/>
              </a:rPr>
            </a:br>
            <a:r>
              <a:rPr lang="ru-RU" sz="2200" b="1" dirty="0">
                <a:solidFill>
                  <a:prstClr val="black">
                    <a:lumMod val="75000"/>
                    <a:lumOff val="25000"/>
                  </a:prstClr>
                </a:solidFill>
                <a:latin typeface="Times New Roman"/>
                <a:ea typeface="Calibri"/>
                <a:cs typeface="+mn-cs"/>
              </a:rPr>
              <a:t>Обучение приемам исследовательской деятельности.  </a:t>
            </a:r>
            <a:r>
              <a:rPr lang="ru-RU" sz="2200" dirty="0">
                <a:solidFill>
                  <a:prstClr val="black">
                    <a:lumMod val="75000"/>
                    <a:lumOff val="25000"/>
                  </a:prstClr>
                </a:solidFill>
                <a:latin typeface="Arial"/>
                <a:ea typeface="Calibri"/>
                <a:cs typeface="+mn-cs"/>
              </a:rPr>
              <a:t/>
            </a:r>
            <a:br>
              <a:rPr lang="ru-RU" sz="2200" dirty="0">
                <a:solidFill>
                  <a:prstClr val="black">
                    <a:lumMod val="75000"/>
                    <a:lumOff val="25000"/>
                  </a:prstClr>
                </a:solidFill>
                <a:latin typeface="Arial"/>
                <a:ea typeface="Calibri"/>
                <a:cs typeface="+mn-cs"/>
              </a:rPr>
            </a:br>
            <a:r>
              <a:rPr lang="ru-RU" sz="2200" b="1" dirty="0">
                <a:solidFill>
                  <a:prstClr val="black">
                    <a:lumMod val="75000"/>
                    <a:lumOff val="25000"/>
                  </a:prstClr>
                </a:solidFill>
                <a:latin typeface="Times New Roman"/>
                <a:ea typeface="Calibri"/>
                <a:cs typeface="+mn-cs"/>
              </a:rPr>
              <a:t>Задачи:</a:t>
            </a:r>
            <a:r>
              <a:rPr lang="ru-RU" sz="2200" dirty="0">
                <a:solidFill>
                  <a:prstClr val="black">
                    <a:lumMod val="75000"/>
                    <a:lumOff val="25000"/>
                  </a:prstClr>
                </a:solidFill>
                <a:latin typeface="Arial"/>
                <a:ea typeface="Calibri"/>
                <a:cs typeface="+mn-cs"/>
              </a:rPr>
              <a:t/>
            </a:r>
            <a:br>
              <a:rPr lang="ru-RU" sz="2200" dirty="0">
                <a:solidFill>
                  <a:prstClr val="black">
                    <a:lumMod val="75000"/>
                    <a:lumOff val="25000"/>
                  </a:prstClr>
                </a:solidFill>
                <a:latin typeface="Arial"/>
                <a:ea typeface="Calibri"/>
                <a:cs typeface="+mn-cs"/>
              </a:rPr>
            </a:br>
            <a:r>
              <a:rPr lang="ru-RU" sz="2200" dirty="0">
                <a:solidFill>
                  <a:prstClr val="black">
                    <a:lumMod val="75000"/>
                    <a:lumOff val="25000"/>
                  </a:prstClr>
                </a:solidFill>
                <a:latin typeface="Arial"/>
                <a:ea typeface="Calibri"/>
                <a:cs typeface="+mn-cs"/>
              </a:rPr>
              <a:t>     1. </a:t>
            </a:r>
            <a:r>
              <a:rPr lang="ru-RU" sz="2200" spc="-25" dirty="0">
                <a:solidFill>
                  <a:prstClr val="black">
                    <a:lumMod val="75000"/>
                    <a:lumOff val="25000"/>
                  </a:prstClr>
                </a:solidFill>
                <a:latin typeface="Times New Roman"/>
                <a:ea typeface="Calibri"/>
                <a:cs typeface="+mn-cs"/>
              </a:rPr>
              <a:t>Помочь   детям   освоить   элементарные   приемы </a:t>
            </a:r>
            <a:br>
              <a:rPr lang="ru-RU" sz="2200" spc="-25" dirty="0">
                <a:solidFill>
                  <a:prstClr val="black">
                    <a:lumMod val="75000"/>
                    <a:lumOff val="25000"/>
                  </a:prstClr>
                </a:solidFill>
                <a:latin typeface="Times New Roman"/>
                <a:ea typeface="Calibri"/>
                <a:cs typeface="+mn-cs"/>
              </a:rPr>
            </a:br>
            <a:r>
              <a:rPr lang="ru-RU" sz="2200" spc="-25" dirty="0">
                <a:solidFill>
                  <a:prstClr val="black">
                    <a:lumMod val="75000"/>
                    <a:lumOff val="25000"/>
                  </a:prstClr>
                </a:solidFill>
                <a:latin typeface="Times New Roman"/>
                <a:ea typeface="Calibri"/>
                <a:cs typeface="+mn-cs"/>
              </a:rPr>
              <a:t>          исследовательской </a:t>
            </a:r>
            <a:r>
              <a:rPr lang="ru-RU" sz="2200" dirty="0">
                <a:solidFill>
                  <a:prstClr val="black">
                    <a:lumMod val="75000"/>
                    <a:lumOff val="25000"/>
                  </a:prstClr>
                </a:solidFill>
                <a:latin typeface="Arial"/>
                <a:ea typeface="Calibri"/>
                <a:cs typeface="+mn-cs"/>
              </a:rPr>
              <a:t> </a:t>
            </a:r>
            <a:r>
              <a:rPr lang="ru-RU" sz="2200" dirty="0">
                <a:solidFill>
                  <a:prstClr val="black">
                    <a:lumMod val="75000"/>
                    <a:lumOff val="25000"/>
                  </a:prstClr>
                </a:solidFill>
                <a:latin typeface="Times New Roman"/>
                <a:ea typeface="Calibri"/>
                <a:cs typeface="+mn-cs"/>
              </a:rPr>
              <a:t>деятельности.</a:t>
            </a:r>
            <a:r>
              <a:rPr lang="ru-RU" sz="2200" dirty="0">
                <a:solidFill>
                  <a:prstClr val="black">
                    <a:lumMod val="75000"/>
                    <a:lumOff val="25000"/>
                  </a:prstClr>
                </a:solidFill>
                <a:latin typeface="Arial"/>
                <a:ea typeface="Calibri"/>
                <a:cs typeface="+mn-cs"/>
              </a:rPr>
              <a:t/>
            </a:r>
            <a:br>
              <a:rPr lang="ru-RU" sz="2200" dirty="0">
                <a:solidFill>
                  <a:prstClr val="black">
                    <a:lumMod val="75000"/>
                    <a:lumOff val="25000"/>
                  </a:prstClr>
                </a:solidFill>
                <a:latin typeface="Arial"/>
                <a:ea typeface="Calibri"/>
                <a:cs typeface="+mn-cs"/>
              </a:rPr>
            </a:br>
            <a:r>
              <a:rPr lang="ru-RU" sz="2200" dirty="0">
                <a:solidFill>
                  <a:prstClr val="black">
                    <a:lumMod val="75000"/>
                    <a:lumOff val="25000"/>
                  </a:prstClr>
                </a:solidFill>
                <a:latin typeface="Arial"/>
                <a:ea typeface="Calibri"/>
                <a:cs typeface="+mn-cs"/>
              </a:rPr>
              <a:t>     </a:t>
            </a:r>
            <a:r>
              <a:rPr lang="ru-RU" sz="2000" dirty="0">
                <a:solidFill>
                  <a:prstClr val="black">
                    <a:lumMod val="75000"/>
                    <a:lumOff val="25000"/>
                  </a:prstClr>
                </a:solidFill>
                <a:latin typeface="Arial"/>
                <a:ea typeface="Calibri"/>
                <a:cs typeface="+mn-cs"/>
              </a:rPr>
              <a:t>2. </a:t>
            </a:r>
            <a:r>
              <a:rPr lang="ru-RU" sz="2200" spc="-25" dirty="0">
                <a:solidFill>
                  <a:prstClr val="black">
                    <a:lumMod val="75000"/>
                    <a:lumOff val="25000"/>
                  </a:prstClr>
                </a:solidFill>
                <a:latin typeface="Times New Roman"/>
                <a:ea typeface="Calibri"/>
                <a:cs typeface="+mn-cs"/>
              </a:rPr>
              <a:t>Воспитание    культуры    умственного    труда,    умения </a:t>
            </a:r>
            <a:br>
              <a:rPr lang="ru-RU" sz="2200" spc="-25" dirty="0">
                <a:solidFill>
                  <a:prstClr val="black">
                    <a:lumMod val="75000"/>
                    <a:lumOff val="25000"/>
                  </a:prstClr>
                </a:solidFill>
                <a:latin typeface="Times New Roman"/>
                <a:ea typeface="Calibri"/>
                <a:cs typeface="+mn-cs"/>
              </a:rPr>
            </a:br>
            <a:r>
              <a:rPr lang="ru-RU" sz="2200" spc="-25" dirty="0">
                <a:solidFill>
                  <a:prstClr val="black">
                    <a:lumMod val="75000"/>
                    <a:lumOff val="25000"/>
                  </a:prstClr>
                </a:solidFill>
                <a:latin typeface="Times New Roman"/>
                <a:ea typeface="Calibri"/>
                <a:cs typeface="+mn-cs"/>
              </a:rPr>
              <a:t>          работать    в</a:t>
            </a:r>
            <a:r>
              <a:rPr lang="ru-RU" sz="2200" dirty="0">
                <a:solidFill>
                  <a:prstClr val="black">
                    <a:lumMod val="75000"/>
                    <a:lumOff val="25000"/>
                  </a:prstClr>
                </a:solidFill>
                <a:latin typeface="Arial"/>
                <a:ea typeface="Calibri"/>
                <a:cs typeface="+mn-cs"/>
              </a:rPr>
              <a:t>  </a:t>
            </a:r>
            <a:r>
              <a:rPr lang="ru-RU" sz="2200" dirty="0">
                <a:solidFill>
                  <a:prstClr val="black">
                    <a:lumMod val="75000"/>
                    <a:lumOff val="25000"/>
                  </a:prstClr>
                </a:solidFill>
                <a:latin typeface="Times New Roman"/>
                <a:ea typeface="Calibri"/>
                <a:cs typeface="+mn-cs"/>
              </a:rPr>
              <a:t>коллективе.</a:t>
            </a:r>
            <a:r>
              <a:rPr lang="ru-RU" sz="2200" dirty="0">
                <a:solidFill>
                  <a:prstClr val="black">
                    <a:lumMod val="75000"/>
                    <a:lumOff val="25000"/>
                  </a:prstClr>
                </a:solidFill>
                <a:latin typeface="Arial"/>
                <a:ea typeface="Calibri"/>
                <a:cs typeface="+mn-cs"/>
              </a:rPr>
              <a:t/>
            </a:r>
            <a:br>
              <a:rPr lang="ru-RU" sz="2200" dirty="0">
                <a:solidFill>
                  <a:prstClr val="black">
                    <a:lumMod val="75000"/>
                    <a:lumOff val="25000"/>
                  </a:prstClr>
                </a:solidFill>
                <a:latin typeface="Arial"/>
                <a:ea typeface="Calibri"/>
                <a:cs typeface="+mn-cs"/>
              </a:rPr>
            </a:br>
            <a:r>
              <a:rPr lang="ru-RU" sz="2200" dirty="0">
                <a:solidFill>
                  <a:prstClr val="black">
                    <a:lumMod val="75000"/>
                    <a:lumOff val="25000"/>
                  </a:prstClr>
                </a:solidFill>
                <a:latin typeface="Arial"/>
                <a:ea typeface="Calibri"/>
                <a:cs typeface="+mn-cs"/>
              </a:rPr>
              <a:t>    </a:t>
            </a:r>
            <a:r>
              <a:rPr lang="ru-RU" sz="2000" dirty="0">
                <a:solidFill>
                  <a:prstClr val="black">
                    <a:lumMod val="75000"/>
                    <a:lumOff val="25000"/>
                  </a:prstClr>
                </a:solidFill>
                <a:latin typeface="Arial"/>
                <a:ea typeface="Calibri"/>
                <a:cs typeface="+mn-cs"/>
              </a:rPr>
              <a:t> 3</a:t>
            </a:r>
            <a:r>
              <a:rPr lang="ru-RU" sz="2200" dirty="0">
                <a:solidFill>
                  <a:prstClr val="black">
                    <a:lumMod val="75000"/>
                    <a:lumOff val="25000"/>
                  </a:prstClr>
                </a:solidFill>
                <a:latin typeface="Arial"/>
                <a:ea typeface="Calibri"/>
                <a:cs typeface="+mn-cs"/>
              </a:rPr>
              <a:t>. </a:t>
            </a:r>
            <a:r>
              <a:rPr lang="ru-RU" sz="2200" spc="-35" dirty="0">
                <a:solidFill>
                  <a:prstClr val="black">
                    <a:lumMod val="75000"/>
                    <a:lumOff val="25000"/>
                  </a:prstClr>
                </a:solidFill>
                <a:latin typeface="Times New Roman"/>
                <a:ea typeface="Calibri"/>
                <a:cs typeface="+mn-cs"/>
              </a:rPr>
              <a:t>Формы организации: те же</a:t>
            </a:r>
            <a:r>
              <a:rPr lang="ru-RU" sz="2200" spc="-35" dirty="0" smtClean="0">
                <a:solidFill>
                  <a:prstClr val="black">
                    <a:lumMod val="75000"/>
                    <a:lumOff val="25000"/>
                  </a:prstClr>
                </a:solidFill>
                <a:latin typeface="Times New Roman"/>
                <a:ea typeface="Calibri"/>
                <a:cs typeface="+mn-cs"/>
              </a:rPr>
              <a:t>.</a:t>
            </a:r>
            <a:br>
              <a:rPr lang="ru-RU" sz="2200" spc="-35" dirty="0" smtClean="0">
                <a:solidFill>
                  <a:prstClr val="black">
                    <a:lumMod val="75000"/>
                    <a:lumOff val="25000"/>
                  </a:prstClr>
                </a:solidFill>
                <a:latin typeface="Times New Roman"/>
                <a:ea typeface="Calibri"/>
                <a:cs typeface="+mn-cs"/>
              </a:rPr>
            </a:br>
            <a:r>
              <a:rPr lang="ru-RU" sz="2200" spc="-35" dirty="0">
                <a:solidFill>
                  <a:prstClr val="black">
                    <a:lumMod val="75000"/>
                    <a:lumOff val="25000"/>
                  </a:prstClr>
                </a:solidFill>
                <a:latin typeface="Times New Roman"/>
                <a:ea typeface="Calibri"/>
                <a:cs typeface="+mn-cs"/>
              </a:rPr>
              <a:t/>
            </a:r>
            <a:br>
              <a:rPr lang="ru-RU" sz="2200" spc="-35" dirty="0">
                <a:solidFill>
                  <a:prstClr val="black">
                    <a:lumMod val="75000"/>
                    <a:lumOff val="25000"/>
                  </a:prstClr>
                </a:solidFill>
                <a:latin typeface="Times New Roman"/>
                <a:ea typeface="Calibri"/>
                <a:cs typeface="+mn-cs"/>
              </a:rPr>
            </a:br>
            <a:r>
              <a:rPr lang="ru-RU" sz="2200" spc="-35" dirty="0" smtClean="0">
                <a:solidFill>
                  <a:prstClr val="black">
                    <a:lumMod val="75000"/>
                    <a:lumOff val="25000"/>
                  </a:prstClr>
                </a:solidFill>
                <a:latin typeface="Times New Roman"/>
                <a:ea typeface="Calibri"/>
                <a:cs typeface="+mn-cs"/>
              </a:rPr>
              <a:t/>
            </a:r>
            <a:br>
              <a:rPr lang="ru-RU" sz="2200" spc="-35" dirty="0" smtClean="0">
                <a:solidFill>
                  <a:prstClr val="black">
                    <a:lumMod val="75000"/>
                    <a:lumOff val="25000"/>
                  </a:prstClr>
                </a:solidFill>
                <a:latin typeface="Times New Roman"/>
                <a:ea typeface="Calibri"/>
                <a:cs typeface="+mn-cs"/>
              </a:rPr>
            </a:br>
            <a:endParaRPr lang="ru-RU" sz="2200" spc="-35" dirty="0">
              <a:solidFill>
                <a:prstClr val="black">
                  <a:lumMod val="75000"/>
                  <a:lumOff val="25000"/>
                </a:prstClr>
              </a:solidFill>
              <a:latin typeface="Times New Roman"/>
              <a:ea typeface="Calibri"/>
              <a:cs typeface="+mn-cs"/>
            </a:endParaRPr>
          </a:p>
        </p:txBody>
      </p:sp>
      <p:pic>
        <p:nvPicPr>
          <p:cNvPr id="3" name="Рисунок 2" descr="IMG_3808"/>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0464" y="3464906"/>
            <a:ext cx="3647520" cy="2916422"/>
          </a:xfrm>
          <a:prstGeom prst="roundRect">
            <a:avLst/>
          </a:prstGeom>
          <a:noFill/>
          <a:ln w="57150">
            <a:solidFill>
              <a:srgbClr val="7030A0"/>
            </a:solidFill>
            <a:miter lim="800000"/>
            <a:headEnd/>
            <a:tailEnd/>
          </a:ln>
        </p:spPr>
      </p:pic>
      <p:pic>
        <p:nvPicPr>
          <p:cNvPr id="4" name="Рисунок 3" descr="IMG_381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88024" y="3464906"/>
            <a:ext cx="3672408" cy="2916422"/>
          </a:xfrm>
          <a:prstGeom prst="roundRect">
            <a:avLst/>
          </a:prstGeom>
          <a:noFill/>
          <a:ln w="38100">
            <a:solidFill>
              <a:srgbClr val="7030A0"/>
            </a:solidFill>
            <a:miter lim="800000"/>
            <a:headEnd/>
            <a:tailEnd/>
          </a:ln>
        </p:spPr>
      </p:pic>
    </p:spTree>
    <p:extLst>
      <p:ext uri="{BB962C8B-B14F-4D97-AF65-F5344CB8AC3E}">
        <p14:creationId xmlns:p14="http://schemas.microsoft.com/office/powerpoint/2010/main" val="3674350814"/>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608" y="188640"/>
            <a:ext cx="7125113" cy="924475"/>
          </a:xfrm>
        </p:spPr>
        <p:txBody>
          <a:bodyPr/>
          <a:lstStyle/>
          <a:p>
            <a:pPr algn="ctr"/>
            <a:r>
              <a:rPr lang="ru-RU" sz="2200" b="1" dirty="0" smtClean="0">
                <a:latin typeface="Times New Roman" pitchFamily="18" charset="0"/>
                <a:cs typeface="Times New Roman" pitchFamily="18" charset="0"/>
              </a:rPr>
              <a:t>Сущность познавательного интереса</a:t>
            </a:r>
            <a:endParaRPr lang="ru-RU" sz="2200" b="1" dirty="0">
              <a:latin typeface="Times New Roman" pitchFamily="18" charset="0"/>
              <a:cs typeface="Times New Roman" pitchFamily="18" charset="0"/>
            </a:endParaRPr>
          </a:p>
        </p:txBody>
      </p:sp>
      <p:sp>
        <p:nvSpPr>
          <p:cNvPr id="3" name="Объект 2"/>
          <p:cNvSpPr>
            <a:spLocks noGrp="1"/>
          </p:cNvSpPr>
          <p:nvPr>
            <p:ph idx="1"/>
          </p:nvPr>
        </p:nvSpPr>
        <p:spPr>
          <a:xfrm>
            <a:off x="971600" y="548680"/>
            <a:ext cx="7125112" cy="7272808"/>
          </a:xfrm>
        </p:spPr>
        <p:txBody>
          <a:bodyPr/>
          <a:lstStyle/>
          <a:p>
            <a:pPr marL="0" indent="0">
              <a:buNone/>
            </a:pPr>
            <a:r>
              <a:rPr lang="ru-RU" dirty="0" smtClean="0">
                <a:latin typeface="Times New Roman" pitchFamily="18" charset="0"/>
                <a:cs typeface="Times New Roman" pitchFamily="18" charset="0"/>
              </a:rPr>
              <a:t>Проблему познавательного интереса широко исследовали в психологии Б. Г. Ананьев, Л. И. </a:t>
            </a:r>
            <a:r>
              <a:rPr lang="ru-RU" dirty="0" err="1" smtClean="0">
                <a:latin typeface="Times New Roman" pitchFamily="18" charset="0"/>
                <a:cs typeface="Times New Roman" pitchFamily="18" charset="0"/>
              </a:rPr>
              <a:t>Божович</a:t>
            </a:r>
            <a:r>
              <a:rPr lang="ru-RU" dirty="0" smtClean="0">
                <a:latin typeface="Times New Roman" pitchFamily="18" charset="0"/>
                <a:cs typeface="Times New Roman" pitchFamily="18" charset="0"/>
              </a:rPr>
              <a:t>, С. Л. Рубинштейн и в педагогической литературе Г. И. Щукина, Н. Р. Морозова.</a:t>
            </a:r>
          </a:p>
          <a:p>
            <a:pPr marL="0" indent="0">
              <a:buNone/>
            </a:pPr>
            <a:r>
              <a:rPr lang="ru-RU" i="1" dirty="0" smtClean="0">
                <a:latin typeface="Times New Roman" pitchFamily="18" charset="0"/>
                <a:cs typeface="Times New Roman" pitchFamily="18" charset="0"/>
              </a:rPr>
              <a:t>Познавательный интерес</a:t>
            </a:r>
            <a:r>
              <a:rPr lang="ru-RU" dirty="0" smtClean="0">
                <a:latin typeface="Times New Roman" pitchFamily="18" charset="0"/>
                <a:cs typeface="Times New Roman" pitchFamily="18" charset="0"/>
              </a:rPr>
              <a:t>, активизируя все психические процессы человека, на высоком уровне своего развития побуждает личность к постоянному поиску преобразования действительности посредством деятельности.</a:t>
            </a:r>
          </a:p>
          <a:p>
            <a:pPr marL="0" indent="0">
              <a:buNone/>
            </a:pPr>
            <a:r>
              <a:rPr lang="ru-RU" b="1" dirty="0" smtClean="0">
                <a:latin typeface="Times New Roman" pitchFamily="18" charset="0"/>
                <a:cs typeface="Times New Roman" pitchFamily="18" charset="0"/>
              </a:rPr>
              <a:t>Познавательный интерес – </a:t>
            </a:r>
            <a:r>
              <a:rPr lang="ru-RU" dirty="0" smtClean="0">
                <a:latin typeface="Times New Roman" pitchFamily="18" charset="0"/>
                <a:cs typeface="Times New Roman" pitchFamily="18" charset="0"/>
              </a:rPr>
              <a:t>важнейшее образование личности, которое складывается в процессе жизнедеятельности человека, формируется в социальных условиях его существования и никоим образом не является имманентно присущим человеку от рождения.</a:t>
            </a:r>
          </a:p>
          <a:p>
            <a:pPr marL="0" indent="0">
              <a:buNone/>
            </a:pPr>
            <a:r>
              <a:rPr lang="ru-RU" dirty="0" smtClean="0">
                <a:latin typeface="Times New Roman" pitchFamily="18" charset="0"/>
                <a:cs typeface="Times New Roman" pitchFamily="18" charset="0"/>
              </a:rPr>
              <a:t>Познавательный интерес выражен в своем развитии различными состояниями. Условно различают последовательные стадии его развития: </a:t>
            </a:r>
            <a:r>
              <a:rPr lang="ru-RU" i="1" dirty="0" smtClean="0">
                <a:latin typeface="Times New Roman" pitchFamily="18" charset="0"/>
                <a:cs typeface="Times New Roman" pitchFamily="18" charset="0"/>
              </a:rPr>
              <a:t>любопытство, любознательность, познавательный интерес, теоретический интерес.</a:t>
            </a:r>
          </a:p>
          <a:p>
            <a:pPr marL="0" indent="0">
              <a:buNone/>
            </a:pPr>
            <a:endParaRPr lang="ru-RU" dirty="0" smtClean="0">
              <a:latin typeface="Times New Roman" pitchFamily="18" charset="0"/>
              <a:cs typeface="Times New Roman" pitchFamily="18" charset="0"/>
            </a:endParaRPr>
          </a:p>
          <a:p>
            <a:pPr marL="0" indent="0">
              <a:buNone/>
            </a:pPr>
            <a:endParaRPr lang="ru-RU" b="1" dirty="0" smtClean="0">
              <a:latin typeface="Times New Roman" pitchFamily="18" charset="0"/>
              <a:cs typeface="Times New Roman" pitchFamily="18" charset="0"/>
            </a:endParaRPr>
          </a:p>
          <a:p>
            <a:pPr marL="0" indent="0">
              <a:buNone/>
            </a:pPr>
            <a:endParaRPr lang="ru-RU" dirty="0">
              <a:latin typeface="Times New Roman" pitchFamily="18" charset="0"/>
              <a:cs typeface="Times New Roman" pitchFamily="18" charset="0"/>
            </a:endParaRPr>
          </a:p>
        </p:txBody>
      </p:sp>
    </p:spTree>
    <p:extLst>
      <p:ext uri="{BB962C8B-B14F-4D97-AF65-F5344CB8AC3E}">
        <p14:creationId xmlns:p14="http://schemas.microsoft.com/office/powerpoint/2010/main" val="3492795237"/>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16632"/>
            <a:ext cx="9036496" cy="6624736"/>
          </a:xfrm>
        </p:spPr>
        <p:txBody>
          <a:bodyPr/>
          <a:lstStyle/>
          <a:p>
            <a:r>
              <a:rPr lang="en-US" sz="2000" b="1" dirty="0" smtClean="0">
                <a:latin typeface="Times New Roman" pitchFamily="18" charset="0"/>
                <a:cs typeface="Times New Roman" pitchFamily="18" charset="0"/>
              </a:rPr>
              <a:t>III</a:t>
            </a:r>
            <a:r>
              <a:rPr lang="ru-RU" sz="2000" b="1" dirty="0" smtClean="0">
                <a:latin typeface="Times New Roman" pitchFamily="18" charset="0"/>
                <a:cs typeface="Times New Roman" pitchFamily="18" charset="0"/>
              </a:rPr>
              <a:t> Этап</a:t>
            </a:r>
            <a:r>
              <a:rPr lang="ru-RU" sz="1800" dirty="0" smtClean="0">
                <a:latin typeface="Times New Roman" pitchFamily="18" charset="0"/>
                <a:cs typeface="Times New Roman" pitchFamily="18" charset="0"/>
              </a:rPr>
              <a:t>. </a:t>
            </a:r>
            <a:r>
              <a:rPr lang="ru-RU" sz="2000" b="1" dirty="0" smtClean="0">
                <a:latin typeface="Times New Roman" pitchFamily="18" charset="0"/>
                <a:cs typeface="Times New Roman" pitchFamily="18" charset="0"/>
              </a:rPr>
              <a:t>Создание условий для самостоятельной </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проектно-исследовательской деятельности</a:t>
            </a:r>
            <a:br>
              <a:rPr lang="ru-RU" sz="2000" b="1" dirty="0" smtClean="0">
                <a:latin typeface="Times New Roman" pitchFamily="18" charset="0"/>
                <a:cs typeface="Times New Roman" pitchFamily="18" charset="0"/>
              </a:rPr>
            </a:br>
            <a:r>
              <a:rPr lang="ru-RU" sz="2000" b="1" dirty="0">
                <a:latin typeface="Times New Roman" pitchFamily="18" charset="0"/>
                <a:cs typeface="Times New Roman" pitchFamily="18" charset="0"/>
              </a:rPr>
              <a:t/>
            </a:r>
            <a:br>
              <a:rPr lang="ru-RU" sz="2000" b="1" dirty="0">
                <a:latin typeface="Times New Roman" pitchFamily="18" charset="0"/>
                <a:cs typeface="Times New Roman" pitchFamily="18" charset="0"/>
              </a:rPr>
            </a:br>
            <a:r>
              <a:rPr lang="ru-RU" sz="2000" b="1" dirty="0" smtClean="0">
                <a:latin typeface="Times New Roman" pitchFamily="18" charset="0"/>
                <a:cs typeface="Times New Roman" pitchFamily="18" charset="0"/>
              </a:rPr>
              <a:t>Задачи: </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1.</a:t>
            </a:r>
            <a:r>
              <a:rPr lang="ru-RU" sz="2000" dirty="0" smtClean="0">
                <a:latin typeface="Times New Roman" pitchFamily="18" charset="0"/>
                <a:cs typeface="Times New Roman" pitchFamily="18" charset="0"/>
              </a:rPr>
              <a:t> Поощрение самостоятельности и творчества.</a:t>
            </a:r>
            <a:br>
              <a:rPr lang="ru-RU" sz="2000"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2.</a:t>
            </a:r>
            <a:r>
              <a:rPr lang="ru-RU" sz="2000" dirty="0" smtClean="0">
                <a:latin typeface="Times New Roman" pitchFamily="18" charset="0"/>
                <a:cs typeface="Times New Roman" pitchFamily="18" charset="0"/>
              </a:rPr>
              <a:t> Поддержание инициативы.</a:t>
            </a:r>
            <a:br>
              <a:rPr lang="ru-RU" sz="2000" dirty="0" smtClean="0">
                <a:latin typeface="Times New Roman" pitchFamily="18" charset="0"/>
                <a:cs typeface="Times New Roman" pitchFamily="18" charset="0"/>
              </a:rPr>
            </a:br>
            <a:r>
              <a:rPr lang="ru-RU" sz="2000" b="1" i="1" spc="-40" dirty="0">
                <a:solidFill>
                  <a:prstClr val="black">
                    <a:lumMod val="75000"/>
                    <a:lumOff val="25000"/>
                  </a:prstClr>
                </a:solidFill>
                <a:latin typeface="Times New Roman"/>
                <a:ea typeface="Calibri"/>
              </a:rPr>
              <a:t>Формы организации </a:t>
            </a:r>
            <a:r>
              <a:rPr lang="ru-RU" sz="2000" spc="-40" dirty="0">
                <a:solidFill>
                  <a:prstClr val="black">
                    <a:lumMod val="75000"/>
                    <a:lumOff val="25000"/>
                  </a:prstClr>
                </a:solidFill>
                <a:latin typeface="Times New Roman"/>
                <a:ea typeface="Calibri"/>
              </a:rPr>
              <a:t>детской деятельности: совместная деятельность (малыми </a:t>
            </a:r>
            <a:r>
              <a:rPr lang="ru-RU" sz="2000" spc="-30" dirty="0">
                <a:solidFill>
                  <a:prstClr val="black">
                    <a:lumMod val="75000"/>
                    <a:lumOff val="25000"/>
                  </a:prstClr>
                </a:solidFill>
                <a:latin typeface="Times New Roman"/>
                <a:ea typeface="Calibri"/>
              </a:rPr>
              <a:t>группами, парами и т.д.), самостоятельная детская деятельность.</a:t>
            </a:r>
            <a:br>
              <a:rPr lang="ru-RU" sz="2000" spc="-30" dirty="0">
                <a:solidFill>
                  <a:prstClr val="black">
                    <a:lumMod val="75000"/>
                    <a:lumOff val="25000"/>
                  </a:prstClr>
                </a:solidFill>
                <a:latin typeface="Times New Roman"/>
                <a:ea typeface="Calibri"/>
              </a:rPr>
            </a:br>
            <a:r>
              <a:rPr lang="ru-RU" sz="2000" dirty="0">
                <a:solidFill>
                  <a:prstClr val="black">
                    <a:lumMod val="75000"/>
                    <a:lumOff val="25000"/>
                  </a:prstClr>
                </a:solidFill>
                <a:latin typeface="Arial"/>
                <a:ea typeface="Calibri"/>
              </a:rPr>
              <a:t/>
            </a:r>
            <a:br>
              <a:rPr lang="ru-RU" sz="2000" dirty="0">
                <a:solidFill>
                  <a:prstClr val="black">
                    <a:lumMod val="75000"/>
                    <a:lumOff val="25000"/>
                  </a:prstClr>
                </a:solidFill>
                <a:latin typeface="Arial"/>
                <a:ea typeface="Calibri"/>
              </a:rPr>
            </a:br>
            <a:r>
              <a:rPr lang="ru-RU" sz="2000" i="1" dirty="0">
                <a:solidFill>
                  <a:prstClr val="black">
                    <a:lumMod val="75000"/>
                    <a:lumOff val="25000"/>
                  </a:prstClr>
                </a:solidFill>
                <a:latin typeface="Times New Roman"/>
                <a:ea typeface="Calibri"/>
              </a:rPr>
              <a:t> </a:t>
            </a:r>
            <a:r>
              <a:rPr lang="ru-RU" sz="2000" b="1" i="1" dirty="0">
                <a:solidFill>
                  <a:prstClr val="black">
                    <a:lumMod val="75000"/>
                    <a:lumOff val="25000"/>
                  </a:prstClr>
                </a:solidFill>
                <a:latin typeface="Times New Roman"/>
                <a:ea typeface="Calibri"/>
              </a:rPr>
              <a:t>Методы и приемы</a:t>
            </a:r>
            <a:r>
              <a:rPr lang="ru-RU" sz="2000" i="1" dirty="0">
                <a:solidFill>
                  <a:prstClr val="black">
                    <a:lumMod val="75000"/>
                    <a:lumOff val="25000"/>
                  </a:prstClr>
                </a:solidFill>
                <a:latin typeface="Times New Roman"/>
                <a:ea typeface="Calibri"/>
              </a:rPr>
              <a:t>: </a:t>
            </a:r>
            <a:r>
              <a:rPr lang="ru-RU" sz="2000" dirty="0">
                <a:solidFill>
                  <a:prstClr val="black">
                    <a:lumMod val="75000"/>
                    <a:lumOff val="25000"/>
                  </a:prstClr>
                </a:solidFill>
                <a:latin typeface="Times New Roman"/>
                <a:ea typeface="Calibri"/>
              </a:rPr>
              <a:t>самостоятельная деятельность в лаборатории </a:t>
            </a:r>
            <a:r>
              <a:rPr lang="ru-RU" sz="2000" spc="-35" dirty="0">
                <a:solidFill>
                  <a:prstClr val="black">
                    <a:lumMod val="75000"/>
                    <a:lumOff val="25000"/>
                  </a:prstClr>
                </a:solidFill>
                <a:latin typeface="Times New Roman"/>
                <a:ea typeface="Calibri"/>
              </a:rPr>
              <a:t>«Почемучка», центре преобразования «</a:t>
            </a:r>
            <a:r>
              <a:rPr lang="ru-RU" sz="2000" spc="-35" dirty="0" err="1">
                <a:solidFill>
                  <a:prstClr val="black">
                    <a:lumMod val="75000"/>
                    <a:lumOff val="25000"/>
                  </a:prstClr>
                </a:solidFill>
                <a:latin typeface="Times New Roman"/>
                <a:ea typeface="Calibri"/>
              </a:rPr>
              <a:t>Мастерилка</a:t>
            </a:r>
            <a:r>
              <a:rPr lang="ru-RU" sz="2000" spc="-35" dirty="0">
                <a:solidFill>
                  <a:prstClr val="black">
                    <a:lumMod val="75000"/>
                    <a:lumOff val="25000"/>
                  </a:prstClr>
                </a:solidFill>
                <a:latin typeface="Times New Roman"/>
                <a:ea typeface="Calibri"/>
              </a:rPr>
              <a:t>», в игротеке (настольные </a:t>
            </a:r>
            <a:r>
              <a:rPr lang="ru-RU" sz="2000" spc="-30" dirty="0">
                <a:solidFill>
                  <a:prstClr val="black">
                    <a:lumMod val="75000"/>
                    <a:lumOff val="25000"/>
                  </a:prstClr>
                </a:solidFill>
                <a:latin typeface="Times New Roman"/>
                <a:ea typeface="Calibri"/>
              </a:rPr>
              <a:t>игры «В космических просторах», «Мои друзья», «Почемучка»). </a:t>
            </a:r>
            <a:r>
              <a:rPr lang="ru-RU" sz="2000" spc="-25" dirty="0">
                <a:solidFill>
                  <a:prstClr val="black">
                    <a:lumMod val="75000"/>
                    <a:lumOff val="25000"/>
                  </a:prstClr>
                </a:solidFill>
                <a:latin typeface="Times New Roman"/>
                <a:ea typeface="Calibri"/>
              </a:rPr>
              <a:t>Мы работаем в тесном контакте с другими специалистами детского сада. Большую помощь в работе оказывает педагог психолог, он осуществляет </a:t>
            </a:r>
            <a:r>
              <a:rPr lang="ru-RU" sz="2000" dirty="0">
                <a:solidFill>
                  <a:prstClr val="black">
                    <a:lumMod val="75000"/>
                    <a:lumOff val="25000"/>
                  </a:prstClr>
                </a:solidFill>
                <a:latin typeface="Times New Roman"/>
                <a:ea typeface="Calibri"/>
              </a:rPr>
              <a:t>контроль за развитием детей, проводит консультации для родителей и педагогов инструктор по физическому развитию и музыкальный </a:t>
            </a:r>
            <a:r>
              <a:rPr lang="ru-RU" sz="2000" spc="-30" dirty="0">
                <a:solidFill>
                  <a:prstClr val="black">
                    <a:lumMod val="75000"/>
                    <a:lumOff val="25000"/>
                  </a:prstClr>
                </a:solidFill>
                <a:latin typeface="Times New Roman"/>
                <a:ea typeface="Calibri"/>
              </a:rPr>
              <a:t>руководитель широко используют в своей практике проблемные ситуации, моделирование. Это положительно сказывается на развитии детей. </a:t>
            </a:r>
            <a:endParaRPr lang="ru-RU" sz="2000" b="1" dirty="0">
              <a:latin typeface="Times New Roman" pitchFamily="18" charset="0"/>
              <a:cs typeface="Times New Roman" pitchFamily="18" charset="0"/>
            </a:endParaRPr>
          </a:p>
        </p:txBody>
      </p:sp>
    </p:spTree>
    <p:extLst>
      <p:ext uri="{BB962C8B-B14F-4D97-AF65-F5344CB8AC3E}">
        <p14:creationId xmlns:p14="http://schemas.microsoft.com/office/powerpoint/2010/main" val="4031429260"/>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188640"/>
            <a:ext cx="8856984" cy="6669360"/>
          </a:xfrm>
        </p:spPr>
        <p:txBody>
          <a:bodyPr/>
          <a:lstStyle/>
          <a:p>
            <a:r>
              <a:rPr lang="ru-RU" sz="2200" b="1" spc="-80" dirty="0">
                <a:solidFill>
                  <a:prstClr val="black">
                    <a:lumMod val="75000"/>
                    <a:lumOff val="25000"/>
                  </a:prstClr>
                </a:solidFill>
                <a:latin typeface="Times New Roman"/>
                <a:ea typeface="Calibri"/>
              </a:rPr>
              <a:t>Организация предметно-развивающей среды.</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spc="-40" dirty="0">
                <a:solidFill>
                  <a:prstClr val="black">
                    <a:lumMod val="75000"/>
                    <a:lumOff val="25000"/>
                  </a:prstClr>
                </a:solidFill>
                <a:latin typeface="Times New Roman"/>
                <a:ea typeface="Calibri"/>
              </a:rPr>
              <a:t>        Для выполнения поставленных перед нами задач мы продумали организацию </a:t>
            </a:r>
            <a:r>
              <a:rPr lang="ru-RU" sz="2200" spc="-25" dirty="0">
                <a:solidFill>
                  <a:prstClr val="black">
                    <a:lumMod val="75000"/>
                    <a:lumOff val="25000"/>
                  </a:prstClr>
                </a:solidFill>
                <a:latin typeface="Times New Roman"/>
                <a:ea typeface="Calibri"/>
              </a:rPr>
              <a:t>предметно-развивающей среды в группе. Мы создали в группе микроблоки, </a:t>
            </a:r>
            <a:r>
              <a:rPr lang="ru-RU" sz="2200" spc="-10" dirty="0">
                <a:solidFill>
                  <a:prstClr val="black">
                    <a:lumMod val="75000"/>
                    <a:lumOff val="25000"/>
                  </a:prstClr>
                </a:solidFill>
                <a:latin typeface="Times New Roman"/>
                <a:ea typeface="Calibri"/>
              </a:rPr>
              <a:t>для которых прописали образовательные задачи, предметное содержание </a:t>
            </a:r>
            <a:r>
              <a:rPr lang="ru-RU" sz="2200" spc="-30" dirty="0">
                <a:solidFill>
                  <a:prstClr val="black">
                    <a:lumMod val="75000"/>
                    <a:lumOff val="25000"/>
                  </a:prstClr>
                </a:solidFill>
                <a:latin typeface="Times New Roman"/>
                <a:ea typeface="Calibri"/>
              </a:rPr>
              <a:t>среды и предполагаемую деятельность детей.</a:t>
            </a:r>
            <a:br>
              <a:rPr lang="ru-RU" sz="2200" spc="-30" dirty="0">
                <a:solidFill>
                  <a:prstClr val="black">
                    <a:lumMod val="75000"/>
                    <a:lumOff val="25000"/>
                  </a:prstClr>
                </a:solidFill>
                <a:latin typeface="Times New Roman"/>
                <a:ea typeface="Calibri"/>
              </a:rPr>
            </a:br>
            <a:r>
              <a:rPr lang="ru-RU" sz="2200" dirty="0">
                <a:solidFill>
                  <a:prstClr val="black">
                    <a:lumMod val="75000"/>
                    <a:lumOff val="25000"/>
                  </a:prstClr>
                </a:solidFill>
                <a:latin typeface="Times New Roman"/>
                <a:ea typeface="Calibri"/>
              </a:rPr>
              <a:t> </a:t>
            </a:r>
            <a:r>
              <a:rPr lang="ru-RU" sz="2200" b="1" spc="-50" dirty="0">
                <a:solidFill>
                  <a:prstClr val="black">
                    <a:lumMod val="75000"/>
                    <a:lumOff val="25000"/>
                  </a:prstClr>
                </a:solidFill>
                <a:latin typeface="Times New Roman"/>
                <a:ea typeface="Calibri"/>
              </a:rPr>
              <a:t>Взаимодействие с семьей.</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Times New Roman"/>
                <a:ea typeface="Calibri"/>
              </a:rPr>
              <a:t>      Известно, что ни одну воспитательную или образовательную задачу </a:t>
            </a:r>
            <a:r>
              <a:rPr lang="ru-RU" sz="2200" spc="-30" dirty="0">
                <a:solidFill>
                  <a:prstClr val="black">
                    <a:lumMod val="75000"/>
                    <a:lumOff val="25000"/>
                  </a:prstClr>
                </a:solidFill>
                <a:latin typeface="Times New Roman"/>
                <a:ea typeface="Calibri"/>
              </a:rPr>
              <a:t>нельзя успешно решить без плодотворного контакта с семьей.</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Times New Roman"/>
                <a:ea typeface="Calibri"/>
              </a:rPr>
              <a:t>Свое общение с родителями строим на основе сотрудничества. Используем различные формы взаимодействия с семьей: наглядные, словесные, практические</a:t>
            </a:r>
            <a:r>
              <a:rPr lang="ru-RU" sz="2200" b="1" dirty="0">
                <a:solidFill>
                  <a:prstClr val="black">
                    <a:lumMod val="75000"/>
                    <a:lumOff val="25000"/>
                  </a:prstClr>
                </a:solidFill>
                <a:latin typeface="Times New Roman"/>
                <a:ea typeface="Calibri"/>
              </a:rPr>
              <a:t>.</a:t>
            </a:r>
            <a:br>
              <a:rPr lang="ru-RU" sz="2200" b="1" dirty="0">
                <a:solidFill>
                  <a:prstClr val="black">
                    <a:lumMod val="75000"/>
                    <a:lumOff val="25000"/>
                  </a:prstClr>
                </a:solidFill>
                <a:latin typeface="Times New Roman"/>
                <a:ea typeface="Calibri"/>
              </a:rPr>
            </a:br>
            <a:r>
              <a:rPr lang="ru-RU" sz="2200" b="1" spc="-50" dirty="0">
                <a:solidFill>
                  <a:prstClr val="black">
                    <a:lumMod val="75000"/>
                    <a:lumOff val="25000"/>
                  </a:prstClr>
                </a:solidFill>
                <a:latin typeface="Times New Roman"/>
                <a:ea typeface="Calibri"/>
              </a:rPr>
              <a:t>Работа организуемая с семьей :</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spc="-20" dirty="0">
                <a:solidFill>
                  <a:prstClr val="black">
                    <a:lumMod val="75000"/>
                    <a:lumOff val="25000"/>
                  </a:prstClr>
                </a:solidFill>
                <a:latin typeface="Times New Roman"/>
                <a:ea typeface="Calibri"/>
              </a:rPr>
              <a:t>помогает   нацелить   родителей   на   необходимость   поддержания   в </a:t>
            </a:r>
            <a:r>
              <a:rPr lang="ru-RU" sz="2200" dirty="0">
                <a:solidFill>
                  <a:prstClr val="black">
                    <a:lumMod val="75000"/>
                    <a:lumOff val="25000"/>
                  </a:prstClr>
                </a:solidFill>
                <a:latin typeface="Times New Roman"/>
                <a:ea typeface="Calibri"/>
              </a:rPr>
              <a:t>ребенке пытливости, любознательности;</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spc="-30" dirty="0">
                <a:solidFill>
                  <a:prstClr val="black">
                    <a:lumMod val="75000"/>
                    <a:lumOff val="25000"/>
                  </a:prstClr>
                </a:solidFill>
                <a:latin typeface="Times New Roman"/>
                <a:ea typeface="Calibri"/>
              </a:rPr>
              <a:t>сплачивает семью (многие задания выполняются совместно);</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spc="-20" dirty="0">
                <a:solidFill>
                  <a:prstClr val="black">
                    <a:lumMod val="75000"/>
                    <a:lumOff val="25000"/>
                  </a:prstClr>
                </a:solidFill>
                <a:latin typeface="Times New Roman"/>
                <a:ea typeface="Calibri"/>
              </a:rPr>
              <a:t>позволяет   вовлечь   родителей   в   единое   с   ДОУ   образовательное </a:t>
            </a:r>
            <a:r>
              <a:rPr lang="ru-RU" sz="2200" dirty="0">
                <a:solidFill>
                  <a:prstClr val="black">
                    <a:lumMod val="75000"/>
                    <a:lumOff val="25000"/>
                  </a:prstClr>
                </a:solidFill>
                <a:latin typeface="Times New Roman"/>
                <a:ea typeface="Calibri"/>
              </a:rPr>
              <a:t>пространство.</a:t>
            </a:r>
            <a:br>
              <a:rPr lang="ru-RU" sz="2200" dirty="0">
                <a:solidFill>
                  <a:prstClr val="black">
                    <a:lumMod val="75000"/>
                    <a:lumOff val="25000"/>
                  </a:prstClr>
                </a:solidFill>
                <a:latin typeface="Times New Roman"/>
                <a:ea typeface="Calibri"/>
              </a:rPr>
            </a:br>
            <a:endParaRPr lang="ru-RU" dirty="0"/>
          </a:p>
        </p:txBody>
      </p:sp>
    </p:spTree>
    <p:extLst>
      <p:ext uri="{BB962C8B-B14F-4D97-AF65-F5344CB8AC3E}">
        <p14:creationId xmlns:p14="http://schemas.microsoft.com/office/powerpoint/2010/main" val="227342626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116632"/>
            <a:ext cx="8784976" cy="6741368"/>
          </a:xfrm>
        </p:spPr>
        <p:txBody>
          <a:bodyPr/>
          <a:lstStyle/>
          <a:p>
            <a:r>
              <a:rPr lang="ru-RU" sz="2200" b="1" spc="-70" dirty="0">
                <a:solidFill>
                  <a:prstClr val="black">
                    <a:lumMod val="75000"/>
                    <a:lumOff val="25000"/>
                  </a:prstClr>
                </a:solidFill>
                <a:latin typeface="Times New Roman"/>
                <a:ea typeface="Calibri"/>
              </a:rPr>
              <a:t>Заключение.</a:t>
            </a:r>
            <a:br>
              <a:rPr lang="ru-RU" sz="2200" b="1" spc="-70" dirty="0">
                <a:solidFill>
                  <a:prstClr val="black">
                    <a:lumMod val="75000"/>
                    <a:lumOff val="25000"/>
                  </a:prstClr>
                </a:solidFill>
                <a:latin typeface="Times New Roman"/>
                <a:ea typeface="Calibri"/>
              </a:rPr>
            </a:b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spc="-5" dirty="0">
                <a:solidFill>
                  <a:prstClr val="black">
                    <a:lumMod val="75000"/>
                    <a:lumOff val="25000"/>
                  </a:prstClr>
                </a:solidFill>
                <a:latin typeface="Times New Roman"/>
                <a:ea typeface="Calibri"/>
              </a:rPr>
              <a:t>В результате проделанной работы мы убедились, что проектно-</a:t>
            </a:r>
            <a:r>
              <a:rPr lang="ru-RU" sz="2200" spc="-25" dirty="0">
                <a:solidFill>
                  <a:prstClr val="black">
                    <a:lumMod val="75000"/>
                    <a:lumOff val="25000"/>
                  </a:prstClr>
                </a:solidFill>
                <a:latin typeface="Times New Roman"/>
                <a:ea typeface="Calibri"/>
              </a:rPr>
              <a:t>исследовательская деятельность оказывает позитивное влияние на развитие </a:t>
            </a:r>
            <a:r>
              <a:rPr lang="ru-RU" sz="2200" spc="-30" dirty="0">
                <a:solidFill>
                  <a:prstClr val="black">
                    <a:lumMod val="75000"/>
                    <a:lumOff val="25000"/>
                  </a:prstClr>
                </a:solidFill>
                <a:latin typeface="Times New Roman"/>
                <a:ea typeface="Calibri"/>
              </a:rPr>
              <a:t>познавательных способностей. Несомненно, положительными моментами использования проектно-исследовательской деятельности стало то, что:</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Arial"/>
                <a:ea typeface="Calibri"/>
              </a:rPr>
              <a:t>а) </a:t>
            </a:r>
            <a:r>
              <a:rPr lang="ru-RU" sz="2200" spc="-5" dirty="0">
                <a:solidFill>
                  <a:prstClr val="black">
                    <a:lumMod val="75000"/>
                    <a:lumOff val="25000"/>
                  </a:prstClr>
                </a:solidFill>
                <a:latin typeface="Times New Roman"/>
                <a:ea typeface="Calibri"/>
              </a:rPr>
              <a:t>в  процессе   исследовательской  работы  у  детей  стала </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spc="-5" dirty="0">
                <a:solidFill>
                  <a:prstClr val="black">
                    <a:lumMod val="75000"/>
                    <a:lumOff val="25000"/>
                  </a:prstClr>
                </a:solidFill>
                <a:latin typeface="Times New Roman"/>
                <a:ea typeface="Calibri"/>
              </a:rPr>
              <a:t>     проявляться </a:t>
            </a:r>
            <a:r>
              <a:rPr lang="ru-RU" sz="2200" dirty="0">
                <a:solidFill>
                  <a:prstClr val="black">
                    <a:lumMod val="75000"/>
                    <a:lumOff val="25000"/>
                  </a:prstClr>
                </a:solidFill>
                <a:latin typeface="Times New Roman"/>
                <a:ea typeface="Calibri"/>
              </a:rPr>
              <a:t>культура мышления;</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Arial"/>
                <a:ea typeface="Calibri"/>
              </a:rPr>
              <a:t>б) </a:t>
            </a:r>
            <a:r>
              <a:rPr lang="ru-RU" sz="2200" spc="-30" dirty="0">
                <a:solidFill>
                  <a:prstClr val="black">
                    <a:lumMod val="75000"/>
                    <a:lumOff val="25000"/>
                  </a:prstClr>
                </a:solidFill>
                <a:latin typeface="Times New Roman"/>
                <a:ea typeface="Calibri"/>
              </a:rPr>
              <a:t>появилось умение видеть проблему;</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Arial"/>
                <a:ea typeface="Calibri"/>
              </a:rPr>
              <a:t>в) </a:t>
            </a:r>
            <a:r>
              <a:rPr lang="ru-RU" sz="2200" spc="-30" dirty="0">
                <a:solidFill>
                  <a:prstClr val="black">
                    <a:lumMod val="75000"/>
                    <a:lumOff val="25000"/>
                  </a:prstClr>
                </a:solidFill>
                <a:latin typeface="Times New Roman"/>
                <a:ea typeface="Calibri"/>
              </a:rPr>
              <a:t>появилось умение выдвигать гипотезы;</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Arial"/>
                <a:ea typeface="Calibri"/>
              </a:rPr>
              <a:t>г)  </a:t>
            </a:r>
            <a:r>
              <a:rPr lang="ru-RU" sz="2200" spc="-30" dirty="0">
                <a:solidFill>
                  <a:prstClr val="black">
                    <a:lumMod val="75000"/>
                    <a:lumOff val="25000"/>
                  </a:prstClr>
                </a:solidFill>
                <a:latin typeface="Times New Roman"/>
                <a:ea typeface="Calibri"/>
              </a:rPr>
              <a:t>умение задавать вопросы;</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Arial"/>
                <a:ea typeface="Calibri"/>
              </a:rPr>
              <a:t>д) </a:t>
            </a:r>
            <a:r>
              <a:rPr lang="ru-RU" sz="2200" spc="-30" dirty="0">
                <a:solidFill>
                  <a:prstClr val="black">
                    <a:lumMod val="75000"/>
                    <a:lumOff val="25000"/>
                  </a:prstClr>
                </a:solidFill>
                <a:latin typeface="Times New Roman"/>
                <a:ea typeface="Calibri"/>
              </a:rPr>
              <a:t>умение давать определения некоторым понятиям;</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Arial"/>
                <a:ea typeface="Calibri"/>
              </a:rPr>
              <a:t>е) </a:t>
            </a:r>
            <a:r>
              <a:rPr lang="ru-RU" sz="2200" spc="-30" dirty="0">
                <a:solidFill>
                  <a:prstClr val="black">
                    <a:lumMod val="75000"/>
                    <a:lumOff val="25000"/>
                  </a:prstClr>
                </a:solidFill>
                <a:latin typeface="Times New Roman"/>
                <a:ea typeface="Calibri"/>
              </a:rPr>
              <a:t>сформировались классификационные умения;</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Arial"/>
                <a:ea typeface="Calibri"/>
              </a:rPr>
              <a:t>ж) </a:t>
            </a:r>
            <a:r>
              <a:rPr lang="ru-RU" sz="2200" spc="-30" dirty="0">
                <a:solidFill>
                  <a:prstClr val="black">
                    <a:lumMod val="75000"/>
                    <a:lumOff val="25000"/>
                  </a:prstClr>
                </a:solidFill>
                <a:latin typeface="Times New Roman"/>
                <a:ea typeface="Calibri"/>
              </a:rPr>
              <a:t>появилось умения выдвигать идеи и их оценивать;</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dirty="0">
                <a:solidFill>
                  <a:prstClr val="black">
                    <a:lumMod val="75000"/>
                    <a:lumOff val="25000"/>
                  </a:prstClr>
                </a:solidFill>
                <a:latin typeface="Arial"/>
                <a:ea typeface="Calibri"/>
              </a:rPr>
              <a:t>з) </a:t>
            </a:r>
            <a:r>
              <a:rPr lang="ru-RU" sz="2200" spc="-30" dirty="0">
                <a:solidFill>
                  <a:prstClr val="black">
                    <a:lumMod val="75000"/>
                    <a:lumOff val="25000"/>
                  </a:prstClr>
                </a:solidFill>
                <a:latin typeface="Times New Roman"/>
                <a:ea typeface="Calibri"/>
              </a:rPr>
              <a:t>появились навыки исследовательского поведения.</a:t>
            </a: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endParaRPr lang="ru-RU" dirty="0"/>
          </a:p>
        </p:txBody>
      </p:sp>
    </p:spTree>
    <p:extLst>
      <p:ext uri="{BB962C8B-B14F-4D97-AF65-F5344CB8AC3E}">
        <p14:creationId xmlns:p14="http://schemas.microsoft.com/office/powerpoint/2010/main" val="3818739757"/>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858000"/>
          </a:xfrm>
        </p:spPr>
        <p:txBody>
          <a:bodyPr>
            <a:normAutofit fontScale="90000"/>
          </a:bodyPr>
          <a:lstStyle/>
          <a:p>
            <a:pPr marL="6350" marR="21590" indent="336550"/>
            <a:r>
              <a:rPr lang="ru-RU" sz="2600" b="1" dirty="0" smtClean="0"/>
              <a:t>        </a:t>
            </a:r>
            <a:br>
              <a:rPr lang="ru-RU" sz="2600" b="1" dirty="0" smtClean="0"/>
            </a:br>
            <a:r>
              <a:rPr lang="ru-RU" sz="2600" b="1" dirty="0"/>
              <a:t/>
            </a:r>
            <a:br>
              <a:rPr lang="ru-RU" sz="2600" b="1" dirty="0"/>
            </a:br>
            <a:r>
              <a:rPr lang="ru-RU" sz="2600" b="1" dirty="0" smtClean="0"/>
              <a:t/>
            </a:r>
            <a:br>
              <a:rPr lang="ru-RU" sz="2600" b="1" dirty="0" smtClean="0"/>
            </a:br>
            <a:r>
              <a:rPr lang="ru-RU" sz="2600" b="1" dirty="0"/>
              <a:t/>
            </a:r>
            <a:br>
              <a:rPr lang="ru-RU" sz="2600" b="1" dirty="0"/>
            </a:br>
            <a:r>
              <a:rPr lang="ru-RU" sz="2600" b="1" dirty="0" smtClean="0"/>
              <a:t/>
            </a:r>
            <a:br>
              <a:rPr lang="ru-RU" sz="2600" b="1" dirty="0" smtClean="0"/>
            </a:br>
            <a:r>
              <a:rPr lang="ru-RU" sz="2600" b="1" dirty="0"/>
              <a:t> </a:t>
            </a:r>
            <a:r>
              <a:rPr lang="ru-RU" sz="2600" b="1" dirty="0" smtClean="0"/>
              <a:t>                          </a:t>
            </a:r>
            <a:r>
              <a:rPr lang="ru-RU" sz="1800" b="1" dirty="0" smtClean="0"/>
              <a:t/>
            </a:r>
            <a:br>
              <a:rPr lang="ru-RU" sz="1800" b="1" dirty="0" smtClean="0"/>
            </a:br>
            <a:r>
              <a:rPr lang="ru-RU" sz="1800" b="1" dirty="0" smtClean="0"/>
              <a:t>          </a:t>
            </a:r>
            <a:r>
              <a:rPr lang="ru-RU" sz="1800" b="1" dirty="0">
                <a:solidFill>
                  <a:prstClr val="black">
                    <a:lumMod val="75000"/>
                    <a:lumOff val="25000"/>
                  </a:prstClr>
                </a:solidFill>
              </a:rPr>
              <a:t>ПРИМЕРНЫЕ ПРОЕКТЫ</a:t>
            </a:r>
            <a:r>
              <a:rPr lang="ru-RU" sz="1800" b="1" dirty="0" smtClean="0"/>
              <a:t> </a:t>
            </a:r>
            <a:r>
              <a:rPr lang="ru-RU" sz="1800" b="1" dirty="0">
                <a:solidFill>
                  <a:prstClr val="black">
                    <a:lumMod val="75000"/>
                    <a:lumOff val="25000"/>
                  </a:prstClr>
                </a:solidFill>
              </a:rPr>
              <a:t>ИССЛЕДОВАТЕЛЬСКОЙ ДЕЯТЕЛЬНОСТИ</a:t>
            </a:r>
            <a:r>
              <a:rPr lang="ru-RU" sz="1800" b="1" dirty="0" smtClean="0">
                <a:solidFill>
                  <a:prstClr val="black">
                    <a:lumMod val="75000"/>
                    <a:lumOff val="25000"/>
                  </a:prstClr>
                </a:solidFill>
              </a:rPr>
              <a:t>:</a:t>
            </a:r>
            <a:r>
              <a:rPr lang="ru-RU" sz="1800" b="1" dirty="0" smtClean="0"/>
              <a:t/>
            </a:r>
            <a:br>
              <a:rPr lang="ru-RU" sz="1800" b="1" dirty="0" smtClean="0"/>
            </a:br>
            <a:r>
              <a:rPr lang="ru-RU" sz="1800" b="1" dirty="0" smtClean="0"/>
              <a:t>ПРОЕКТ «ЗДРАВСТВУЙ, ДЕРЕВО!»</a:t>
            </a:r>
            <a:br>
              <a:rPr lang="ru-RU" sz="1800" b="1" dirty="0" smtClean="0"/>
            </a:br>
            <a:r>
              <a:rPr lang="en-US" sz="1600" b="1" dirty="0" smtClean="0"/>
              <a:t>I – </a:t>
            </a:r>
            <a:r>
              <a:rPr lang="ru-RU" sz="1600" b="1" dirty="0" smtClean="0"/>
              <a:t>Й ЭТАП:</a:t>
            </a:r>
            <a:r>
              <a:rPr lang="ru-RU" sz="1600" b="1" dirty="0" smtClean="0">
                <a:effectLst/>
                <a:latin typeface="Times New Roman"/>
                <a:ea typeface="Calibri"/>
              </a:rPr>
              <a:t> </a:t>
            </a:r>
            <a:r>
              <a:rPr lang="ru-RU" sz="2400" dirty="0" smtClean="0">
                <a:effectLst/>
                <a:latin typeface="Times New Roman"/>
                <a:ea typeface="Calibri"/>
              </a:rPr>
              <a:t>Выбор цели и объекта наблюдения. На данном этапе необходимо определиться с тем, что станет объектом исследования, причем с одной стороны выбор объекта должен оставаться за детьми, а с другой стороны, педагогу следует направлять процесс принятия решения таким </a:t>
            </a:r>
            <a:r>
              <a:rPr lang="ru-RU" sz="2400" spc="-5" dirty="0" smtClean="0">
                <a:effectLst/>
                <a:latin typeface="Times New Roman"/>
                <a:ea typeface="Calibri"/>
              </a:rPr>
              <a:t>образом, чтобы группа пришла к единому мнению. Для этого педагогу следует обратить внимание детей на определенное растение, рассказать что-нибудь </a:t>
            </a:r>
            <a:r>
              <a:rPr lang="ru-RU" sz="2400" dirty="0" smtClean="0">
                <a:effectLst/>
                <a:latin typeface="Times New Roman"/>
                <a:ea typeface="Calibri"/>
              </a:rPr>
              <a:t>интересное о нем.</a:t>
            </a:r>
            <a:r>
              <a:rPr lang="ru-RU" sz="2400" dirty="0">
                <a:latin typeface="Times New Roman"/>
                <a:ea typeface="Calibri"/>
              </a:rPr>
              <a:t/>
            </a:r>
            <a:br>
              <a:rPr lang="ru-RU" sz="2400" dirty="0">
                <a:latin typeface="Times New Roman"/>
                <a:ea typeface="Calibri"/>
              </a:rPr>
            </a:br>
            <a:r>
              <a:rPr lang="en-US" sz="1600" b="1" dirty="0" smtClean="0">
                <a:latin typeface="Times New Roman"/>
                <a:ea typeface="Calibri"/>
              </a:rPr>
              <a:t>II</a:t>
            </a:r>
            <a:r>
              <a:rPr lang="ru-RU" sz="1600" b="1" dirty="0" smtClean="0">
                <a:latin typeface="Times New Roman"/>
                <a:ea typeface="Calibri"/>
              </a:rPr>
              <a:t> – Й ЭТАП: </a:t>
            </a:r>
            <a:r>
              <a:rPr lang="ru-RU" sz="2400" spc="-5" dirty="0" smtClean="0">
                <a:effectLst/>
                <a:latin typeface="Times New Roman"/>
                <a:ea typeface="Calibri"/>
              </a:rPr>
              <a:t>Подготовка необходимых материалов и оборудования.</a:t>
            </a:r>
            <a:r>
              <a:rPr lang="ru-RU" sz="2400" dirty="0" smtClean="0">
                <a:effectLst/>
                <a:latin typeface="Arial"/>
                <a:ea typeface="Calibri"/>
              </a:rPr>
              <a:t/>
            </a:r>
            <a:br>
              <a:rPr lang="ru-RU" sz="2400" dirty="0" smtClean="0">
                <a:effectLst/>
                <a:latin typeface="Arial"/>
                <a:ea typeface="Calibri"/>
              </a:rPr>
            </a:br>
            <a:r>
              <a:rPr lang="ru-RU" sz="2400" spc="-5" dirty="0" smtClean="0">
                <a:effectLst/>
                <a:latin typeface="Times New Roman"/>
                <a:ea typeface="Calibri"/>
              </a:rPr>
              <a:t>На данном этапе необходимо произвести подготовку всего, что будет </a:t>
            </a:r>
            <a:r>
              <a:rPr lang="ru-RU" sz="2400" spc="-15" dirty="0" smtClean="0">
                <a:effectLst/>
                <a:latin typeface="Times New Roman"/>
                <a:ea typeface="Calibri"/>
              </a:rPr>
              <a:t>требоваться в процессе исследовательской деятельности и при представлении </a:t>
            </a:r>
            <a:r>
              <a:rPr lang="ru-RU" sz="2400" spc="-5" dirty="0" smtClean="0">
                <a:effectLst/>
                <a:latin typeface="Times New Roman"/>
                <a:ea typeface="Calibri"/>
              </a:rPr>
              <a:t>результатов, дошкольник проектный исследовательский образовательный.</a:t>
            </a:r>
            <a:r>
              <a:rPr lang="ru-RU" sz="2400" spc="-5" dirty="0">
                <a:latin typeface="Times New Roman"/>
                <a:ea typeface="Calibri"/>
              </a:rPr>
              <a:t/>
            </a:r>
            <a:br>
              <a:rPr lang="ru-RU" sz="2400" spc="-5" dirty="0">
                <a:latin typeface="Times New Roman"/>
                <a:ea typeface="Calibri"/>
              </a:rPr>
            </a:br>
            <a:r>
              <a:rPr lang="en-US" sz="1600" b="1" spc="-5" dirty="0" smtClean="0">
                <a:latin typeface="Times New Roman"/>
                <a:ea typeface="Calibri"/>
              </a:rPr>
              <a:t>III – </a:t>
            </a:r>
            <a:r>
              <a:rPr lang="ru-RU" sz="1600" b="1" spc="-5" dirty="0" smtClean="0">
                <a:latin typeface="Times New Roman"/>
                <a:ea typeface="Calibri"/>
              </a:rPr>
              <a:t>Й ЭТАП: </a:t>
            </a:r>
            <a:r>
              <a:rPr lang="ru-RU" sz="2400" spc="-5" dirty="0" smtClean="0">
                <a:latin typeface="Times New Roman"/>
                <a:ea typeface="Calibri"/>
              </a:rPr>
              <a:t>Активная деятельность детей, наблюдения за объектами.</a:t>
            </a:r>
            <a:r>
              <a:rPr lang="ru-RU" sz="2400" spc="-10" dirty="0" smtClean="0">
                <a:effectLst/>
                <a:latin typeface="Times New Roman"/>
                <a:ea typeface="Calibri"/>
              </a:rPr>
              <a:t> На данном этапе деятельность детей состоит в сочинении рассказов и </a:t>
            </a:r>
            <a:r>
              <a:rPr lang="ru-RU" sz="2400" dirty="0" smtClean="0">
                <a:effectLst/>
                <a:latin typeface="Times New Roman"/>
                <a:ea typeface="Calibri"/>
              </a:rPr>
              <a:t>сказок, их иллюстрации, отражении результатов исследований в играх, </a:t>
            </a:r>
            <a:r>
              <a:rPr lang="ru-RU" sz="2400" spc="-5" dirty="0" smtClean="0">
                <a:effectLst/>
                <a:latin typeface="Times New Roman"/>
                <a:ea typeface="Calibri"/>
              </a:rPr>
              <a:t>разработке природоохранных знаков, проведении праздника «День дерева», </a:t>
            </a:r>
            <a:r>
              <a:rPr lang="ru-RU" sz="2400" dirty="0" smtClean="0">
                <a:effectLst/>
                <a:latin typeface="Times New Roman"/>
                <a:ea typeface="Calibri"/>
              </a:rPr>
              <a:t>составлении рекламы дерева, подборе литературы о нем.</a:t>
            </a:r>
            <a:r>
              <a:rPr lang="ru-RU" sz="2400" spc="-5" dirty="0">
                <a:latin typeface="Times New Roman"/>
                <a:ea typeface="Calibri"/>
              </a:rPr>
              <a:t/>
            </a:r>
            <a:br>
              <a:rPr lang="ru-RU" sz="2400" spc="-5" dirty="0">
                <a:latin typeface="Times New Roman"/>
                <a:ea typeface="Calibri"/>
              </a:rPr>
            </a:br>
            <a:r>
              <a:rPr lang="en-US" sz="1600" b="1" spc="-5" dirty="0" smtClean="0">
                <a:latin typeface="Times New Roman"/>
                <a:ea typeface="Calibri"/>
              </a:rPr>
              <a:t>IV – </a:t>
            </a:r>
            <a:r>
              <a:rPr lang="ru-RU" sz="1600" b="1" spc="-5" dirty="0" smtClean="0">
                <a:latin typeface="Times New Roman"/>
                <a:ea typeface="Calibri"/>
              </a:rPr>
              <a:t>ЭТАП: </a:t>
            </a:r>
            <a:r>
              <a:rPr lang="ru-RU" sz="2400" spc="-5" dirty="0" smtClean="0">
                <a:latin typeface="Times New Roman"/>
                <a:ea typeface="Calibri"/>
              </a:rPr>
              <a:t>Заключительный, подведение итогов проделанной работы, выводы.</a:t>
            </a:r>
            <a:r>
              <a:rPr lang="ru-RU" sz="2000" spc="-5" dirty="0" smtClean="0">
                <a:latin typeface="Times New Roman"/>
                <a:ea typeface="Calibri"/>
              </a:rPr>
              <a:t/>
            </a:r>
            <a:br>
              <a:rPr lang="ru-RU" sz="2000" spc="-5" dirty="0" smtClean="0">
                <a:latin typeface="Times New Roman"/>
                <a:ea typeface="Calibri"/>
              </a:rPr>
            </a:br>
            <a:r>
              <a:rPr lang="ru-RU" sz="2000" spc="-5" dirty="0">
                <a:latin typeface="Times New Roman"/>
                <a:ea typeface="Calibri"/>
              </a:rPr>
              <a:t/>
            </a:r>
            <a:br>
              <a:rPr lang="ru-RU" sz="2000" spc="-5" dirty="0">
                <a:latin typeface="Times New Roman"/>
                <a:ea typeface="Calibri"/>
              </a:rPr>
            </a:br>
            <a:r>
              <a:rPr lang="ru-RU" sz="1200" dirty="0" smtClean="0">
                <a:effectLst/>
                <a:latin typeface="Arial"/>
                <a:ea typeface="Calibri"/>
              </a:rPr>
              <a:t/>
            </a:r>
            <a:br>
              <a:rPr lang="ru-RU" sz="1200" dirty="0" smtClean="0">
                <a:effectLst/>
                <a:latin typeface="Arial"/>
                <a:ea typeface="Calibri"/>
              </a:rPr>
            </a:br>
            <a:r>
              <a:rPr lang="ru-RU" sz="2000" dirty="0" smtClean="0">
                <a:effectLst/>
                <a:latin typeface="Arial"/>
                <a:ea typeface="Calibri"/>
              </a:rPr>
              <a:t/>
            </a:r>
            <a:br>
              <a:rPr lang="ru-RU" sz="2000" dirty="0" smtClean="0">
                <a:effectLst/>
                <a:latin typeface="Arial"/>
                <a:ea typeface="Calibri"/>
              </a:rPr>
            </a:br>
            <a:r>
              <a:rPr lang="ru-RU" sz="2000" b="1" dirty="0" smtClean="0"/>
              <a:t/>
            </a:r>
            <a:br>
              <a:rPr lang="ru-RU" sz="2000" b="1" dirty="0" smtClean="0"/>
            </a:br>
            <a:r>
              <a:rPr lang="ru-RU" sz="2600" dirty="0" smtClean="0"/>
              <a:t/>
            </a:r>
            <a:br>
              <a:rPr lang="ru-RU" sz="2600" dirty="0" smtClean="0"/>
            </a:br>
            <a:r>
              <a:rPr lang="ru-RU" sz="2600" dirty="0" smtClean="0"/>
              <a:t/>
            </a:r>
            <a:br>
              <a:rPr lang="ru-RU" sz="2600" dirty="0" smtClean="0"/>
            </a:br>
            <a:endParaRPr lang="ru-RU" sz="2600" dirty="0"/>
          </a:p>
        </p:txBody>
      </p:sp>
    </p:spTree>
    <p:extLst>
      <p:ext uri="{BB962C8B-B14F-4D97-AF65-F5344CB8AC3E}">
        <p14:creationId xmlns:p14="http://schemas.microsoft.com/office/powerpoint/2010/main" val="3713596257"/>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178698"/>
          </a:xfrm>
        </p:spPr>
        <p:txBody>
          <a:bodyPr>
            <a:normAutofit/>
          </a:bodyPr>
          <a:lstStyle/>
          <a:p>
            <a:pPr marL="12065" marR="6350" indent="330835">
              <a:lnSpc>
                <a:spcPts val="1585"/>
              </a:lnSpc>
              <a:spcBef>
                <a:spcPts val="25"/>
              </a:spcBef>
              <a:spcAft>
                <a:spcPts val="0"/>
              </a:spcAft>
            </a:pPr>
            <a:r>
              <a:rPr lang="ru-RU" sz="2000" b="1" dirty="0" smtClean="0"/>
              <a:t>        </a:t>
            </a:r>
            <a:r>
              <a:rPr lang="ru-RU" sz="1800" b="1" dirty="0" smtClean="0"/>
              <a:t>ОФОРМЛЕНИЕ  «ДНЕВНИКА НАБЛЮДЕНИЙ»</a:t>
            </a:r>
            <a:r>
              <a:rPr lang="ru-RU" sz="2600" b="1" dirty="0" smtClean="0"/>
              <a:t/>
            </a:r>
            <a:br>
              <a:rPr lang="ru-RU" sz="2600" b="1" dirty="0" smtClean="0"/>
            </a:br>
            <a:r>
              <a:rPr lang="ru-RU" sz="2600" b="1" dirty="0" smtClean="0"/>
              <a:t/>
            </a:r>
            <a:br>
              <a:rPr lang="ru-RU" sz="2600" b="1" dirty="0" smtClean="0"/>
            </a:br>
            <a:r>
              <a:rPr lang="ru-RU" sz="2200" b="1" spc="-5" dirty="0" smtClean="0">
                <a:effectLst/>
                <a:latin typeface="Times New Roman"/>
                <a:ea typeface="Calibri"/>
              </a:rPr>
              <a:t>На первой странице </a:t>
            </a:r>
            <a:r>
              <a:rPr lang="ru-RU" sz="2200" spc="-5" dirty="0" smtClean="0">
                <a:effectLst/>
                <a:latin typeface="Times New Roman"/>
                <a:ea typeface="Calibri"/>
              </a:rPr>
              <a:t>альбома дети должны изобразить портрет дерева и написать его имя, можно использовать и фотографию детей с деревом.</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
            </a:r>
            <a:br>
              <a:rPr lang="ru-RU" sz="2200" dirty="0" smtClean="0">
                <a:effectLst/>
                <a:latin typeface="Arial"/>
                <a:ea typeface="Calibri"/>
              </a:rPr>
            </a:br>
            <a:r>
              <a:rPr lang="ru-RU" sz="2200" b="1" dirty="0" smtClean="0">
                <a:effectLst/>
                <a:latin typeface="Times New Roman"/>
                <a:ea typeface="Calibri"/>
              </a:rPr>
              <a:t>Вторая страница </a:t>
            </a:r>
            <a:r>
              <a:rPr lang="ru-RU" sz="2200" dirty="0" smtClean="0">
                <a:effectLst/>
                <a:latin typeface="Times New Roman"/>
                <a:ea typeface="Calibri"/>
              </a:rPr>
              <a:t>альбома носит называние «Что нужно нашему дереву?». Здесь ребята должны определить и изобразить, что необходимо дереву, без чего оно не может существовать.</a:t>
            </a:r>
            <a:br>
              <a:rPr lang="ru-RU" sz="2200" dirty="0" smtClean="0">
                <a:effectLst/>
                <a:latin typeface="Times New Roman"/>
                <a:ea typeface="Calibri"/>
              </a:rPr>
            </a:br>
            <a:r>
              <a:rPr lang="ru-RU" sz="2200" dirty="0" smtClean="0">
                <a:effectLst/>
                <a:latin typeface="Times New Roman"/>
                <a:ea typeface="Calibri"/>
              </a:rPr>
              <a:t>Обычно дети изображают солнце, поскольку дереву необходимы свет и тепло, воду, почву, ветер, дождевого червя, пчелу. В процессе этой деятельности у детей формируется представление о наличии тесных </a:t>
            </a:r>
            <a:r>
              <a:rPr lang="ru-RU" sz="2200" spc="-15" dirty="0" smtClean="0">
                <a:effectLst/>
                <a:latin typeface="Times New Roman"/>
                <a:ea typeface="Calibri"/>
              </a:rPr>
              <a:t>взаимосвязей растений с объектами живой и неживой природы, и формируется </a:t>
            </a:r>
            <a:r>
              <a:rPr lang="ru-RU" sz="2200" spc="-10" dirty="0" smtClean="0">
                <a:effectLst/>
                <a:latin typeface="Times New Roman"/>
                <a:ea typeface="Calibri"/>
              </a:rPr>
              <a:t>понимание того, что никакой живой организм не может существовать отдельно </a:t>
            </a:r>
            <a:r>
              <a:rPr lang="ru-RU" sz="2200" dirty="0" smtClean="0">
                <a:effectLst/>
                <a:latin typeface="Times New Roman"/>
                <a:ea typeface="Calibri"/>
              </a:rPr>
              <a:t>от других, жизнь зависит от многих факторов.</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
            </a:r>
            <a:br>
              <a:rPr lang="ru-RU" sz="2200" dirty="0" smtClean="0">
                <a:effectLst/>
                <a:latin typeface="Arial"/>
                <a:ea typeface="Calibri"/>
              </a:rPr>
            </a:br>
            <a:r>
              <a:rPr lang="ru-RU" sz="2200" b="1" dirty="0" smtClean="0">
                <a:effectLst/>
                <a:latin typeface="Times New Roman"/>
                <a:ea typeface="Calibri"/>
              </a:rPr>
              <a:t>Третья страница </a:t>
            </a:r>
            <a:r>
              <a:rPr lang="ru-RU" sz="2200" dirty="0" smtClean="0">
                <a:effectLst/>
                <a:latin typeface="Times New Roman"/>
                <a:ea typeface="Calibri"/>
              </a:rPr>
              <a:t>альбома называется «Паспорт нашего дерева». На данной странице фиксируется общая информация о дереве: его возраст, </a:t>
            </a:r>
            <a:r>
              <a:rPr lang="ru-RU" sz="2200" spc="-10" dirty="0" smtClean="0">
                <a:effectLst/>
                <a:latin typeface="Times New Roman"/>
                <a:ea typeface="Calibri"/>
              </a:rPr>
              <a:t>высота, диаметр ствола, соседние деревья, наличие рядом молодых деревьев </a:t>
            </a:r>
            <a:r>
              <a:rPr lang="ru-RU" sz="2200" dirty="0" smtClean="0">
                <a:effectLst/>
                <a:latin typeface="Times New Roman"/>
                <a:ea typeface="Calibri"/>
              </a:rPr>
              <a:t>этого же вида или поросли, наличие птичьих гнезд и т.п.</a:t>
            </a:r>
            <a:r>
              <a:rPr lang="ru-RU" sz="2200" dirty="0" smtClean="0">
                <a:effectLst/>
                <a:latin typeface="Arial"/>
                <a:ea typeface="Calibri"/>
              </a:rPr>
              <a:t/>
            </a:r>
            <a:br>
              <a:rPr lang="ru-RU" sz="2200" dirty="0" smtClean="0">
                <a:effectLst/>
                <a:latin typeface="Arial"/>
                <a:ea typeface="Calibri"/>
              </a:rPr>
            </a:br>
            <a:r>
              <a:rPr lang="ru-RU" sz="2200" dirty="0" smtClean="0"/>
              <a:t/>
            </a:r>
            <a:br>
              <a:rPr lang="ru-RU" sz="2200" dirty="0" smtClean="0"/>
            </a:br>
            <a:r>
              <a:rPr lang="ru-RU" sz="2200" dirty="0" smtClean="0">
                <a:effectLst/>
                <a:latin typeface="Times New Roman"/>
                <a:ea typeface="Calibri"/>
              </a:rPr>
              <a:t>Остальные страницы альбома предназначены для записи </a:t>
            </a:r>
            <a:r>
              <a:rPr lang="ru-RU" sz="2200" spc="-5" dirty="0" smtClean="0">
                <a:effectLst/>
                <a:latin typeface="Times New Roman"/>
                <a:ea typeface="Calibri"/>
              </a:rPr>
              <a:t>впечатлений, высказываний детей, результатов наблюдений, рисунков детей.</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Отдельно в альбоме дети должны нарисовать «портрет дерева» в различные сезоны. Страницу, содержащую стихи, загадки, пословицы и поговорки могут помочь сделать родители.</a:t>
            </a:r>
            <a:endParaRPr lang="ru-RU" sz="2200" dirty="0"/>
          </a:p>
        </p:txBody>
      </p:sp>
    </p:spTree>
    <p:extLst>
      <p:ext uri="{BB962C8B-B14F-4D97-AF65-F5344CB8AC3E}">
        <p14:creationId xmlns:p14="http://schemas.microsoft.com/office/powerpoint/2010/main" val="4158597011"/>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034682"/>
          </a:xfrm>
        </p:spPr>
        <p:txBody>
          <a:bodyPr>
            <a:normAutofit/>
          </a:bodyPr>
          <a:lstStyle/>
          <a:p>
            <a:pPr marR="6350" lvl="0" algn="l">
              <a:lnSpc>
                <a:spcPts val="1585"/>
              </a:lnSpc>
              <a:spcAft>
                <a:spcPts val="0"/>
              </a:spcAft>
              <a:tabLst>
                <a:tab pos="935990" algn="l"/>
              </a:tabLst>
            </a:pPr>
            <a:r>
              <a:rPr lang="ru-RU" sz="2600" b="1" dirty="0" smtClean="0"/>
              <a:t>                </a:t>
            </a:r>
            <a:r>
              <a:rPr lang="ru-RU" sz="1800" b="1" dirty="0" smtClean="0"/>
              <a:t>ОСНОВНЫЕ ЗАДАЧИ ПРОЕКТА:</a:t>
            </a:r>
            <a:r>
              <a:rPr lang="ru-RU" sz="2600" b="1" dirty="0" smtClean="0"/>
              <a:t/>
            </a:r>
            <a:br>
              <a:rPr lang="ru-RU" sz="2600" b="1" dirty="0" smtClean="0"/>
            </a:br>
            <a:r>
              <a:rPr lang="ru-RU" sz="2200" dirty="0" smtClean="0"/>
              <a:t/>
            </a:r>
            <a:br>
              <a:rPr lang="ru-RU" sz="2200" dirty="0" smtClean="0"/>
            </a:br>
            <a:r>
              <a:rPr lang="ru-RU" sz="2200" dirty="0" smtClean="0"/>
              <a:t>1. </a:t>
            </a:r>
            <a:r>
              <a:rPr lang="ru-RU" sz="2200" dirty="0" smtClean="0">
                <a:effectLst/>
                <a:latin typeface="Times New Roman"/>
                <a:ea typeface="Calibri"/>
              </a:rPr>
              <a:t>Выбрать дерево, которое нравится больше всего. Узнать, как </a:t>
            </a:r>
            <a:br>
              <a:rPr lang="ru-RU" sz="2200" dirty="0" smtClean="0">
                <a:effectLst/>
                <a:latin typeface="Times New Roman"/>
                <a:ea typeface="Calibri"/>
              </a:rPr>
            </a:br>
            <a:r>
              <a:rPr lang="ru-RU" sz="2200" dirty="0">
                <a:latin typeface="Times New Roman"/>
                <a:ea typeface="Calibri"/>
              </a:rPr>
              <a:t> </a:t>
            </a:r>
            <a:r>
              <a:rPr lang="ru-RU" sz="2200" dirty="0" smtClean="0">
                <a:latin typeface="Times New Roman"/>
                <a:ea typeface="Calibri"/>
              </a:rPr>
              <a:t>    </a:t>
            </a:r>
            <a:r>
              <a:rPr lang="ru-RU" sz="2200" dirty="0" smtClean="0">
                <a:effectLst/>
                <a:latin typeface="Times New Roman"/>
                <a:ea typeface="Calibri"/>
              </a:rPr>
              <a:t>оно называется.</a:t>
            </a:r>
            <a:br>
              <a:rPr lang="ru-RU" sz="2200"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2. </a:t>
            </a:r>
            <a:r>
              <a:rPr lang="ru-RU" sz="2200" spc="-15" dirty="0" smtClean="0">
                <a:effectLst/>
                <a:latin typeface="Times New Roman"/>
                <a:ea typeface="Calibri"/>
              </a:rPr>
              <a:t>Подумать, на что (или на кого) похоже дерево, и подобрать для </a:t>
            </a:r>
            <a:br>
              <a:rPr lang="ru-RU" sz="2200" spc="-15" dirty="0" smtClean="0">
                <a:effectLst/>
                <a:latin typeface="Times New Roman"/>
                <a:ea typeface="Calibri"/>
              </a:rPr>
            </a:br>
            <a:r>
              <a:rPr lang="ru-RU" sz="2200" spc="-15" dirty="0">
                <a:latin typeface="Times New Roman"/>
                <a:ea typeface="Calibri"/>
              </a:rPr>
              <a:t> </a:t>
            </a:r>
            <a:r>
              <a:rPr lang="ru-RU" sz="2200" spc="-15" dirty="0" smtClean="0">
                <a:latin typeface="Times New Roman"/>
                <a:ea typeface="Calibri"/>
              </a:rPr>
              <a:t>    </a:t>
            </a:r>
            <a:r>
              <a:rPr lang="ru-RU" sz="2200" spc="-15" dirty="0" smtClean="0">
                <a:effectLst/>
                <a:latin typeface="Times New Roman"/>
                <a:ea typeface="Calibri"/>
              </a:rPr>
              <a:t>него </a:t>
            </a:r>
            <a:r>
              <a:rPr lang="ru-RU" sz="2200" dirty="0" smtClean="0">
                <a:effectLst/>
                <a:latin typeface="Times New Roman"/>
                <a:ea typeface="Calibri"/>
              </a:rPr>
              <a:t>подходящее «имя».</a:t>
            </a:r>
            <a:br>
              <a:rPr lang="ru-RU" sz="2200"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3. </a:t>
            </a:r>
            <a:r>
              <a:rPr lang="ru-RU" sz="2200" spc="-10" dirty="0" smtClean="0">
                <a:effectLst/>
                <a:latin typeface="Times New Roman"/>
                <a:ea typeface="Calibri"/>
              </a:rPr>
              <a:t>Узнать, кто посадил это дерево. Поинтересоваться, не связана ли </a:t>
            </a:r>
            <a:br>
              <a:rPr lang="ru-RU" sz="2200" spc="-10" dirty="0" smtClean="0">
                <a:effectLst/>
                <a:latin typeface="Times New Roman"/>
                <a:ea typeface="Calibri"/>
              </a:rPr>
            </a:br>
            <a:r>
              <a:rPr lang="ru-RU" sz="2200" spc="-10" dirty="0">
                <a:latin typeface="Times New Roman"/>
                <a:ea typeface="Calibri"/>
              </a:rPr>
              <a:t> </a:t>
            </a:r>
            <a:r>
              <a:rPr lang="ru-RU" sz="2200" spc="-10" dirty="0" smtClean="0">
                <a:latin typeface="Times New Roman"/>
                <a:ea typeface="Calibri"/>
              </a:rPr>
              <a:t>    </a:t>
            </a:r>
            <a:r>
              <a:rPr lang="ru-RU" sz="2200" spc="-10" dirty="0" smtClean="0">
                <a:effectLst/>
                <a:latin typeface="Times New Roman"/>
                <a:ea typeface="Calibri"/>
              </a:rPr>
              <a:t>с </a:t>
            </a:r>
            <a:r>
              <a:rPr lang="ru-RU" sz="2200" dirty="0" smtClean="0">
                <a:effectLst/>
                <a:latin typeface="Times New Roman"/>
                <a:ea typeface="Calibri"/>
              </a:rPr>
              <a:t>ним какая-нибудь интересная история.</a:t>
            </a:r>
            <a:br>
              <a:rPr lang="ru-RU" sz="2200"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spc="-80" dirty="0" smtClean="0">
                <a:effectLst/>
                <a:latin typeface="Times New Roman"/>
                <a:ea typeface="Calibri"/>
              </a:rPr>
              <a:t>4.</a:t>
            </a:r>
            <a:r>
              <a:rPr lang="ru-RU" sz="2200" dirty="0" smtClean="0">
                <a:effectLst/>
                <a:latin typeface="Times New Roman"/>
                <a:ea typeface="Calibri"/>
              </a:rPr>
              <a:t> Познакомиться со своим деревом - подойти к нему, сказать </a:t>
            </a:r>
            <a:br>
              <a:rPr lang="ru-RU" sz="2200" dirty="0" smtClean="0">
                <a:effectLst/>
                <a:latin typeface="Times New Roman"/>
                <a:ea typeface="Calibri"/>
              </a:rPr>
            </a:br>
            <a:r>
              <a:rPr lang="ru-RU" sz="2200" dirty="0">
                <a:latin typeface="Times New Roman"/>
                <a:ea typeface="Calibri"/>
              </a:rPr>
              <a:t> </a:t>
            </a:r>
            <a:r>
              <a:rPr lang="ru-RU" sz="2200" dirty="0" smtClean="0">
                <a:latin typeface="Times New Roman"/>
                <a:ea typeface="Calibri"/>
              </a:rPr>
              <a:t>   </a:t>
            </a:r>
            <a:r>
              <a:rPr lang="ru-RU" sz="2200" dirty="0" smtClean="0">
                <a:effectLst/>
                <a:latin typeface="Times New Roman"/>
                <a:ea typeface="Calibri"/>
              </a:rPr>
              <a:t>«Здравствуй!», шепнуть свое имя, сказать, как его теперь зовут,</a:t>
            </a:r>
            <a:br>
              <a:rPr lang="ru-RU" sz="2200" dirty="0" smtClean="0">
                <a:effectLst/>
                <a:latin typeface="Times New Roman"/>
                <a:ea typeface="Calibri"/>
              </a:rPr>
            </a:br>
            <a:r>
              <a:rPr lang="ru-RU" sz="2200" dirty="0">
                <a:latin typeface="Times New Roman"/>
                <a:ea typeface="Calibri"/>
              </a:rPr>
              <a:t> </a:t>
            </a:r>
            <a:r>
              <a:rPr lang="ru-RU" sz="2200" dirty="0" smtClean="0">
                <a:latin typeface="Times New Roman"/>
                <a:ea typeface="Calibri"/>
              </a:rPr>
              <a:t>  </a:t>
            </a:r>
            <a:r>
              <a:rPr lang="ru-RU" sz="2200" dirty="0" smtClean="0">
                <a:effectLst/>
                <a:latin typeface="Times New Roman"/>
                <a:ea typeface="Calibri"/>
              </a:rPr>
              <a:t> обнять, погладить кору, послушать.</a:t>
            </a:r>
            <a:br>
              <a:rPr lang="ru-RU" sz="2200"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spc="-95" dirty="0" smtClean="0">
                <a:effectLst/>
                <a:latin typeface="Times New Roman"/>
                <a:ea typeface="Calibri"/>
              </a:rPr>
              <a:t>5.</a:t>
            </a:r>
            <a:r>
              <a:rPr lang="ru-RU" sz="2200" dirty="0" smtClean="0">
                <a:effectLst/>
                <a:latin typeface="Times New Roman"/>
                <a:ea typeface="Calibri"/>
              </a:rPr>
              <a:t> </a:t>
            </a:r>
            <a:r>
              <a:rPr lang="ru-RU" sz="2200" spc="-10" dirty="0" smtClean="0">
                <a:effectLst/>
                <a:latin typeface="Times New Roman"/>
                <a:ea typeface="Calibri"/>
              </a:rPr>
              <a:t>Подготовить оборудование для исследований и альбом, в котором</a:t>
            </a:r>
            <a:br>
              <a:rPr lang="ru-RU" sz="2200" spc="-10" dirty="0" smtClean="0">
                <a:effectLst/>
                <a:latin typeface="Times New Roman"/>
                <a:ea typeface="Calibri"/>
              </a:rPr>
            </a:br>
            <a:r>
              <a:rPr lang="ru-RU" sz="2200" spc="-10" dirty="0" smtClean="0">
                <a:effectLst/>
                <a:latin typeface="Times New Roman"/>
                <a:ea typeface="Calibri"/>
              </a:rPr>
              <a:t>    </a:t>
            </a:r>
            <a:r>
              <a:rPr lang="ru-RU" sz="2200" dirty="0" smtClean="0">
                <a:effectLst/>
                <a:latin typeface="Times New Roman"/>
                <a:ea typeface="Calibri"/>
              </a:rPr>
              <a:t>отмечаются результаты наблюдений за жизнью дерева</a:t>
            </a:r>
            <a:r>
              <a:rPr lang="ru-RU" sz="2000" dirty="0" smtClean="0">
                <a:effectLst/>
                <a:latin typeface="Times New Roman"/>
                <a:ea typeface="Calibri"/>
              </a:rPr>
              <a:t>.</a:t>
            </a:r>
            <a:r>
              <a:rPr lang="ru-RU" sz="2000" dirty="0" smtClean="0">
                <a:effectLst/>
                <a:latin typeface="Arial"/>
                <a:ea typeface="Calibri"/>
              </a:rPr>
              <a:t/>
            </a:r>
            <a:br>
              <a:rPr lang="ru-RU" sz="2000" dirty="0" smtClean="0">
                <a:effectLst/>
                <a:latin typeface="Arial"/>
                <a:ea typeface="Calibri"/>
              </a:rPr>
            </a:br>
            <a:r>
              <a:rPr lang="ru-RU" sz="2000" b="1" dirty="0" smtClean="0">
                <a:effectLst/>
                <a:latin typeface="Arial"/>
                <a:ea typeface="Calibri"/>
              </a:rPr>
              <a:t/>
            </a:r>
            <a:br>
              <a:rPr lang="ru-RU" sz="2000" b="1" dirty="0" smtClean="0">
                <a:effectLst/>
                <a:latin typeface="Arial"/>
                <a:ea typeface="Calibri"/>
              </a:rPr>
            </a:br>
            <a:r>
              <a:rPr lang="ru-RU" sz="2000" b="1" dirty="0">
                <a:latin typeface="Arial"/>
                <a:ea typeface="Calibri"/>
              </a:rPr>
              <a:t> </a:t>
            </a:r>
            <a:r>
              <a:rPr lang="ru-RU" sz="2000" b="1" dirty="0" smtClean="0">
                <a:latin typeface="Arial"/>
                <a:ea typeface="Calibri"/>
              </a:rPr>
              <a:t/>
            </a:r>
            <a:br>
              <a:rPr lang="ru-RU" sz="2000" b="1" dirty="0" smtClean="0">
                <a:latin typeface="Arial"/>
                <a:ea typeface="Calibri"/>
              </a:rPr>
            </a:br>
            <a:r>
              <a:rPr lang="ru-RU" sz="2600" dirty="0" smtClean="0">
                <a:latin typeface="Arial"/>
                <a:ea typeface="Calibri"/>
              </a:rPr>
              <a:t/>
            </a:r>
            <a:br>
              <a:rPr lang="ru-RU" sz="2600" dirty="0" smtClean="0">
                <a:latin typeface="Arial"/>
                <a:ea typeface="Calibri"/>
              </a:rPr>
            </a:br>
            <a:r>
              <a:rPr lang="ru-RU" sz="2600" dirty="0" smtClean="0"/>
              <a:t/>
            </a:r>
            <a:br>
              <a:rPr lang="ru-RU" sz="2600" dirty="0" smtClean="0"/>
            </a:br>
            <a:endParaRPr lang="ru-RU" sz="2600" dirty="0"/>
          </a:p>
        </p:txBody>
      </p:sp>
    </p:spTree>
    <p:extLst>
      <p:ext uri="{BB962C8B-B14F-4D97-AF65-F5344CB8AC3E}">
        <p14:creationId xmlns:p14="http://schemas.microsoft.com/office/powerpoint/2010/main" val="3202547662"/>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0"/>
            <a:ext cx="8712968" cy="6858000"/>
          </a:xfrm>
        </p:spPr>
        <p:txBody>
          <a:bodyPr>
            <a:normAutofit fontScale="90000"/>
          </a:bodyPr>
          <a:lstStyle/>
          <a:p>
            <a:pPr marR="18415" lvl="0">
              <a:lnSpc>
                <a:spcPts val="1585"/>
              </a:lnSpc>
            </a:pPr>
            <a:r>
              <a:rPr lang="ru-RU" sz="2600" b="1" dirty="0"/>
              <a:t/>
            </a:r>
            <a:br>
              <a:rPr lang="ru-RU" sz="2600" b="1" dirty="0"/>
            </a:br>
            <a:r>
              <a:rPr lang="ru-RU" sz="2600" b="1" dirty="0"/>
              <a:t/>
            </a:r>
            <a:br>
              <a:rPr lang="ru-RU" sz="2600" b="1" dirty="0"/>
            </a:br>
            <a:r>
              <a:rPr lang="ru-RU" sz="2000" b="1" dirty="0" smtClean="0"/>
              <a:t/>
            </a:r>
            <a:br>
              <a:rPr lang="ru-RU" sz="2000" b="1" dirty="0" smtClean="0"/>
            </a:br>
            <a:r>
              <a:rPr lang="ru-RU" sz="2000" b="1" dirty="0" smtClean="0"/>
              <a:t>                              ЭТАПЫ ПРОЕКТОВ:</a:t>
            </a:r>
            <a:r>
              <a:rPr lang="ru-RU" sz="2000" b="1" dirty="0"/>
              <a:t/>
            </a:r>
            <a:br>
              <a:rPr lang="ru-RU" sz="2000" b="1" dirty="0"/>
            </a:br>
            <a:r>
              <a:rPr lang="en-US" sz="1600" b="1" dirty="0" smtClean="0"/>
              <a:t>I</a:t>
            </a:r>
            <a:r>
              <a:rPr lang="ru-RU" sz="1600" b="1" dirty="0" smtClean="0"/>
              <a:t>-Й ЭТАП - ПРОЕКТИРОВАНИЕ</a:t>
            </a:r>
            <a:r>
              <a:rPr lang="ru-RU" sz="2600" b="1" dirty="0" smtClean="0"/>
              <a:t/>
            </a:r>
            <a:br>
              <a:rPr lang="ru-RU" sz="2600" b="1" dirty="0" smtClean="0"/>
            </a:br>
            <a:r>
              <a:rPr lang="ru-RU" sz="2000" dirty="0" smtClean="0">
                <a:effectLst/>
                <a:latin typeface="Times New Roman"/>
                <a:ea typeface="Calibri"/>
              </a:rPr>
              <a:t>•</a:t>
            </a:r>
            <a:r>
              <a:rPr lang="ru-RU" sz="2000" dirty="0">
                <a:latin typeface="Times New Roman"/>
                <a:ea typeface="Calibri"/>
              </a:rPr>
              <a:t> </a:t>
            </a:r>
            <a:r>
              <a:rPr lang="ru-RU" sz="2000" dirty="0" smtClean="0">
                <a:latin typeface="Times New Roman"/>
                <a:ea typeface="Calibri"/>
              </a:rPr>
              <a:t>  </a:t>
            </a:r>
            <a:r>
              <a:rPr lang="ru-RU" sz="2400" dirty="0" smtClean="0">
                <a:effectLst/>
                <a:latin typeface="Times New Roman"/>
                <a:ea typeface="Calibri"/>
              </a:rPr>
              <a:t>беседы («Что такое соль и для чего она нужна?», «Что мы хотим</a:t>
            </a:r>
            <a:r>
              <a:rPr lang="ru-RU" sz="2400" dirty="0" smtClean="0">
                <a:effectLst/>
                <a:latin typeface="Arial"/>
                <a:ea typeface="Calibri"/>
              </a:rPr>
              <a:t/>
            </a:r>
            <a:br>
              <a:rPr lang="ru-RU" sz="2400" dirty="0" smtClean="0">
                <a:effectLst/>
                <a:latin typeface="Arial"/>
                <a:ea typeface="Calibri"/>
              </a:rPr>
            </a:br>
            <a:r>
              <a:rPr lang="ru-RU" sz="2400" spc="-10" dirty="0" smtClean="0">
                <a:effectLst/>
                <a:latin typeface="Times New Roman"/>
                <a:ea typeface="Calibri"/>
              </a:rPr>
              <a:t>    узнать о соли?», «Где можно найти нужную информацию»);</a:t>
            </a:r>
            <a:r>
              <a:rPr lang="ru-RU" sz="2400" dirty="0" smtClean="0">
                <a:effectLst/>
                <a:latin typeface="Arial"/>
                <a:ea typeface="Calibri"/>
              </a:rPr>
              <a:t/>
            </a:r>
            <a:br>
              <a:rPr lang="ru-RU" sz="2400" dirty="0" smtClean="0">
                <a:effectLst/>
                <a:latin typeface="Arial"/>
                <a:ea typeface="Calibri"/>
              </a:rPr>
            </a:br>
            <a:r>
              <a:rPr lang="ru-RU" sz="2400" dirty="0" smtClean="0">
                <a:effectLst/>
                <a:latin typeface="Times New Roman"/>
                <a:ea typeface="Calibri"/>
              </a:rPr>
              <a:t>•</a:t>
            </a:r>
            <a:r>
              <a:rPr lang="ru-RU" sz="2400" dirty="0">
                <a:latin typeface="Times New Roman"/>
                <a:ea typeface="Calibri"/>
              </a:rPr>
              <a:t> </a:t>
            </a:r>
            <a:r>
              <a:rPr lang="ru-RU" sz="2400" dirty="0" smtClean="0">
                <a:latin typeface="Times New Roman"/>
                <a:ea typeface="Calibri"/>
              </a:rPr>
              <a:t>  </a:t>
            </a:r>
            <a:r>
              <a:rPr lang="ru-RU" sz="2400" spc="-5" dirty="0" smtClean="0">
                <a:effectLst/>
                <a:latin typeface="Times New Roman"/>
                <a:ea typeface="Calibri"/>
              </a:rPr>
              <a:t>рассматривание энциклопедий, чтение книг;</a:t>
            </a:r>
            <a:r>
              <a:rPr lang="ru-RU" sz="2400" dirty="0" smtClean="0">
                <a:effectLst/>
                <a:latin typeface="Arial"/>
                <a:ea typeface="Calibri"/>
              </a:rPr>
              <a:t/>
            </a:r>
            <a:br>
              <a:rPr lang="ru-RU" sz="2400" dirty="0" smtClean="0">
                <a:effectLst/>
                <a:latin typeface="Arial"/>
                <a:ea typeface="Calibri"/>
              </a:rPr>
            </a:br>
            <a:r>
              <a:rPr lang="ru-RU" sz="2400" dirty="0" smtClean="0">
                <a:effectLst/>
                <a:latin typeface="Times New Roman"/>
                <a:ea typeface="Calibri"/>
              </a:rPr>
              <a:t>•   </a:t>
            </a:r>
            <a:r>
              <a:rPr lang="ru-RU" sz="2400" spc="-5" dirty="0" smtClean="0">
                <a:effectLst/>
                <a:latin typeface="Times New Roman"/>
                <a:ea typeface="Calibri"/>
              </a:rPr>
              <a:t>формулировка проблемных вопросов;</a:t>
            </a:r>
            <a:r>
              <a:rPr lang="ru-RU" sz="2400" dirty="0" smtClean="0">
                <a:effectLst/>
                <a:latin typeface="Arial"/>
                <a:ea typeface="Calibri"/>
              </a:rPr>
              <a:t/>
            </a:r>
            <a:br>
              <a:rPr lang="ru-RU" sz="2400" dirty="0" smtClean="0">
                <a:effectLst/>
                <a:latin typeface="Arial"/>
                <a:ea typeface="Calibri"/>
              </a:rPr>
            </a:br>
            <a:r>
              <a:rPr lang="ru-RU" sz="2400" dirty="0" smtClean="0">
                <a:effectLst/>
                <a:latin typeface="Times New Roman"/>
                <a:ea typeface="Calibri"/>
              </a:rPr>
              <a:t>• </a:t>
            </a:r>
            <a:r>
              <a:rPr lang="ru-RU" sz="2400" spc="-15" dirty="0" smtClean="0">
                <a:effectLst/>
                <a:latin typeface="Times New Roman"/>
                <a:ea typeface="Calibri"/>
              </a:rPr>
              <a:t>  выдвижение гипотез;</a:t>
            </a:r>
            <a:r>
              <a:rPr lang="ru-RU" sz="2400" dirty="0" smtClean="0">
                <a:effectLst/>
                <a:latin typeface="Arial"/>
                <a:ea typeface="Calibri"/>
              </a:rPr>
              <a:t/>
            </a:r>
            <a:br>
              <a:rPr lang="ru-RU" sz="2400" dirty="0" smtClean="0">
                <a:effectLst/>
                <a:latin typeface="Arial"/>
                <a:ea typeface="Calibri"/>
              </a:rPr>
            </a:br>
            <a:r>
              <a:rPr lang="ru-RU" sz="2400" dirty="0" smtClean="0">
                <a:effectLst/>
                <a:latin typeface="Times New Roman"/>
                <a:ea typeface="Calibri"/>
              </a:rPr>
              <a:t>• </a:t>
            </a:r>
            <a:r>
              <a:rPr lang="ru-RU" sz="2400" spc="-15" dirty="0" smtClean="0">
                <a:effectLst/>
                <a:latin typeface="Times New Roman"/>
                <a:ea typeface="Calibri"/>
              </a:rPr>
              <a:t>  планирование работы.</a:t>
            </a:r>
            <a:br>
              <a:rPr lang="ru-RU" sz="2400" spc="-15" dirty="0" smtClean="0">
                <a:effectLst/>
                <a:latin typeface="Times New Roman"/>
                <a:ea typeface="Calibri"/>
              </a:rPr>
            </a:br>
            <a:r>
              <a:rPr lang="ru-RU" sz="2000" spc="-15" dirty="0">
                <a:latin typeface="Times New Roman"/>
                <a:ea typeface="Calibri"/>
              </a:rPr>
              <a:t/>
            </a:r>
            <a:br>
              <a:rPr lang="ru-RU" sz="2000" spc="-15" dirty="0">
                <a:latin typeface="Times New Roman"/>
                <a:ea typeface="Calibri"/>
              </a:rPr>
            </a:br>
            <a:r>
              <a:rPr lang="en-US" sz="1600" b="1" dirty="0" smtClean="0">
                <a:solidFill>
                  <a:prstClr val="black"/>
                </a:solidFill>
              </a:rPr>
              <a:t>II</a:t>
            </a:r>
            <a:r>
              <a:rPr lang="ru-RU" sz="1600" b="1" dirty="0">
                <a:solidFill>
                  <a:prstClr val="black"/>
                </a:solidFill>
              </a:rPr>
              <a:t>-Й ЭТАП </a:t>
            </a:r>
            <a:r>
              <a:rPr lang="ru-RU" sz="1600" b="1" dirty="0" smtClean="0">
                <a:solidFill>
                  <a:prstClr val="black"/>
                </a:solidFill>
              </a:rPr>
              <a:t>– ТЕХНОЛОГИЧЕСКИЙ</a:t>
            </a:r>
            <a:r>
              <a:rPr lang="ru-RU" sz="2000" b="1" dirty="0" smtClean="0">
                <a:solidFill>
                  <a:prstClr val="black"/>
                </a:solidFill>
              </a:rPr>
              <a:t/>
            </a:r>
            <a:br>
              <a:rPr lang="ru-RU" sz="2000" b="1" dirty="0" smtClean="0">
                <a:solidFill>
                  <a:prstClr val="black"/>
                </a:solidFill>
              </a:rPr>
            </a:br>
            <a:r>
              <a:rPr lang="ru-RU" sz="2000" dirty="0">
                <a:solidFill>
                  <a:prstClr val="black"/>
                </a:solidFill>
                <a:latin typeface="Times New Roman"/>
                <a:ea typeface="Calibri"/>
              </a:rPr>
              <a:t>• </a:t>
            </a:r>
            <a:r>
              <a:rPr lang="ru-RU" sz="2000" dirty="0" smtClean="0">
                <a:solidFill>
                  <a:prstClr val="black"/>
                </a:solidFill>
                <a:latin typeface="Times New Roman"/>
                <a:ea typeface="Calibri"/>
              </a:rPr>
              <a:t>  </a:t>
            </a:r>
            <a:r>
              <a:rPr lang="ru-RU" sz="2400" dirty="0" smtClean="0">
                <a:effectLst/>
                <a:latin typeface="Times New Roman"/>
                <a:ea typeface="Calibri"/>
              </a:rPr>
              <a:t>сбор информации из разных источников (энциклопедии, словари, </a:t>
            </a:r>
            <a:r>
              <a:rPr lang="ru-RU" sz="2400" dirty="0" smtClean="0">
                <a:effectLst/>
                <a:latin typeface="Arial"/>
                <a:ea typeface="Calibri"/>
              </a:rPr>
              <a:t/>
            </a:r>
            <a:br>
              <a:rPr lang="ru-RU" sz="2400" dirty="0" smtClean="0">
                <a:effectLst/>
                <a:latin typeface="Arial"/>
                <a:ea typeface="Calibri"/>
              </a:rPr>
            </a:br>
            <a:r>
              <a:rPr lang="ru-RU" sz="2400" spc="-5" dirty="0" smtClean="0">
                <a:effectLst/>
                <a:latin typeface="Times New Roman"/>
                <a:ea typeface="Calibri"/>
              </a:rPr>
              <a:t>    рассказы взрослых, самостоятельные суждения, телепередачи,  </a:t>
            </a:r>
            <a:r>
              <a:rPr lang="ru-RU" sz="2400" dirty="0" smtClean="0">
                <a:effectLst/>
                <a:latin typeface="Arial"/>
                <a:ea typeface="Calibri"/>
              </a:rPr>
              <a:t/>
            </a:r>
            <a:br>
              <a:rPr lang="ru-RU" sz="2400" dirty="0" smtClean="0">
                <a:effectLst/>
                <a:latin typeface="Arial"/>
                <a:ea typeface="Calibri"/>
              </a:rPr>
            </a:br>
            <a:r>
              <a:rPr lang="ru-RU" sz="2400" spc="-5" dirty="0" smtClean="0">
                <a:effectLst/>
                <a:latin typeface="Times New Roman"/>
                <a:ea typeface="Calibri"/>
              </a:rPr>
              <a:t>    Интернет);</a:t>
            </a:r>
            <a:r>
              <a:rPr lang="ru-RU" sz="2400" dirty="0" smtClean="0">
                <a:effectLst/>
                <a:latin typeface="Arial"/>
                <a:ea typeface="Calibri"/>
              </a:rPr>
              <a:t/>
            </a:r>
            <a:br>
              <a:rPr lang="ru-RU" sz="2400" dirty="0" smtClean="0">
                <a:effectLst/>
                <a:latin typeface="Arial"/>
                <a:ea typeface="Calibri"/>
              </a:rPr>
            </a:br>
            <a:r>
              <a:rPr lang="ru-RU" sz="2400" dirty="0">
                <a:solidFill>
                  <a:prstClr val="black"/>
                </a:solidFill>
                <a:latin typeface="Times New Roman"/>
                <a:ea typeface="Calibri"/>
              </a:rPr>
              <a:t>• </a:t>
            </a:r>
            <a:r>
              <a:rPr lang="ru-RU" sz="2400" dirty="0" smtClean="0">
                <a:solidFill>
                  <a:prstClr val="black"/>
                </a:solidFill>
                <a:latin typeface="Times New Roman"/>
                <a:ea typeface="Calibri"/>
              </a:rPr>
              <a:t> </a:t>
            </a:r>
            <a:r>
              <a:rPr lang="ru-RU" sz="2400" dirty="0" smtClean="0">
                <a:effectLst/>
                <a:latin typeface="Times New Roman"/>
                <a:ea typeface="Calibri"/>
              </a:rPr>
              <a:t>беседы («Соль в пословицах, поговорках, загадках», «Какая бывает  </a:t>
            </a:r>
            <a:r>
              <a:rPr lang="ru-RU" sz="2400" dirty="0" smtClean="0">
                <a:effectLst/>
                <a:latin typeface="Arial"/>
                <a:ea typeface="Calibri"/>
              </a:rPr>
              <a:t/>
            </a:r>
            <a:br>
              <a:rPr lang="ru-RU" sz="2400" dirty="0" smtClean="0">
                <a:effectLst/>
                <a:latin typeface="Arial"/>
                <a:ea typeface="Calibri"/>
              </a:rPr>
            </a:br>
            <a:r>
              <a:rPr lang="ru-RU" sz="2400" dirty="0" smtClean="0">
                <a:effectLst/>
                <a:latin typeface="Times New Roman"/>
                <a:ea typeface="Calibri"/>
              </a:rPr>
              <a:t>    соль?»);</a:t>
            </a:r>
            <a:r>
              <a:rPr lang="ru-RU" sz="2400" dirty="0" smtClean="0">
                <a:effectLst/>
                <a:latin typeface="Arial"/>
                <a:ea typeface="Calibri"/>
              </a:rPr>
              <a:t/>
            </a:r>
            <a:br>
              <a:rPr lang="ru-RU" sz="2400" dirty="0" smtClean="0">
                <a:effectLst/>
                <a:latin typeface="Arial"/>
                <a:ea typeface="Calibri"/>
              </a:rPr>
            </a:br>
            <a:r>
              <a:rPr lang="ru-RU" sz="2400" dirty="0">
                <a:solidFill>
                  <a:prstClr val="black"/>
                </a:solidFill>
                <a:latin typeface="Times New Roman"/>
                <a:ea typeface="Calibri"/>
              </a:rPr>
              <a:t>• </a:t>
            </a:r>
            <a:r>
              <a:rPr lang="ru-RU" sz="2400" dirty="0" smtClean="0">
                <a:solidFill>
                  <a:prstClr val="black"/>
                </a:solidFill>
                <a:latin typeface="Times New Roman"/>
                <a:ea typeface="Calibri"/>
              </a:rPr>
              <a:t> </a:t>
            </a:r>
            <a:r>
              <a:rPr lang="ru-RU" sz="2400" dirty="0" smtClean="0">
                <a:effectLst/>
                <a:latin typeface="Times New Roman"/>
                <a:ea typeface="Calibri"/>
              </a:rPr>
              <a:t>сбор образцов соли (морская пищевая, поваренная, каменная, </a:t>
            </a:r>
            <a:r>
              <a:rPr lang="ru-RU" sz="2400" dirty="0" smtClean="0">
                <a:effectLst/>
                <a:latin typeface="Arial"/>
                <a:ea typeface="Calibri"/>
              </a:rPr>
              <a:t/>
            </a:r>
            <a:br>
              <a:rPr lang="ru-RU" sz="2400" dirty="0" smtClean="0">
                <a:effectLst/>
                <a:latin typeface="Arial"/>
                <a:ea typeface="Calibri"/>
              </a:rPr>
            </a:br>
            <a:r>
              <a:rPr lang="ru-RU" sz="2400" dirty="0" smtClean="0">
                <a:effectLst/>
                <a:latin typeface="Times New Roman"/>
                <a:ea typeface="Calibri"/>
              </a:rPr>
              <a:t>    йодированная, «Экстра», соль для ванн);</a:t>
            </a:r>
            <a:r>
              <a:rPr lang="ru-RU" sz="2400" dirty="0" smtClean="0">
                <a:effectLst/>
                <a:latin typeface="Arial"/>
                <a:ea typeface="Calibri"/>
              </a:rPr>
              <a:t/>
            </a:r>
            <a:br>
              <a:rPr lang="ru-RU" sz="2400" dirty="0" smtClean="0">
                <a:effectLst/>
                <a:latin typeface="Arial"/>
                <a:ea typeface="Calibri"/>
              </a:rPr>
            </a:br>
            <a:r>
              <a:rPr lang="ru-RU" sz="2400" dirty="0">
                <a:solidFill>
                  <a:prstClr val="black"/>
                </a:solidFill>
                <a:latin typeface="Times New Roman"/>
                <a:ea typeface="Calibri"/>
              </a:rPr>
              <a:t>• </a:t>
            </a:r>
            <a:r>
              <a:rPr lang="ru-RU" sz="2400" dirty="0" smtClean="0">
                <a:solidFill>
                  <a:prstClr val="black"/>
                </a:solidFill>
                <a:latin typeface="Times New Roman"/>
                <a:ea typeface="Calibri"/>
              </a:rPr>
              <a:t>  </a:t>
            </a:r>
            <a:r>
              <a:rPr lang="ru-RU" sz="2400" dirty="0" smtClean="0">
                <a:effectLst/>
                <a:latin typeface="Times New Roman"/>
                <a:ea typeface="Calibri"/>
              </a:rPr>
              <a:t>опыты («Растворяется ли соль в воде?», «Как влияет соль на </a:t>
            </a:r>
            <a:r>
              <a:rPr lang="ru-RU" sz="2400" dirty="0" smtClean="0">
                <a:effectLst/>
                <a:latin typeface="Arial"/>
                <a:ea typeface="Calibri"/>
              </a:rPr>
              <a:t/>
            </a:r>
            <a:br>
              <a:rPr lang="ru-RU" sz="2400" dirty="0" smtClean="0">
                <a:effectLst/>
                <a:latin typeface="Arial"/>
                <a:ea typeface="Calibri"/>
              </a:rPr>
            </a:br>
            <a:r>
              <a:rPr lang="ru-RU" sz="2400" spc="-5" dirty="0" smtClean="0">
                <a:effectLst/>
                <a:latin typeface="Times New Roman"/>
                <a:ea typeface="Calibri"/>
              </a:rPr>
              <a:t>    свойства воды?», «Куда девается соль при испарении?»,  </a:t>
            </a:r>
            <a:br>
              <a:rPr lang="ru-RU" sz="2400" spc="-5" dirty="0" smtClean="0">
                <a:effectLst/>
                <a:latin typeface="Times New Roman"/>
                <a:ea typeface="Calibri"/>
              </a:rPr>
            </a:br>
            <a:r>
              <a:rPr lang="ru-RU" sz="2400" spc="-5" dirty="0">
                <a:latin typeface="Times New Roman"/>
                <a:ea typeface="Calibri"/>
              </a:rPr>
              <a:t> </a:t>
            </a:r>
            <a:r>
              <a:rPr lang="ru-RU" sz="2400" spc="-5" dirty="0" smtClean="0">
                <a:latin typeface="Times New Roman"/>
                <a:ea typeface="Calibri"/>
              </a:rPr>
              <a:t>   </a:t>
            </a:r>
            <a:r>
              <a:rPr lang="ru-RU" sz="2400" spc="-5" dirty="0" smtClean="0">
                <a:effectLst/>
                <a:latin typeface="Times New Roman"/>
                <a:ea typeface="Calibri"/>
              </a:rPr>
              <a:t>«Выращивание </a:t>
            </a:r>
            <a:r>
              <a:rPr lang="ru-RU" sz="2400" dirty="0">
                <a:solidFill>
                  <a:prstClr val="black">
                    <a:lumMod val="75000"/>
                    <a:lumOff val="25000"/>
                  </a:prstClr>
                </a:solidFill>
                <a:latin typeface="Times New Roman"/>
                <a:ea typeface="Calibri"/>
              </a:rPr>
              <a:t>кристаллов»);</a:t>
            </a:r>
            <a:r>
              <a:rPr lang="ru-RU" sz="2400" spc="-5" dirty="0" smtClean="0">
                <a:effectLst/>
                <a:latin typeface="Times New Roman"/>
                <a:ea typeface="Calibri"/>
              </a:rPr>
              <a:t> </a:t>
            </a:r>
            <a:r>
              <a:rPr lang="ru-RU" sz="2400" dirty="0" smtClean="0">
                <a:effectLst/>
                <a:latin typeface="Arial"/>
                <a:ea typeface="Calibri"/>
              </a:rPr>
              <a:t/>
            </a:r>
            <a:br>
              <a:rPr lang="ru-RU" sz="2400" dirty="0" smtClean="0">
                <a:effectLst/>
                <a:latin typeface="Arial"/>
                <a:ea typeface="Calibri"/>
              </a:rPr>
            </a:br>
            <a:r>
              <a:rPr lang="ru-RU" sz="2400" dirty="0" smtClean="0">
                <a:effectLst/>
                <a:latin typeface="Times New Roman"/>
                <a:ea typeface="Calibri"/>
              </a:rPr>
              <a:t>•   </a:t>
            </a:r>
            <a:r>
              <a:rPr lang="ru-RU" sz="2400" spc="-20" dirty="0" smtClean="0">
                <a:effectLst/>
                <a:latin typeface="Times New Roman"/>
                <a:ea typeface="Calibri"/>
              </a:rPr>
              <a:t>наблюдения («Как мама использует соль?»).</a:t>
            </a:r>
            <a:br>
              <a:rPr lang="ru-RU" sz="2400" spc="-20" dirty="0" smtClean="0">
                <a:effectLst/>
                <a:latin typeface="Times New Roman"/>
                <a:ea typeface="Calibri"/>
              </a:rPr>
            </a:br>
            <a:r>
              <a:rPr lang="ru-RU" sz="2400" spc="-20" dirty="0" smtClean="0">
                <a:effectLst/>
                <a:latin typeface="Times New Roman"/>
                <a:ea typeface="Calibri"/>
              </a:rPr>
              <a:t/>
            </a:r>
            <a:br>
              <a:rPr lang="ru-RU" sz="2400" spc="-20" dirty="0" smtClean="0">
                <a:effectLst/>
                <a:latin typeface="Times New Roman"/>
                <a:ea typeface="Calibri"/>
              </a:rPr>
            </a:br>
            <a:r>
              <a:rPr lang="en-US" sz="1600" b="1" dirty="0" smtClean="0">
                <a:solidFill>
                  <a:prstClr val="black"/>
                </a:solidFill>
              </a:rPr>
              <a:t>III</a:t>
            </a:r>
            <a:r>
              <a:rPr lang="ru-RU" sz="1600" b="1" dirty="0">
                <a:solidFill>
                  <a:prstClr val="black"/>
                </a:solidFill>
              </a:rPr>
              <a:t>-Й ЭТАП – </a:t>
            </a:r>
            <a:r>
              <a:rPr lang="ru-RU" sz="1600" b="1" dirty="0" smtClean="0">
                <a:solidFill>
                  <a:prstClr val="black"/>
                </a:solidFill>
              </a:rPr>
              <a:t>РЕФЛЕКСИВНЫЙ</a:t>
            </a:r>
            <a:r>
              <a:rPr lang="ru-RU" sz="2000" b="1" dirty="0">
                <a:solidFill>
                  <a:prstClr val="black"/>
                </a:solidFill>
              </a:rPr>
              <a:t/>
            </a:r>
            <a:br>
              <a:rPr lang="ru-RU" sz="2000" b="1" dirty="0">
                <a:solidFill>
                  <a:prstClr val="black"/>
                </a:solidFill>
              </a:rPr>
            </a:br>
            <a:r>
              <a:rPr lang="ru-RU" sz="2800" dirty="0">
                <a:solidFill>
                  <a:prstClr val="black">
                    <a:lumMod val="75000"/>
                    <a:lumOff val="25000"/>
                  </a:prstClr>
                </a:solidFill>
                <a:latin typeface="Times New Roman"/>
                <a:ea typeface="Calibri"/>
              </a:rPr>
              <a:t> </a:t>
            </a:r>
            <a:r>
              <a:rPr lang="ru-RU" sz="2000" dirty="0">
                <a:solidFill>
                  <a:prstClr val="black">
                    <a:lumMod val="75000"/>
                    <a:lumOff val="25000"/>
                  </a:prstClr>
                </a:solidFill>
                <a:latin typeface="Times New Roman"/>
                <a:ea typeface="Calibri"/>
              </a:rPr>
              <a:t>•  </a:t>
            </a:r>
            <a:r>
              <a:rPr lang="ru-RU" sz="2400" spc="-10" dirty="0">
                <a:solidFill>
                  <a:prstClr val="black">
                    <a:lumMod val="75000"/>
                    <a:lumOff val="25000"/>
                  </a:prstClr>
                </a:solidFill>
                <a:latin typeface="Times New Roman"/>
                <a:ea typeface="Calibri"/>
              </a:rPr>
              <a:t>обобщение и систематизация полученных знаний;</a:t>
            </a:r>
            <a:r>
              <a:rPr lang="ru-RU" sz="2400" dirty="0">
                <a:solidFill>
                  <a:prstClr val="black">
                    <a:lumMod val="75000"/>
                    <a:lumOff val="25000"/>
                  </a:prstClr>
                </a:solidFill>
                <a:latin typeface="Arial"/>
                <a:ea typeface="Calibri"/>
              </a:rPr>
              <a:t/>
            </a:r>
            <a:br>
              <a:rPr lang="ru-RU" sz="2400" dirty="0">
                <a:solidFill>
                  <a:prstClr val="black">
                    <a:lumMod val="75000"/>
                    <a:lumOff val="25000"/>
                  </a:prstClr>
                </a:solidFill>
                <a:latin typeface="Arial"/>
                <a:ea typeface="Calibri"/>
              </a:rPr>
            </a:br>
            <a:r>
              <a:rPr lang="ru-RU" sz="2400" dirty="0">
                <a:solidFill>
                  <a:prstClr val="black">
                    <a:lumMod val="75000"/>
                    <a:lumOff val="25000"/>
                  </a:prstClr>
                </a:solidFill>
                <a:latin typeface="Times New Roman"/>
                <a:ea typeface="Calibri"/>
              </a:rPr>
              <a:t>     фиксирование результатов полученных знаний (фотоальбом</a:t>
            </a:r>
            <a:r>
              <a:rPr lang="ru-RU" sz="2400" dirty="0" smtClean="0">
                <a:solidFill>
                  <a:prstClr val="black">
                    <a:lumMod val="75000"/>
                    <a:lumOff val="25000"/>
                  </a:prstClr>
                </a:solidFill>
                <a:latin typeface="Times New Roman"/>
                <a:ea typeface="Calibri"/>
              </a:rPr>
              <a:t>,</a:t>
            </a:r>
            <a:br>
              <a:rPr lang="ru-RU" sz="2400" dirty="0" smtClean="0">
                <a:solidFill>
                  <a:prstClr val="black">
                    <a:lumMod val="75000"/>
                    <a:lumOff val="25000"/>
                  </a:prstClr>
                </a:solidFill>
                <a:latin typeface="Times New Roman"/>
                <a:ea typeface="Calibri"/>
              </a:rPr>
            </a:br>
            <a:r>
              <a:rPr lang="ru-RU" sz="2400" dirty="0">
                <a:solidFill>
                  <a:prstClr val="black">
                    <a:lumMod val="75000"/>
                    <a:lumOff val="25000"/>
                  </a:prstClr>
                </a:solidFill>
                <a:latin typeface="Times New Roman"/>
                <a:ea typeface="Calibri"/>
              </a:rPr>
              <a:t> </a:t>
            </a:r>
            <a:r>
              <a:rPr lang="ru-RU" sz="2400" dirty="0" smtClean="0">
                <a:solidFill>
                  <a:prstClr val="black">
                    <a:lumMod val="75000"/>
                    <a:lumOff val="25000"/>
                  </a:prstClr>
                </a:solidFill>
                <a:latin typeface="Times New Roman"/>
                <a:ea typeface="Calibri"/>
              </a:rPr>
              <a:t>    полезные советы</a:t>
            </a:r>
            <a:r>
              <a:rPr lang="ru-RU" sz="2400" dirty="0">
                <a:solidFill>
                  <a:prstClr val="black">
                    <a:lumMod val="75000"/>
                    <a:lumOff val="25000"/>
                  </a:prstClr>
                </a:solidFill>
                <a:latin typeface="Times New Roman"/>
                <a:ea typeface="Calibri"/>
              </a:rPr>
              <a:t>, памятка «Как вырастить кристалл?», </a:t>
            </a:r>
            <a:r>
              <a:rPr lang="ru-RU" sz="2400" dirty="0" smtClean="0">
                <a:solidFill>
                  <a:prstClr val="black">
                    <a:lumMod val="75000"/>
                    <a:lumOff val="25000"/>
                  </a:prstClr>
                </a:solidFill>
                <a:latin typeface="Times New Roman"/>
                <a:ea typeface="Calibri"/>
              </a:rPr>
              <a:t/>
            </a:r>
            <a:br>
              <a:rPr lang="ru-RU" sz="2400" dirty="0" smtClean="0">
                <a:solidFill>
                  <a:prstClr val="black">
                    <a:lumMod val="75000"/>
                    <a:lumOff val="25000"/>
                  </a:prstClr>
                </a:solidFill>
                <a:latin typeface="Times New Roman"/>
                <a:ea typeface="Calibri"/>
              </a:rPr>
            </a:br>
            <a:r>
              <a:rPr lang="ru-RU" sz="2400" dirty="0">
                <a:solidFill>
                  <a:prstClr val="black">
                    <a:lumMod val="75000"/>
                    <a:lumOff val="25000"/>
                  </a:prstClr>
                </a:solidFill>
                <a:latin typeface="Times New Roman"/>
                <a:ea typeface="Calibri"/>
              </a:rPr>
              <a:t> </a:t>
            </a:r>
            <a:r>
              <a:rPr lang="ru-RU" sz="2400" dirty="0" smtClean="0">
                <a:solidFill>
                  <a:prstClr val="black">
                    <a:lumMod val="75000"/>
                    <a:lumOff val="25000"/>
                  </a:prstClr>
                </a:solidFill>
                <a:latin typeface="Times New Roman"/>
                <a:ea typeface="Calibri"/>
              </a:rPr>
              <a:t>    выращенные </a:t>
            </a:r>
            <a:r>
              <a:rPr lang="ru-RU" sz="2400" dirty="0">
                <a:solidFill>
                  <a:prstClr val="black">
                    <a:lumMod val="75000"/>
                    <a:lumOff val="25000"/>
                  </a:prstClr>
                </a:solidFill>
                <a:latin typeface="Times New Roman"/>
                <a:ea typeface="Calibri"/>
              </a:rPr>
              <a:t>кристаллы, </a:t>
            </a:r>
            <a:r>
              <a:rPr lang="ru-RU" sz="2400" dirty="0" smtClean="0">
                <a:solidFill>
                  <a:prstClr val="black">
                    <a:lumMod val="75000"/>
                    <a:lumOff val="25000"/>
                  </a:prstClr>
                </a:solidFill>
                <a:latin typeface="Times New Roman"/>
                <a:ea typeface="Calibri"/>
              </a:rPr>
              <a:t>слайды </a:t>
            </a:r>
            <a:r>
              <a:rPr lang="ru-RU" sz="2400" dirty="0">
                <a:solidFill>
                  <a:prstClr val="black">
                    <a:lumMod val="75000"/>
                    <a:lumOff val="25000"/>
                  </a:prstClr>
                </a:solidFill>
                <a:latin typeface="Times New Roman"/>
                <a:ea typeface="Calibri"/>
              </a:rPr>
              <a:t>«Соляные пещеры»);</a:t>
            </a:r>
            <a:r>
              <a:rPr lang="ru-RU" sz="2400" dirty="0">
                <a:solidFill>
                  <a:prstClr val="black">
                    <a:lumMod val="75000"/>
                    <a:lumOff val="25000"/>
                  </a:prstClr>
                </a:solidFill>
                <a:latin typeface="Arial"/>
                <a:ea typeface="Calibri"/>
              </a:rPr>
              <a:t/>
            </a:r>
            <a:br>
              <a:rPr lang="ru-RU" sz="2400" dirty="0">
                <a:solidFill>
                  <a:prstClr val="black">
                    <a:lumMod val="75000"/>
                    <a:lumOff val="25000"/>
                  </a:prstClr>
                </a:solidFill>
                <a:latin typeface="Arial"/>
                <a:ea typeface="Calibri"/>
              </a:rPr>
            </a:br>
            <a:r>
              <a:rPr lang="ru-RU" sz="2400" dirty="0">
                <a:solidFill>
                  <a:prstClr val="black">
                    <a:lumMod val="75000"/>
                    <a:lumOff val="25000"/>
                  </a:prstClr>
                </a:solidFill>
                <a:latin typeface="Times New Roman"/>
                <a:ea typeface="Calibri"/>
              </a:rPr>
              <a:t> •  </a:t>
            </a:r>
            <a:r>
              <a:rPr lang="ru-RU" sz="2400" spc="-5" dirty="0">
                <a:solidFill>
                  <a:prstClr val="black">
                    <a:lumMod val="75000"/>
                    <a:lumOff val="25000"/>
                  </a:prstClr>
                </a:solidFill>
                <a:latin typeface="Times New Roman"/>
                <a:ea typeface="Calibri"/>
              </a:rPr>
              <a:t>формулирование выводов;</a:t>
            </a:r>
            <a:r>
              <a:rPr lang="ru-RU" sz="2400" dirty="0">
                <a:solidFill>
                  <a:prstClr val="black">
                    <a:lumMod val="75000"/>
                    <a:lumOff val="25000"/>
                  </a:prstClr>
                </a:solidFill>
                <a:latin typeface="Arial"/>
                <a:ea typeface="Calibri"/>
              </a:rPr>
              <a:t/>
            </a:r>
            <a:br>
              <a:rPr lang="ru-RU" sz="2400" dirty="0">
                <a:solidFill>
                  <a:prstClr val="black">
                    <a:lumMod val="75000"/>
                    <a:lumOff val="25000"/>
                  </a:prstClr>
                </a:solidFill>
                <a:latin typeface="Arial"/>
                <a:ea typeface="Calibri"/>
              </a:rPr>
            </a:br>
            <a:r>
              <a:rPr lang="ru-RU" sz="2400" dirty="0">
                <a:solidFill>
                  <a:prstClr val="black">
                    <a:lumMod val="75000"/>
                    <a:lumOff val="25000"/>
                  </a:prstClr>
                </a:solidFill>
                <a:latin typeface="Times New Roman"/>
                <a:ea typeface="Calibri"/>
              </a:rPr>
              <a:t> •  </a:t>
            </a:r>
            <a:r>
              <a:rPr lang="ru-RU" sz="2400" spc="-5" dirty="0">
                <a:solidFill>
                  <a:prstClr val="black">
                    <a:lumMod val="75000"/>
                    <a:lumOff val="25000"/>
                  </a:prstClr>
                </a:solidFill>
                <a:latin typeface="Times New Roman"/>
                <a:ea typeface="Calibri"/>
              </a:rPr>
              <a:t>подготовку и проведение презентации.</a:t>
            </a:r>
            <a:r>
              <a:rPr lang="ru-RU" sz="2400" dirty="0" smtClean="0">
                <a:effectLst/>
                <a:latin typeface="Arial"/>
                <a:ea typeface="Calibri"/>
              </a:rPr>
              <a:t/>
            </a:r>
            <a:br>
              <a:rPr lang="ru-RU" sz="2400" dirty="0" smtClean="0">
                <a:effectLst/>
                <a:latin typeface="Arial"/>
                <a:ea typeface="Calibri"/>
              </a:rPr>
            </a:br>
            <a:r>
              <a:rPr lang="ru-RU" sz="2000" spc="-15" dirty="0" smtClean="0">
                <a:effectLst/>
                <a:latin typeface="Times New Roman"/>
                <a:ea typeface="Calibri"/>
              </a:rPr>
              <a:t/>
            </a:r>
            <a:br>
              <a:rPr lang="ru-RU" sz="2000" spc="-15" dirty="0" smtClean="0">
                <a:effectLst/>
                <a:latin typeface="Times New Roman"/>
                <a:ea typeface="Calibri"/>
              </a:rPr>
            </a:br>
            <a:r>
              <a:rPr lang="ru-RU" sz="2000" dirty="0" smtClean="0">
                <a:effectLst/>
                <a:latin typeface="Arial"/>
                <a:ea typeface="Calibri"/>
              </a:rPr>
              <a:t/>
            </a:r>
            <a:br>
              <a:rPr lang="ru-RU" sz="2000" dirty="0" smtClean="0">
                <a:effectLst/>
                <a:latin typeface="Arial"/>
                <a:ea typeface="Calibri"/>
              </a:rPr>
            </a:br>
            <a:r>
              <a:rPr lang="ru-RU" sz="2600" dirty="0" smtClean="0"/>
              <a:t/>
            </a:r>
            <a:br>
              <a:rPr lang="ru-RU" sz="2600" dirty="0" smtClean="0"/>
            </a:br>
            <a:endParaRPr lang="ru-RU" sz="2600" dirty="0"/>
          </a:p>
        </p:txBody>
      </p:sp>
    </p:spTree>
    <p:extLst>
      <p:ext uri="{BB962C8B-B14F-4D97-AF65-F5344CB8AC3E}">
        <p14:creationId xmlns:p14="http://schemas.microsoft.com/office/powerpoint/2010/main" val="403470530"/>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250706"/>
          </a:xfrm>
        </p:spPr>
        <p:txBody>
          <a:bodyPr>
            <a:normAutofit/>
          </a:bodyPr>
          <a:lstStyle/>
          <a:p>
            <a:pPr algn="l">
              <a:lnSpc>
                <a:spcPts val="1585"/>
              </a:lnSpc>
              <a:spcAft>
                <a:spcPts val="0"/>
              </a:spcAft>
              <a:tabLst>
                <a:tab pos="807720" algn="l"/>
              </a:tabLst>
            </a:pPr>
            <a:r>
              <a:rPr lang="ru-RU" sz="1800" b="1" spc="-5" dirty="0" smtClean="0">
                <a:latin typeface="Times New Roman"/>
                <a:ea typeface="Calibri"/>
              </a:rPr>
              <a:t>        ДАННЫЙ ПРОЕКТ ОБЪЕДЕНИЛ ТРИ ТЕМЫ ИССЛЕДОВАНИЙ:</a:t>
            </a:r>
            <a:r>
              <a:rPr lang="ru-RU" sz="2000" b="1" spc="-5" dirty="0" smtClean="0">
                <a:latin typeface="Times New Roman"/>
                <a:ea typeface="Calibri"/>
              </a:rPr>
              <a:t/>
            </a:r>
            <a:br>
              <a:rPr lang="ru-RU" sz="2000" b="1" spc="-5" dirty="0" smtClean="0">
                <a:latin typeface="Times New Roman"/>
                <a:ea typeface="Calibri"/>
              </a:rPr>
            </a:br>
            <a:r>
              <a:rPr lang="ru-RU" sz="2000" spc="-5" dirty="0" smtClean="0">
                <a:latin typeface="Times New Roman"/>
                <a:ea typeface="Calibri"/>
              </a:rPr>
              <a:t/>
            </a:r>
            <a:br>
              <a:rPr lang="ru-RU" sz="2000" spc="-5" dirty="0" smtClean="0">
                <a:latin typeface="Times New Roman"/>
                <a:ea typeface="Calibri"/>
              </a:rPr>
            </a:br>
            <a:r>
              <a:rPr lang="ru-RU" sz="2200" dirty="0" smtClean="0">
                <a:effectLst/>
                <a:latin typeface="Times New Roman"/>
                <a:ea typeface="Calibri"/>
              </a:rPr>
              <a:t>• </a:t>
            </a:r>
            <a:r>
              <a:rPr lang="ru-RU" sz="2200" spc="-10" dirty="0" smtClean="0">
                <a:effectLst/>
                <a:latin typeface="Times New Roman"/>
                <a:ea typeface="Calibri"/>
              </a:rPr>
              <a:t>«Такая разная кора»</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 </a:t>
            </a:r>
            <a:r>
              <a:rPr lang="ru-RU" sz="2200" spc="-10" dirty="0" smtClean="0">
                <a:effectLst/>
                <a:latin typeface="Times New Roman"/>
                <a:ea typeface="Calibri"/>
              </a:rPr>
              <a:t>«Берестяное кружево»,</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 «Кому кроме деревьев нужна кора </a:t>
            </a:r>
            <a:br>
              <a:rPr lang="ru-RU" sz="2200" dirty="0" smtClean="0">
                <a:effectLst/>
                <a:latin typeface="Times New Roman"/>
                <a:ea typeface="Calibri"/>
              </a:rPr>
            </a:br>
            <a:r>
              <a:rPr lang="ru-RU" sz="2200" dirty="0">
                <a:latin typeface="Times New Roman"/>
                <a:ea typeface="Calibri"/>
              </a:rPr>
              <a:t> </a:t>
            </a:r>
            <a:r>
              <a:rPr lang="ru-RU" sz="2200" dirty="0" smtClean="0">
                <a:latin typeface="Times New Roman"/>
                <a:ea typeface="Calibri"/>
              </a:rPr>
              <a:t>   </a:t>
            </a:r>
            <a:r>
              <a:rPr lang="ru-RU" sz="2200" dirty="0" smtClean="0">
                <a:effectLst/>
                <a:latin typeface="Times New Roman"/>
                <a:ea typeface="Calibri"/>
              </a:rPr>
              <a:t>(приносит ли кора кому-то пользу)?».</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
            </a:r>
            <a:br>
              <a:rPr lang="ru-RU" sz="2200" dirty="0" smtClean="0">
                <a:effectLst/>
                <a:latin typeface="Arial"/>
                <a:ea typeface="Calibri"/>
              </a:rPr>
            </a:br>
            <a:r>
              <a:rPr lang="ru-RU" sz="2200" b="1" i="1" spc="-10" dirty="0" smtClean="0">
                <a:effectLst/>
                <a:latin typeface="Times New Roman"/>
                <a:ea typeface="Calibri"/>
              </a:rPr>
              <a:t>Целью</a:t>
            </a:r>
            <a:r>
              <a:rPr lang="ru-RU" sz="2200" b="1" spc="-10" dirty="0" smtClean="0">
                <a:effectLst/>
                <a:latin typeface="Times New Roman"/>
                <a:ea typeface="Calibri"/>
              </a:rPr>
              <a:t> </a:t>
            </a:r>
            <a:r>
              <a:rPr lang="ru-RU" sz="2200" spc="-10" dirty="0" smtClean="0">
                <a:effectLst/>
                <a:latin typeface="Times New Roman"/>
                <a:ea typeface="Calibri"/>
              </a:rPr>
              <a:t>проекта было формирование представлений детей о защитных </a:t>
            </a:r>
            <a:r>
              <a:rPr lang="ru-RU" sz="2200" b="1" i="1" spc="-10" dirty="0" smtClean="0">
                <a:effectLst/>
                <a:latin typeface="Times New Roman"/>
                <a:ea typeface="Calibri"/>
              </a:rPr>
              <a:t>  </a:t>
            </a:r>
            <a:r>
              <a:rPr lang="ru-RU" sz="2200" dirty="0" smtClean="0">
                <a:effectLst/>
                <a:latin typeface="Times New Roman"/>
                <a:ea typeface="Calibri"/>
              </a:rPr>
              <a:t>функциях коры и ее использовании.</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 </a:t>
            </a:r>
            <a:r>
              <a:rPr lang="ru-RU" sz="2200" dirty="0" smtClean="0">
                <a:effectLst/>
                <a:latin typeface="Arial"/>
                <a:ea typeface="Calibri"/>
              </a:rPr>
              <a:t/>
            </a:r>
            <a:br>
              <a:rPr lang="ru-RU" sz="2200" dirty="0" smtClean="0">
                <a:effectLst/>
                <a:latin typeface="Arial"/>
                <a:ea typeface="Calibri"/>
              </a:rPr>
            </a:br>
            <a:r>
              <a:rPr lang="ru-RU" sz="2200" b="1" i="1" spc="-15" dirty="0" smtClean="0">
                <a:effectLst/>
                <a:latin typeface="Times New Roman"/>
                <a:ea typeface="Calibri"/>
              </a:rPr>
              <a:t>Задачи</a:t>
            </a:r>
            <a:r>
              <a:rPr lang="ru-RU" sz="2200" spc="-15" dirty="0" smtClean="0">
                <a:effectLst/>
                <a:latin typeface="Times New Roman"/>
                <a:ea typeface="Calibri"/>
              </a:rPr>
              <a:t> проекта:</a:t>
            </a:r>
            <a:r>
              <a:rPr lang="ru-RU" sz="2200" dirty="0" smtClean="0">
                <a:effectLst/>
                <a:latin typeface="Arial"/>
                <a:ea typeface="Calibri"/>
              </a:rPr>
              <a:t/>
            </a:r>
            <a:br>
              <a:rPr lang="ru-RU" sz="2200" dirty="0" smtClean="0">
                <a:effectLst/>
                <a:latin typeface="Arial"/>
                <a:ea typeface="Calibri"/>
              </a:rPr>
            </a:br>
            <a:r>
              <a:rPr lang="ru-RU" sz="2200" spc="-15" dirty="0" smtClean="0">
                <a:effectLst/>
                <a:latin typeface="Times New Roman"/>
                <a:ea typeface="Calibri"/>
              </a:rPr>
              <a:t>формирование     элементарных     научно-экологических     знаний,</a:t>
            </a:r>
            <a:r>
              <a:rPr lang="ru-RU" sz="2200" dirty="0" smtClean="0">
                <a:effectLst/>
                <a:latin typeface="Times New Roman"/>
                <a:ea typeface="Calibri"/>
              </a:rPr>
              <a:t>    </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доступных пониманию ребенка дошкольного возраста;</a:t>
            </a:r>
            <a:r>
              <a:rPr lang="ru-RU" sz="2200" dirty="0" smtClean="0">
                <a:effectLst/>
                <a:latin typeface="Arial"/>
                <a:ea typeface="Calibri"/>
              </a:rPr>
              <a:t/>
            </a:r>
            <a:br>
              <a:rPr lang="ru-RU" sz="2200" dirty="0" smtClean="0">
                <a:effectLst/>
                <a:latin typeface="Arial"/>
                <a:ea typeface="Calibri"/>
              </a:rPr>
            </a:br>
            <a:r>
              <a:rPr lang="ru-RU" sz="2200" spc="-5" dirty="0" smtClean="0">
                <a:effectLst/>
                <a:latin typeface="Times New Roman"/>
                <a:ea typeface="Calibri"/>
              </a:rPr>
              <a:t>развитие познавательного интереса к живой природе;</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формирование первоначальных умений и навыков экологически </a:t>
            </a:r>
            <a:r>
              <a:rPr lang="ru-RU" sz="2200" dirty="0" smtClean="0">
                <a:effectLst/>
                <a:latin typeface="Arial"/>
                <a:ea typeface="Calibri"/>
              </a:rPr>
              <a:t/>
            </a:r>
            <a:br>
              <a:rPr lang="ru-RU" sz="2200" dirty="0" smtClean="0">
                <a:effectLst/>
                <a:latin typeface="Arial"/>
                <a:ea typeface="Calibri"/>
              </a:rPr>
            </a:br>
            <a:r>
              <a:rPr lang="ru-RU" sz="2200" spc="-10" dirty="0" smtClean="0">
                <a:effectLst/>
                <a:latin typeface="Times New Roman"/>
                <a:ea typeface="Calibri"/>
              </a:rPr>
              <a:t>грамотного и безопасного для природы и дошкольника поведения;</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формирование представлений о разнообразии коры и об</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использовании коры человеком;</a:t>
            </a:r>
            <a:r>
              <a:rPr lang="ru-RU" sz="2200" dirty="0" smtClean="0">
                <a:effectLst/>
                <a:latin typeface="Arial"/>
                <a:ea typeface="Calibri"/>
              </a:rPr>
              <a:t/>
            </a:r>
            <a:br>
              <a:rPr lang="ru-RU" sz="2200" dirty="0" smtClean="0">
                <a:effectLst/>
                <a:latin typeface="Arial"/>
                <a:ea typeface="Calibri"/>
              </a:rPr>
            </a:br>
            <a:r>
              <a:rPr lang="ru-RU" sz="2200" spc="-10" dirty="0" smtClean="0">
                <a:effectLst/>
                <a:latin typeface="Times New Roman"/>
                <a:ea typeface="Calibri"/>
              </a:rPr>
              <a:t>знакомство детей с корой как природным материалом, используемым</a:t>
            </a:r>
            <a:r>
              <a:rPr lang="ru-RU" sz="2200" dirty="0" smtClean="0">
                <a:effectLst/>
                <a:latin typeface="Arial"/>
                <a:ea typeface="Calibri"/>
              </a:rPr>
              <a:t/>
            </a:r>
            <a:br>
              <a:rPr lang="ru-RU" sz="2200" dirty="0" smtClean="0">
                <a:effectLst/>
                <a:latin typeface="Arial"/>
                <a:ea typeface="Calibri"/>
              </a:rPr>
            </a:br>
            <a:r>
              <a:rPr lang="ru-RU" sz="2200" spc="-5" dirty="0" smtClean="0">
                <a:effectLst/>
                <a:latin typeface="Times New Roman"/>
                <a:ea typeface="Calibri"/>
              </a:rPr>
              <a:t>для изготовления предметов разного назначения</a:t>
            </a:r>
            <a:r>
              <a:rPr lang="ru-RU" sz="2200" dirty="0" smtClean="0">
                <a:effectLst/>
                <a:latin typeface="Times New Roman"/>
                <a:ea typeface="Calibri"/>
              </a:rPr>
              <a:t> </a:t>
            </a:r>
            <a:r>
              <a:rPr lang="ru-RU" sz="2200" spc="-5" dirty="0" smtClean="0">
                <a:effectLst/>
                <a:latin typeface="Times New Roman"/>
                <a:ea typeface="Calibri"/>
              </a:rPr>
              <a:t>(народные промыслы);</a:t>
            </a:r>
            <a:r>
              <a:rPr lang="ru-RU" sz="2200" dirty="0" smtClean="0">
                <a:effectLst/>
                <a:latin typeface="Arial"/>
                <a:ea typeface="Calibri"/>
              </a:rPr>
              <a:t/>
            </a:r>
            <a:br>
              <a:rPr lang="ru-RU" sz="2200" dirty="0" smtClean="0">
                <a:effectLst/>
                <a:latin typeface="Arial"/>
                <a:ea typeface="Calibri"/>
              </a:rPr>
            </a:br>
            <a:r>
              <a:rPr lang="ru-RU" sz="2200" spc="-5" dirty="0" smtClean="0">
                <a:effectLst/>
                <a:latin typeface="Times New Roman"/>
                <a:ea typeface="Calibri"/>
              </a:rPr>
              <a:t>знакомство детей с применением коры в медицине.</a:t>
            </a:r>
            <a:r>
              <a:rPr lang="ru-RU" sz="2200" dirty="0" smtClean="0">
                <a:effectLst/>
                <a:latin typeface="Arial"/>
                <a:ea typeface="Calibri"/>
              </a:rPr>
              <a:t/>
            </a:r>
            <a:br>
              <a:rPr lang="ru-RU" sz="2200" dirty="0" smtClean="0">
                <a:effectLst/>
                <a:latin typeface="Arial"/>
                <a:ea typeface="Calibri"/>
              </a:rPr>
            </a:br>
            <a:endParaRPr lang="ru-RU" sz="2200" dirty="0"/>
          </a:p>
        </p:txBody>
      </p:sp>
    </p:spTree>
    <p:extLst>
      <p:ext uri="{BB962C8B-B14F-4D97-AF65-F5344CB8AC3E}">
        <p14:creationId xmlns:p14="http://schemas.microsoft.com/office/powerpoint/2010/main" val="1494139832"/>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106690"/>
          </a:xfrm>
        </p:spPr>
        <p:txBody>
          <a:bodyPr>
            <a:normAutofit/>
          </a:bodyPr>
          <a:lstStyle/>
          <a:p>
            <a:pPr marR="21590" lvl="0" algn="l">
              <a:lnSpc>
                <a:spcPts val="1585"/>
              </a:lnSpc>
              <a:spcAft>
                <a:spcPts val="0"/>
              </a:spcAft>
              <a:tabLst>
                <a:tab pos="457200" algn="l"/>
              </a:tabLst>
            </a:pPr>
            <a:r>
              <a:rPr lang="ru-RU" sz="2200" b="1" dirty="0" smtClean="0"/>
              <a:t>                       ЗАКЛЮЧЕНИЕ</a:t>
            </a:r>
            <a:br>
              <a:rPr lang="ru-RU" sz="2200" b="1" dirty="0" smtClean="0"/>
            </a:br>
            <a:r>
              <a:rPr lang="ru-RU" sz="2200" dirty="0" smtClean="0"/>
              <a:t/>
            </a:r>
            <a:br>
              <a:rPr lang="ru-RU" sz="2200" dirty="0" smtClean="0"/>
            </a:br>
            <a:r>
              <a:rPr lang="ru-RU" sz="2200" dirty="0">
                <a:solidFill>
                  <a:prstClr val="black"/>
                </a:solidFill>
                <a:latin typeface="Times New Roman"/>
                <a:ea typeface="Calibri"/>
              </a:rPr>
              <a:t>• </a:t>
            </a:r>
            <a:r>
              <a:rPr lang="ru-RU" sz="2200" dirty="0" smtClean="0">
                <a:effectLst/>
                <a:latin typeface="Times New Roman"/>
                <a:ea typeface="Calibri"/>
              </a:rPr>
              <a:t>работа должна быть организована таким образом, чтобы каждый </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  </a:t>
            </a:r>
            <a:r>
              <a:rPr lang="ru-RU" sz="2200" spc="-5" dirty="0" smtClean="0">
                <a:effectLst/>
                <a:latin typeface="Times New Roman"/>
                <a:ea typeface="Calibri"/>
              </a:rPr>
              <a:t>ребенок хотел участвовать в исследованиях, проявлял </a:t>
            </a:r>
            <a:br>
              <a:rPr lang="ru-RU" sz="2200" spc="-5" dirty="0" smtClean="0">
                <a:effectLst/>
                <a:latin typeface="Times New Roman"/>
                <a:ea typeface="Calibri"/>
              </a:rPr>
            </a:br>
            <a:r>
              <a:rPr lang="ru-RU" sz="2200" spc="-5" dirty="0" smtClean="0">
                <a:effectLst/>
                <a:latin typeface="Times New Roman"/>
                <a:ea typeface="Calibri"/>
              </a:rPr>
              <a:t>   инициативу;</a:t>
            </a:r>
            <a:br>
              <a:rPr lang="ru-RU" sz="2200" spc="-5"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a:solidFill>
                  <a:prstClr val="black"/>
                </a:solidFill>
                <a:latin typeface="Times New Roman"/>
                <a:ea typeface="Calibri"/>
              </a:rPr>
              <a:t>• </a:t>
            </a:r>
            <a:r>
              <a:rPr lang="ru-RU" sz="2200" spc="-5" dirty="0" smtClean="0">
                <a:effectLst/>
                <a:latin typeface="Times New Roman"/>
                <a:ea typeface="Calibri"/>
              </a:rPr>
              <a:t>необходимо предоставить детям свободу выбора;</a:t>
            </a:r>
            <a:br>
              <a:rPr lang="ru-RU" sz="2200" spc="-5"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a:solidFill>
                  <a:prstClr val="black"/>
                </a:solidFill>
                <a:latin typeface="Times New Roman"/>
                <a:ea typeface="Calibri"/>
              </a:rPr>
              <a:t>• </a:t>
            </a:r>
            <a:r>
              <a:rPr lang="ru-RU" sz="2200" dirty="0" smtClean="0">
                <a:effectLst/>
                <a:latin typeface="Times New Roman"/>
                <a:ea typeface="Calibri"/>
              </a:rPr>
              <a:t>необходимо избегать назидательности и лозунгов, поскольку   </a:t>
            </a:r>
            <a:br>
              <a:rPr lang="ru-RU" sz="2200" dirty="0" smtClean="0">
                <a:effectLst/>
                <a:latin typeface="Times New Roman"/>
                <a:ea typeface="Calibri"/>
              </a:rPr>
            </a:br>
            <a:r>
              <a:rPr lang="ru-RU" sz="2200" dirty="0">
                <a:latin typeface="Times New Roman"/>
                <a:ea typeface="Calibri"/>
              </a:rPr>
              <a:t> </a:t>
            </a:r>
            <a:r>
              <a:rPr lang="ru-RU" sz="2200" dirty="0" smtClean="0">
                <a:latin typeface="Times New Roman"/>
                <a:ea typeface="Calibri"/>
              </a:rPr>
              <a:t>  </a:t>
            </a:r>
            <a:r>
              <a:rPr lang="ru-RU" sz="2200" dirty="0" smtClean="0">
                <a:effectLst/>
                <a:latin typeface="Times New Roman"/>
                <a:ea typeface="Calibri"/>
              </a:rPr>
              <a:t>экологически грамотное поведение основывается на понимании, </a:t>
            </a:r>
            <a:br>
              <a:rPr lang="ru-RU" sz="2200" dirty="0" smtClean="0">
                <a:effectLst/>
                <a:latin typeface="Times New Roman"/>
                <a:ea typeface="Calibri"/>
              </a:rPr>
            </a:br>
            <a:r>
              <a:rPr lang="ru-RU" sz="2200" dirty="0">
                <a:latin typeface="Times New Roman"/>
                <a:ea typeface="Calibri"/>
              </a:rPr>
              <a:t> </a:t>
            </a:r>
            <a:r>
              <a:rPr lang="ru-RU" sz="2200" dirty="0" smtClean="0">
                <a:latin typeface="Times New Roman"/>
                <a:ea typeface="Calibri"/>
              </a:rPr>
              <a:t>  </a:t>
            </a:r>
            <a:r>
              <a:rPr lang="ru-RU" sz="2200" dirty="0" smtClean="0">
                <a:effectLst/>
                <a:latin typeface="Times New Roman"/>
                <a:ea typeface="Calibri"/>
              </a:rPr>
              <a:t>а не на запоминании.</a:t>
            </a:r>
            <a:r>
              <a:rPr lang="ru-RU" sz="2200" dirty="0" smtClean="0">
                <a:effectLst/>
                <a:latin typeface="Arial"/>
                <a:ea typeface="Calibri"/>
              </a:rPr>
              <a:t/>
            </a:r>
            <a:br>
              <a:rPr lang="ru-RU" sz="2200" dirty="0" smtClean="0">
                <a:effectLst/>
                <a:latin typeface="Arial"/>
                <a:ea typeface="Calibri"/>
              </a:rPr>
            </a:br>
            <a:endParaRPr lang="ru-RU" sz="2200" dirty="0"/>
          </a:p>
        </p:txBody>
      </p:sp>
    </p:spTree>
    <p:extLst>
      <p:ext uri="{BB962C8B-B14F-4D97-AF65-F5344CB8AC3E}">
        <p14:creationId xmlns:p14="http://schemas.microsoft.com/office/powerpoint/2010/main" val="1684950356"/>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106690"/>
          </a:xfrm>
        </p:spPr>
        <p:txBody>
          <a:bodyPr>
            <a:normAutofit/>
          </a:bodyPr>
          <a:lstStyle/>
          <a:p>
            <a:pPr marL="12065" algn="l">
              <a:lnSpc>
                <a:spcPts val="2665"/>
              </a:lnSpc>
              <a:spcBef>
                <a:spcPts val="215"/>
              </a:spcBef>
              <a:spcAft>
                <a:spcPts val="0"/>
              </a:spcAft>
            </a:pPr>
            <a:r>
              <a:rPr lang="ru-RU" sz="2000" b="1" dirty="0" smtClean="0"/>
              <a:t/>
            </a:r>
            <a:br>
              <a:rPr lang="ru-RU" sz="2000" b="1" dirty="0" smtClean="0"/>
            </a:br>
            <a:r>
              <a:rPr lang="ru-RU" sz="2200" b="1" dirty="0" smtClean="0"/>
              <a:t>ПРОЕКТ «МОЙ ДРУГ – КНИГА»</a:t>
            </a:r>
            <a:br>
              <a:rPr lang="ru-RU" sz="2200" b="1" dirty="0" smtClean="0"/>
            </a:br>
            <a:r>
              <a:rPr lang="ru-RU" sz="2600" b="1" dirty="0" smtClean="0"/>
              <a:t/>
            </a:r>
            <a:br>
              <a:rPr lang="ru-RU" sz="2600" b="1" dirty="0" smtClean="0"/>
            </a:br>
            <a:r>
              <a:rPr lang="ru-RU" sz="2000" b="1" dirty="0" smtClean="0"/>
              <a:t>ЦЕЛЬ: </a:t>
            </a:r>
            <a:r>
              <a:rPr lang="ru-RU" sz="2200" spc="-15" dirty="0" smtClean="0">
                <a:effectLst/>
                <a:latin typeface="Times New Roman"/>
                <a:ea typeface="Calibri"/>
              </a:rPr>
              <a:t>систематизировать знания детей о книге.</a:t>
            </a:r>
            <a:br>
              <a:rPr lang="ru-RU" sz="2200" spc="-15" dirty="0" smtClean="0">
                <a:effectLst/>
                <a:latin typeface="Times New Roman"/>
                <a:ea typeface="Calibri"/>
              </a:rPr>
            </a:br>
            <a:r>
              <a:rPr lang="ru-RU" sz="2200" spc="-15" dirty="0" smtClean="0">
                <a:effectLst/>
                <a:latin typeface="Times New Roman"/>
                <a:ea typeface="Calibri"/>
              </a:rPr>
              <a:t/>
            </a:r>
            <a:br>
              <a:rPr lang="ru-RU" sz="2200" spc="-15" dirty="0" smtClean="0">
                <a:effectLst/>
                <a:latin typeface="Times New Roman"/>
                <a:ea typeface="Calibri"/>
              </a:rPr>
            </a:br>
            <a:r>
              <a:rPr lang="ru-RU" sz="2200" b="1" spc="-95" dirty="0" smtClean="0">
                <a:effectLst/>
                <a:latin typeface="Times New Roman"/>
                <a:ea typeface="Calibri"/>
              </a:rPr>
              <a:t>Задачи:</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1. </a:t>
            </a:r>
            <a:r>
              <a:rPr lang="ru-RU" sz="2200" dirty="0" smtClean="0">
                <a:effectLst/>
                <a:latin typeface="Times New Roman"/>
                <a:ea typeface="Calibri"/>
              </a:rPr>
              <a:t>Познакомить с различными видами книг (учебник, словарь,</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     </a:t>
            </a:r>
            <a:r>
              <a:rPr lang="ru-RU" sz="2200" spc="-30" dirty="0" smtClean="0">
                <a:effectLst/>
                <a:latin typeface="Times New Roman"/>
                <a:ea typeface="Calibri"/>
              </a:rPr>
              <a:t>энциклопедии и т.д.). Обобщить признаки» разных книг и </a:t>
            </a:r>
            <a:br>
              <a:rPr lang="ru-RU" sz="2200" spc="-30" dirty="0" smtClean="0">
                <a:effectLst/>
                <a:latin typeface="Times New Roman"/>
                <a:ea typeface="Calibri"/>
              </a:rPr>
            </a:br>
            <a:r>
              <a:rPr lang="ru-RU" sz="2200" spc="-30" dirty="0">
                <a:latin typeface="Times New Roman"/>
                <a:ea typeface="Calibri"/>
              </a:rPr>
              <a:t> </a:t>
            </a:r>
            <a:r>
              <a:rPr lang="ru-RU" sz="2200" spc="-30" dirty="0" smtClean="0">
                <a:latin typeface="Times New Roman"/>
                <a:ea typeface="Calibri"/>
              </a:rPr>
              <a:t>     </a:t>
            </a:r>
            <a:r>
              <a:rPr lang="ru-RU" sz="2200" spc="-30" dirty="0" smtClean="0">
                <a:effectLst/>
                <a:latin typeface="Times New Roman"/>
                <a:ea typeface="Calibri"/>
              </a:rPr>
              <a:t>уточнить их </a:t>
            </a:r>
            <a:r>
              <a:rPr lang="ru-RU" sz="2200" dirty="0" smtClean="0">
                <a:effectLst/>
                <a:latin typeface="Times New Roman"/>
                <a:ea typeface="Calibri"/>
              </a:rPr>
              <a:t>название.</a:t>
            </a:r>
            <a:br>
              <a:rPr lang="ru-RU" sz="2200"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2. </a:t>
            </a:r>
            <a:r>
              <a:rPr lang="ru-RU" sz="2200" dirty="0" smtClean="0">
                <a:effectLst/>
                <a:latin typeface="Times New Roman"/>
                <a:ea typeface="Calibri"/>
              </a:rPr>
              <a:t>Довести до сведения детей, что тексты бывают: сказочные, </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     реалистические, научные, познавательные.</a:t>
            </a:r>
            <a:br>
              <a:rPr lang="ru-RU" sz="2200"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3. </a:t>
            </a:r>
            <a:r>
              <a:rPr lang="ru-RU" sz="2200" spc="-35" dirty="0" smtClean="0">
                <a:effectLst/>
                <a:latin typeface="Times New Roman"/>
                <a:ea typeface="Calibri"/>
              </a:rPr>
              <a:t>Обогатить представления детей о структуре текстов: сказок, </a:t>
            </a:r>
            <a:br>
              <a:rPr lang="ru-RU" sz="2200" spc="-35" dirty="0" smtClean="0">
                <a:effectLst/>
                <a:latin typeface="Times New Roman"/>
                <a:ea typeface="Calibri"/>
              </a:rPr>
            </a:br>
            <a:r>
              <a:rPr lang="ru-RU" sz="2200" spc="-35" dirty="0">
                <a:latin typeface="Times New Roman"/>
                <a:ea typeface="Calibri"/>
              </a:rPr>
              <a:t> </a:t>
            </a:r>
            <a:r>
              <a:rPr lang="ru-RU" sz="2200" spc="-35" dirty="0" smtClean="0">
                <a:latin typeface="Times New Roman"/>
                <a:ea typeface="Calibri"/>
              </a:rPr>
              <a:t>    </a:t>
            </a:r>
            <a:r>
              <a:rPr lang="ru-RU" sz="2200" spc="-35" dirty="0" smtClean="0">
                <a:effectLst/>
                <a:latin typeface="Times New Roman"/>
                <a:ea typeface="Calibri"/>
              </a:rPr>
              <a:t>рассказов, </a:t>
            </a:r>
            <a:r>
              <a:rPr lang="ru-RU" sz="2200" dirty="0" smtClean="0">
                <a:effectLst/>
                <a:latin typeface="Times New Roman"/>
                <a:ea typeface="Calibri"/>
              </a:rPr>
              <a:t>стихов, лимериков, загадок.</a:t>
            </a:r>
            <a:r>
              <a:rPr lang="ru-RU" sz="2200" dirty="0" smtClean="0">
                <a:effectLst/>
                <a:latin typeface="Arial"/>
                <a:ea typeface="Calibri"/>
              </a:rPr>
              <a:t/>
            </a:r>
            <a:br>
              <a:rPr lang="ru-RU" sz="2200" dirty="0" smtClean="0">
                <a:effectLst/>
                <a:latin typeface="Arial"/>
                <a:ea typeface="Calibri"/>
              </a:rPr>
            </a:br>
            <a:endParaRPr lang="ru-RU" sz="2200" b="1" dirty="0"/>
          </a:p>
        </p:txBody>
      </p:sp>
    </p:spTree>
    <p:extLst>
      <p:ext uri="{BB962C8B-B14F-4D97-AF65-F5344CB8AC3E}">
        <p14:creationId xmlns:p14="http://schemas.microsoft.com/office/powerpoint/2010/main" val="3924451330"/>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marL="285750" indent="-285750">
              <a:buFont typeface="Courier New" pitchFamily="49" charset="0"/>
              <a:buChar char="o"/>
            </a:pPr>
            <a:r>
              <a:rPr lang="ru-RU" sz="1800" b="1" i="1" dirty="0" smtClean="0">
                <a:latin typeface="Times New Roman" pitchFamily="18" charset="0"/>
                <a:cs typeface="Times New Roman" pitchFamily="18" charset="0"/>
              </a:rPr>
              <a:t>Любопытство –</a:t>
            </a:r>
            <a:r>
              <a:rPr lang="ru-RU" sz="1800" dirty="0" smtClean="0">
                <a:latin typeface="Times New Roman" pitchFamily="18" charset="0"/>
                <a:cs typeface="Times New Roman" pitchFamily="18" charset="0"/>
              </a:rPr>
              <a:t> элементарная стадия избирательного отношения, которая обусловлена чисто внешними, часто неожиданными обстоятельствами, привлекающими внимание человека.</a:t>
            </a:r>
            <a:endParaRPr lang="ru-RU" sz="1800" dirty="0">
              <a:latin typeface="Times New Roman" pitchFamily="18" charset="0"/>
              <a:cs typeface="Times New Roman" pitchFamily="18" charset="0"/>
            </a:endParaRPr>
          </a:p>
        </p:txBody>
      </p:sp>
      <p:sp>
        <p:nvSpPr>
          <p:cNvPr id="3" name="Объект 2"/>
          <p:cNvSpPr>
            <a:spLocks noGrp="1"/>
          </p:cNvSpPr>
          <p:nvPr>
            <p:ph idx="1"/>
          </p:nvPr>
        </p:nvSpPr>
        <p:spPr/>
        <p:txBody>
          <a:bodyPr/>
          <a:lstStyle/>
          <a:p>
            <a:pPr>
              <a:buFont typeface="Courier New" pitchFamily="49" charset="0"/>
              <a:buChar char="o"/>
            </a:pPr>
            <a:r>
              <a:rPr lang="ru-RU" b="1" i="1" dirty="0" smtClean="0">
                <a:latin typeface="Times New Roman" pitchFamily="18" charset="0"/>
                <a:cs typeface="Times New Roman" pitchFamily="18" charset="0"/>
              </a:rPr>
              <a:t>Любознательность –</a:t>
            </a:r>
            <a:r>
              <a:rPr lang="ru-RU" dirty="0" smtClean="0"/>
              <a:t> </a:t>
            </a:r>
            <a:r>
              <a:rPr lang="ru-RU" dirty="0" smtClean="0">
                <a:latin typeface="Times New Roman" pitchFamily="18" charset="0"/>
                <a:cs typeface="Times New Roman" pitchFamily="18" charset="0"/>
              </a:rPr>
              <a:t>ценное состояние личности. Она характеризуется стремлением человека проникнуть за пределы увиденного.</a:t>
            </a:r>
          </a:p>
          <a:p>
            <a:pPr>
              <a:buFont typeface="Courier New" pitchFamily="49" charset="0"/>
              <a:buChar char="o"/>
            </a:pPr>
            <a:r>
              <a:rPr lang="ru-RU" b="1" i="1" dirty="0" smtClean="0">
                <a:latin typeface="Times New Roman" pitchFamily="18" charset="0"/>
                <a:cs typeface="Times New Roman" pitchFamily="18" charset="0"/>
              </a:rPr>
              <a:t>Познавательный интерес </a:t>
            </a:r>
            <a:r>
              <a:rPr lang="ru-RU" dirty="0" smtClean="0">
                <a:latin typeface="Times New Roman" pitchFamily="18" charset="0"/>
                <a:cs typeface="Times New Roman" pitchFamily="18" charset="0"/>
              </a:rPr>
              <a:t>на пути своего развития характеризуется познавательной активностью. Развитие познавательной активности проявляется у детей в поисковых действиях, направленных на получение новых впечатлений об окружающем мире.</a:t>
            </a:r>
          </a:p>
          <a:p>
            <a:pPr>
              <a:buFont typeface="Courier New" pitchFamily="49" charset="0"/>
              <a:buChar char="o"/>
            </a:pPr>
            <a:r>
              <a:rPr lang="ru-RU" b="1" i="1" dirty="0" smtClean="0">
                <a:latin typeface="Times New Roman" pitchFamily="18" charset="0"/>
                <a:cs typeface="Times New Roman" pitchFamily="18" charset="0"/>
              </a:rPr>
              <a:t>Теоретический интерес </a:t>
            </a:r>
            <a:r>
              <a:rPr lang="ru-RU" dirty="0" smtClean="0">
                <a:latin typeface="Times New Roman" pitchFamily="18" charset="0"/>
                <a:cs typeface="Times New Roman" pitchFamily="18" charset="0"/>
              </a:rPr>
              <a:t>связан как со стремлением к познанию сложных теоретических вопросов и проблем конкретной науки, так и с использованием их как инструмента познания. Эта ступень характеризует не только познавательное начало в структуре личности, но и человека как деятеля, субъекта, личность.</a:t>
            </a:r>
          </a:p>
        </p:txBody>
      </p:sp>
    </p:spTree>
    <p:extLst>
      <p:ext uri="{BB962C8B-B14F-4D97-AF65-F5344CB8AC3E}">
        <p14:creationId xmlns:p14="http://schemas.microsoft.com/office/powerpoint/2010/main" val="948772133"/>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260648"/>
            <a:ext cx="8568952" cy="6048672"/>
          </a:xfrm>
        </p:spPr>
        <p:txBody>
          <a:bodyPr/>
          <a:lstStyle/>
          <a:p>
            <a:r>
              <a:rPr lang="ru-RU" sz="2200" b="1" i="1" spc="-40" dirty="0">
                <a:solidFill>
                  <a:prstClr val="black">
                    <a:lumMod val="75000"/>
                    <a:lumOff val="25000"/>
                  </a:prstClr>
                </a:solidFill>
                <a:latin typeface="Times New Roman"/>
                <a:ea typeface="Calibri"/>
              </a:rPr>
              <a:t>Формы организации </a:t>
            </a:r>
            <a:r>
              <a:rPr lang="ru-RU" sz="2200" spc="-40" dirty="0">
                <a:solidFill>
                  <a:prstClr val="black">
                    <a:lumMod val="75000"/>
                    <a:lumOff val="25000"/>
                  </a:prstClr>
                </a:solidFill>
                <a:latin typeface="Times New Roman"/>
                <a:ea typeface="Calibri"/>
              </a:rPr>
              <a:t>детской деятельности: совместная деятельность (малыми </a:t>
            </a:r>
            <a:r>
              <a:rPr lang="ru-RU" sz="2200" spc="-30" dirty="0">
                <a:solidFill>
                  <a:prstClr val="black">
                    <a:lumMod val="75000"/>
                    <a:lumOff val="25000"/>
                  </a:prstClr>
                </a:solidFill>
                <a:latin typeface="Times New Roman"/>
                <a:ea typeface="Calibri"/>
              </a:rPr>
              <a:t>группами, парами и т.д.), самостоятельная детская деятельность.</a:t>
            </a:r>
            <a:br>
              <a:rPr lang="ru-RU" sz="2200" spc="-30" dirty="0">
                <a:solidFill>
                  <a:prstClr val="black">
                    <a:lumMod val="75000"/>
                    <a:lumOff val="25000"/>
                  </a:prstClr>
                </a:solidFill>
                <a:latin typeface="Times New Roman"/>
                <a:ea typeface="Calibri"/>
              </a:rPr>
            </a:br>
            <a:r>
              <a:rPr lang="ru-RU" sz="2200" dirty="0">
                <a:solidFill>
                  <a:prstClr val="black">
                    <a:lumMod val="75000"/>
                    <a:lumOff val="25000"/>
                  </a:prstClr>
                </a:solidFill>
                <a:latin typeface="Arial"/>
                <a:ea typeface="Calibri"/>
              </a:rPr>
              <a:t/>
            </a:r>
            <a:br>
              <a:rPr lang="ru-RU" sz="2200" dirty="0">
                <a:solidFill>
                  <a:prstClr val="black">
                    <a:lumMod val="75000"/>
                    <a:lumOff val="25000"/>
                  </a:prstClr>
                </a:solidFill>
                <a:latin typeface="Arial"/>
                <a:ea typeface="Calibri"/>
              </a:rPr>
            </a:br>
            <a:r>
              <a:rPr lang="ru-RU" sz="2200" i="1" dirty="0">
                <a:solidFill>
                  <a:prstClr val="black">
                    <a:lumMod val="75000"/>
                    <a:lumOff val="25000"/>
                  </a:prstClr>
                </a:solidFill>
                <a:latin typeface="Times New Roman"/>
                <a:ea typeface="Calibri"/>
              </a:rPr>
              <a:t> </a:t>
            </a:r>
            <a:r>
              <a:rPr lang="ru-RU" sz="2200" b="1" i="1" dirty="0">
                <a:solidFill>
                  <a:prstClr val="black">
                    <a:lumMod val="75000"/>
                    <a:lumOff val="25000"/>
                  </a:prstClr>
                </a:solidFill>
                <a:latin typeface="Times New Roman"/>
                <a:ea typeface="Calibri"/>
              </a:rPr>
              <a:t>Методы и приемы</a:t>
            </a:r>
            <a:r>
              <a:rPr lang="ru-RU" sz="2200" i="1" dirty="0">
                <a:solidFill>
                  <a:prstClr val="black">
                    <a:lumMod val="75000"/>
                    <a:lumOff val="25000"/>
                  </a:prstClr>
                </a:solidFill>
                <a:latin typeface="Times New Roman"/>
                <a:ea typeface="Calibri"/>
              </a:rPr>
              <a:t>: </a:t>
            </a:r>
            <a:r>
              <a:rPr lang="ru-RU" sz="2200" dirty="0">
                <a:solidFill>
                  <a:prstClr val="black">
                    <a:lumMod val="75000"/>
                    <a:lumOff val="25000"/>
                  </a:prstClr>
                </a:solidFill>
                <a:latin typeface="Times New Roman"/>
                <a:ea typeface="Calibri"/>
              </a:rPr>
              <a:t>самостоятельная деятельность в лаборатории </a:t>
            </a:r>
            <a:r>
              <a:rPr lang="ru-RU" sz="2200" spc="-35" dirty="0">
                <a:solidFill>
                  <a:prstClr val="black">
                    <a:lumMod val="75000"/>
                    <a:lumOff val="25000"/>
                  </a:prstClr>
                </a:solidFill>
                <a:latin typeface="Times New Roman"/>
                <a:ea typeface="Calibri"/>
              </a:rPr>
              <a:t>«Почемучка», центре преобразования «</a:t>
            </a:r>
            <a:r>
              <a:rPr lang="ru-RU" sz="2200" spc="-35" dirty="0" err="1">
                <a:solidFill>
                  <a:prstClr val="black">
                    <a:lumMod val="75000"/>
                    <a:lumOff val="25000"/>
                  </a:prstClr>
                </a:solidFill>
                <a:latin typeface="Times New Roman"/>
                <a:ea typeface="Calibri"/>
              </a:rPr>
              <a:t>Мастерилка</a:t>
            </a:r>
            <a:r>
              <a:rPr lang="ru-RU" sz="2200" spc="-35" dirty="0">
                <a:solidFill>
                  <a:prstClr val="black">
                    <a:lumMod val="75000"/>
                    <a:lumOff val="25000"/>
                  </a:prstClr>
                </a:solidFill>
                <a:latin typeface="Times New Roman"/>
                <a:ea typeface="Calibri"/>
              </a:rPr>
              <a:t>», в игротеке (настольные </a:t>
            </a:r>
            <a:r>
              <a:rPr lang="ru-RU" sz="2200" spc="-30" dirty="0">
                <a:solidFill>
                  <a:prstClr val="black">
                    <a:lumMod val="75000"/>
                    <a:lumOff val="25000"/>
                  </a:prstClr>
                </a:solidFill>
                <a:latin typeface="Times New Roman"/>
                <a:ea typeface="Calibri"/>
              </a:rPr>
              <a:t>игры «В космических просторах», «Мои друзья», «Почемучка»). </a:t>
            </a:r>
            <a:r>
              <a:rPr lang="ru-RU" sz="2200" spc="-25" dirty="0">
                <a:solidFill>
                  <a:prstClr val="black">
                    <a:lumMod val="75000"/>
                    <a:lumOff val="25000"/>
                  </a:prstClr>
                </a:solidFill>
                <a:latin typeface="Times New Roman"/>
                <a:ea typeface="Calibri"/>
              </a:rPr>
              <a:t>Мы работаем в тесном контакте с другими специалистами детского сада. Большую помощь в работе оказывает педагог психолог, он осуществляет </a:t>
            </a:r>
            <a:r>
              <a:rPr lang="ru-RU" sz="2200" dirty="0">
                <a:solidFill>
                  <a:prstClr val="black">
                    <a:lumMod val="75000"/>
                    <a:lumOff val="25000"/>
                  </a:prstClr>
                </a:solidFill>
                <a:latin typeface="Times New Roman"/>
                <a:ea typeface="Calibri"/>
              </a:rPr>
              <a:t>контроль за развитием детей, проводит консультации для родителей и педагогов инструктор по физическому развитию и музыкальный </a:t>
            </a:r>
            <a:r>
              <a:rPr lang="ru-RU" sz="2200" spc="-30" dirty="0">
                <a:solidFill>
                  <a:prstClr val="black">
                    <a:lumMod val="75000"/>
                    <a:lumOff val="25000"/>
                  </a:prstClr>
                </a:solidFill>
                <a:latin typeface="Times New Roman"/>
                <a:ea typeface="Calibri"/>
              </a:rPr>
              <a:t>руководитель широко используют в своей практике проблемные ситуации, моделирование. Это положительно сказывается на развитии детей. </a:t>
            </a:r>
            <a:endParaRPr lang="ru-RU" sz="2200" dirty="0"/>
          </a:p>
        </p:txBody>
      </p:sp>
    </p:spTree>
    <p:extLst>
      <p:ext uri="{BB962C8B-B14F-4D97-AF65-F5344CB8AC3E}">
        <p14:creationId xmlns:p14="http://schemas.microsoft.com/office/powerpoint/2010/main" val="186094092"/>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60648"/>
            <a:ext cx="8229600" cy="6480720"/>
          </a:xfrm>
        </p:spPr>
        <p:txBody>
          <a:bodyPr>
            <a:normAutofit fontScale="90000"/>
          </a:bodyPr>
          <a:lstStyle/>
          <a:p>
            <a:r>
              <a:rPr lang="ru-RU" sz="2400" b="1" spc="-80" dirty="0" smtClean="0">
                <a:effectLst/>
                <a:latin typeface="Times New Roman"/>
                <a:ea typeface="Calibri"/>
              </a:rPr>
              <a:t>           </a:t>
            </a:r>
            <a:br>
              <a:rPr lang="ru-RU" sz="2400" b="1" spc="-80" dirty="0" smtClean="0">
                <a:effectLst/>
                <a:latin typeface="Times New Roman"/>
                <a:ea typeface="Calibri"/>
              </a:rPr>
            </a:br>
            <a:r>
              <a:rPr lang="ru-RU" sz="2400" b="1" spc="-80" dirty="0" smtClean="0">
                <a:effectLst/>
                <a:latin typeface="Times New Roman"/>
                <a:ea typeface="Calibri"/>
              </a:rPr>
              <a:t> Организация предметно-развивающей среды.</a:t>
            </a:r>
            <a:r>
              <a:rPr lang="ru-RU" sz="2400" dirty="0" smtClean="0">
                <a:effectLst/>
                <a:latin typeface="Arial"/>
                <a:ea typeface="Calibri"/>
              </a:rPr>
              <a:t/>
            </a:r>
            <a:br>
              <a:rPr lang="ru-RU" sz="2400" dirty="0" smtClean="0">
                <a:effectLst/>
                <a:latin typeface="Arial"/>
                <a:ea typeface="Calibri"/>
              </a:rPr>
            </a:br>
            <a:r>
              <a:rPr lang="ru-RU" sz="2400" spc="-40" dirty="0" smtClean="0">
                <a:effectLst/>
                <a:latin typeface="Times New Roman"/>
                <a:ea typeface="Calibri"/>
              </a:rPr>
              <a:t>        Для выполнения поставленных перед нами задач мы продумали организацию </a:t>
            </a:r>
            <a:r>
              <a:rPr lang="ru-RU" sz="2400" spc="-25" dirty="0" smtClean="0">
                <a:effectLst/>
                <a:latin typeface="Times New Roman"/>
                <a:ea typeface="Calibri"/>
              </a:rPr>
              <a:t>предметно-развивающей среды в группе. Мы создали в группе микроблоки, </a:t>
            </a:r>
            <a:r>
              <a:rPr lang="ru-RU" sz="2400" spc="-10" dirty="0" smtClean="0">
                <a:effectLst/>
                <a:latin typeface="Times New Roman"/>
                <a:ea typeface="Calibri"/>
              </a:rPr>
              <a:t>для которых прописали образовательные задачи, предметное содержание </a:t>
            </a:r>
            <a:r>
              <a:rPr lang="ru-RU" sz="2400" spc="-30" dirty="0" smtClean="0">
                <a:effectLst/>
                <a:latin typeface="Times New Roman"/>
                <a:ea typeface="Calibri"/>
              </a:rPr>
              <a:t>среды и предполагаемую деятельность детей.</a:t>
            </a:r>
            <a:r>
              <a:rPr lang="ru-RU" sz="2400" spc="-30" dirty="0" smtClean="0">
                <a:latin typeface="Times New Roman"/>
                <a:ea typeface="Calibri"/>
              </a:rPr>
              <a:t/>
            </a:r>
            <a:br>
              <a:rPr lang="ru-RU" sz="2400" spc="-30" dirty="0" smtClean="0">
                <a:latin typeface="Times New Roman"/>
                <a:ea typeface="Calibri"/>
              </a:rPr>
            </a:br>
            <a:r>
              <a:rPr lang="ru-RU" sz="2400" dirty="0" smtClean="0">
                <a:effectLst/>
                <a:latin typeface="Times New Roman"/>
                <a:ea typeface="Calibri"/>
              </a:rPr>
              <a:t> </a:t>
            </a:r>
            <a:r>
              <a:rPr lang="ru-RU" sz="2400" b="1" spc="-50" dirty="0" smtClean="0">
                <a:effectLst/>
                <a:latin typeface="Times New Roman"/>
                <a:ea typeface="Calibri"/>
              </a:rPr>
              <a:t>Взаимодействие с семьей.</a:t>
            </a:r>
            <a:r>
              <a:rPr lang="ru-RU" sz="2400" dirty="0" smtClean="0">
                <a:effectLst/>
                <a:latin typeface="Arial"/>
                <a:ea typeface="Calibri"/>
              </a:rPr>
              <a:t/>
            </a:r>
            <a:br>
              <a:rPr lang="ru-RU" sz="2400" dirty="0" smtClean="0">
                <a:effectLst/>
                <a:latin typeface="Arial"/>
                <a:ea typeface="Calibri"/>
              </a:rPr>
            </a:br>
            <a:r>
              <a:rPr lang="ru-RU" sz="2400" dirty="0" smtClean="0">
                <a:effectLst/>
                <a:latin typeface="Times New Roman"/>
                <a:ea typeface="Calibri"/>
              </a:rPr>
              <a:t>      Известно, что ни одну воспитательную или образовательную задачу </a:t>
            </a:r>
            <a:r>
              <a:rPr lang="ru-RU" sz="2400" spc="-30" dirty="0" smtClean="0">
                <a:effectLst/>
                <a:latin typeface="Times New Roman"/>
                <a:ea typeface="Calibri"/>
              </a:rPr>
              <a:t>нельзя успешно решить без плодотворного контакта с семьей.</a:t>
            </a:r>
            <a:r>
              <a:rPr lang="ru-RU" sz="2400" dirty="0" smtClean="0">
                <a:effectLst/>
                <a:latin typeface="Arial"/>
                <a:ea typeface="Calibri"/>
              </a:rPr>
              <a:t/>
            </a:r>
            <a:br>
              <a:rPr lang="ru-RU" sz="2400" dirty="0" smtClean="0">
                <a:effectLst/>
                <a:latin typeface="Arial"/>
                <a:ea typeface="Calibri"/>
              </a:rPr>
            </a:br>
            <a:r>
              <a:rPr lang="ru-RU" sz="2400" dirty="0" smtClean="0">
                <a:effectLst/>
                <a:latin typeface="Times New Roman"/>
                <a:ea typeface="Calibri"/>
              </a:rPr>
              <a:t>Свое общение с родителями строим на основе сотрудничества. Используем различные формы взаимодействия с семьей: наглядные, словесные, практические</a:t>
            </a:r>
            <a:r>
              <a:rPr lang="ru-RU" sz="2400" b="1" dirty="0" smtClean="0">
                <a:effectLst/>
                <a:latin typeface="Times New Roman"/>
                <a:ea typeface="Calibri"/>
              </a:rPr>
              <a:t>.</a:t>
            </a:r>
            <a:br>
              <a:rPr lang="ru-RU" sz="2400" b="1" dirty="0" smtClean="0">
                <a:effectLst/>
                <a:latin typeface="Times New Roman"/>
                <a:ea typeface="Calibri"/>
              </a:rPr>
            </a:br>
            <a:r>
              <a:rPr lang="ru-RU" sz="2400" b="1" spc="-50" dirty="0" smtClean="0">
                <a:effectLst/>
                <a:latin typeface="Times New Roman"/>
                <a:ea typeface="Calibri"/>
              </a:rPr>
              <a:t>Работа </a:t>
            </a:r>
            <a:r>
              <a:rPr lang="ru-RU" sz="2400" b="1" spc="-50" dirty="0">
                <a:solidFill>
                  <a:prstClr val="black">
                    <a:lumMod val="75000"/>
                    <a:lumOff val="25000"/>
                  </a:prstClr>
                </a:solidFill>
                <a:latin typeface="Times New Roman"/>
                <a:ea typeface="Calibri"/>
              </a:rPr>
              <a:t>о</a:t>
            </a:r>
            <a:r>
              <a:rPr lang="ru-RU" sz="2400" b="1" spc="-50" dirty="0" smtClean="0">
                <a:solidFill>
                  <a:prstClr val="black">
                    <a:lumMod val="75000"/>
                    <a:lumOff val="25000"/>
                  </a:prstClr>
                </a:solidFill>
                <a:latin typeface="Times New Roman"/>
                <a:ea typeface="Calibri"/>
              </a:rPr>
              <a:t>рганизуемая </a:t>
            </a:r>
            <a:r>
              <a:rPr lang="ru-RU" sz="2400" b="1" spc="-50" dirty="0">
                <a:solidFill>
                  <a:prstClr val="black">
                    <a:lumMod val="75000"/>
                    <a:lumOff val="25000"/>
                  </a:prstClr>
                </a:solidFill>
                <a:latin typeface="Times New Roman"/>
                <a:ea typeface="Calibri"/>
              </a:rPr>
              <a:t>с семьей </a:t>
            </a:r>
            <a:r>
              <a:rPr lang="ru-RU" sz="2400" b="1" spc="-50" dirty="0" smtClean="0">
                <a:effectLst/>
                <a:latin typeface="Times New Roman"/>
                <a:ea typeface="Calibri"/>
              </a:rPr>
              <a:t>:</a:t>
            </a:r>
            <a:r>
              <a:rPr lang="ru-RU" sz="2400" dirty="0" smtClean="0">
                <a:effectLst/>
                <a:latin typeface="Arial"/>
                <a:ea typeface="Calibri"/>
              </a:rPr>
              <a:t/>
            </a:r>
            <a:br>
              <a:rPr lang="ru-RU" sz="2400" dirty="0" smtClean="0">
                <a:effectLst/>
                <a:latin typeface="Arial"/>
                <a:ea typeface="Calibri"/>
              </a:rPr>
            </a:br>
            <a:r>
              <a:rPr lang="ru-RU" sz="2400" spc="-20" dirty="0" smtClean="0">
                <a:effectLst/>
                <a:latin typeface="Times New Roman"/>
                <a:ea typeface="Calibri"/>
              </a:rPr>
              <a:t>помогает   нацелить   родителей   на   необходимость   поддержания   в </a:t>
            </a:r>
            <a:r>
              <a:rPr lang="ru-RU" sz="2400" dirty="0" smtClean="0">
                <a:effectLst/>
                <a:latin typeface="Times New Roman"/>
                <a:ea typeface="Calibri"/>
              </a:rPr>
              <a:t>ребенке пытливости, любознательности;</a:t>
            </a:r>
            <a:r>
              <a:rPr lang="ru-RU" sz="2400" dirty="0" smtClean="0">
                <a:effectLst/>
                <a:latin typeface="Arial"/>
                <a:ea typeface="Calibri"/>
              </a:rPr>
              <a:t/>
            </a:r>
            <a:br>
              <a:rPr lang="ru-RU" sz="2400" dirty="0" smtClean="0">
                <a:effectLst/>
                <a:latin typeface="Arial"/>
                <a:ea typeface="Calibri"/>
              </a:rPr>
            </a:br>
            <a:r>
              <a:rPr lang="ru-RU" sz="2400" spc="-30" dirty="0" smtClean="0">
                <a:effectLst/>
                <a:latin typeface="Times New Roman"/>
                <a:ea typeface="Calibri"/>
              </a:rPr>
              <a:t>сплачивает семью (многие задания выполняются совместно);</a:t>
            </a:r>
            <a:r>
              <a:rPr lang="ru-RU" sz="2400" dirty="0" smtClean="0">
                <a:effectLst/>
                <a:latin typeface="Arial"/>
                <a:ea typeface="Calibri"/>
              </a:rPr>
              <a:t/>
            </a:r>
            <a:br>
              <a:rPr lang="ru-RU" sz="2400" dirty="0" smtClean="0">
                <a:effectLst/>
                <a:latin typeface="Arial"/>
                <a:ea typeface="Calibri"/>
              </a:rPr>
            </a:br>
            <a:r>
              <a:rPr lang="ru-RU" sz="2400" spc="-20" dirty="0" smtClean="0">
                <a:effectLst/>
                <a:latin typeface="Times New Roman"/>
                <a:ea typeface="Calibri"/>
              </a:rPr>
              <a:t>позволяет   вовлечь   родителей   в   единое   с   ДОУ   образовательное </a:t>
            </a:r>
            <a:r>
              <a:rPr lang="ru-RU" sz="2400" dirty="0" smtClean="0">
                <a:effectLst/>
                <a:latin typeface="Times New Roman"/>
                <a:ea typeface="Calibri"/>
              </a:rPr>
              <a:t>пространство.</a:t>
            </a:r>
            <a:br>
              <a:rPr lang="ru-RU" sz="2400" dirty="0" smtClean="0">
                <a:effectLst/>
                <a:latin typeface="Times New Roman"/>
                <a:ea typeface="Calibri"/>
              </a:rPr>
            </a:br>
            <a:r>
              <a:rPr lang="ru-RU" sz="1200" dirty="0" smtClean="0">
                <a:effectLst/>
                <a:latin typeface="Arial"/>
                <a:ea typeface="Calibri"/>
              </a:rPr>
              <a:t/>
            </a:r>
            <a:br>
              <a:rPr lang="ru-RU" sz="1200" dirty="0" smtClean="0">
                <a:effectLst/>
                <a:latin typeface="Arial"/>
                <a:ea typeface="Calibri"/>
              </a:rPr>
            </a:br>
            <a:r>
              <a:rPr lang="ru-RU" sz="2000" b="1" spc="-70" dirty="0" smtClean="0">
                <a:effectLst/>
                <a:latin typeface="Times New Roman"/>
                <a:ea typeface="Calibri"/>
              </a:rPr>
              <a:t> </a:t>
            </a:r>
            <a:r>
              <a:rPr lang="ru-RU" sz="1200" dirty="0" smtClean="0">
                <a:effectLst/>
                <a:latin typeface="Arial"/>
                <a:ea typeface="Calibri"/>
              </a:rPr>
              <a:t/>
            </a:r>
            <a:br>
              <a:rPr lang="ru-RU" sz="1200" dirty="0" smtClean="0">
                <a:effectLst/>
                <a:latin typeface="Arial"/>
                <a:ea typeface="Calibri"/>
              </a:rPr>
            </a:br>
            <a:endParaRPr lang="ru-RU" sz="2000" dirty="0"/>
          </a:p>
        </p:txBody>
      </p:sp>
    </p:spTree>
    <p:extLst>
      <p:ext uri="{BB962C8B-B14F-4D97-AF65-F5344CB8AC3E}">
        <p14:creationId xmlns:p14="http://schemas.microsoft.com/office/powerpoint/2010/main" val="4231296440"/>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322714"/>
          </a:xfrm>
        </p:spPr>
        <p:txBody>
          <a:bodyPr>
            <a:normAutofit/>
          </a:bodyPr>
          <a:lstStyle/>
          <a:p>
            <a:pPr algn="l">
              <a:spcAft>
                <a:spcPts val="0"/>
              </a:spcAft>
            </a:pPr>
            <a:r>
              <a:rPr lang="ru-RU" sz="2200" b="1" spc="-70" dirty="0" smtClean="0">
                <a:effectLst/>
                <a:latin typeface="Times New Roman"/>
                <a:ea typeface="Calibri"/>
              </a:rPr>
              <a:t>Заключение.</a:t>
            </a:r>
            <a:br>
              <a:rPr lang="ru-RU" sz="2200" b="1" spc="-70" dirty="0" smtClean="0">
                <a:effectLst/>
                <a:latin typeface="Times New Roman"/>
                <a:ea typeface="Calibri"/>
              </a:rPr>
            </a:br>
            <a:r>
              <a:rPr lang="ru-RU" sz="2200" dirty="0" smtClean="0">
                <a:effectLst/>
                <a:latin typeface="Arial"/>
                <a:ea typeface="Calibri"/>
              </a:rPr>
              <a:t/>
            </a:r>
            <a:br>
              <a:rPr lang="ru-RU" sz="2200" dirty="0" smtClean="0">
                <a:effectLst/>
                <a:latin typeface="Arial"/>
                <a:ea typeface="Calibri"/>
              </a:rPr>
            </a:br>
            <a:r>
              <a:rPr lang="ru-RU" sz="2200" spc="-5" dirty="0" smtClean="0">
                <a:effectLst/>
                <a:latin typeface="Times New Roman"/>
                <a:ea typeface="Calibri"/>
              </a:rPr>
              <a:t>В результате проделанной работы мы убедились, что проектно-</a:t>
            </a:r>
            <a:r>
              <a:rPr lang="ru-RU" sz="2200" spc="-25" dirty="0" smtClean="0">
                <a:effectLst/>
                <a:latin typeface="Times New Roman"/>
                <a:ea typeface="Calibri"/>
              </a:rPr>
              <a:t>исследовательская деятельность оказывает позитивное влияние на развитие </a:t>
            </a:r>
            <a:r>
              <a:rPr lang="ru-RU" sz="2200" spc="-30" dirty="0" smtClean="0">
                <a:effectLst/>
                <a:latin typeface="Times New Roman"/>
                <a:ea typeface="Calibri"/>
              </a:rPr>
              <a:t>познавательных способностей. Несомненно, положительными моментами использования проектно-исследовательской деятельности стало то, что:</a:t>
            </a:r>
            <a:r>
              <a:rPr lang="ru-RU" sz="2200" dirty="0" smtClean="0">
                <a:effectLst/>
                <a:latin typeface="Arial"/>
                <a:ea typeface="Calibri"/>
              </a:rPr>
              <a:t/>
            </a:r>
            <a:br>
              <a:rPr lang="ru-RU" sz="2200" dirty="0" smtClean="0">
                <a:effectLst/>
                <a:latin typeface="Arial"/>
                <a:ea typeface="Calibri"/>
              </a:rPr>
            </a:br>
            <a:r>
              <a:rPr lang="ru-RU" sz="2200" dirty="0" smtClean="0">
                <a:latin typeface="Arial"/>
                <a:ea typeface="Calibri"/>
              </a:rPr>
              <a:t>а) </a:t>
            </a:r>
            <a:r>
              <a:rPr lang="ru-RU" sz="2200" spc="-5" dirty="0" smtClean="0">
                <a:effectLst/>
                <a:latin typeface="Times New Roman"/>
                <a:ea typeface="Calibri"/>
              </a:rPr>
              <a:t>в  процессе   исследовательской  работы  у  детей  стала </a:t>
            </a:r>
            <a:r>
              <a:rPr lang="ru-RU" sz="2200" dirty="0" smtClean="0">
                <a:effectLst/>
                <a:latin typeface="Arial"/>
                <a:ea typeface="Calibri"/>
              </a:rPr>
              <a:t/>
            </a:r>
            <a:br>
              <a:rPr lang="ru-RU" sz="2200" dirty="0" smtClean="0">
                <a:effectLst/>
                <a:latin typeface="Arial"/>
                <a:ea typeface="Calibri"/>
              </a:rPr>
            </a:br>
            <a:r>
              <a:rPr lang="ru-RU" sz="2200" spc="-5" dirty="0" smtClean="0">
                <a:effectLst/>
                <a:latin typeface="Times New Roman"/>
                <a:ea typeface="Calibri"/>
              </a:rPr>
              <a:t>     проявляться </a:t>
            </a:r>
            <a:r>
              <a:rPr lang="ru-RU" sz="2200" dirty="0" smtClean="0">
                <a:effectLst/>
                <a:latin typeface="Times New Roman"/>
                <a:ea typeface="Calibri"/>
              </a:rPr>
              <a:t>культура мышления;</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б) </a:t>
            </a:r>
            <a:r>
              <a:rPr lang="ru-RU" sz="2200" spc="-30" dirty="0" smtClean="0">
                <a:effectLst/>
                <a:latin typeface="Times New Roman"/>
                <a:ea typeface="Calibri"/>
              </a:rPr>
              <a:t>появилось умение видеть проблему;</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в) </a:t>
            </a:r>
            <a:r>
              <a:rPr lang="ru-RU" sz="2200" spc="-30" dirty="0" smtClean="0">
                <a:effectLst/>
                <a:latin typeface="Times New Roman"/>
                <a:ea typeface="Calibri"/>
              </a:rPr>
              <a:t>появилось умение выдвигать гипотезы;</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г)  </a:t>
            </a:r>
            <a:r>
              <a:rPr lang="ru-RU" sz="2200" spc="-30" dirty="0" smtClean="0">
                <a:effectLst/>
                <a:latin typeface="Times New Roman"/>
                <a:ea typeface="Calibri"/>
              </a:rPr>
              <a:t>умение задавать вопросы;</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д) </a:t>
            </a:r>
            <a:r>
              <a:rPr lang="ru-RU" sz="2200" spc="-30" dirty="0" smtClean="0">
                <a:effectLst/>
                <a:latin typeface="Times New Roman"/>
                <a:ea typeface="Calibri"/>
              </a:rPr>
              <a:t>умение давать определения некоторым понятиям;</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е) </a:t>
            </a:r>
            <a:r>
              <a:rPr lang="ru-RU" sz="2200" spc="-30" dirty="0" smtClean="0">
                <a:effectLst/>
                <a:latin typeface="Times New Roman"/>
                <a:ea typeface="Calibri"/>
              </a:rPr>
              <a:t>сформировались классификационные умения;</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ж) </a:t>
            </a:r>
            <a:r>
              <a:rPr lang="ru-RU" sz="2200" spc="-30" dirty="0" smtClean="0">
                <a:effectLst/>
                <a:latin typeface="Times New Roman"/>
                <a:ea typeface="Calibri"/>
              </a:rPr>
              <a:t>появилось умения выдвигать идеи и их оценивать;</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з) </a:t>
            </a:r>
            <a:r>
              <a:rPr lang="ru-RU" sz="2200" spc="-30" dirty="0" smtClean="0">
                <a:effectLst/>
                <a:latin typeface="Times New Roman"/>
                <a:ea typeface="Calibri"/>
              </a:rPr>
              <a:t>появились навыки исследовательского поведения.</a:t>
            </a:r>
            <a:r>
              <a:rPr lang="ru-RU" sz="2200" dirty="0" smtClean="0">
                <a:effectLst/>
                <a:latin typeface="Arial"/>
                <a:ea typeface="Calibri"/>
              </a:rPr>
              <a:t/>
            </a:r>
            <a:br>
              <a:rPr lang="ru-RU" sz="2200" dirty="0" smtClean="0">
                <a:effectLst/>
                <a:latin typeface="Arial"/>
                <a:ea typeface="Calibri"/>
              </a:rPr>
            </a:br>
            <a:endParaRPr lang="ru-RU" sz="2200" dirty="0"/>
          </a:p>
        </p:txBody>
      </p:sp>
    </p:spTree>
    <p:extLst>
      <p:ext uri="{BB962C8B-B14F-4D97-AF65-F5344CB8AC3E}">
        <p14:creationId xmlns:p14="http://schemas.microsoft.com/office/powerpoint/2010/main" val="555752896"/>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858000"/>
          </a:xfrm>
        </p:spPr>
        <p:txBody>
          <a:bodyPr>
            <a:noAutofit/>
          </a:bodyPr>
          <a:lstStyle/>
          <a:p>
            <a:pPr lvl="0" algn="l">
              <a:spcAft>
                <a:spcPts val="0"/>
              </a:spcAft>
              <a:tabLst>
                <a:tab pos="161290" algn="l"/>
              </a:tabLst>
            </a:pPr>
            <a:r>
              <a:rPr lang="ru-RU" sz="2000" dirty="0" smtClean="0">
                <a:effectLst/>
                <a:latin typeface="Times New Roman"/>
                <a:ea typeface="Calibri"/>
              </a:rPr>
              <a:t/>
            </a:r>
            <a:br>
              <a:rPr lang="ru-RU" sz="2000" dirty="0" smtClean="0">
                <a:effectLst/>
                <a:latin typeface="Times New Roman"/>
                <a:ea typeface="Calibri"/>
              </a:rPr>
            </a:br>
            <a:r>
              <a:rPr lang="ru-RU" sz="2000" dirty="0">
                <a:latin typeface="Times New Roman"/>
                <a:ea typeface="Calibri"/>
              </a:rPr>
              <a:t/>
            </a:r>
            <a:br>
              <a:rPr lang="ru-RU" sz="2000" dirty="0">
                <a:latin typeface="Times New Roman"/>
                <a:ea typeface="Calibri"/>
              </a:rPr>
            </a:br>
            <a:r>
              <a:rPr lang="ru-RU" sz="2000" dirty="0" smtClean="0">
                <a:latin typeface="Times New Roman"/>
                <a:ea typeface="Calibri"/>
              </a:rPr>
              <a:t/>
            </a:r>
            <a:br>
              <a:rPr lang="ru-RU" sz="2000" dirty="0" smtClean="0">
                <a:latin typeface="Times New Roman"/>
                <a:ea typeface="Calibri"/>
              </a:rPr>
            </a:br>
            <a:r>
              <a:rPr lang="ru-RU" sz="2200" dirty="0" smtClean="0">
                <a:effectLst/>
                <a:latin typeface="Times New Roman"/>
                <a:ea typeface="Calibri"/>
              </a:rPr>
              <a:t>Во время проведения опытов дети учатся задавать вопросы: "Как это сделать? ", обращаться с просьбами: "Давайте сделаем так", «Давайте посмотрим, что будет, если»: сравнивать два состояния одного и того же объекта и находить не только разницу, но и сходство. Тем самым мы развиваем у детей любознательность, наблюдательность, и умения находить пути решения проблемных ситуаций. Для меня важно, что данная деятельность не задаётся мною заранее в виде той или иной схемы, а строится самими детьми по мере получения ими новых сведений об объекте.</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Times New Roman"/>
                <a:ea typeface="Calibri"/>
              </a:rPr>
              <a:t>Каждую неделю мы посвящаем определенной познавательной теме: «Какие предметы могут плавать», «Свет и тень», «Песочная страна», </a:t>
            </a:r>
            <a:r>
              <a:rPr lang="ru-RU" sz="2200" spc="-5" dirty="0" smtClean="0">
                <a:effectLst/>
                <a:latin typeface="Times New Roman"/>
                <a:ea typeface="Calibri"/>
              </a:rPr>
              <a:t>«Подушка    из    пены»,    и    др.    Изучая    новую   тему,    используем </a:t>
            </a:r>
            <a:r>
              <a:rPr lang="ru-RU" sz="2200" dirty="0" smtClean="0">
                <a:effectLst/>
                <a:latin typeface="Times New Roman"/>
                <a:ea typeface="Calibri"/>
              </a:rPr>
              <a:t>определенную структуру:</a:t>
            </a:r>
            <a:br>
              <a:rPr lang="ru-RU" sz="2200" dirty="0" smtClean="0">
                <a:effectLst/>
                <a:latin typeface="Times New Roman"/>
                <a:ea typeface="Calibri"/>
              </a:rPr>
            </a:br>
            <a:r>
              <a:rPr lang="ru-RU" sz="2200" dirty="0">
                <a:solidFill>
                  <a:prstClr val="black"/>
                </a:solidFill>
                <a:latin typeface="Times New Roman"/>
                <a:ea typeface="Calibri"/>
              </a:rPr>
              <a:t>• </a:t>
            </a:r>
            <a:r>
              <a:rPr lang="ru-RU" sz="2200" dirty="0" smtClean="0">
                <a:effectLst/>
                <a:latin typeface="Times New Roman"/>
                <a:ea typeface="Calibri"/>
              </a:rPr>
              <a:t>постановка, формулирование проблемы (познавательной задачи);</a:t>
            </a:r>
            <a:r>
              <a:rPr lang="ru-RU" sz="2200" dirty="0" smtClean="0">
                <a:effectLst/>
                <a:latin typeface="Arial"/>
                <a:ea typeface="Calibri"/>
              </a:rPr>
              <a:t/>
            </a:r>
            <a:br>
              <a:rPr lang="ru-RU" sz="2200" dirty="0" smtClean="0">
                <a:effectLst/>
                <a:latin typeface="Arial"/>
                <a:ea typeface="Calibri"/>
              </a:rPr>
            </a:br>
            <a:r>
              <a:rPr lang="ru-RU" sz="2200" dirty="0">
                <a:solidFill>
                  <a:prstClr val="black"/>
                </a:solidFill>
                <a:latin typeface="Times New Roman"/>
                <a:ea typeface="Calibri"/>
              </a:rPr>
              <a:t>• </a:t>
            </a:r>
            <a:r>
              <a:rPr lang="ru-RU" sz="2200" dirty="0" smtClean="0">
                <a:effectLst/>
                <a:latin typeface="Times New Roman"/>
                <a:ea typeface="Calibri"/>
              </a:rPr>
              <a:t>выдвижение предположений, отбор способов проверки, выдвинутых </a:t>
            </a:r>
            <a:br>
              <a:rPr lang="ru-RU" sz="2200" dirty="0" smtClean="0">
                <a:effectLst/>
                <a:latin typeface="Times New Roman"/>
                <a:ea typeface="Calibri"/>
              </a:rPr>
            </a:br>
            <a:r>
              <a:rPr lang="ru-RU" sz="2200" dirty="0" smtClean="0">
                <a:latin typeface="Arial"/>
                <a:ea typeface="Calibri"/>
              </a:rPr>
              <a:t>  </a:t>
            </a:r>
            <a:r>
              <a:rPr lang="ru-RU" sz="2200" dirty="0" smtClean="0">
                <a:effectLst/>
                <a:latin typeface="Times New Roman"/>
                <a:ea typeface="Calibri"/>
              </a:rPr>
              <a:t>детьми;</a:t>
            </a:r>
            <a:r>
              <a:rPr lang="ru-RU" sz="2200" dirty="0" smtClean="0">
                <a:effectLst/>
                <a:latin typeface="Arial"/>
                <a:ea typeface="Calibri"/>
              </a:rPr>
              <a:t/>
            </a:r>
            <a:br>
              <a:rPr lang="ru-RU" sz="2200" dirty="0" smtClean="0">
                <a:effectLst/>
                <a:latin typeface="Arial"/>
                <a:ea typeface="Calibri"/>
              </a:rPr>
            </a:br>
            <a:r>
              <a:rPr lang="ru-RU" sz="2200" dirty="0">
                <a:solidFill>
                  <a:prstClr val="black"/>
                </a:solidFill>
                <a:latin typeface="Times New Roman"/>
                <a:ea typeface="Calibri"/>
              </a:rPr>
              <a:t>• </a:t>
            </a:r>
            <a:r>
              <a:rPr lang="ru-RU" sz="2200" dirty="0" smtClean="0">
                <a:effectLst/>
                <a:latin typeface="Times New Roman"/>
                <a:ea typeface="Calibri"/>
              </a:rPr>
              <a:t>проверка гипотез;</a:t>
            </a:r>
            <a:r>
              <a:rPr lang="ru-RU" sz="2200" dirty="0" smtClean="0">
                <a:effectLst/>
                <a:latin typeface="Arial"/>
                <a:ea typeface="Calibri"/>
              </a:rPr>
              <a:t/>
            </a:r>
            <a:br>
              <a:rPr lang="ru-RU" sz="2200" dirty="0" smtClean="0">
                <a:effectLst/>
                <a:latin typeface="Arial"/>
                <a:ea typeface="Calibri"/>
              </a:rPr>
            </a:br>
            <a:r>
              <a:rPr lang="ru-RU" sz="2200" dirty="0">
                <a:solidFill>
                  <a:prstClr val="black"/>
                </a:solidFill>
                <a:latin typeface="Times New Roman"/>
                <a:ea typeface="Calibri"/>
              </a:rPr>
              <a:t>• </a:t>
            </a:r>
            <a:r>
              <a:rPr lang="ru-RU" sz="2200" dirty="0" smtClean="0">
                <a:effectLst/>
                <a:latin typeface="Times New Roman"/>
                <a:ea typeface="Calibri"/>
              </a:rPr>
              <a:t>подведение итогов, вывод;</a:t>
            </a:r>
            <a:r>
              <a:rPr lang="ru-RU" sz="2200" dirty="0" smtClean="0">
                <a:effectLst/>
                <a:latin typeface="Arial"/>
                <a:ea typeface="Calibri"/>
              </a:rPr>
              <a:t/>
            </a:r>
            <a:br>
              <a:rPr lang="ru-RU" sz="2200" dirty="0" smtClean="0">
                <a:effectLst/>
                <a:latin typeface="Arial"/>
                <a:ea typeface="Calibri"/>
              </a:rPr>
            </a:br>
            <a:r>
              <a:rPr lang="ru-RU" sz="2200" dirty="0">
                <a:solidFill>
                  <a:prstClr val="black"/>
                </a:solidFill>
                <a:latin typeface="Times New Roman"/>
                <a:ea typeface="Calibri"/>
              </a:rPr>
              <a:t>• </a:t>
            </a:r>
            <a:r>
              <a:rPr lang="ru-RU" sz="2200" dirty="0" smtClean="0">
                <a:effectLst/>
                <a:latin typeface="Times New Roman"/>
                <a:ea typeface="Calibri"/>
              </a:rPr>
              <a:t>фиксация результатов;</a:t>
            </a:r>
            <a:r>
              <a:rPr lang="ru-RU" sz="2200" dirty="0" smtClean="0">
                <a:effectLst/>
                <a:latin typeface="Arial"/>
                <a:ea typeface="Calibri"/>
              </a:rPr>
              <a:t/>
            </a:r>
            <a:br>
              <a:rPr lang="ru-RU" sz="2200" dirty="0" smtClean="0">
                <a:effectLst/>
                <a:latin typeface="Arial"/>
                <a:ea typeface="Calibri"/>
              </a:rPr>
            </a:br>
            <a:r>
              <a:rPr lang="ru-RU" sz="2200" dirty="0">
                <a:latin typeface="Times New Roman"/>
                <a:ea typeface="Calibri"/>
              </a:rPr>
              <a:t/>
            </a:r>
            <a:br>
              <a:rPr lang="ru-RU" sz="2200" dirty="0">
                <a:latin typeface="Times New Roman"/>
                <a:ea typeface="Calibri"/>
              </a:rPr>
            </a:br>
            <a:r>
              <a:rPr lang="ru-RU" sz="2000" dirty="0" smtClean="0">
                <a:effectLst/>
                <a:latin typeface="Arial"/>
                <a:ea typeface="Calibri"/>
              </a:rPr>
              <a:t/>
            </a:r>
            <a:br>
              <a:rPr lang="ru-RU" sz="2000" dirty="0" smtClean="0">
                <a:effectLst/>
                <a:latin typeface="Arial"/>
                <a:ea typeface="Calibri"/>
              </a:rPr>
            </a:br>
            <a:endParaRPr lang="ru-RU" sz="2000" dirty="0"/>
          </a:p>
        </p:txBody>
      </p:sp>
    </p:spTree>
    <p:extLst>
      <p:ext uri="{BB962C8B-B14F-4D97-AF65-F5344CB8AC3E}">
        <p14:creationId xmlns:p14="http://schemas.microsoft.com/office/powerpoint/2010/main" val="355060248"/>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250706"/>
          </a:xfrm>
        </p:spPr>
        <p:txBody>
          <a:bodyPr>
            <a:normAutofit/>
          </a:bodyPr>
          <a:lstStyle/>
          <a:p>
            <a:pPr indent="342900" algn="l">
              <a:spcAft>
                <a:spcPts val="0"/>
              </a:spcAft>
            </a:pPr>
            <a:r>
              <a:rPr lang="ru-RU" sz="2000" dirty="0" smtClean="0">
                <a:effectLst/>
                <a:latin typeface="Times New Roman"/>
                <a:ea typeface="Calibri"/>
              </a:rPr>
              <a:t>Разработала перспективный план по экспериментальной деятельности, с целью развития поисково-познавательной активности о неживой природе (воздух, вода, почва, звук, вес, свет, цвет и др.). Одно из направлений детской экспериментальной деятельности, которое я активно использую, - опыты. Их провожу как на занятиях, так и в свободной самостоятельной и совместной деятельности. Дети с огромным удовольствием проводят опыты с объектами неживой природы: песком, глиной, снегом, воздухом, камнями, водой, магнитом и пр. Например, предлагаю слепить фигурку из мокрого и сухого песка. Дети рассуждают, какой песок лепится, почему. Рассматривая песок через лупу, обнаруживают, что он состоит из мелких кристалликов - песчинок, этим объясняется свойство сухого песка - сыпучесть. По теме: "Волшебница Вода" проводили опыты: "Наливаем - выливаем", "Снежинка на ладошке", "Превращение воды в лёд" и др. В процессе проведения опытов задействую каждого ребёнка. Такие опыты чем-то напоминают ребятам фокусы, они необычны, а главное - дети всё проделывают сами.</a:t>
            </a:r>
            <a:r>
              <a:rPr lang="ru-RU" sz="2000" dirty="0" smtClean="0">
                <a:effectLst/>
                <a:latin typeface="Arial"/>
                <a:ea typeface="Calibri"/>
              </a:rPr>
              <a:t/>
            </a:r>
            <a:br>
              <a:rPr lang="ru-RU" sz="2000" dirty="0" smtClean="0">
                <a:effectLst/>
                <a:latin typeface="Arial"/>
                <a:ea typeface="Calibri"/>
              </a:rPr>
            </a:br>
            <a:endParaRPr lang="ru-RU" sz="2000" dirty="0"/>
          </a:p>
        </p:txBody>
      </p:sp>
    </p:spTree>
    <p:extLst>
      <p:ext uri="{BB962C8B-B14F-4D97-AF65-F5344CB8AC3E}">
        <p14:creationId xmlns:p14="http://schemas.microsoft.com/office/powerpoint/2010/main" val="2634541230"/>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322714"/>
          </a:xfrm>
        </p:spPr>
        <p:txBody>
          <a:bodyPr/>
          <a:lstStyle/>
          <a:p>
            <a:pPr marL="24130" indent="433070" algn="l">
              <a:spcAft>
                <a:spcPts val="0"/>
              </a:spcAft>
            </a:pPr>
            <a:r>
              <a:rPr lang="ru-RU" sz="2200" b="1" dirty="0">
                <a:solidFill>
                  <a:prstClr val="black"/>
                </a:solidFill>
                <a:latin typeface="Times New Roman"/>
                <a:ea typeface="Calibri"/>
              </a:rPr>
              <a:t>Для положительной мотивации деятельности детей используются различные стимулы</a:t>
            </a:r>
            <a:r>
              <a:rPr lang="ru-RU" sz="2200" b="1" dirty="0" smtClean="0">
                <a:solidFill>
                  <a:prstClr val="black"/>
                </a:solidFill>
                <a:latin typeface="Times New Roman"/>
                <a:ea typeface="Calibri"/>
              </a:rPr>
              <a:t>:</a:t>
            </a:r>
            <a:br>
              <a:rPr lang="ru-RU" sz="2200" b="1" dirty="0" smtClean="0">
                <a:solidFill>
                  <a:prstClr val="black"/>
                </a:solidFill>
                <a:latin typeface="Times New Roman"/>
                <a:ea typeface="Calibri"/>
              </a:rPr>
            </a:br>
            <a:r>
              <a:rPr lang="ru-RU" sz="2200" dirty="0">
                <a:solidFill>
                  <a:prstClr val="black"/>
                </a:solidFill>
                <a:latin typeface="Arial"/>
                <a:ea typeface="Calibri"/>
              </a:rPr>
              <a:t/>
            </a:r>
            <a:br>
              <a:rPr lang="ru-RU" sz="2200" dirty="0">
                <a:solidFill>
                  <a:prstClr val="black"/>
                </a:solidFill>
                <a:latin typeface="Arial"/>
                <a:ea typeface="Calibri"/>
              </a:rPr>
            </a:br>
            <a:r>
              <a:rPr lang="ru-RU" sz="2200" dirty="0">
                <a:solidFill>
                  <a:prstClr val="black"/>
                </a:solidFill>
                <a:latin typeface="Times New Roman"/>
                <a:ea typeface="Calibri"/>
              </a:rPr>
              <a:t>• внешние стимулы (новизна, необычность объекта);</a:t>
            </a:r>
            <a:r>
              <a:rPr lang="ru-RU" sz="2200" dirty="0">
                <a:solidFill>
                  <a:prstClr val="black"/>
                </a:solidFill>
                <a:latin typeface="Arial"/>
                <a:ea typeface="Calibri"/>
              </a:rPr>
              <a:t/>
            </a:r>
            <a:br>
              <a:rPr lang="ru-RU" sz="2200" dirty="0">
                <a:solidFill>
                  <a:prstClr val="black"/>
                </a:solidFill>
                <a:latin typeface="Arial"/>
                <a:ea typeface="Calibri"/>
              </a:rPr>
            </a:br>
            <a:r>
              <a:rPr lang="ru-RU" sz="2200" dirty="0">
                <a:solidFill>
                  <a:prstClr val="black"/>
                </a:solidFill>
                <a:latin typeface="Times New Roman"/>
                <a:ea typeface="Calibri"/>
              </a:rPr>
              <a:t>• тайна, сюрприз;</a:t>
            </a:r>
            <a:r>
              <a:rPr lang="ru-RU" sz="2200" dirty="0">
                <a:solidFill>
                  <a:prstClr val="black"/>
                </a:solidFill>
                <a:latin typeface="Arial"/>
                <a:ea typeface="Calibri"/>
              </a:rPr>
              <a:t/>
            </a:r>
            <a:br>
              <a:rPr lang="ru-RU" sz="2200" dirty="0">
                <a:solidFill>
                  <a:prstClr val="black"/>
                </a:solidFill>
                <a:latin typeface="Arial"/>
                <a:ea typeface="Calibri"/>
              </a:rPr>
            </a:br>
            <a:r>
              <a:rPr lang="ru-RU" sz="2200" dirty="0">
                <a:solidFill>
                  <a:prstClr val="black"/>
                </a:solidFill>
                <a:latin typeface="Times New Roman"/>
                <a:ea typeface="Calibri"/>
              </a:rPr>
              <a:t>• мотив помощи;</a:t>
            </a:r>
            <a:r>
              <a:rPr lang="ru-RU" sz="2200" dirty="0">
                <a:solidFill>
                  <a:prstClr val="black"/>
                </a:solidFill>
                <a:latin typeface="Arial"/>
                <a:ea typeface="Calibri"/>
              </a:rPr>
              <a:t/>
            </a:r>
            <a:br>
              <a:rPr lang="ru-RU" sz="2200" dirty="0">
                <a:solidFill>
                  <a:prstClr val="black"/>
                </a:solidFill>
                <a:latin typeface="Arial"/>
                <a:ea typeface="Calibri"/>
              </a:rPr>
            </a:br>
            <a:r>
              <a:rPr lang="ru-RU" sz="2200" dirty="0">
                <a:solidFill>
                  <a:prstClr val="black"/>
                </a:solidFill>
                <a:latin typeface="Times New Roman"/>
                <a:ea typeface="Calibri"/>
              </a:rPr>
              <a:t>• познавательный момент (почему так);</a:t>
            </a:r>
            <a:r>
              <a:rPr lang="ru-RU" sz="2200" dirty="0">
                <a:solidFill>
                  <a:prstClr val="black"/>
                </a:solidFill>
                <a:latin typeface="Arial"/>
                <a:ea typeface="Calibri"/>
              </a:rPr>
              <a:t/>
            </a:r>
            <a:br>
              <a:rPr lang="ru-RU" sz="2200" dirty="0">
                <a:solidFill>
                  <a:prstClr val="black"/>
                </a:solidFill>
                <a:latin typeface="Arial"/>
                <a:ea typeface="Calibri"/>
              </a:rPr>
            </a:br>
            <a:r>
              <a:rPr lang="ru-RU" sz="2200" dirty="0">
                <a:solidFill>
                  <a:prstClr val="black"/>
                </a:solidFill>
                <a:latin typeface="Times New Roman"/>
                <a:ea typeface="Calibri"/>
              </a:rPr>
              <a:t>• ситуация выбора</a:t>
            </a:r>
            <a:r>
              <a:rPr lang="ru-RU" sz="2200" dirty="0" smtClean="0">
                <a:solidFill>
                  <a:prstClr val="black"/>
                </a:solidFill>
                <a:latin typeface="Times New Roman"/>
                <a:ea typeface="Calibri"/>
              </a:rPr>
              <a:t>.</a:t>
            </a:r>
            <a:br>
              <a:rPr lang="ru-RU" sz="2200" dirty="0" smtClean="0">
                <a:solidFill>
                  <a:prstClr val="black"/>
                </a:solidFill>
                <a:latin typeface="Times New Roman"/>
                <a:ea typeface="Calibri"/>
              </a:rPr>
            </a:br>
            <a:r>
              <a:rPr lang="ru-RU" sz="2200" dirty="0" smtClean="0">
                <a:solidFill>
                  <a:prstClr val="black"/>
                </a:solidFill>
                <a:latin typeface="Times New Roman"/>
                <a:ea typeface="Calibri"/>
              </a:rPr>
              <a:t/>
            </a:r>
            <a:br>
              <a:rPr lang="ru-RU" sz="2200" dirty="0" smtClean="0">
                <a:solidFill>
                  <a:prstClr val="black"/>
                </a:solidFill>
                <a:latin typeface="Times New Roman"/>
                <a:ea typeface="Calibri"/>
              </a:rPr>
            </a:br>
            <a:r>
              <a:rPr lang="ru-RU" sz="2200" dirty="0" smtClean="0">
                <a:effectLst/>
                <a:latin typeface="Times New Roman"/>
                <a:ea typeface="Calibri"/>
              </a:rPr>
              <a:t>В    целях    мониторинга    эффективности    разработанной    системы, провела мониторинг с детьми и опрос среди родителей по развитию познавательной активности в процесс экспериментальной деятельности. </a:t>
            </a:r>
            <a:r>
              <a:rPr lang="ru-RU" sz="1200" dirty="0" smtClean="0">
                <a:effectLst/>
                <a:latin typeface="Arial"/>
                <a:ea typeface="Calibri"/>
              </a:rPr>
              <a:t/>
            </a:r>
            <a:br>
              <a:rPr lang="ru-RU" sz="1200" dirty="0" smtClean="0">
                <a:effectLst/>
                <a:latin typeface="Arial"/>
                <a:ea typeface="Calibri"/>
              </a:rPr>
            </a:br>
            <a:r>
              <a:rPr lang="ru-RU" sz="2800" i="1" dirty="0" smtClean="0">
                <a:effectLst/>
                <a:latin typeface="Times New Roman"/>
                <a:ea typeface="Calibri"/>
              </a:rPr>
              <a:t> </a:t>
            </a:r>
            <a:r>
              <a:rPr lang="ru-RU" sz="1200" dirty="0" smtClean="0">
                <a:effectLst/>
                <a:latin typeface="Arial"/>
                <a:ea typeface="Calibri"/>
              </a:rPr>
              <a:t/>
            </a:r>
            <a:br>
              <a:rPr lang="ru-RU" sz="1200" dirty="0" smtClean="0">
                <a:effectLst/>
                <a:latin typeface="Arial"/>
                <a:ea typeface="Calibri"/>
              </a:rPr>
            </a:br>
            <a:r>
              <a:rPr lang="ru-RU" sz="2000" dirty="0" smtClean="0">
                <a:solidFill>
                  <a:prstClr val="black"/>
                </a:solidFill>
                <a:latin typeface="Times New Roman"/>
                <a:ea typeface="Calibri"/>
              </a:rPr>
              <a:t/>
            </a:r>
            <a:br>
              <a:rPr lang="ru-RU" sz="2000" dirty="0" smtClean="0">
                <a:solidFill>
                  <a:prstClr val="black"/>
                </a:solidFill>
                <a:latin typeface="Times New Roman"/>
                <a:ea typeface="Calibri"/>
              </a:rPr>
            </a:br>
            <a:r>
              <a:rPr lang="ru-RU" sz="2000" dirty="0">
                <a:solidFill>
                  <a:prstClr val="black"/>
                </a:solidFill>
                <a:latin typeface="Arial"/>
                <a:ea typeface="Calibri"/>
              </a:rPr>
              <a:t/>
            </a:r>
            <a:br>
              <a:rPr lang="ru-RU" sz="2000" dirty="0">
                <a:solidFill>
                  <a:prstClr val="black"/>
                </a:solidFill>
                <a:latin typeface="Arial"/>
                <a:ea typeface="Calibri"/>
              </a:rPr>
            </a:br>
            <a:endParaRPr lang="ru-RU" dirty="0"/>
          </a:p>
        </p:txBody>
      </p:sp>
    </p:spTree>
    <p:extLst>
      <p:ext uri="{BB962C8B-B14F-4D97-AF65-F5344CB8AC3E}">
        <p14:creationId xmlns:p14="http://schemas.microsoft.com/office/powerpoint/2010/main" val="3971183223"/>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858000"/>
          </a:xfrm>
        </p:spPr>
        <p:txBody>
          <a:bodyPr>
            <a:noAutofit/>
          </a:bodyPr>
          <a:lstStyle/>
          <a:p>
            <a:pPr marL="36830" marR="15240"/>
            <a:r>
              <a:rPr lang="ru-RU" sz="2000" b="1" i="1" dirty="0" smtClean="0">
                <a:effectLst/>
                <a:latin typeface="Times New Roman"/>
                <a:ea typeface="Calibri"/>
              </a:rPr>
              <a:t/>
            </a:r>
            <a:br>
              <a:rPr lang="ru-RU" sz="2000" b="1" i="1" dirty="0" smtClean="0">
                <a:effectLst/>
                <a:latin typeface="Times New Roman"/>
                <a:ea typeface="Calibri"/>
              </a:rPr>
            </a:br>
            <a:r>
              <a:rPr lang="ru-RU" sz="2100" b="1" i="1" dirty="0" smtClean="0">
                <a:effectLst/>
                <a:latin typeface="Times New Roman"/>
                <a:ea typeface="Calibri"/>
              </a:rPr>
              <a:t>Заключительная часть.</a:t>
            </a:r>
            <a:r>
              <a:rPr lang="ru-RU" sz="2100" b="1" dirty="0" smtClean="0">
                <a:effectLst/>
                <a:latin typeface="Arial"/>
                <a:ea typeface="Calibri"/>
              </a:rPr>
              <a:t/>
            </a:r>
            <a:br>
              <a:rPr lang="ru-RU" sz="2100" b="1" dirty="0" smtClean="0">
                <a:effectLst/>
                <a:latin typeface="Arial"/>
                <a:ea typeface="Calibri"/>
              </a:rPr>
            </a:br>
            <a:r>
              <a:rPr lang="ru-RU" sz="2100" b="1" i="1" dirty="0" smtClean="0">
                <a:effectLst/>
                <a:latin typeface="Times New Roman"/>
                <a:ea typeface="Calibri"/>
              </a:rPr>
              <a:t>Наша задача </a:t>
            </a:r>
            <a:r>
              <a:rPr lang="ru-RU" sz="2100" dirty="0" smtClean="0">
                <a:effectLst/>
                <a:latin typeface="Times New Roman"/>
                <a:ea typeface="Calibri"/>
              </a:rPr>
              <a:t>- помочь детям в проведении этих исследований, сделать их полезными. Считается, что в поисково-исследовательской деятельности     дошкольник     получает     возможность     напрямую </a:t>
            </a:r>
            <a:r>
              <a:rPr lang="ru-RU" sz="2100" dirty="0" smtClean="0">
                <a:effectLst/>
                <a:latin typeface="Arial"/>
                <a:ea typeface="Calibri"/>
              </a:rPr>
              <a:t/>
            </a:r>
            <a:br>
              <a:rPr lang="ru-RU" sz="2100" dirty="0" smtClean="0">
                <a:effectLst/>
                <a:latin typeface="Arial"/>
                <a:ea typeface="Calibri"/>
              </a:rPr>
            </a:br>
            <a:r>
              <a:rPr lang="ru-RU" sz="2100" spc="-30" dirty="0" smtClean="0">
                <a:effectLst/>
                <a:latin typeface="Times New Roman"/>
                <a:ea typeface="Calibri"/>
              </a:rPr>
              <a:t>удовлетворить присущую ему любознательность, упорядочить свои представления о мире. Поэтому надо учить не всему, а главному, не </a:t>
            </a:r>
            <a:r>
              <a:rPr lang="ru-RU" sz="2100" spc="-35" dirty="0" smtClean="0">
                <a:effectLst/>
                <a:latin typeface="Times New Roman"/>
                <a:ea typeface="Calibri"/>
              </a:rPr>
              <a:t>сумме фактов, а целостному их пониманию, не столько дать максимум информации, сколько научить ориентироваться в её потоке. </a:t>
            </a:r>
            <a:r>
              <a:rPr lang="ru-RU" sz="2100" dirty="0" smtClean="0">
                <a:effectLst/>
                <a:latin typeface="Times New Roman"/>
                <a:ea typeface="Calibri"/>
              </a:rPr>
              <a:t>Развитие исследовательских способностей ребёнка - одна из </a:t>
            </a:r>
            <a:r>
              <a:rPr lang="ru-RU" sz="2100" spc="-30" dirty="0" smtClean="0">
                <a:effectLst/>
                <a:latin typeface="Times New Roman"/>
                <a:ea typeface="Calibri"/>
              </a:rPr>
              <a:t>важнейших задач современного образования. </a:t>
            </a:r>
            <a:br>
              <a:rPr lang="ru-RU" sz="2100" spc="-30" dirty="0" smtClean="0">
                <a:effectLst/>
                <a:latin typeface="Times New Roman"/>
                <a:ea typeface="Calibri"/>
              </a:rPr>
            </a:br>
            <a:r>
              <a:rPr lang="ru-RU" sz="2100" spc="-30" dirty="0" smtClean="0">
                <a:effectLst/>
                <a:latin typeface="Times New Roman"/>
                <a:ea typeface="Calibri"/>
              </a:rPr>
              <a:t> Знания, полученные в результате собственного эксперимента, исследовательского поиска </a:t>
            </a:r>
            <a:r>
              <a:rPr lang="ru-RU" sz="2100" spc="-10" dirty="0" smtClean="0">
                <a:effectLst/>
                <a:latin typeface="Times New Roman"/>
                <a:ea typeface="Calibri"/>
              </a:rPr>
              <a:t>значительно прочнее и надёжнее для ребёнка тех сведений о мире, </a:t>
            </a:r>
            <a:r>
              <a:rPr lang="ru-RU" sz="2100" dirty="0" smtClean="0">
                <a:effectLst/>
                <a:latin typeface="Times New Roman"/>
                <a:ea typeface="Calibri"/>
              </a:rPr>
              <a:t>что получены репродуктивным путём.</a:t>
            </a:r>
            <a:r>
              <a:rPr lang="ru-RU" sz="2100" dirty="0" smtClean="0">
                <a:effectLst/>
                <a:latin typeface="Arial"/>
                <a:ea typeface="Calibri"/>
              </a:rPr>
              <a:t/>
            </a:r>
            <a:br>
              <a:rPr lang="ru-RU" sz="2100" dirty="0" smtClean="0">
                <a:effectLst/>
                <a:latin typeface="Arial"/>
                <a:ea typeface="Calibri"/>
              </a:rPr>
            </a:br>
            <a:r>
              <a:rPr lang="ru-RU" sz="2100" spc="-20" dirty="0" smtClean="0">
                <a:effectLst/>
                <a:latin typeface="Times New Roman"/>
                <a:ea typeface="Calibri"/>
              </a:rPr>
              <a:t>Хотелось бы заметить, что представленные в данной работе и в </a:t>
            </a:r>
            <a:r>
              <a:rPr lang="ru-RU" sz="2100" spc="-50" dirty="0" smtClean="0">
                <a:effectLst/>
                <a:latin typeface="Times New Roman"/>
                <a:ea typeface="Calibri"/>
              </a:rPr>
              <a:t>Приложении дидактические игры - это лишь небольшая часть системы </a:t>
            </a:r>
            <a:r>
              <a:rPr lang="ru-RU" sz="2100" spc="-35" dirty="0" smtClean="0">
                <a:effectLst/>
                <a:latin typeface="Times New Roman"/>
                <a:ea typeface="Calibri"/>
              </a:rPr>
              <a:t>использования дидактических как одного из способов руководства </a:t>
            </a:r>
            <a:r>
              <a:rPr lang="ru-RU" sz="2100" dirty="0" smtClean="0">
                <a:effectLst/>
                <a:latin typeface="Times New Roman"/>
                <a:ea typeface="Calibri"/>
              </a:rPr>
              <a:t>познавательной деятельностью дошкольников.</a:t>
            </a:r>
            <a:r>
              <a:rPr lang="ru-RU" sz="2100" spc="-50" dirty="0">
                <a:solidFill>
                  <a:prstClr val="black">
                    <a:lumMod val="75000"/>
                    <a:lumOff val="25000"/>
                  </a:prstClr>
                </a:solidFill>
                <a:latin typeface="Times New Roman"/>
                <a:ea typeface="Calibri"/>
              </a:rPr>
              <a:t> В целях решения задач, поставленных</a:t>
            </a:r>
            <a:r>
              <a:rPr lang="ru-RU" sz="2100" dirty="0" smtClean="0">
                <a:effectLst/>
                <a:latin typeface="Arial"/>
                <a:ea typeface="Calibri"/>
              </a:rPr>
              <a:t/>
            </a:r>
            <a:br>
              <a:rPr lang="ru-RU" sz="2100" dirty="0" smtClean="0">
                <a:effectLst/>
                <a:latin typeface="Arial"/>
                <a:ea typeface="Calibri"/>
              </a:rPr>
            </a:br>
            <a:r>
              <a:rPr lang="ru-RU" sz="2100" spc="-50" dirty="0" smtClean="0">
                <a:effectLst/>
                <a:latin typeface="Times New Roman"/>
                <a:ea typeface="Calibri"/>
              </a:rPr>
              <a:t>в данной части (формирующий </a:t>
            </a:r>
            <a:r>
              <a:rPr lang="ru-RU" sz="2100" spc="-30" dirty="0" smtClean="0">
                <a:effectLst/>
                <a:latin typeface="Times New Roman"/>
                <a:ea typeface="Calibri"/>
              </a:rPr>
              <a:t>эксперимент) практического исследования необходимо простроить </a:t>
            </a:r>
            <a:r>
              <a:rPr lang="ru-RU" sz="2100" spc="-40" dirty="0" smtClean="0">
                <a:effectLst/>
                <a:latin typeface="Times New Roman"/>
                <a:ea typeface="Calibri"/>
              </a:rPr>
              <a:t>систему использования дидактических игр, которая бы предполагала </a:t>
            </a:r>
            <a:r>
              <a:rPr lang="ru-RU" sz="2100" dirty="0" smtClean="0">
                <a:effectLst/>
                <a:latin typeface="Times New Roman"/>
                <a:ea typeface="Calibri"/>
              </a:rPr>
              <a:t>развитие и формирование необходимых компонентов речи </a:t>
            </a:r>
            <a:r>
              <a:rPr lang="ru-RU" sz="2100" spc="-30" dirty="0" smtClean="0">
                <a:effectLst/>
                <a:latin typeface="Times New Roman"/>
                <a:ea typeface="Calibri"/>
              </a:rPr>
              <a:t>являющихся в настоящей курсовой работе одной из немаловажных </a:t>
            </a:r>
            <a:r>
              <a:rPr lang="ru-RU" sz="2100" spc="-40" dirty="0" smtClean="0">
                <a:effectLst/>
                <a:latin typeface="Times New Roman"/>
                <a:ea typeface="Calibri"/>
              </a:rPr>
              <a:t>сторон в познавательном развитии детей дошкольного возраста. </a:t>
            </a:r>
            <a:r>
              <a:rPr lang="ru-RU" sz="2100" dirty="0" smtClean="0">
                <a:effectLst/>
                <a:latin typeface="Arial"/>
                <a:ea typeface="Calibri"/>
              </a:rPr>
              <a:t/>
            </a:r>
            <a:br>
              <a:rPr lang="ru-RU" sz="2100" dirty="0" smtClean="0">
                <a:effectLst/>
                <a:latin typeface="Arial"/>
                <a:ea typeface="Calibri"/>
              </a:rPr>
            </a:br>
            <a:endParaRPr lang="ru-RU" sz="2100" dirty="0"/>
          </a:p>
        </p:txBody>
      </p:sp>
    </p:spTree>
    <p:extLst>
      <p:ext uri="{BB962C8B-B14F-4D97-AF65-F5344CB8AC3E}">
        <p14:creationId xmlns:p14="http://schemas.microsoft.com/office/powerpoint/2010/main" val="3727199901"/>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858000"/>
          </a:xfrm>
        </p:spPr>
        <p:txBody>
          <a:bodyPr>
            <a:normAutofit fontScale="90000"/>
          </a:bodyPr>
          <a:lstStyle/>
          <a:p>
            <a:pPr marR="30480" indent="342900" algn="l">
              <a:spcAft>
                <a:spcPts val="0"/>
              </a:spcAft>
            </a:pPr>
            <a:r>
              <a:rPr lang="ru-RU" sz="2600" b="1" dirty="0" smtClean="0"/>
              <a:t/>
            </a:r>
            <a:br>
              <a:rPr lang="ru-RU" sz="2600" b="1" dirty="0" smtClean="0"/>
            </a:br>
            <a:r>
              <a:rPr lang="ru-RU" sz="2600" b="1" dirty="0" smtClean="0"/>
              <a:t>  </a:t>
            </a:r>
            <a:br>
              <a:rPr lang="ru-RU" sz="2600" b="1" dirty="0" smtClean="0"/>
            </a:br>
            <a:r>
              <a:rPr lang="ru-RU" sz="2600" b="1" dirty="0" smtClean="0"/>
              <a:t>         </a:t>
            </a:r>
            <a:r>
              <a:rPr lang="ru-RU" sz="2000" b="1" dirty="0" smtClean="0"/>
              <a:t>ТРЕБОВАНИЯ К МЕТОДИКЕ ПРОВЕДЕНИЯ ИГР:</a:t>
            </a:r>
            <a:r>
              <a:rPr lang="ru-RU" sz="2600" b="1" dirty="0" smtClean="0"/>
              <a:t/>
            </a:r>
            <a:br>
              <a:rPr lang="ru-RU" sz="2600" b="1" dirty="0" smtClean="0"/>
            </a:br>
            <a:r>
              <a:rPr lang="ru-RU" sz="2400" i="1" spc="-65" dirty="0" smtClean="0">
                <a:effectLst/>
                <a:latin typeface="Times New Roman"/>
                <a:ea typeface="Calibri"/>
              </a:rPr>
              <a:t>1. Сделать игры занимательными, </a:t>
            </a:r>
            <a:r>
              <a:rPr lang="ru-RU" sz="2400" spc="-65" dirty="0" smtClean="0">
                <a:effectLst/>
                <a:latin typeface="Times New Roman"/>
                <a:ea typeface="Calibri"/>
              </a:rPr>
              <a:t>избежать сухости, сохранить в игре </a:t>
            </a:r>
            <a:r>
              <a:rPr lang="ru-RU" sz="2400" spc="-35" dirty="0" smtClean="0">
                <a:effectLst/>
                <a:latin typeface="Times New Roman"/>
                <a:ea typeface="Calibri"/>
              </a:rPr>
              <a:t>то, что ее отличало бы от занятий (бесед, рассказов) и дидактических упражнений. Занимательность должна заключаться в правилах, </a:t>
            </a:r>
            <a:r>
              <a:rPr lang="ru-RU" sz="2400" dirty="0" smtClean="0">
                <a:effectLst/>
                <a:latin typeface="Times New Roman"/>
                <a:ea typeface="Calibri"/>
              </a:rPr>
              <a:t>побуждающих ребенка думать. Кроме того, широко используются такие игровые элементы, как сговор, жеребьевка, считалочка, </a:t>
            </a:r>
            <a:r>
              <a:rPr lang="ru-RU" sz="2400" spc="-50" dirty="0" smtClean="0">
                <a:effectLst/>
                <a:latin typeface="Times New Roman"/>
                <a:ea typeface="Calibri"/>
              </a:rPr>
              <a:t>разыгрывание фантов, соревнование. Разыгрывание фантов, которым </a:t>
            </a:r>
            <a:r>
              <a:rPr lang="ru-RU" sz="2400" spc="-40" dirty="0" smtClean="0">
                <a:effectLst/>
                <a:latin typeface="Times New Roman"/>
                <a:ea typeface="Calibri"/>
              </a:rPr>
              <a:t>заканчивается большинство игр, интересно само по себе и требует от </a:t>
            </a:r>
            <a:r>
              <a:rPr lang="ru-RU" sz="2400" spc="-5" dirty="0" smtClean="0">
                <a:effectLst/>
                <a:latin typeface="Times New Roman"/>
                <a:ea typeface="Calibri"/>
              </a:rPr>
              <a:t>детей находчивости, умения владеть собой, перевоплощаться </a:t>
            </a:r>
            <a:r>
              <a:rPr lang="ru-RU" sz="2400" spc="-45" dirty="0" smtClean="0">
                <a:effectLst/>
                <a:latin typeface="Times New Roman"/>
                <a:ea typeface="Calibri"/>
              </a:rPr>
              <a:t>(«Превратись в дедушку», «Стань пчелой», «Сядь на пол и встань без </a:t>
            </a:r>
            <a:r>
              <a:rPr lang="ru-RU" sz="2400" dirty="0" smtClean="0">
                <a:effectLst/>
                <a:latin typeface="Times New Roman"/>
                <a:ea typeface="Calibri"/>
              </a:rPr>
              <a:t>помощи рук» и т. п.).</a:t>
            </a:r>
            <a:r>
              <a:rPr lang="ru-RU" sz="2400" dirty="0" smtClean="0">
                <a:effectLst/>
                <a:latin typeface="Arial"/>
                <a:ea typeface="Calibri"/>
              </a:rPr>
              <a:t/>
            </a:r>
            <a:br>
              <a:rPr lang="ru-RU" sz="2400" dirty="0" smtClean="0">
                <a:effectLst/>
                <a:latin typeface="Arial"/>
                <a:ea typeface="Calibri"/>
              </a:rPr>
            </a:br>
            <a:r>
              <a:rPr lang="ru-RU" sz="2400" i="1" spc="-65" dirty="0" smtClean="0">
                <a:effectLst/>
                <a:latin typeface="Times New Roman"/>
                <a:ea typeface="Calibri"/>
              </a:rPr>
              <a:t>2. Создать условия для умственной и двигательной активности </a:t>
            </a:r>
            <a:r>
              <a:rPr lang="ru-RU" sz="2400" spc="-65" dirty="0" smtClean="0">
                <a:effectLst/>
                <a:latin typeface="Times New Roman"/>
                <a:ea typeface="Calibri"/>
              </a:rPr>
              <a:t>всех </a:t>
            </a:r>
            <a:r>
              <a:rPr lang="ru-RU" sz="2400" dirty="0" smtClean="0">
                <a:effectLst/>
                <a:latin typeface="Times New Roman"/>
                <a:ea typeface="Calibri"/>
              </a:rPr>
              <a:t>играющих детей.  Правила  игры  не должны  строиться  так,  чтобы </a:t>
            </a:r>
            <a:r>
              <a:rPr lang="ru-RU" sz="2400" spc="-45" dirty="0" smtClean="0">
                <a:effectLst/>
                <a:latin typeface="Times New Roman"/>
                <a:ea typeface="Calibri"/>
              </a:rPr>
              <a:t>играли двое, а остальные ждали своей очереди. Активны должны быть </a:t>
            </a:r>
            <a:r>
              <a:rPr lang="ru-RU" sz="2400" spc="-20" dirty="0" smtClean="0">
                <a:effectLst/>
                <a:latin typeface="Times New Roman"/>
                <a:ea typeface="Calibri"/>
              </a:rPr>
              <a:t>все: одни загадывают, другие отгадывают; одни называют предметы, </a:t>
            </a:r>
            <a:r>
              <a:rPr lang="ru-RU" sz="2400" spc="-35" dirty="0" smtClean="0">
                <a:effectLst/>
                <a:latin typeface="Times New Roman"/>
                <a:ea typeface="Calibri"/>
              </a:rPr>
              <a:t>другие   их   отсчитывают;   одни   придумывают   рассказы-небылицы, </a:t>
            </a:r>
            <a:r>
              <a:rPr lang="ru-RU" sz="2400" dirty="0" smtClean="0">
                <a:effectLst/>
                <a:latin typeface="Times New Roman"/>
                <a:ea typeface="Calibri"/>
              </a:rPr>
              <a:t>другие слушают их и затем разоблачают и т. д. Дидактические игры могут проводиться как во время занятий (как целое занятие, или часть его), так и в часы игр. Если воспитатель хочет закрепить или уточнить те или иные знания, полученные на </a:t>
            </a:r>
            <a:r>
              <a:rPr lang="ru-RU" sz="2400" spc="-30" dirty="0" smtClean="0">
                <a:effectLst/>
                <a:latin typeface="Times New Roman"/>
                <a:ea typeface="Calibri"/>
              </a:rPr>
              <a:t>занятиях, он проводит игру на материале этих занятий. </a:t>
            </a:r>
            <a:r>
              <a:rPr lang="ru-RU" sz="2200" dirty="0" smtClean="0">
                <a:effectLst/>
                <a:latin typeface="Arial"/>
                <a:ea typeface="Calibri"/>
              </a:rPr>
              <a:t/>
            </a:r>
            <a:br>
              <a:rPr lang="ru-RU" sz="2200" dirty="0" smtClean="0">
                <a:effectLst/>
                <a:latin typeface="Arial"/>
                <a:ea typeface="Calibri"/>
              </a:rPr>
            </a:br>
            <a:r>
              <a:rPr lang="ru-RU" sz="2200" dirty="0" smtClean="0"/>
              <a:t/>
            </a:r>
            <a:br>
              <a:rPr lang="ru-RU" sz="2200" dirty="0" smtClean="0"/>
            </a:br>
            <a:endParaRPr lang="ru-RU" sz="2200" dirty="0"/>
          </a:p>
        </p:txBody>
      </p:sp>
    </p:spTree>
    <p:extLst>
      <p:ext uri="{BB962C8B-B14F-4D97-AF65-F5344CB8AC3E}">
        <p14:creationId xmlns:p14="http://schemas.microsoft.com/office/powerpoint/2010/main" val="233545945"/>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858000"/>
          </a:xfrm>
        </p:spPr>
        <p:txBody>
          <a:bodyPr/>
          <a:lstStyle/>
          <a:p>
            <a:pPr indent="342900" algn="l">
              <a:spcAft>
                <a:spcPts val="0"/>
              </a:spcAft>
            </a:pPr>
            <a:r>
              <a:rPr lang="ru-RU" sz="2200" b="1" spc="-50" dirty="0" smtClean="0">
                <a:effectLst/>
                <a:latin typeface="Times New Roman"/>
                <a:ea typeface="Calibri"/>
              </a:rPr>
              <a:t>                                 КОНТРОЛЬНЫЙ ЭКСПЕРИМЕНТ</a:t>
            </a:r>
            <a:br>
              <a:rPr lang="ru-RU" sz="2200" b="1" spc="-50" dirty="0" smtClean="0">
                <a:effectLst/>
                <a:latin typeface="Times New Roman"/>
                <a:ea typeface="Calibri"/>
              </a:rPr>
            </a:br>
            <a:r>
              <a:rPr lang="ru-RU" sz="2200" b="1" spc="-50" dirty="0" smtClean="0">
                <a:effectLst/>
                <a:latin typeface="Times New Roman"/>
                <a:ea typeface="Calibri"/>
              </a:rPr>
              <a:t/>
            </a:r>
            <a:br>
              <a:rPr lang="ru-RU" sz="2200" b="1" spc="-50" dirty="0" smtClean="0">
                <a:effectLst/>
                <a:latin typeface="Times New Roman"/>
                <a:ea typeface="Calibri"/>
              </a:rPr>
            </a:br>
            <a:r>
              <a:rPr lang="ru-RU" sz="2200" spc="-30" dirty="0" smtClean="0">
                <a:effectLst/>
                <a:latin typeface="Times New Roman"/>
                <a:ea typeface="Calibri"/>
              </a:rPr>
              <a:t>процесс развития речи (пополнение и активизация</a:t>
            </a:r>
            <a:r>
              <a:rPr lang="ru-RU" sz="2200" dirty="0" smtClean="0">
                <a:effectLst/>
                <a:latin typeface="Times New Roman"/>
                <a:ea typeface="Calibri"/>
              </a:rPr>
              <a:t> </a:t>
            </a:r>
            <a:r>
              <a:rPr lang="ru-RU" sz="2200" spc="-25" dirty="0" smtClean="0">
                <a:effectLst/>
                <a:latin typeface="Times New Roman"/>
                <a:ea typeface="Calibri"/>
              </a:rPr>
              <a:t>словаря) посредством применения системы дидактических игр как</a:t>
            </a:r>
            <a:r>
              <a:rPr lang="ru-RU" sz="2200" dirty="0" smtClean="0">
                <a:effectLst/>
                <a:latin typeface="Times New Roman"/>
                <a:ea typeface="Calibri"/>
              </a:rPr>
              <a:t> </a:t>
            </a:r>
            <a:r>
              <a:rPr lang="ru-RU" sz="2200" spc="-90" dirty="0" smtClean="0">
                <a:effectLst/>
                <a:latin typeface="Times New Roman"/>
                <a:ea typeface="Calibri"/>
              </a:rPr>
              <a:t>одного из способов руководства познавательной деятельностью детей</a:t>
            </a:r>
            <a:r>
              <a:rPr lang="ru-RU" sz="2200" dirty="0" smtClean="0">
                <a:effectLst/>
                <a:latin typeface="Times New Roman"/>
                <a:ea typeface="Calibri"/>
              </a:rPr>
              <a:t> </a:t>
            </a:r>
            <a:r>
              <a:rPr lang="ru-RU" sz="2200" spc="-100" dirty="0" smtClean="0">
                <a:effectLst/>
                <a:latin typeface="Times New Roman"/>
                <a:ea typeface="Calibri"/>
              </a:rPr>
              <a:t>выделенной группы использовался тот же материал для обследования</a:t>
            </a:r>
            <a:r>
              <a:rPr lang="ru-RU" sz="2200" dirty="0" smtClean="0">
                <a:effectLst/>
                <a:latin typeface="Times New Roman"/>
                <a:ea typeface="Calibri"/>
              </a:rPr>
              <a:t> </a:t>
            </a:r>
            <a:r>
              <a:rPr lang="ru-RU" sz="2200" spc="-90" dirty="0" smtClean="0">
                <a:effectLst/>
                <a:latin typeface="Times New Roman"/>
                <a:ea typeface="Calibri"/>
              </a:rPr>
              <a:t>состояния речи, в исследования принимали участие те же 12 детей, но</a:t>
            </a:r>
            <a:r>
              <a:rPr lang="ru-RU" sz="2200" dirty="0" smtClean="0">
                <a:effectLst/>
                <a:latin typeface="Times New Roman"/>
                <a:ea typeface="Calibri"/>
              </a:rPr>
              <a:t> </a:t>
            </a:r>
            <a:r>
              <a:rPr lang="ru-RU" sz="2200" spc="-75" dirty="0" smtClean="0">
                <a:effectLst/>
                <a:latin typeface="Times New Roman"/>
                <a:ea typeface="Calibri"/>
              </a:rPr>
              <a:t>уже подготовительной группы.</a:t>
            </a:r>
            <a:r>
              <a:rPr lang="ru-RU" sz="2200" dirty="0" smtClean="0">
                <a:effectLst/>
                <a:latin typeface="Arial"/>
                <a:ea typeface="Calibri"/>
              </a:rPr>
              <a:t/>
            </a:r>
            <a:br>
              <a:rPr lang="ru-RU" sz="2200" dirty="0" smtClean="0">
                <a:effectLst/>
                <a:latin typeface="Arial"/>
                <a:ea typeface="Calibri"/>
              </a:rPr>
            </a:br>
            <a:r>
              <a:rPr lang="ru-RU" sz="2200" spc="-30" dirty="0" smtClean="0">
                <a:effectLst/>
                <a:latin typeface="Times New Roman"/>
                <a:ea typeface="Calibri"/>
              </a:rPr>
              <a:t>Система работы по использованию дидактических игр как способа</a:t>
            </a:r>
            <a:r>
              <a:rPr lang="ru-RU" sz="2200" dirty="0" smtClean="0">
                <a:effectLst/>
                <a:latin typeface="Times New Roman"/>
                <a:ea typeface="Calibri"/>
              </a:rPr>
              <a:t> </a:t>
            </a:r>
            <a:r>
              <a:rPr lang="ru-RU" sz="2200" spc="-95" dirty="0" smtClean="0">
                <a:effectLst/>
                <a:latin typeface="Times New Roman"/>
                <a:ea typeface="Calibri"/>
              </a:rPr>
              <a:t>руководства познавательным развитием ребенка включала:</a:t>
            </a:r>
            <a:r>
              <a:rPr lang="ru-RU" sz="2200" dirty="0" smtClean="0">
                <a:effectLst/>
                <a:latin typeface="Times New Roman"/>
                <a:ea typeface="Calibri"/>
              </a:rPr>
              <a:t> </a:t>
            </a:r>
            <a:r>
              <a:rPr lang="ru-RU" sz="2200" spc="-90" dirty="0" smtClean="0">
                <a:effectLst/>
                <a:latin typeface="Times New Roman"/>
                <a:ea typeface="Calibri"/>
              </a:rPr>
              <a:t>коррекцию выявленных недостатков в речевом развитии</a:t>
            </a:r>
            <a:r>
              <a:rPr lang="ru-RU" sz="2200" dirty="0" smtClean="0">
                <a:effectLst/>
                <a:latin typeface="Times New Roman"/>
                <a:ea typeface="Calibri"/>
              </a:rPr>
              <a:t> </a:t>
            </a:r>
            <a:r>
              <a:rPr lang="ru-RU" sz="2200" spc="-80" dirty="0" smtClean="0">
                <a:effectLst/>
                <a:latin typeface="Times New Roman"/>
                <a:ea typeface="Calibri"/>
              </a:rPr>
              <a:t>коррекцию познавательных способностей дошкольников посредством</a:t>
            </a:r>
            <a:r>
              <a:rPr lang="ru-RU" sz="2200" dirty="0" smtClean="0">
                <a:effectLst/>
                <a:latin typeface="Times New Roman"/>
                <a:ea typeface="Calibri"/>
              </a:rPr>
              <a:t> </a:t>
            </a:r>
            <a:r>
              <a:rPr lang="ru-RU" sz="2200" spc="-90" dirty="0" smtClean="0">
                <a:effectLst/>
                <a:latin typeface="Times New Roman"/>
                <a:ea typeface="Calibri"/>
              </a:rPr>
              <a:t>применения системы дидактических игр.</a:t>
            </a:r>
            <a:r>
              <a:rPr lang="ru-RU" sz="2200" dirty="0" smtClean="0">
                <a:effectLst/>
                <a:latin typeface="Arial"/>
                <a:ea typeface="Calibri"/>
              </a:rPr>
              <a:t/>
            </a:r>
            <a:br>
              <a:rPr lang="ru-RU" sz="2200" dirty="0" smtClean="0">
                <a:effectLst/>
                <a:latin typeface="Arial"/>
                <a:ea typeface="Calibri"/>
              </a:rPr>
            </a:br>
            <a:r>
              <a:rPr lang="ru-RU" sz="2200" spc="-45" dirty="0" smtClean="0">
                <a:effectLst/>
                <a:latin typeface="Times New Roman"/>
                <a:ea typeface="Calibri"/>
              </a:rPr>
              <a:t>Контрольный эксперимент проводился в </a:t>
            </a:r>
            <a:r>
              <a:rPr lang="ru-RU" sz="2200" b="1" spc="-45" dirty="0" smtClean="0">
                <a:effectLst/>
                <a:latin typeface="Times New Roman"/>
                <a:ea typeface="Calibri"/>
              </a:rPr>
              <a:t>середине сентября 2013 -</a:t>
            </a:r>
            <a:r>
              <a:rPr lang="ru-RU" sz="2200" dirty="0" smtClean="0">
                <a:effectLst/>
                <a:latin typeface="Times New Roman"/>
                <a:ea typeface="Calibri"/>
              </a:rPr>
              <a:t> </a:t>
            </a:r>
            <a:r>
              <a:rPr lang="ru-RU" sz="2200" b="1" spc="-25" dirty="0" smtClean="0">
                <a:effectLst/>
                <a:latin typeface="Times New Roman"/>
                <a:ea typeface="Calibri"/>
              </a:rPr>
              <a:t>14 уч. года, </a:t>
            </a:r>
            <a:r>
              <a:rPr lang="ru-RU" sz="2200" spc="-25" dirty="0" smtClean="0">
                <a:effectLst/>
                <a:latin typeface="Times New Roman"/>
                <a:ea typeface="Calibri"/>
              </a:rPr>
              <a:t>т.е. когда те же дети уже перешли в подготовительную</a:t>
            </a:r>
            <a:r>
              <a:rPr lang="ru-RU" sz="2200" dirty="0" smtClean="0">
                <a:effectLst/>
                <a:latin typeface="Times New Roman"/>
                <a:ea typeface="Calibri"/>
              </a:rPr>
              <a:t> </a:t>
            </a:r>
            <a:r>
              <a:rPr lang="ru-RU" sz="2200" spc="-75" dirty="0" smtClean="0">
                <a:effectLst/>
                <a:latin typeface="Times New Roman"/>
                <a:ea typeface="Calibri"/>
              </a:rPr>
              <a:t>группу.</a:t>
            </a:r>
            <a:r>
              <a:rPr lang="ru-RU" sz="2200" dirty="0" smtClean="0">
                <a:effectLst/>
                <a:latin typeface="Arial"/>
                <a:ea typeface="Calibri"/>
              </a:rPr>
              <a:t/>
            </a:r>
            <a:br>
              <a:rPr lang="ru-RU" sz="2200" dirty="0" smtClean="0">
                <a:effectLst/>
                <a:latin typeface="Arial"/>
                <a:ea typeface="Calibri"/>
              </a:rPr>
            </a:br>
            <a:r>
              <a:rPr lang="ru-RU" sz="2200" dirty="0" smtClean="0">
                <a:effectLst/>
                <a:latin typeface="Arial"/>
                <a:ea typeface="Calibri"/>
              </a:rPr>
              <a:t/>
            </a:r>
            <a:br>
              <a:rPr lang="ru-RU" sz="2200" dirty="0" smtClean="0">
                <a:effectLst/>
                <a:latin typeface="Arial"/>
                <a:ea typeface="Calibri"/>
              </a:rPr>
            </a:br>
            <a:r>
              <a:rPr lang="ru-RU" sz="2200" b="1" spc="-50" dirty="0" smtClean="0">
                <a:effectLst/>
                <a:latin typeface="Times New Roman"/>
                <a:ea typeface="Calibri"/>
              </a:rPr>
              <a:t> </a:t>
            </a:r>
            <a:r>
              <a:rPr lang="ru-RU" sz="2200" dirty="0" smtClean="0">
                <a:effectLst/>
                <a:latin typeface="Arial"/>
                <a:ea typeface="Calibri"/>
              </a:rPr>
              <a:t/>
            </a:r>
            <a:br>
              <a:rPr lang="ru-RU" sz="2200" dirty="0" smtClean="0">
                <a:effectLst/>
                <a:latin typeface="Arial"/>
                <a:ea typeface="Calibri"/>
              </a:rPr>
            </a:br>
            <a:endParaRPr lang="ru-RU" sz="2200" dirty="0"/>
          </a:p>
        </p:txBody>
      </p:sp>
    </p:spTree>
    <p:extLst>
      <p:ext uri="{BB962C8B-B14F-4D97-AF65-F5344CB8AC3E}">
        <p14:creationId xmlns:p14="http://schemas.microsoft.com/office/powerpoint/2010/main" val="3993121901"/>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260648"/>
            <a:ext cx="8229600" cy="1152128"/>
          </a:xfrm>
          <a:ln>
            <a:solidFill>
              <a:schemeClr val="accent1"/>
            </a:solidFill>
          </a:ln>
        </p:spPr>
        <p:txBody>
          <a:bodyPr/>
          <a:lstStyle/>
          <a:p>
            <a:pPr indent="342900" algn="ctr">
              <a:spcBef>
                <a:spcPts val="50"/>
              </a:spcBef>
              <a:spcAft>
                <a:spcPts val="0"/>
              </a:spcAft>
            </a:pPr>
            <a:r>
              <a:rPr lang="ru-RU" sz="1800" b="1" spc="-85" dirty="0" smtClean="0">
                <a:solidFill>
                  <a:prstClr val="black">
                    <a:lumMod val="75000"/>
                    <a:lumOff val="25000"/>
                  </a:prstClr>
                </a:solidFill>
                <a:latin typeface="Times New Roman"/>
                <a:ea typeface="Calibri"/>
              </a:rPr>
              <a:t/>
            </a:r>
            <a:br>
              <a:rPr lang="ru-RU" sz="1800" b="1" spc="-85" dirty="0" smtClean="0">
                <a:solidFill>
                  <a:prstClr val="black">
                    <a:lumMod val="75000"/>
                    <a:lumOff val="25000"/>
                  </a:prstClr>
                </a:solidFill>
                <a:latin typeface="Times New Roman"/>
                <a:ea typeface="Calibri"/>
              </a:rPr>
            </a:br>
            <a:r>
              <a:rPr lang="ru-RU" sz="2200" b="1" spc="-85" dirty="0" smtClean="0">
                <a:solidFill>
                  <a:prstClr val="black">
                    <a:lumMod val="75000"/>
                    <a:lumOff val="25000"/>
                  </a:prstClr>
                </a:solidFill>
                <a:latin typeface="Times New Roman"/>
                <a:ea typeface="Calibri"/>
              </a:rPr>
              <a:t>Результаты    </a:t>
            </a:r>
            <a:r>
              <a:rPr lang="ru-RU" sz="2200" b="1" spc="-85" dirty="0">
                <a:solidFill>
                  <a:prstClr val="black">
                    <a:lumMod val="75000"/>
                    <a:lumOff val="25000"/>
                  </a:prstClr>
                </a:solidFill>
                <a:latin typeface="Times New Roman"/>
                <a:ea typeface="Calibri"/>
              </a:rPr>
              <a:t>выполнения    заданий    в    контрольном   </a:t>
            </a:r>
            <a:r>
              <a:rPr lang="ru-RU" sz="2200" b="1" spc="-85" dirty="0" smtClean="0">
                <a:solidFill>
                  <a:prstClr val="black">
                    <a:lumMod val="75000"/>
                    <a:lumOff val="25000"/>
                  </a:prstClr>
                </a:solidFill>
                <a:latin typeface="Times New Roman"/>
                <a:ea typeface="Calibri"/>
              </a:rPr>
              <a:t>эксперименте </a:t>
            </a:r>
            <a:r>
              <a:rPr lang="ru-RU" sz="2200" b="1" spc="-90" dirty="0">
                <a:solidFill>
                  <a:prstClr val="black">
                    <a:lumMod val="75000"/>
                    <a:lumOff val="25000"/>
                  </a:prstClr>
                </a:solidFill>
                <a:latin typeface="Times New Roman"/>
                <a:ea typeface="Calibri"/>
              </a:rPr>
              <a:t>(согласно Протокола выполнения заданий):</a:t>
            </a:r>
            <a:r>
              <a:rPr lang="ru-RU" sz="2200" b="1" spc="-85" dirty="0" smtClean="0">
                <a:solidFill>
                  <a:prstClr val="black">
                    <a:lumMod val="75000"/>
                    <a:lumOff val="25000"/>
                  </a:prstClr>
                </a:solidFill>
                <a:latin typeface="Times New Roman"/>
                <a:ea typeface="Calibri"/>
              </a:rPr>
              <a:t/>
            </a:r>
            <a:br>
              <a:rPr lang="ru-RU" sz="2200" b="1" spc="-85" dirty="0" smtClean="0">
                <a:solidFill>
                  <a:prstClr val="black">
                    <a:lumMod val="75000"/>
                    <a:lumOff val="25000"/>
                  </a:prstClr>
                </a:solidFill>
                <a:latin typeface="Times New Roman"/>
                <a:ea typeface="Calibri"/>
              </a:rPr>
            </a:br>
            <a:endParaRPr lang="ru-RU" dirty="0"/>
          </a:p>
        </p:txBody>
      </p:sp>
      <p:graphicFrame>
        <p:nvGraphicFramePr>
          <p:cNvPr id="5" name="Таблица 4"/>
          <p:cNvGraphicFramePr>
            <a:graphicFrameLocks noGrp="1"/>
          </p:cNvGraphicFramePr>
          <p:nvPr>
            <p:extLst>
              <p:ext uri="{D42A27DB-BD31-4B8C-83A1-F6EECF244321}">
                <p14:modId xmlns:p14="http://schemas.microsoft.com/office/powerpoint/2010/main" val="2552826070"/>
              </p:ext>
            </p:extLst>
          </p:nvPr>
        </p:nvGraphicFramePr>
        <p:xfrm>
          <a:off x="1524000" y="1397000"/>
          <a:ext cx="6096000" cy="2108200"/>
        </p:xfrm>
        <a:graphic>
          <a:graphicData uri="http://schemas.openxmlformats.org/drawingml/2006/table">
            <a:tbl>
              <a:tblPr firstRow="1" bandRow="1">
                <a:tableStyleId>{5C22544A-7EE6-4342-B048-85BDC9FD1C3A}</a:tableStyleId>
              </a:tblPr>
              <a:tblGrid>
                <a:gridCol w="2032000"/>
                <a:gridCol w="2032000"/>
                <a:gridCol w="2032000"/>
              </a:tblGrid>
              <a:tr h="370840">
                <a:tc>
                  <a:txBody>
                    <a:bodyPr/>
                    <a:lstStyle/>
                    <a:p>
                      <a:pPr algn="ctr"/>
                      <a:r>
                        <a:rPr kumimoji="0" lang="ru-RU" sz="1400" b="1" i="0" u="none" strike="noStrike" kern="1200" cap="none" spc="-85" normalizeH="0" baseline="0" noProof="0" dirty="0" smtClean="0">
                          <a:ln>
                            <a:noFill/>
                          </a:ln>
                          <a:solidFill>
                            <a:prstClr val="black">
                              <a:lumMod val="75000"/>
                              <a:lumOff val="25000"/>
                            </a:prstClr>
                          </a:solidFill>
                          <a:effectLst/>
                          <a:uLnTx/>
                          <a:uFillTx/>
                          <a:latin typeface="Times New Roman"/>
                          <a:ea typeface="Calibri"/>
                        </a:rPr>
                        <a:t>УВЕНЬ РЕЧЕВОГО РАЗВИТИЯ</a:t>
                      </a:r>
                      <a:endParaRPr lang="ru-RU" sz="1400" b="0" dirty="0"/>
                    </a:p>
                  </a:txBody>
                  <a:tcPr>
                    <a:noFill/>
                  </a:tcPr>
                </a:tc>
                <a:tc>
                  <a:txBody>
                    <a:bodyPr/>
                    <a:lstStyle/>
                    <a:p>
                      <a:pPr algn="ctr"/>
                      <a:r>
                        <a:rPr kumimoji="0" lang="ru-RU" sz="1400" b="1" i="0" u="none" strike="noStrike" kern="1200" cap="none" spc="-85" normalizeH="0" baseline="0" noProof="0" dirty="0" smtClean="0">
                          <a:ln>
                            <a:noFill/>
                          </a:ln>
                          <a:solidFill>
                            <a:prstClr val="black">
                              <a:lumMod val="75000"/>
                              <a:lumOff val="25000"/>
                            </a:prstClr>
                          </a:solidFill>
                          <a:effectLst/>
                          <a:uLnTx/>
                          <a:uFillTx/>
                          <a:latin typeface="Times New Roman"/>
                          <a:ea typeface="Calibri"/>
                        </a:rPr>
                        <a:t>КОЛИЧЕСТВО</a:t>
                      </a:r>
                      <a:r>
                        <a:rPr kumimoji="0" lang="ru-RU" sz="2600" b="1" i="0" u="none" strike="noStrike" kern="1200" cap="none" spc="-85" normalizeH="0" baseline="0" noProof="0" dirty="0" smtClean="0">
                          <a:ln>
                            <a:noFill/>
                          </a:ln>
                          <a:solidFill>
                            <a:prstClr val="black">
                              <a:lumMod val="75000"/>
                              <a:lumOff val="25000"/>
                            </a:prstClr>
                          </a:solidFill>
                          <a:effectLst/>
                          <a:uLnTx/>
                          <a:uFillTx/>
                          <a:latin typeface="Times New Roman"/>
                          <a:ea typeface="Calibri"/>
                        </a:rPr>
                        <a:t> </a:t>
                      </a:r>
                      <a:r>
                        <a:rPr kumimoji="0" lang="ru-RU" sz="1400" b="1" i="0" u="none" strike="noStrike" kern="1200" cap="none" spc="-85" normalizeH="0" baseline="0" noProof="0" dirty="0" smtClean="0">
                          <a:ln>
                            <a:noFill/>
                          </a:ln>
                          <a:solidFill>
                            <a:prstClr val="black">
                              <a:lumMod val="75000"/>
                              <a:lumOff val="25000"/>
                            </a:prstClr>
                          </a:solidFill>
                          <a:effectLst/>
                          <a:uLnTx/>
                          <a:uFillTx/>
                          <a:latin typeface="Times New Roman"/>
                          <a:ea typeface="Calibri"/>
                        </a:rPr>
                        <a:t>ДЕТЕЙ</a:t>
                      </a:r>
                      <a:r>
                        <a:rPr kumimoji="0" lang="ru-RU" sz="1400" b="1" i="0" u="none" strike="noStrike" kern="1200" cap="none" spc="-85" normalizeH="0" baseline="0" noProof="0" dirty="0" smtClean="0">
                          <a:ln>
                            <a:noFill/>
                          </a:ln>
                          <a:solidFill>
                            <a:prstClr val="black">
                              <a:lumMod val="75000"/>
                              <a:lumOff val="25000"/>
                            </a:prstClr>
                          </a:solidFill>
                          <a:effectLst/>
                          <a:uLnTx/>
                          <a:uFillTx/>
                          <a:latin typeface="Times New Roman"/>
                        </a:rPr>
                        <a:t> (ЧЕЛ.)</a:t>
                      </a:r>
                      <a:endParaRPr lang="ru-RU" sz="1400" dirty="0"/>
                    </a:p>
                  </a:txBody>
                  <a:tcP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85" normalizeH="0" baseline="0" noProof="0" dirty="0" smtClean="0">
                          <a:ln>
                            <a:noFill/>
                          </a:ln>
                          <a:solidFill>
                            <a:prstClr val="black">
                              <a:lumMod val="75000"/>
                              <a:lumOff val="25000"/>
                            </a:prstClr>
                          </a:solidFill>
                          <a:effectLst/>
                          <a:uLnTx/>
                          <a:uFillTx/>
                          <a:latin typeface="Times New Roman"/>
                          <a:ea typeface="Calibri"/>
                          <a:cs typeface="+mn-cs"/>
                        </a:rPr>
                        <a:t>КОЛИЧЕСТВО</a:t>
                      </a:r>
                      <a:r>
                        <a:rPr kumimoji="0" lang="ru-RU" sz="2600" b="1" i="0" u="none" strike="noStrike" kern="1200" cap="none" spc="-85" normalizeH="0" baseline="0" noProof="0" dirty="0" smtClean="0">
                          <a:ln>
                            <a:noFill/>
                          </a:ln>
                          <a:solidFill>
                            <a:prstClr val="black">
                              <a:lumMod val="75000"/>
                              <a:lumOff val="25000"/>
                            </a:prstClr>
                          </a:solidFill>
                          <a:effectLst/>
                          <a:uLnTx/>
                          <a:uFillTx/>
                          <a:latin typeface="Times New Roman"/>
                          <a:ea typeface="Calibri"/>
                          <a:cs typeface="+mn-cs"/>
                        </a:rPr>
                        <a:t> </a:t>
                      </a:r>
                      <a:r>
                        <a:rPr kumimoji="0" lang="ru-RU" sz="1400" b="1" i="0" u="none" strike="noStrike" kern="1200" cap="none" spc="-85" normalizeH="0" baseline="0" noProof="0" dirty="0" smtClean="0">
                          <a:ln>
                            <a:noFill/>
                          </a:ln>
                          <a:solidFill>
                            <a:prstClr val="black">
                              <a:lumMod val="75000"/>
                              <a:lumOff val="25000"/>
                            </a:prstClr>
                          </a:solidFill>
                          <a:effectLst/>
                          <a:uLnTx/>
                          <a:uFillTx/>
                          <a:latin typeface="Times New Roman"/>
                          <a:ea typeface="Calibri"/>
                          <a:cs typeface="+mn-cs"/>
                        </a:rPr>
                        <a:t>ДЕТЕЙ</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85" normalizeH="0" baseline="0" noProof="0" dirty="0" smtClean="0">
                          <a:ln>
                            <a:noFill/>
                          </a:ln>
                          <a:solidFill>
                            <a:prstClr val="black">
                              <a:lumMod val="75000"/>
                              <a:lumOff val="25000"/>
                            </a:prstClr>
                          </a:solidFill>
                          <a:effectLst/>
                          <a:uLnTx/>
                          <a:uFillTx/>
                          <a:latin typeface="Times New Roman"/>
                          <a:ea typeface="+mn-ea"/>
                          <a:cs typeface="+mn-cs"/>
                        </a:rPr>
                        <a:t>   (%)</a:t>
                      </a:r>
                      <a:endParaRPr kumimoji="0" lang="ru-RU" sz="1400" b="1" i="0" u="none" strike="noStrike" kern="1200" cap="none" spc="0" normalizeH="0" baseline="0" noProof="0" dirty="0">
                        <a:ln>
                          <a:noFill/>
                        </a:ln>
                        <a:solidFill>
                          <a:prstClr val="white"/>
                        </a:solidFill>
                        <a:effectLst/>
                        <a:uLnTx/>
                        <a:uFillTx/>
                        <a:latin typeface="+mn-lt"/>
                        <a:ea typeface="+mn-ea"/>
                        <a:cs typeface="+mn-cs"/>
                      </a:endParaRPr>
                    </a:p>
                  </a:txBody>
                  <a:tcPr anchor="ctr">
                    <a:noFill/>
                  </a:tcPr>
                </a:tc>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85" normalizeH="0" baseline="0" noProof="0" dirty="0" smtClean="0">
                          <a:ln>
                            <a:noFill/>
                          </a:ln>
                          <a:solidFill>
                            <a:prstClr val="black">
                              <a:lumMod val="75000"/>
                              <a:lumOff val="25000"/>
                            </a:prstClr>
                          </a:solidFill>
                          <a:effectLst/>
                          <a:uLnTx/>
                          <a:uFillTx/>
                          <a:latin typeface="Times New Roman"/>
                          <a:ea typeface="Calibri"/>
                        </a:rPr>
                        <a:t>ВЫСОКИЙ </a:t>
                      </a:r>
                      <a:r>
                        <a:rPr kumimoji="0" lang="ru-RU" sz="1400" b="1" i="0" u="none" strike="noStrike" kern="1200" cap="none" spc="-85" normalizeH="0" baseline="0" noProof="0" dirty="0" smtClean="0">
                          <a:ln>
                            <a:noFill/>
                          </a:ln>
                          <a:solidFill>
                            <a:prstClr val="black">
                              <a:lumMod val="75000"/>
                              <a:lumOff val="25000"/>
                            </a:prstClr>
                          </a:solidFill>
                          <a:effectLst/>
                          <a:uLnTx/>
                          <a:uFillTx/>
                          <a:latin typeface="Times New Roman"/>
                          <a:ea typeface="+mn-ea"/>
                          <a:cs typeface="+mn-cs"/>
                        </a:rPr>
                        <a:t>УРОВЕНЬ</a:t>
                      </a:r>
                      <a:endParaRPr kumimoji="0" lang="ru-RU" sz="1400" b="0" i="0" u="none" strike="noStrike" kern="1200" cap="none" spc="0" normalizeH="0" baseline="0" noProof="0" dirty="0" smtClean="0">
                        <a:ln>
                          <a:noFill/>
                        </a:ln>
                        <a:solidFill>
                          <a:prstClr val="black"/>
                        </a:solidFill>
                        <a:effectLst/>
                        <a:uLnTx/>
                        <a:uFillTx/>
                        <a:latin typeface="+mn-lt"/>
                        <a:ea typeface="+mn-ea"/>
                        <a:cs typeface="+mn-cs"/>
                      </a:endParaRPr>
                    </a:p>
                    <a:p>
                      <a:endParaRPr lang="ru-RU" sz="1400" dirty="0"/>
                    </a:p>
                  </a:txBody>
                  <a:tcPr>
                    <a:pattFill prst="pct5">
                      <a:fgClr>
                        <a:schemeClr val="accent1"/>
                      </a:fgClr>
                      <a:bgClr>
                        <a:schemeClr val="bg2"/>
                      </a:bgClr>
                    </a:pattFill>
                  </a:tcPr>
                </a:tc>
                <a:tc>
                  <a:txBody>
                    <a:bodyPr/>
                    <a:lstStyle/>
                    <a:p>
                      <a:pPr algn="ctr"/>
                      <a:r>
                        <a:rPr kumimoji="0" lang="ru-RU" sz="1400" b="1" i="0" u="none" strike="noStrike" kern="1200" cap="none" spc="-85" normalizeH="0" baseline="0" noProof="0" dirty="0" smtClean="0">
                          <a:ln>
                            <a:noFill/>
                          </a:ln>
                          <a:solidFill>
                            <a:prstClr val="black">
                              <a:lumMod val="75000"/>
                              <a:lumOff val="25000"/>
                            </a:prstClr>
                          </a:solidFill>
                          <a:effectLst/>
                          <a:uLnTx/>
                          <a:uFillTx/>
                          <a:latin typeface="Times New Roman"/>
                          <a:ea typeface="Calibri"/>
                        </a:rPr>
                        <a:t>3</a:t>
                      </a:r>
                      <a:endParaRPr lang="ru-RU" sz="1400" dirty="0"/>
                    </a:p>
                  </a:txBody>
                  <a:tcPr anchor="ctr">
                    <a:pattFill prst="pct5">
                      <a:fgClr>
                        <a:schemeClr val="accent1"/>
                      </a:fgClr>
                      <a:bgClr>
                        <a:schemeClr val="bg2"/>
                      </a:bgClr>
                    </a:pattFill>
                  </a:tcPr>
                </a:tc>
                <a:tc>
                  <a:txBody>
                    <a:bodyPr/>
                    <a:lstStyle/>
                    <a:p>
                      <a:pPr algn="ctr"/>
                      <a:r>
                        <a:rPr kumimoji="0" lang="ru-RU" sz="1400" b="1" i="0" u="none" strike="noStrike" kern="1200" cap="none" spc="-85" normalizeH="0" baseline="0" noProof="0" dirty="0" smtClean="0">
                          <a:ln>
                            <a:noFill/>
                          </a:ln>
                          <a:solidFill>
                            <a:prstClr val="black">
                              <a:lumMod val="75000"/>
                              <a:lumOff val="25000"/>
                            </a:prstClr>
                          </a:solidFill>
                          <a:effectLst/>
                          <a:uLnTx/>
                          <a:uFillTx/>
                          <a:latin typeface="Times New Roman"/>
                          <a:ea typeface="Calibri"/>
                        </a:rPr>
                        <a:t>25</a:t>
                      </a:r>
                      <a:endParaRPr lang="ru-RU" sz="1400" dirty="0"/>
                    </a:p>
                  </a:txBody>
                  <a:tcPr anchor="ctr">
                    <a:pattFill prst="pct5">
                      <a:fgClr>
                        <a:schemeClr val="accent1"/>
                      </a:fgClr>
                      <a:bgClr>
                        <a:schemeClr val="bg2"/>
                      </a:bgClr>
                    </a:pattFill>
                  </a:tcPr>
                </a:tc>
              </a:tr>
              <a:tr h="370840">
                <a:tc>
                  <a:txBody>
                    <a:bodyPr/>
                    <a:lstStyle/>
                    <a:p>
                      <a:r>
                        <a:rPr kumimoji="0" lang="ru-RU" sz="1400" b="1" i="0" u="none" strike="noStrike" kern="1200" cap="none" spc="-85" normalizeH="0" baseline="0" noProof="0" dirty="0" smtClean="0">
                          <a:ln>
                            <a:noFill/>
                          </a:ln>
                          <a:solidFill>
                            <a:prstClr val="black">
                              <a:lumMod val="75000"/>
                              <a:lumOff val="25000"/>
                            </a:prstClr>
                          </a:solidFill>
                          <a:effectLst/>
                          <a:uLnTx/>
                          <a:uFillTx/>
                          <a:latin typeface="Times New Roman"/>
                        </a:rPr>
                        <a:t>СРЕДНИЙ УРОВЕНЬ</a:t>
                      </a:r>
                      <a:endParaRPr lang="ru-RU" sz="1400" dirty="0"/>
                    </a:p>
                  </a:txBody>
                  <a:tcPr>
                    <a:pattFill prst="pct5">
                      <a:fgClr>
                        <a:schemeClr val="accent1"/>
                      </a:fgClr>
                      <a:bgClr>
                        <a:schemeClr val="bg2"/>
                      </a:bgClr>
                    </a:pattFill>
                  </a:tcPr>
                </a:tc>
                <a:tc>
                  <a:txBody>
                    <a:bodyPr/>
                    <a:lstStyle/>
                    <a:p>
                      <a:pPr algn="ctr"/>
                      <a:r>
                        <a:rPr kumimoji="0" lang="ru-RU" sz="1400" b="1" i="0" u="none" strike="noStrike" kern="1200" cap="none" spc="-85" normalizeH="0" baseline="0" noProof="0" dirty="0" smtClean="0">
                          <a:ln>
                            <a:noFill/>
                          </a:ln>
                          <a:solidFill>
                            <a:prstClr val="black">
                              <a:lumMod val="75000"/>
                              <a:lumOff val="25000"/>
                            </a:prstClr>
                          </a:solidFill>
                          <a:effectLst/>
                          <a:uLnTx/>
                          <a:uFillTx/>
                          <a:latin typeface="Times New Roman"/>
                          <a:ea typeface="Calibri"/>
                        </a:rPr>
                        <a:t>9</a:t>
                      </a:r>
                      <a:endParaRPr lang="ru-RU" sz="1400" dirty="0"/>
                    </a:p>
                  </a:txBody>
                  <a:tcPr anchor="ctr">
                    <a:pattFill prst="pct5">
                      <a:fgClr>
                        <a:schemeClr val="accent1"/>
                      </a:fgClr>
                      <a:bgClr>
                        <a:schemeClr val="bg2"/>
                      </a:bgClr>
                    </a:pattFill>
                  </a:tcPr>
                </a:tc>
                <a:tc>
                  <a:txBody>
                    <a:bodyPr/>
                    <a:lstStyle/>
                    <a:p>
                      <a:pPr algn="ctr"/>
                      <a:r>
                        <a:rPr kumimoji="0" lang="ru-RU" sz="1400" b="1" i="0" u="none" strike="noStrike" kern="1200" cap="none" spc="-85" normalizeH="0" baseline="0" noProof="0" dirty="0" smtClean="0">
                          <a:ln>
                            <a:noFill/>
                          </a:ln>
                          <a:solidFill>
                            <a:prstClr val="black">
                              <a:lumMod val="75000"/>
                              <a:lumOff val="25000"/>
                            </a:prstClr>
                          </a:solidFill>
                          <a:effectLst/>
                          <a:uLnTx/>
                          <a:uFillTx/>
                          <a:latin typeface="Times New Roman"/>
                          <a:ea typeface="Calibri"/>
                        </a:rPr>
                        <a:t>75</a:t>
                      </a:r>
                      <a:endParaRPr lang="ru-RU" sz="1400" dirty="0"/>
                    </a:p>
                  </a:txBody>
                  <a:tcPr anchor="ctr">
                    <a:pattFill prst="pct5">
                      <a:fgClr>
                        <a:schemeClr val="accent1"/>
                      </a:fgClr>
                      <a:bgClr>
                        <a:schemeClr val="bg2"/>
                      </a:bgClr>
                    </a:pattFill>
                  </a:tcPr>
                </a:tc>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85" normalizeH="0" baseline="0" noProof="0" dirty="0" smtClean="0">
                          <a:ln>
                            <a:noFill/>
                          </a:ln>
                          <a:solidFill>
                            <a:prstClr val="black">
                              <a:lumMod val="75000"/>
                              <a:lumOff val="25000"/>
                            </a:prstClr>
                          </a:solidFill>
                          <a:effectLst/>
                          <a:uLnTx/>
                          <a:uFillTx/>
                          <a:latin typeface="Times New Roman"/>
                          <a:ea typeface="Calibri"/>
                        </a:rPr>
                        <a:t>НИЗКИЙ  </a:t>
                      </a:r>
                      <a:r>
                        <a:rPr kumimoji="0" lang="ru-RU" sz="1400" b="1" i="0" u="none" strike="noStrike" kern="1200" cap="none" spc="-85" normalizeH="0" baseline="0" noProof="0" dirty="0" smtClean="0">
                          <a:ln>
                            <a:noFill/>
                          </a:ln>
                          <a:solidFill>
                            <a:prstClr val="black">
                              <a:lumMod val="75000"/>
                              <a:lumOff val="25000"/>
                            </a:prstClr>
                          </a:solidFill>
                          <a:effectLst/>
                          <a:uLnTx/>
                          <a:uFillTx/>
                          <a:latin typeface="Times New Roman"/>
                          <a:ea typeface="+mn-ea"/>
                          <a:cs typeface="+mn-cs"/>
                        </a:rPr>
                        <a:t>УРОВЕНЬ</a:t>
                      </a:r>
                      <a:endParaRPr kumimoji="0" lang="ru-RU" sz="1400" b="0" i="0" u="none" strike="noStrike" kern="1200" cap="none" spc="0" normalizeH="0" baseline="0" noProof="0" dirty="0" smtClean="0">
                        <a:ln>
                          <a:noFill/>
                        </a:ln>
                        <a:solidFill>
                          <a:prstClr val="black"/>
                        </a:solidFill>
                        <a:effectLst/>
                        <a:uLnTx/>
                        <a:uFillTx/>
                        <a:latin typeface="+mn-lt"/>
                        <a:ea typeface="+mn-ea"/>
                        <a:cs typeface="+mn-cs"/>
                      </a:endParaRPr>
                    </a:p>
                    <a:p>
                      <a:endParaRPr lang="ru-RU" sz="1400" dirty="0"/>
                    </a:p>
                  </a:txBody>
                  <a:tcPr>
                    <a:pattFill prst="pct5">
                      <a:fgClr>
                        <a:schemeClr val="accent1"/>
                      </a:fgClr>
                      <a:bgClr>
                        <a:schemeClr val="bg2"/>
                      </a:bgClr>
                    </a:pattFill>
                  </a:tcPr>
                </a:tc>
                <a:tc>
                  <a:txBody>
                    <a:bodyPr/>
                    <a:lstStyle/>
                    <a:p>
                      <a:pPr algn="ctr"/>
                      <a:r>
                        <a:rPr kumimoji="0" lang="ru-RU" sz="1400" b="1" i="0" u="none" strike="noStrike" kern="1200" cap="none" spc="-85" normalizeH="0" baseline="0" noProof="0" dirty="0" smtClean="0">
                          <a:ln>
                            <a:noFill/>
                          </a:ln>
                          <a:solidFill>
                            <a:prstClr val="black">
                              <a:lumMod val="75000"/>
                              <a:lumOff val="25000"/>
                            </a:prstClr>
                          </a:solidFill>
                          <a:effectLst/>
                          <a:uLnTx/>
                          <a:uFillTx/>
                          <a:latin typeface="Times New Roman"/>
                          <a:ea typeface="Calibri"/>
                        </a:rPr>
                        <a:t>-</a:t>
                      </a:r>
                      <a:endParaRPr lang="ru-RU" sz="1400" dirty="0"/>
                    </a:p>
                  </a:txBody>
                  <a:tcPr anchor="ctr">
                    <a:pattFill prst="pct5">
                      <a:fgClr>
                        <a:schemeClr val="accent1"/>
                      </a:fgClr>
                      <a:bgClr>
                        <a:schemeClr val="bg2"/>
                      </a:bgClr>
                    </a:pattFill>
                  </a:tcPr>
                </a:tc>
                <a:tc>
                  <a:txBody>
                    <a:bodyPr/>
                    <a:lstStyle/>
                    <a:p>
                      <a:pPr algn="ctr"/>
                      <a:r>
                        <a:rPr kumimoji="0" lang="ru-RU" sz="1400" b="1" i="0" u="none" strike="noStrike" kern="1200" cap="none" spc="-85" normalizeH="0" baseline="0" noProof="0" dirty="0" smtClean="0">
                          <a:ln>
                            <a:noFill/>
                          </a:ln>
                          <a:solidFill>
                            <a:prstClr val="black">
                              <a:lumMod val="75000"/>
                              <a:lumOff val="25000"/>
                            </a:prstClr>
                          </a:solidFill>
                          <a:effectLst/>
                          <a:uLnTx/>
                          <a:uFillTx/>
                          <a:latin typeface="Times New Roman"/>
                          <a:ea typeface="Calibri"/>
                        </a:rPr>
                        <a:t>-</a:t>
                      </a:r>
                      <a:endParaRPr lang="ru-RU" sz="1400" dirty="0"/>
                    </a:p>
                  </a:txBody>
                  <a:tcPr anchor="ctr">
                    <a:pattFill prst="pct5">
                      <a:fgClr>
                        <a:schemeClr val="accent1"/>
                      </a:fgClr>
                      <a:bgClr>
                        <a:schemeClr val="bg2"/>
                      </a:bgClr>
                    </a:pattFill>
                  </a:tcPr>
                </a:tc>
              </a:tr>
            </a:tbl>
          </a:graphicData>
        </a:graphic>
      </p:graphicFrame>
      <p:graphicFrame>
        <p:nvGraphicFramePr>
          <p:cNvPr id="6" name="Таблица 5"/>
          <p:cNvGraphicFramePr>
            <a:graphicFrameLocks noGrp="1"/>
          </p:cNvGraphicFramePr>
          <p:nvPr>
            <p:extLst>
              <p:ext uri="{D42A27DB-BD31-4B8C-83A1-F6EECF244321}">
                <p14:modId xmlns:p14="http://schemas.microsoft.com/office/powerpoint/2010/main" val="3953037167"/>
              </p:ext>
            </p:extLst>
          </p:nvPr>
        </p:nvGraphicFramePr>
        <p:xfrm>
          <a:off x="1547664" y="4077072"/>
          <a:ext cx="6096000" cy="1899920"/>
        </p:xfrm>
        <a:graphic>
          <a:graphicData uri="http://schemas.openxmlformats.org/drawingml/2006/table">
            <a:tbl>
              <a:tblPr firstRow="1" bandRow="1">
                <a:tableStyleId>{5C22544A-7EE6-4342-B048-85BDC9FD1C3A}</a:tableStyleId>
              </a:tblPr>
              <a:tblGrid>
                <a:gridCol w="2032000"/>
                <a:gridCol w="1633781"/>
                <a:gridCol w="398219"/>
                <a:gridCol w="2032000"/>
              </a:tblGrid>
              <a:tr h="576064">
                <a:tc gridSpan="4">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85" normalizeH="0" baseline="0" noProof="0" dirty="0" smtClean="0">
                          <a:ln>
                            <a:noFill/>
                          </a:ln>
                          <a:solidFill>
                            <a:prstClr val="black">
                              <a:lumMod val="75000"/>
                              <a:lumOff val="25000"/>
                            </a:prstClr>
                          </a:solidFill>
                          <a:effectLst/>
                          <a:uLnTx/>
                          <a:uFillTx/>
                          <a:latin typeface="Times New Roman"/>
                          <a:ea typeface="Calibri"/>
                          <a:cs typeface="+mn-cs"/>
                        </a:rPr>
                        <a:t>УСЛОВНЫЕ ОБОЗНАЧЕНИЯ (ЦВЕТОВОЕ ОБОЗНАЧЕНИЕ)</a:t>
                      </a:r>
                      <a:endParaRPr kumimoji="0" lang="ru-RU" sz="1400" b="0" i="0" u="none" strike="noStrike" kern="1200" cap="none" spc="0" normalizeH="0" baseline="0" noProof="0" dirty="0" smtClean="0">
                        <a:ln>
                          <a:noFill/>
                        </a:ln>
                        <a:solidFill>
                          <a:prstClr val="white"/>
                        </a:solidFill>
                        <a:effectLst/>
                        <a:uLnTx/>
                        <a:uFillTx/>
                        <a:latin typeface="+mn-lt"/>
                        <a:ea typeface="+mn-ea"/>
                        <a:cs typeface="+mn-cs"/>
                      </a:endParaRPr>
                    </a:p>
                    <a:p>
                      <a:pPr algn="ctr"/>
                      <a:endParaRPr lang="ru-RU" dirty="0"/>
                    </a:p>
                  </a:txBody>
                  <a:tcPr anchor="ctr">
                    <a:noFill/>
                  </a:tcPr>
                </a:tc>
                <a:tc hMerge="1">
                  <a:txBody>
                    <a:bodyPr/>
                    <a:lstStyle/>
                    <a:p>
                      <a:endParaRPr lang="ru-RU" dirty="0"/>
                    </a:p>
                  </a:txBody>
                  <a:tcPr/>
                </a:tc>
                <a:tc hMerge="1">
                  <a:txBody>
                    <a:bodyPr/>
                    <a:lstStyle/>
                    <a:p>
                      <a:endParaRPr lang="ru-RU"/>
                    </a:p>
                  </a:txBody>
                  <a:tcPr/>
                </a:tc>
                <a:tc hMerge="1">
                  <a:txBody>
                    <a:bodyPr/>
                    <a:lstStyle/>
                    <a:p>
                      <a:endParaRPr lang="ru-RU" dirty="0"/>
                    </a:p>
                  </a:txBody>
                  <a:tcPr/>
                </a:tc>
              </a:tr>
              <a:tr h="370840">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85" normalizeH="0" baseline="0" noProof="0" dirty="0" smtClean="0">
                          <a:ln>
                            <a:noFill/>
                          </a:ln>
                          <a:solidFill>
                            <a:prstClr val="black">
                              <a:lumMod val="75000"/>
                              <a:lumOff val="25000"/>
                            </a:prstClr>
                          </a:solidFill>
                          <a:effectLst/>
                          <a:uLnTx/>
                          <a:uFillTx/>
                          <a:latin typeface="Times New Roman"/>
                          <a:ea typeface="Calibri"/>
                          <a:cs typeface="+mn-cs"/>
                        </a:rPr>
                        <a:t>ВЫСОКИЙ </a:t>
                      </a:r>
                      <a:r>
                        <a:rPr kumimoji="0" lang="ru-RU" sz="1400" b="1" i="0" u="none" strike="noStrike" kern="1200" cap="none" spc="-85" normalizeH="0" baseline="0" noProof="0" dirty="0" smtClean="0">
                          <a:ln>
                            <a:noFill/>
                          </a:ln>
                          <a:solidFill>
                            <a:prstClr val="black">
                              <a:lumMod val="75000"/>
                              <a:lumOff val="25000"/>
                            </a:prstClr>
                          </a:solidFill>
                          <a:effectLst/>
                          <a:uLnTx/>
                          <a:uFillTx/>
                          <a:latin typeface="Times New Roman"/>
                          <a:ea typeface="+mn-ea"/>
                          <a:cs typeface="+mn-cs"/>
                        </a:rPr>
                        <a:t>УРОВЕНЬ</a:t>
                      </a:r>
                      <a:endParaRPr kumimoji="0" lang="ru-RU" sz="1400" b="0" i="0" u="none" strike="noStrike" kern="1200" cap="none" spc="0" normalizeH="0" baseline="0" noProof="0" dirty="0" smtClean="0">
                        <a:ln>
                          <a:noFill/>
                        </a:ln>
                        <a:solidFill>
                          <a:prstClr val="black"/>
                        </a:solidFill>
                        <a:effectLst/>
                        <a:uLnTx/>
                        <a:uFillTx/>
                        <a:latin typeface="+mn-lt"/>
                        <a:ea typeface="+mn-ea"/>
                        <a:cs typeface="+mn-cs"/>
                      </a:endParaRPr>
                    </a:p>
                    <a:p>
                      <a:pPr algn="ctr"/>
                      <a:endParaRPr lang="ru-RU" strike="noStrike" dirty="0"/>
                    </a:p>
                  </a:txBody>
                  <a:tcPr anchor="ctr">
                    <a:pattFill prst="pct5">
                      <a:fgClr>
                        <a:schemeClr val="accent1"/>
                      </a:fgClr>
                      <a:bgClr>
                        <a:schemeClr val="bg2"/>
                      </a:bgClr>
                    </a:patt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85" normalizeH="0" baseline="0" noProof="0" dirty="0" smtClean="0">
                          <a:ln>
                            <a:noFill/>
                          </a:ln>
                          <a:solidFill>
                            <a:prstClr val="black">
                              <a:lumMod val="75000"/>
                              <a:lumOff val="25000"/>
                            </a:prstClr>
                          </a:solidFill>
                          <a:effectLst/>
                          <a:uLnTx/>
                          <a:uFillTx/>
                          <a:latin typeface="Times New Roman"/>
                          <a:ea typeface="+mn-ea"/>
                          <a:cs typeface="+mn-cs"/>
                        </a:rPr>
                        <a:t>СРЕДНИЙ УРОВЕНЬ</a:t>
                      </a:r>
                      <a:endParaRPr kumimoji="0" lang="ru-RU" sz="1400" b="0" i="0" u="none" strike="noStrike" kern="1200" cap="none" spc="0" normalizeH="0" baseline="0" noProof="0" dirty="0" smtClean="0">
                        <a:ln>
                          <a:noFill/>
                        </a:ln>
                        <a:solidFill>
                          <a:prstClr val="black"/>
                        </a:solidFill>
                        <a:effectLst/>
                        <a:uLnTx/>
                        <a:uFillTx/>
                        <a:latin typeface="+mn-lt"/>
                        <a:ea typeface="+mn-ea"/>
                        <a:cs typeface="+mn-cs"/>
                      </a:endParaRPr>
                    </a:p>
                    <a:p>
                      <a:pPr algn="ctr"/>
                      <a:endParaRPr lang="ru-RU" strike="noStrike" dirty="0"/>
                    </a:p>
                  </a:txBody>
                  <a:tcPr anchor="ctr">
                    <a:pattFill prst="pct5">
                      <a:fgClr>
                        <a:schemeClr val="accent1"/>
                      </a:fgClr>
                      <a:bgClr>
                        <a:schemeClr val="bg2"/>
                      </a:bgClr>
                    </a:pattFill>
                  </a:tcPr>
                </a:tc>
                <a:tc hMerge="1">
                  <a:txBody>
                    <a:bodyPr/>
                    <a:lstStyle/>
                    <a:p>
                      <a:endParaRPr lang="ru-RU"/>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85" normalizeH="0" baseline="0" noProof="0" dirty="0" smtClean="0">
                          <a:ln>
                            <a:noFill/>
                          </a:ln>
                          <a:solidFill>
                            <a:prstClr val="black">
                              <a:lumMod val="75000"/>
                              <a:lumOff val="25000"/>
                            </a:prstClr>
                          </a:solidFill>
                          <a:effectLst/>
                          <a:uLnTx/>
                          <a:uFillTx/>
                          <a:latin typeface="Times New Roman"/>
                          <a:ea typeface="Calibri"/>
                          <a:cs typeface="+mn-cs"/>
                        </a:rPr>
                        <a:t>НИЗКИЙ  </a:t>
                      </a:r>
                      <a:r>
                        <a:rPr kumimoji="0" lang="ru-RU" sz="1400" b="1" i="0" u="none" strike="noStrike" kern="1200" cap="none" spc="-85" normalizeH="0" baseline="0" noProof="0" dirty="0" smtClean="0">
                          <a:ln>
                            <a:noFill/>
                          </a:ln>
                          <a:solidFill>
                            <a:prstClr val="black">
                              <a:lumMod val="75000"/>
                              <a:lumOff val="25000"/>
                            </a:prstClr>
                          </a:solidFill>
                          <a:effectLst/>
                          <a:uLnTx/>
                          <a:uFillTx/>
                          <a:latin typeface="Times New Roman"/>
                          <a:ea typeface="+mn-ea"/>
                          <a:cs typeface="+mn-cs"/>
                        </a:rPr>
                        <a:t>УРОВЕНЬ</a:t>
                      </a:r>
                      <a:endParaRPr kumimoji="0" lang="ru-RU" sz="1400" b="0" i="0" u="none" strike="noStrike" kern="1200" cap="none" spc="0" normalizeH="0" baseline="0" noProof="0" dirty="0" smtClean="0">
                        <a:ln>
                          <a:noFill/>
                        </a:ln>
                        <a:solidFill>
                          <a:prstClr val="black"/>
                        </a:solidFill>
                        <a:effectLst/>
                        <a:uLnTx/>
                        <a:uFillTx/>
                        <a:latin typeface="+mn-lt"/>
                        <a:ea typeface="+mn-ea"/>
                        <a:cs typeface="+mn-cs"/>
                      </a:endParaRPr>
                    </a:p>
                    <a:p>
                      <a:pPr algn="ctr"/>
                      <a:endParaRPr lang="ru-RU" strike="noStrike" dirty="0"/>
                    </a:p>
                  </a:txBody>
                  <a:tcPr anchor="ctr">
                    <a:pattFill prst="pct5">
                      <a:fgClr>
                        <a:schemeClr val="accent1"/>
                      </a:fgClr>
                      <a:bgClr>
                        <a:schemeClr val="bg2"/>
                      </a:bgClr>
                    </a:pattFill>
                  </a:tcPr>
                </a:tc>
              </a:tr>
              <a:tr h="370840">
                <a:tc gridSpan="2">
                  <a:txBody>
                    <a:bodyPr/>
                    <a:lstStyle/>
                    <a:p>
                      <a:r>
                        <a:rPr lang="ru-RU" sz="1400" strike="noStrike" dirty="0" smtClean="0"/>
                        <a:t>КОНСТАТАЦИЯ</a:t>
                      </a:r>
                      <a:r>
                        <a:rPr lang="ru-RU" sz="1400" strike="noStrike" baseline="0" dirty="0" smtClean="0"/>
                        <a:t> ЭКСПЕРИМЕНТ</a:t>
                      </a:r>
                      <a:endParaRPr lang="ru-RU" sz="1400" strike="noStrike" dirty="0"/>
                    </a:p>
                  </a:txBody>
                  <a:tcPr>
                    <a:lnR w="12700" cap="flat" cmpd="sng" algn="ctr">
                      <a:solidFill>
                        <a:schemeClr val="tx1"/>
                      </a:solidFill>
                      <a:prstDash val="solid"/>
                      <a:round/>
                      <a:headEnd type="none" w="med" len="med"/>
                      <a:tailEnd type="none" w="med" len="med"/>
                    </a:lnR>
                    <a:pattFill prst="pct5">
                      <a:fgClr>
                        <a:schemeClr val="accent1"/>
                      </a:fgClr>
                      <a:bgClr>
                        <a:schemeClr val="bg2"/>
                      </a:bgClr>
                    </a:pattFill>
                  </a:tcPr>
                </a:tc>
                <a:tc hMerge="1">
                  <a:txBody>
                    <a:bodyPr/>
                    <a:lstStyle/>
                    <a:p>
                      <a:endParaRPr lang="ru-RU" dirty="0"/>
                    </a:p>
                  </a:txBody>
                  <a:tcPr/>
                </a:tc>
                <a:tc gridSpan="2">
                  <a:txBody>
                    <a:bodyPr/>
                    <a:lstStyle/>
                    <a:p>
                      <a:pPr algn="ctr"/>
                      <a:r>
                        <a:rPr lang="ru-RU" sz="1400" strike="noStrike" dirty="0" smtClean="0"/>
                        <a:t>А</a:t>
                      </a:r>
                      <a:endParaRPr lang="ru-RU" sz="1400" strike="noStrike" dirty="0"/>
                    </a:p>
                  </a:txBody>
                  <a:tcPr>
                    <a:lnL w="12700" cap="flat" cmpd="sng" algn="ctr">
                      <a:solidFill>
                        <a:schemeClr val="tx1"/>
                      </a:solidFill>
                      <a:prstDash val="solid"/>
                      <a:round/>
                      <a:headEnd type="none" w="med" len="med"/>
                      <a:tailEnd type="none" w="med" len="med"/>
                    </a:lnL>
                    <a:pattFill prst="pct5">
                      <a:fgClr>
                        <a:schemeClr val="accent1"/>
                      </a:fgClr>
                      <a:bgClr>
                        <a:schemeClr val="bg2"/>
                      </a:bgClr>
                    </a:pattFill>
                  </a:tcPr>
                </a:tc>
                <a:tc hMerge="1">
                  <a:txBody>
                    <a:bodyPr/>
                    <a:lstStyle/>
                    <a:p>
                      <a:endParaRPr lang="ru-RU" dirty="0"/>
                    </a:p>
                  </a:txBody>
                  <a:tcPr/>
                </a:tc>
              </a:tr>
              <a:tr h="370840">
                <a:tc gridSpan="2">
                  <a:txBody>
                    <a:bodyPr/>
                    <a:lstStyle/>
                    <a:p>
                      <a:r>
                        <a:rPr lang="ru-RU" sz="1400" strike="noStrike" dirty="0" smtClean="0"/>
                        <a:t>КОНТРОЛЬНЫЙЙ ЭКСПЕРИМЕНТ</a:t>
                      </a:r>
                      <a:endParaRPr lang="ru-RU" sz="1400" strike="noStrike" dirty="0"/>
                    </a:p>
                  </a:txBody>
                  <a:tcPr>
                    <a:lnR w="12700" cap="flat" cmpd="sng" algn="ctr">
                      <a:solidFill>
                        <a:schemeClr val="tx1"/>
                      </a:solidFill>
                      <a:prstDash val="solid"/>
                      <a:round/>
                      <a:headEnd type="none" w="med" len="med"/>
                      <a:tailEnd type="none" w="med" len="med"/>
                    </a:lnR>
                    <a:pattFill prst="pct5">
                      <a:fgClr>
                        <a:schemeClr val="accent1"/>
                      </a:fgClr>
                      <a:bgClr>
                        <a:schemeClr val="bg2"/>
                      </a:bgClr>
                    </a:pattFill>
                  </a:tcPr>
                </a:tc>
                <a:tc hMerge="1">
                  <a:txBody>
                    <a:bodyPr/>
                    <a:lstStyle/>
                    <a:p>
                      <a:endParaRPr lang="ru-RU" dirty="0"/>
                    </a:p>
                  </a:txBody>
                  <a:tcPr/>
                </a:tc>
                <a:tc gridSpan="2">
                  <a:txBody>
                    <a:bodyPr/>
                    <a:lstStyle/>
                    <a:p>
                      <a:pPr algn="ctr"/>
                      <a:r>
                        <a:rPr lang="ru-RU" sz="1400" strike="noStrike" dirty="0" smtClean="0"/>
                        <a:t>Б</a:t>
                      </a:r>
                      <a:endParaRPr lang="ru-RU" sz="1400" strike="noStrike" dirty="0"/>
                    </a:p>
                  </a:txBody>
                  <a:tcPr>
                    <a:lnL w="12700" cap="flat" cmpd="sng" algn="ctr">
                      <a:solidFill>
                        <a:schemeClr val="tx1"/>
                      </a:solidFill>
                      <a:prstDash val="solid"/>
                      <a:round/>
                      <a:headEnd type="none" w="med" len="med"/>
                      <a:tailEnd type="none" w="med" len="med"/>
                    </a:lnL>
                    <a:pattFill prst="pct5">
                      <a:fgClr>
                        <a:schemeClr val="accent1"/>
                      </a:fgClr>
                      <a:bgClr>
                        <a:schemeClr val="bg2"/>
                      </a:bgClr>
                    </a:pattFill>
                  </a:tcPr>
                </a:tc>
                <a:tc hMerge="1">
                  <a:txBody>
                    <a:bodyPr/>
                    <a:lstStyle/>
                    <a:p>
                      <a:endParaRPr lang="ru-RU" dirty="0"/>
                    </a:p>
                  </a:txBody>
                  <a:tcPr/>
                </a:tc>
              </a:tr>
            </a:tbl>
          </a:graphicData>
        </a:graphic>
      </p:graphicFrame>
    </p:spTree>
    <p:extLst>
      <p:ext uri="{BB962C8B-B14F-4D97-AF65-F5344CB8AC3E}">
        <p14:creationId xmlns:p14="http://schemas.microsoft.com/office/powerpoint/2010/main" val="2707883878"/>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1800" dirty="0" smtClean="0">
                <a:latin typeface="Times New Roman" pitchFamily="18" charset="0"/>
                <a:cs typeface="Times New Roman" pitchFamily="18" charset="0"/>
              </a:rPr>
              <a:t>В старшем дошкольном возрасте </a:t>
            </a:r>
            <a:r>
              <a:rPr lang="ru-RU" sz="1800" b="1" i="1" dirty="0" smtClean="0">
                <a:latin typeface="Times New Roman" pitchFamily="18" charset="0"/>
                <a:cs typeface="Times New Roman" pitchFamily="18" charset="0"/>
              </a:rPr>
              <a:t>познавательное развитие </a:t>
            </a:r>
            <a:r>
              <a:rPr lang="ru-RU" sz="1800" dirty="0" smtClean="0">
                <a:latin typeface="Times New Roman" pitchFamily="18" charset="0"/>
                <a:cs typeface="Times New Roman" pitchFamily="18" charset="0"/>
              </a:rPr>
              <a:t>– это сложный комплексный феномен, включающий развитие познавательных процессов, которые представляют собой разные формы ориентации ребенка в окружающем мире, в себе самом и регулируют его деятельность.</a:t>
            </a:r>
            <a:br>
              <a:rPr lang="ru-RU" sz="1800" dirty="0" smtClean="0">
                <a:latin typeface="Times New Roman" pitchFamily="18" charset="0"/>
                <a:cs typeface="Times New Roman" pitchFamily="18" charset="0"/>
              </a:rPr>
            </a:br>
            <a:r>
              <a:rPr lang="ru-RU" sz="1800" dirty="0">
                <a:latin typeface="Times New Roman" pitchFamily="18" charset="0"/>
                <a:cs typeface="Times New Roman" pitchFamily="18" charset="0"/>
              </a:rPr>
              <a:t/>
            </a:r>
            <a:br>
              <a:rPr lang="ru-RU" sz="1800" dirty="0">
                <a:latin typeface="Times New Roman" pitchFamily="18" charset="0"/>
                <a:cs typeface="Times New Roman" pitchFamily="18" charset="0"/>
              </a:rPr>
            </a:br>
            <a:endParaRPr lang="ru-RU" sz="1800" dirty="0">
              <a:latin typeface="Times New Roman" pitchFamily="18" charset="0"/>
              <a:cs typeface="Times New Roman" pitchFamily="18" charset="0"/>
            </a:endParaRPr>
          </a:p>
        </p:txBody>
      </p:sp>
      <p:sp>
        <p:nvSpPr>
          <p:cNvPr id="3" name="Объект 2"/>
          <p:cNvSpPr>
            <a:spLocks noGrp="1"/>
          </p:cNvSpPr>
          <p:nvPr>
            <p:ph idx="1"/>
          </p:nvPr>
        </p:nvSpPr>
        <p:spPr/>
        <p:txBody>
          <a:bodyPr/>
          <a:lstStyle/>
          <a:p>
            <a:pPr marL="0" indent="0">
              <a:buNone/>
            </a:pPr>
            <a:r>
              <a:rPr lang="ru-RU" i="1" dirty="0" smtClean="0">
                <a:latin typeface="Times New Roman" pitchFamily="18" charset="0"/>
                <a:cs typeface="Times New Roman" pitchFamily="18" charset="0"/>
              </a:rPr>
              <a:t>Задачи познавательного развития </a:t>
            </a:r>
            <a:r>
              <a:rPr lang="ru-RU" dirty="0" smtClean="0">
                <a:latin typeface="Times New Roman" pitchFamily="18" charset="0"/>
                <a:cs typeface="Times New Roman" pitchFamily="18" charset="0"/>
              </a:rPr>
              <a:t>ребенка: не просто обогащение его представлений об окружающем, а развитие познавательной инициативы (любознательности) и освоение культурных форм упорядочения опыта (на материале представлений о мире), как предпосылки формирования готовности личности к непрерывному образованию.</a:t>
            </a:r>
          </a:p>
          <a:p>
            <a:pPr marL="0" indent="0">
              <a:buNone/>
            </a:pPr>
            <a:r>
              <a:rPr lang="ru-RU" dirty="0" smtClean="0">
                <a:latin typeface="Times New Roman" pitchFamily="18" charset="0"/>
                <a:cs typeface="Times New Roman" pitchFamily="18" charset="0"/>
              </a:rPr>
              <a:t>Таким образом, в процессе развития детей дошкольного возраста познавательный интерес выступает в многозначной роли: и как средство живого, увлекающего ребенка обучения, и как сильный мотив, к интеллектуальному и длительному протеканию познавательной деятельности, и как предпосылки формирования готовности личности к непрерывному образованию.</a:t>
            </a:r>
          </a:p>
          <a:p>
            <a:pPr marL="0" indent="0">
              <a:buNone/>
            </a:pPr>
            <a:endParaRPr lang="ru-RU" dirty="0">
              <a:latin typeface="Times New Roman" pitchFamily="18" charset="0"/>
              <a:cs typeface="Times New Roman" pitchFamily="18" charset="0"/>
            </a:endParaRPr>
          </a:p>
        </p:txBody>
      </p:sp>
    </p:spTree>
    <p:extLst>
      <p:ext uri="{BB962C8B-B14F-4D97-AF65-F5344CB8AC3E}">
        <p14:creationId xmlns:p14="http://schemas.microsoft.com/office/powerpoint/2010/main" val="10497391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018458"/>
          </a:xfrm>
        </p:spPr>
        <p:txBody>
          <a:bodyPr/>
          <a:lstStyle/>
          <a:p>
            <a:pPr indent="342900">
              <a:spcBef>
                <a:spcPts val="3120"/>
              </a:spcBef>
              <a:spcAft>
                <a:spcPts val="0"/>
              </a:spcAft>
            </a:pPr>
            <a:r>
              <a:rPr lang="ru-RU" sz="2600" b="1" dirty="0" smtClean="0"/>
              <a:t>        </a:t>
            </a:r>
            <a:r>
              <a:rPr lang="ru-RU" sz="2000" b="1" dirty="0" smtClean="0"/>
              <a:t>РЕЗУЛЬТАТЫ МОНИТОРИНГА </a:t>
            </a:r>
            <a:br>
              <a:rPr lang="ru-RU" sz="2000" b="1" dirty="0" smtClean="0"/>
            </a:br>
            <a:r>
              <a:rPr lang="ru-RU" sz="2000" b="1" dirty="0" smtClean="0"/>
              <a:t>               РЕЧЕВОГО РАЗВИТИЯ </a:t>
            </a:r>
            <a:r>
              <a:rPr lang="ru-RU" sz="2600" b="1" dirty="0" smtClean="0"/>
              <a:t/>
            </a:r>
            <a:br>
              <a:rPr lang="ru-RU" sz="2600" b="1" dirty="0" smtClean="0"/>
            </a:br>
            <a:r>
              <a:rPr lang="ru-RU" sz="2600" b="1" dirty="0" smtClean="0"/>
              <a:t/>
            </a:r>
            <a:br>
              <a:rPr lang="ru-RU" sz="2600" b="1" dirty="0" smtClean="0"/>
            </a:br>
            <a:r>
              <a:rPr lang="ru-RU" sz="1600" b="1" dirty="0" smtClean="0"/>
              <a:t>КОНТРОЛЬНЫЙ ЭКСПЕРИМЕНТ</a:t>
            </a:r>
            <a:r>
              <a:rPr lang="ru-RU" sz="2600" b="1" dirty="0" smtClean="0"/>
              <a:t/>
            </a:r>
            <a:br>
              <a:rPr lang="ru-RU" sz="2600" b="1" dirty="0" smtClean="0"/>
            </a:br>
            <a:r>
              <a:rPr lang="ru-RU" sz="1400" b="1" dirty="0" smtClean="0"/>
              <a:t>(СЕНТЯБРЬ 2013-2014 УЧ. ГОДА)</a:t>
            </a:r>
            <a:br>
              <a:rPr lang="ru-RU" sz="1400" b="1" dirty="0" smtClean="0"/>
            </a:br>
            <a:r>
              <a:rPr lang="ru-RU" sz="2000" b="1" dirty="0" smtClean="0"/>
              <a:t/>
            </a:r>
            <a:br>
              <a:rPr lang="ru-RU" sz="2000" b="1" dirty="0" smtClean="0"/>
            </a:br>
            <a:r>
              <a:rPr lang="ru-RU" sz="2200" spc="-30" dirty="0">
                <a:latin typeface="Times New Roman"/>
                <a:ea typeface="Calibri"/>
              </a:rPr>
              <a:t>Следует остановиться,  как и  в  констатирующем эксперименте на </a:t>
            </a:r>
            <a:r>
              <a:rPr lang="ru-RU" sz="2200" spc="-60" dirty="0">
                <a:latin typeface="Times New Roman"/>
                <a:ea typeface="Calibri"/>
              </a:rPr>
              <a:t>анализе выполнения заданий по каждому из изученных компонентов</a:t>
            </a:r>
            <a:r>
              <a:rPr lang="ru-RU" sz="2200" dirty="0">
                <a:latin typeface="Times New Roman"/>
                <a:ea typeface="Calibri"/>
              </a:rPr>
              <a:t> </a:t>
            </a:r>
            <a:r>
              <a:rPr lang="ru-RU" sz="2200" spc="-85" dirty="0">
                <a:latin typeface="Times New Roman"/>
                <a:ea typeface="Calibri"/>
              </a:rPr>
              <a:t>речи: лексический уровень речи - состояние словаря, грамматическое</a:t>
            </a:r>
            <a:br>
              <a:rPr lang="ru-RU" sz="2200" spc="-85" dirty="0">
                <a:latin typeface="Times New Roman"/>
                <a:ea typeface="Calibri"/>
              </a:rPr>
            </a:br>
            <a:r>
              <a:rPr lang="ru-RU" sz="2200" spc="-105" dirty="0">
                <a:latin typeface="Times New Roman"/>
                <a:ea typeface="Calibri"/>
              </a:rPr>
              <a:t>оформление речи - состояние грамматического строя речи и состояния </a:t>
            </a:r>
            <a:r>
              <a:rPr lang="ru-RU" sz="2200" spc="-100" dirty="0">
                <a:latin typeface="Times New Roman"/>
                <a:ea typeface="Calibri"/>
              </a:rPr>
              <a:t>связной речи. Таким образом,</a:t>
            </a:r>
            <a:r>
              <a:rPr lang="ru-RU" sz="2200" dirty="0">
                <a:latin typeface="Arial"/>
                <a:ea typeface="Calibri"/>
              </a:rPr>
              <a:t/>
            </a:r>
            <a:br>
              <a:rPr lang="ru-RU" sz="2200" dirty="0">
                <a:latin typeface="Arial"/>
                <a:ea typeface="Calibri"/>
              </a:rPr>
            </a:br>
            <a:endParaRPr lang="ru-RU" sz="2200" b="1" dirty="0"/>
          </a:p>
        </p:txBody>
      </p:sp>
      <p:graphicFrame>
        <p:nvGraphicFramePr>
          <p:cNvPr id="3" name="Таблица 2"/>
          <p:cNvGraphicFramePr>
            <a:graphicFrameLocks noGrp="1"/>
          </p:cNvGraphicFramePr>
          <p:nvPr>
            <p:extLst>
              <p:ext uri="{D42A27DB-BD31-4B8C-83A1-F6EECF244321}">
                <p14:modId xmlns:p14="http://schemas.microsoft.com/office/powerpoint/2010/main" val="504971007"/>
              </p:ext>
            </p:extLst>
          </p:nvPr>
        </p:nvGraphicFramePr>
        <p:xfrm>
          <a:off x="1043608" y="4221088"/>
          <a:ext cx="6432376" cy="2255520"/>
        </p:xfrm>
        <a:graphic>
          <a:graphicData uri="http://schemas.openxmlformats.org/drawingml/2006/table">
            <a:tbl>
              <a:tblPr firstRow="1" bandRow="1">
                <a:tableStyleId>{5C22544A-7EE6-4342-B048-85BDC9FD1C3A}</a:tableStyleId>
              </a:tblPr>
              <a:tblGrid>
                <a:gridCol w="1608094"/>
                <a:gridCol w="1608094"/>
                <a:gridCol w="1608094"/>
                <a:gridCol w="1608094"/>
              </a:tblGrid>
              <a:tr h="0">
                <a:tc>
                  <a:txBody>
                    <a:bodyPr/>
                    <a:lstStyle/>
                    <a:p>
                      <a:endParaRPr lang="ru-RU" sz="1400" dirty="0"/>
                    </a:p>
                  </a:txBody>
                  <a:tcPr/>
                </a:tc>
                <a:tc gridSpan="3">
                  <a:txBody>
                    <a:bodyPr/>
                    <a:lstStyle/>
                    <a:p>
                      <a:pPr algn="ctr"/>
                      <a:r>
                        <a:rPr kumimoji="0" lang="ru-RU" sz="1400" b="0" i="0" u="none" strike="noStrike" kern="1200" cap="none" spc="-100" normalizeH="0" baseline="0" noProof="0" dirty="0" smtClean="0">
                          <a:ln>
                            <a:noFill/>
                          </a:ln>
                          <a:solidFill>
                            <a:prstClr val="black">
                              <a:lumMod val="75000"/>
                              <a:lumOff val="25000"/>
                            </a:prstClr>
                          </a:solidFill>
                          <a:effectLst/>
                          <a:uLnTx/>
                          <a:uFillTx/>
                          <a:latin typeface="Times New Roman"/>
                          <a:ea typeface="Calibri"/>
                        </a:rPr>
                        <a:t>УРОВЕНЬ ВЫПОЛНЕНИЯ</a:t>
                      </a:r>
                      <a:endParaRPr lang="ru-RU" sz="1400" dirty="0"/>
                    </a:p>
                  </a:txBody>
                  <a:tcPr/>
                </a:tc>
                <a:tc hMerge="1">
                  <a:txBody>
                    <a:bodyPr/>
                    <a:lstStyle/>
                    <a:p>
                      <a:endParaRPr lang="ru-RU" sz="1400" dirty="0"/>
                    </a:p>
                  </a:txBody>
                  <a:tcPr/>
                </a:tc>
                <a:tc hMerge="1">
                  <a:txBody>
                    <a:bodyPr/>
                    <a:lstStyle/>
                    <a:p>
                      <a:endParaRPr lang="ru-RU" sz="1400" dirty="0"/>
                    </a:p>
                  </a:txBody>
                  <a:tcPr/>
                </a:tc>
              </a:tr>
              <a:tr h="0">
                <a:tc>
                  <a:txBody>
                    <a:bodyPr/>
                    <a:lstStyle/>
                    <a:p>
                      <a:endParaRPr lang="ru-RU" sz="1400" dirty="0"/>
                    </a:p>
                  </a:txBody>
                  <a:tcPr>
                    <a:pattFill prst="pct5">
                      <a:fgClr>
                        <a:schemeClr val="accent1"/>
                      </a:fgClr>
                      <a:bgClr>
                        <a:schemeClr val="bg2"/>
                      </a:bgClr>
                    </a:pattFill>
                  </a:tcPr>
                </a:tc>
                <a:tc>
                  <a:txBody>
                    <a:bodyPr/>
                    <a:lstStyle/>
                    <a:p>
                      <a:pPr algn="ctr"/>
                      <a:r>
                        <a:rPr kumimoji="0" lang="ru-RU" sz="1400" b="1" i="0" u="none" strike="noStrike" kern="1200" cap="none" spc="-85" normalizeH="0" baseline="0" noProof="0" dirty="0" smtClean="0">
                          <a:ln>
                            <a:noFill/>
                          </a:ln>
                          <a:solidFill>
                            <a:prstClr val="black">
                              <a:lumMod val="75000"/>
                              <a:lumOff val="25000"/>
                            </a:prstClr>
                          </a:solidFill>
                          <a:effectLst/>
                          <a:uLnTx/>
                          <a:uFillTx/>
                          <a:latin typeface="Times New Roman"/>
                          <a:ea typeface="Calibri"/>
                          <a:cs typeface="+mn-cs"/>
                        </a:rPr>
                        <a:t>ВЫСОКИЙ</a:t>
                      </a:r>
                      <a:endParaRPr lang="ru-RU" sz="1400" dirty="0"/>
                    </a:p>
                  </a:txBody>
                  <a:tcPr>
                    <a:pattFill prst="pct5">
                      <a:fgClr>
                        <a:schemeClr val="accent1"/>
                      </a:fgClr>
                      <a:bgClr>
                        <a:schemeClr val="bg2"/>
                      </a:bgClr>
                    </a:pattFill>
                  </a:tcPr>
                </a:tc>
                <a:tc>
                  <a:txBody>
                    <a:bodyPr/>
                    <a:lstStyle/>
                    <a:p>
                      <a:pPr algn="ctr"/>
                      <a:r>
                        <a:rPr kumimoji="0" lang="ru-RU" sz="1400" b="1" i="0" u="none" strike="noStrike" kern="1200" cap="none" spc="-85" normalizeH="0" baseline="0" noProof="0" dirty="0" smtClean="0">
                          <a:ln>
                            <a:noFill/>
                          </a:ln>
                          <a:solidFill>
                            <a:prstClr val="black">
                              <a:lumMod val="75000"/>
                              <a:lumOff val="25000"/>
                            </a:prstClr>
                          </a:solidFill>
                          <a:effectLst/>
                          <a:uLnTx/>
                          <a:uFillTx/>
                          <a:latin typeface="Times New Roman"/>
                          <a:ea typeface="+mn-ea"/>
                          <a:cs typeface="+mn-cs"/>
                        </a:rPr>
                        <a:t>СРЕДНИЙ</a:t>
                      </a:r>
                      <a:endParaRPr lang="ru-RU" sz="1400" dirty="0"/>
                    </a:p>
                  </a:txBody>
                  <a:tcPr>
                    <a:pattFill prst="pct5">
                      <a:fgClr>
                        <a:schemeClr val="accent1"/>
                      </a:fgClr>
                      <a:bgClr>
                        <a:schemeClr val="bg2"/>
                      </a:bgClr>
                    </a:pattFill>
                  </a:tcPr>
                </a:tc>
                <a:tc>
                  <a:txBody>
                    <a:bodyPr/>
                    <a:lstStyle/>
                    <a:p>
                      <a:pPr algn="ctr"/>
                      <a:r>
                        <a:rPr kumimoji="0" lang="ru-RU" sz="1400" b="1" i="0" u="none" strike="noStrike" kern="1200" cap="none" spc="-85" normalizeH="0" baseline="0" noProof="0" dirty="0" smtClean="0">
                          <a:ln>
                            <a:noFill/>
                          </a:ln>
                          <a:solidFill>
                            <a:prstClr val="black">
                              <a:lumMod val="75000"/>
                              <a:lumOff val="25000"/>
                            </a:prstClr>
                          </a:solidFill>
                          <a:effectLst/>
                          <a:uLnTx/>
                          <a:uFillTx/>
                          <a:latin typeface="Times New Roman"/>
                          <a:ea typeface="Calibri"/>
                          <a:cs typeface="+mn-cs"/>
                        </a:rPr>
                        <a:t>НИЗКИЙ</a:t>
                      </a:r>
                      <a:endParaRPr lang="ru-RU" sz="1400" dirty="0"/>
                    </a:p>
                  </a:txBody>
                  <a:tcPr>
                    <a:pattFill prst="pct5">
                      <a:fgClr>
                        <a:schemeClr val="accent1"/>
                      </a:fgClr>
                      <a:bgClr>
                        <a:schemeClr val="bg2"/>
                      </a:bgClr>
                    </a:pattFill>
                  </a:tcPr>
                </a:tc>
              </a:tr>
              <a:tr h="0">
                <a:tc>
                  <a:txBody>
                    <a:bodyPr/>
                    <a:lstStyle/>
                    <a:p>
                      <a:r>
                        <a:rPr kumimoji="0" lang="ru-RU" sz="1000" b="0" i="0" u="none" strike="noStrike" kern="1200" cap="none" spc="-100" normalizeH="0" baseline="0" noProof="0" dirty="0" smtClean="0">
                          <a:ln>
                            <a:noFill/>
                          </a:ln>
                          <a:solidFill>
                            <a:prstClr val="black">
                              <a:lumMod val="75000"/>
                              <a:lumOff val="25000"/>
                            </a:prstClr>
                          </a:solidFill>
                          <a:effectLst/>
                          <a:uLnTx/>
                          <a:uFillTx/>
                          <a:latin typeface="Times New Roman"/>
                          <a:ea typeface="Calibri"/>
                        </a:rPr>
                        <a:t>ОБСЛЕДОВАНИЕ ЛЕКСИЧЕСКОЙ СТОРОНЫ РЕЧИ (СЛОВАРЬ)</a:t>
                      </a:r>
                      <a:endParaRPr lang="ru-RU" sz="1000" dirty="0"/>
                    </a:p>
                  </a:txBody>
                  <a:tcPr>
                    <a:pattFill prst="pct5">
                      <a:fgClr>
                        <a:schemeClr val="accent1"/>
                      </a:fgClr>
                      <a:bgClr>
                        <a:schemeClr val="bg2"/>
                      </a:bgClr>
                    </a:pattFill>
                  </a:tcPr>
                </a:tc>
                <a:tc>
                  <a:txBody>
                    <a:bodyPr/>
                    <a:lstStyle/>
                    <a:p>
                      <a:pPr algn="ctr"/>
                      <a:r>
                        <a:rPr lang="ru-RU" sz="1400" dirty="0" smtClean="0"/>
                        <a:t>25%</a:t>
                      </a:r>
                      <a:endParaRPr lang="ru-RU" sz="1400" dirty="0"/>
                    </a:p>
                  </a:txBody>
                  <a:tcPr>
                    <a:pattFill prst="pct5">
                      <a:fgClr>
                        <a:schemeClr val="accent1"/>
                      </a:fgClr>
                      <a:bgClr>
                        <a:schemeClr val="bg2"/>
                      </a:bgClr>
                    </a:pattFill>
                  </a:tcPr>
                </a:tc>
                <a:tc>
                  <a:txBody>
                    <a:bodyPr/>
                    <a:lstStyle/>
                    <a:p>
                      <a:pPr algn="ctr"/>
                      <a:r>
                        <a:rPr lang="ru-RU" sz="1400" dirty="0" smtClean="0"/>
                        <a:t>75%</a:t>
                      </a:r>
                      <a:endParaRPr lang="ru-RU" sz="1400" dirty="0"/>
                    </a:p>
                  </a:txBody>
                  <a:tcPr>
                    <a:pattFill prst="pct5">
                      <a:fgClr>
                        <a:schemeClr val="accent1"/>
                      </a:fgClr>
                      <a:bgClr>
                        <a:schemeClr val="bg2"/>
                      </a:bgClr>
                    </a:pattFill>
                  </a:tcPr>
                </a:tc>
                <a:tc>
                  <a:txBody>
                    <a:bodyPr/>
                    <a:lstStyle/>
                    <a:p>
                      <a:pPr algn="ctr"/>
                      <a:r>
                        <a:rPr lang="ru-RU" sz="1400" dirty="0" smtClean="0"/>
                        <a:t>-</a:t>
                      </a:r>
                      <a:endParaRPr lang="ru-RU" sz="1400" dirty="0"/>
                    </a:p>
                  </a:txBody>
                  <a:tcPr>
                    <a:pattFill prst="pct5">
                      <a:fgClr>
                        <a:schemeClr val="accent1"/>
                      </a:fgClr>
                      <a:bgClr>
                        <a:schemeClr val="bg2"/>
                      </a:bgClr>
                    </a:pattFill>
                  </a:tcPr>
                </a:tc>
              </a:tr>
              <a:tr h="0">
                <a:tc>
                  <a:txBody>
                    <a:bodyPr/>
                    <a:lstStyle/>
                    <a:p>
                      <a:r>
                        <a:rPr kumimoji="0" lang="ru-RU" sz="1000" b="0" i="0" u="none" strike="noStrike" kern="1200" cap="none" spc="-100" normalizeH="0" baseline="0" noProof="0" dirty="0" smtClean="0">
                          <a:ln>
                            <a:noFill/>
                          </a:ln>
                          <a:solidFill>
                            <a:prstClr val="black">
                              <a:lumMod val="75000"/>
                              <a:lumOff val="25000"/>
                            </a:prstClr>
                          </a:solidFill>
                          <a:effectLst/>
                          <a:uLnTx/>
                          <a:uFillTx/>
                          <a:latin typeface="Times New Roman"/>
                        </a:rPr>
                        <a:t>ОБСЛЕДОВАНИЕ СВЯЗНОЙ РЕЧИ</a:t>
                      </a:r>
                      <a:endParaRPr lang="ru-RU" sz="1000" dirty="0"/>
                    </a:p>
                  </a:txBody>
                  <a:tcPr>
                    <a:pattFill prst="pct5">
                      <a:fgClr>
                        <a:schemeClr val="accent1"/>
                      </a:fgClr>
                      <a:bgClr>
                        <a:schemeClr val="bg2"/>
                      </a:bgClr>
                    </a:pattFill>
                  </a:tcPr>
                </a:tc>
                <a:tc>
                  <a:txBody>
                    <a:bodyPr/>
                    <a:lstStyle/>
                    <a:p>
                      <a:pPr algn="ctr"/>
                      <a:r>
                        <a:rPr lang="ru-RU" sz="1400" dirty="0" smtClean="0"/>
                        <a:t>-</a:t>
                      </a:r>
                      <a:endParaRPr lang="ru-RU" sz="1400" dirty="0"/>
                    </a:p>
                  </a:txBody>
                  <a:tcPr>
                    <a:pattFill prst="pct5">
                      <a:fgClr>
                        <a:schemeClr val="accent1"/>
                      </a:fgClr>
                      <a:bgClr>
                        <a:schemeClr val="bg2"/>
                      </a:bgClr>
                    </a:pattFill>
                  </a:tcPr>
                </a:tc>
                <a:tc>
                  <a:txBody>
                    <a:bodyPr/>
                    <a:lstStyle/>
                    <a:p>
                      <a:pPr algn="ctr"/>
                      <a:r>
                        <a:rPr lang="ru-RU" sz="1400" dirty="0" smtClean="0"/>
                        <a:t>100%</a:t>
                      </a:r>
                      <a:endParaRPr lang="ru-RU" sz="1400" dirty="0"/>
                    </a:p>
                  </a:txBody>
                  <a:tcPr>
                    <a:pattFill prst="pct5">
                      <a:fgClr>
                        <a:schemeClr val="accent1"/>
                      </a:fgClr>
                      <a:bgClr>
                        <a:schemeClr val="bg2"/>
                      </a:bgClr>
                    </a:pattFill>
                  </a:tcPr>
                </a:tc>
                <a:tc>
                  <a:txBody>
                    <a:bodyPr/>
                    <a:lstStyle/>
                    <a:p>
                      <a:pPr algn="ctr"/>
                      <a:r>
                        <a:rPr lang="ru-RU" sz="1400" dirty="0" smtClean="0"/>
                        <a:t>-</a:t>
                      </a:r>
                      <a:endParaRPr lang="ru-RU" sz="1400" dirty="0"/>
                    </a:p>
                  </a:txBody>
                  <a:tcPr>
                    <a:pattFill prst="pct5">
                      <a:fgClr>
                        <a:schemeClr val="accent1"/>
                      </a:fgClr>
                      <a:bgClr>
                        <a:schemeClr val="bg2"/>
                      </a:bgClr>
                    </a:pattFill>
                  </a:tcPr>
                </a:tc>
              </a:tr>
              <a:tr h="0">
                <a:tc>
                  <a:txBody>
                    <a:bodyPr/>
                    <a:lstStyle/>
                    <a:p>
                      <a:r>
                        <a:rPr kumimoji="0" lang="ru-RU" sz="1000" b="0" i="0" u="none" strike="noStrike" kern="1200" cap="none" spc="-100" normalizeH="0" baseline="0" noProof="0" dirty="0" smtClean="0">
                          <a:ln>
                            <a:noFill/>
                          </a:ln>
                          <a:solidFill>
                            <a:prstClr val="black">
                              <a:lumMod val="75000"/>
                              <a:lumOff val="25000"/>
                            </a:prstClr>
                          </a:solidFill>
                          <a:effectLst/>
                          <a:uLnTx/>
                          <a:uFillTx/>
                          <a:latin typeface="Times New Roman"/>
                          <a:ea typeface="Calibri"/>
                        </a:rPr>
                        <a:t>ОБСЛЕДОВАНИЕ ГРАММАТИЧЕСКОГО ОФОРМЛЕНИЯ РЕЧИ (ГРАММАТИКА)</a:t>
                      </a:r>
                      <a:endParaRPr lang="ru-RU" sz="1000" dirty="0"/>
                    </a:p>
                  </a:txBody>
                  <a:tcPr>
                    <a:pattFill prst="pct5">
                      <a:fgClr>
                        <a:schemeClr val="accent1"/>
                      </a:fgClr>
                      <a:bgClr>
                        <a:schemeClr val="bg2"/>
                      </a:bgClr>
                    </a:pattFill>
                  </a:tcPr>
                </a:tc>
                <a:tc>
                  <a:txBody>
                    <a:bodyPr/>
                    <a:lstStyle/>
                    <a:p>
                      <a:pPr algn="ctr"/>
                      <a:r>
                        <a:rPr lang="ru-RU" sz="1400" dirty="0" smtClean="0"/>
                        <a:t>16%</a:t>
                      </a:r>
                      <a:endParaRPr lang="ru-RU" sz="1400" dirty="0"/>
                    </a:p>
                  </a:txBody>
                  <a:tcPr>
                    <a:pattFill prst="pct5">
                      <a:fgClr>
                        <a:schemeClr val="accent1"/>
                      </a:fgClr>
                      <a:bgClr>
                        <a:schemeClr val="bg2"/>
                      </a:bgClr>
                    </a:pattFill>
                  </a:tcPr>
                </a:tc>
                <a:tc>
                  <a:txBody>
                    <a:bodyPr/>
                    <a:lstStyle/>
                    <a:p>
                      <a:pPr algn="ctr"/>
                      <a:r>
                        <a:rPr lang="ru-RU" sz="1400" dirty="0" smtClean="0"/>
                        <a:t>84%</a:t>
                      </a:r>
                      <a:endParaRPr lang="ru-RU" sz="1400" dirty="0"/>
                    </a:p>
                  </a:txBody>
                  <a:tcPr>
                    <a:pattFill prst="pct5">
                      <a:fgClr>
                        <a:schemeClr val="accent1"/>
                      </a:fgClr>
                      <a:bgClr>
                        <a:schemeClr val="bg2"/>
                      </a:bgClr>
                    </a:pattFill>
                  </a:tcPr>
                </a:tc>
                <a:tc>
                  <a:txBody>
                    <a:bodyPr/>
                    <a:lstStyle/>
                    <a:p>
                      <a:pPr algn="ctr"/>
                      <a:r>
                        <a:rPr lang="ru-RU" sz="1400" dirty="0" smtClean="0"/>
                        <a:t>-</a:t>
                      </a:r>
                      <a:endParaRPr lang="ru-RU" sz="1400" dirty="0"/>
                    </a:p>
                  </a:txBody>
                  <a:tcPr>
                    <a:pattFill prst="pct5">
                      <a:fgClr>
                        <a:schemeClr val="accent1"/>
                      </a:fgClr>
                      <a:bgClr>
                        <a:schemeClr val="bg2"/>
                      </a:bgClr>
                    </a:pattFill>
                  </a:tcPr>
                </a:tc>
              </a:tr>
            </a:tbl>
          </a:graphicData>
        </a:graphic>
      </p:graphicFrame>
    </p:spTree>
    <p:extLst>
      <p:ext uri="{BB962C8B-B14F-4D97-AF65-F5344CB8AC3E}">
        <p14:creationId xmlns:p14="http://schemas.microsoft.com/office/powerpoint/2010/main" val="392991892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858000"/>
          </a:xfrm>
        </p:spPr>
        <p:txBody>
          <a:bodyPr/>
          <a:lstStyle/>
          <a:p>
            <a:pPr marL="3175" indent="454025">
              <a:spcAft>
                <a:spcPts val="0"/>
              </a:spcAft>
            </a:pPr>
            <a:r>
              <a:rPr lang="ru-RU" sz="2600" b="1" dirty="0" smtClean="0"/>
              <a:t/>
            </a:r>
            <a:br>
              <a:rPr lang="ru-RU" sz="2600" b="1" dirty="0" smtClean="0"/>
            </a:br>
            <a:r>
              <a:rPr lang="ru-RU" sz="2600" b="1" dirty="0"/>
              <a:t/>
            </a:r>
            <a:br>
              <a:rPr lang="ru-RU" sz="2600" b="1" dirty="0"/>
            </a:br>
            <a:r>
              <a:rPr lang="ru-RU" sz="2600" b="1" dirty="0" smtClean="0"/>
              <a:t>                            </a:t>
            </a:r>
            <a:r>
              <a:rPr lang="ru-RU" sz="1800" b="1" dirty="0" smtClean="0"/>
              <a:t>ЗАКЛЮЧЕНИЕ</a:t>
            </a:r>
            <a:r>
              <a:rPr lang="ru-RU" sz="2600" b="1" dirty="0" smtClean="0"/>
              <a:t/>
            </a:r>
            <a:br>
              <a:rPr lang="ru-RU" sz="2600" b="1" dirty="0" smtClean="0"/>
            </a:br>
            <a:r>
              <a:rPr lang="ru-RU" sz="2100" b="1" dirty="0" smtClean="0"/>
              <a:t>     </a:t>
            </a:r>
            <a:r>
              <a:rPr lang="ru-RU" sz="2100" spc="-30" dirty="0" smtClean="0">
                <a:latin typeface="Times New Roman"/>
                <a:ea typeface="Calibri"/>
              </a:rPr>
              <a:t>Дошкольное </a:t>
            </a:r>
            <a:r>
              <a:rPr lang="ru-RU" sz="2100" spc="-30" dirty="0">
                <a:latin typeface="Times New Roman"/>
                <a:ea typeface="Calibri"/>
              </a:rPr>
              <a:t>образование является первой ступенью общей </a:t>
            </a:r>
            <a:r>
              <a:rPr lang="ru-RU" sz="2100" spc="-75" dirty="0">
                <a:latin typeface="Times New Roman"/>
                <a:ea typeface="Calibri"/>
              </a:rPr>
              <a:t>педагогической системы, поэтому дошкольное образовательное </a:t>
            </a:r>
            <a:r>
              <a:rPr lang="ru-RU" sz="2100" spc="-50" dirty="0">
                <a:latin typeface="Times New Roman"/>
                <a:ea typeface="Calibri"/>
              </a:rPr>
              <a:t>учреждение можно рассматривать как часть этой системы. Являясь </a:t>
            </a:r>
            <a:r>
              <a:rPr lang="ru-RU" sz="2100" spc="-55" dirty="0">
                <a:latin typeface="Times New Roman"/>
                <a:ea typeface="Calibri"/>
              </a:rPr>
              <a:t>государственным институтом, дошкольное учреждение создается обществом для решения конкретных целей, отраженных в Законе </a:t>
            </a:r>
            <a:r>
              <a:rPr lang="ru-RU" sz="2100" spc="-65" dirty="0">
                <a:latin typeface="Times New Roman"/>
                <a:ea typeface="Calibri"/>
              </a:rPr>
              <a:t>Российской Федерации «Об образовании», и поэтому выполняет его социальный заказ, направленный развитие и образование грамотного, </a:t>
            </a:r>
            <a:r>
              <a:rPr lang="ru-RU" sz="2100" spc="-25" dirty="0">
                <a:latin typeface="Times New Roman"/>
                <a:ea typeface="Calibri"/>
              </a:rPr>
              <a:t>социально активного, умелого, трудолюбивого, интеллектуально </a:t>
            </a:r>
            <a:r>
              <a:rPr lang="ru-RU" sz="2100" spc="-20" dirty="0">
                <a:latin typeface="Times New Roman"/>
                <a:ea typeface="Calibri"/>
              </a:rPr>
              <a:t>зрелого человека. </a:t>
            </a:r>
            <a:r>
              <a:rPr lang="ru-RU" sz="2100" spc="-20" dirty="0" smtClean="0">
                <a:latin typeface="Times New Roman"/>
                <a:ea typeface="Calibri"/>
              </a:rPr>
              <a:t/>
            </a:r>
            <a:br>
              <a:rPr lang="ru-RU" sz="2100" spc="-20" dirty="0" smtClean="0">
                <a:latin typeface="Times New Roman"/>
                <a:ea typeface="Calibri"/>
              </a:rPr>
            </a:br>
            <a:r>
              <a:rPr lang="ru-RU" sz="2100" spc="-20" dirty="0" smtClean="0">
                <a:latin typeface="Times New Roman"/>
                <a:ea typeface="Calibri"/>
              </a:rPr>
              <a:t>        </a:t>
            </a:r>
            <a:r>
              <a:rPr lang="ru-RU" sz="2100" spc="-70" dirty="0" smtClean="0">
                <a:latin typeface="Times New Roman"/>
                <a:ea typeface="Calibri"/>
              </a:rPr>
              <a:t>Отсюда </a:t>
            </a:r>
            <a:r>
              <a:rPr lang="ru-RU" sz="2100" spc="-55" dirty="0">
                <a:latin typeface="Times New Roman"/>
                <a:ea typeface="Calibri"/>
              </a:rPr>
              <a:t>следует, что уровень развития мыслительных процессов напрямую </a:t>
            </a:r>
            <a:r>
              <a:rPr lang="ru-RU" sz="2100" dirty="0">
                <a:latin typeface="Times New Roman"/>
                <a:ea typeface="Calibri"/>
              </a:rPr>
              <a:t>зависит от уровня речевого развития, и поэтому развитие </a:t>
            </a:r>
            <a:r>
              <a:rPr lang="ru-RU" sz="2100" spc="-35" dirty="0">
                <a:latin typeface="Times New Roman"/>
                <a:ea typeface="Calibri"/>
              </a:rPr>
              <a:t>познавательной деятельности должно быть неотрывно связано с </a:t>
            </a:r>
            <a:r>
              <a:rPr lang="ru-RU" sz="2100" dirty="0">
                <a:latin typeface="Times New Roman"/>
                <a:ea typeface="Calibri"/>
              </a:rPr>
              <a:t>речевым развитием, а так как слово выполняет не только </a:t>
            </a:r>
            <a:r>
              <a:rPr lang="ru-RU" sz="2100" spc="-50" dirty="0">
                <a:latin typeface="Times New Roman"/>
                <a:ea typeface="Calibri"/>
              </a:rPr>
              <a:t>номинативную функцию, то чем обширнее словарь дошкольника, тем </a:t>
            </a:r>
            <a:r>
              <a:rPr lang="ru-RU" sz="2100" spc="-60" dirty="0">
                <a:latin typeface="Times New Roman"/>
                <a:ea typeface="Calibri"/>
              </a:rPr>
              <a:t>он успешнее будет в учении, тем у него становится выше уровень </a:t>
            </a:r>
            <a:r>
              <a:rPr lang="ru-RU" sz="2100" dirty="0">
                <a:latin typeface="Times New Roman"/>
                <a:ea typeface="Calibri"/>
              </a:rPr>
              <a:t>обучаемости</a:t>
            </a:r>
            <a:r>
              <a:rPr lang="ru-RU" sz="2100" dirty="0" smtClean="0">
                <a:latin typeface="Times New Roman"/>
                <a:ea typeface="Calibri"/>
              </a:rPr>
              <a:t>.</a:t>
            </a:r>
            <a:r>
              <a:rPr lang="ru-RU" sz="2100" spc="-20" dirty="0">
                <a:latin typeface="Times New Roman"/>
                <a:ea typeface="Calibri"/>
              </a:rPr>
              <a:t/>
            </a:r>
            <a:br>
              <a:rPr lang="ru-RU" sz="2100" spc="-20" dirty="0">
                <a:latin typeface="Times New Roman"/>
                <a:ea typeface="Calibri"/>
              </a:rPr>
            </a:br>
            <a:r>
              <a:rPr lang="ru-RU" sz="2100" dirty="0" smtClean="0">
                <a:solidFill>
                  <a:prstClr val="black">
                    <a:lumMod val="75000"/>
                    <a:lumOff val="25000"/>
                  </a:prstClr>
                </a:solidFill>
                <a:latin typeface="Times New Roman"/>
                <a:ea typeface="Calibri"/>
              </a:rPr>
              <a:t>      </a:t>
            </a:r>
            <a:r>
              <a:rPr lang="ru-RU" sz="2100" spc="-60" dirty="0" smtClean="0">
                <a:latin typeface="Times New Roman"/>
                <a:ea typeface="Calibri"/>
              </a:rPr>
              <a:t>Сущность </a:t>
            </a:r>
            <a:r>
              <a:rPr lang="ru-RU" sz="2100" spc="-60" dirty="0">
                <a:latin typeface="Times New Roman"/>
                <a:ea typeface="Calibri"/>
              </a:rPr>
              <a:t>игры как ведущего вида деятельности заключается в том, что дети отражают в </a:t>
            </a:r>
            <a:r>
              <a:rPr lang="ru-RU" sz="2100" spc="-20" dirty="0">
                <a:latin typeface="Times New Roman"/>
                <a:ea typeface="Calibri"/>
              </a:rPr>
              <a:t>ней различные стороны жизни, особенности взаимоотношений </a:t>
            </a:r>
            <a:r>
              <a:rPr lang="ru-RU" sz="2100" spc="-60" dirty="0">
                <a:latin typeface="Times New Roman"/>
                <a:ea typeface="Calibri"/>
              </a:rPr>
              <a:t>взрослых, уточняют свои знания об окружающей действительности</a:t>
            </a:r>
            <a:r>
              <a:rPr lang="ru-RU" sz="2100" spc="-60" dirty="0" smtClean="0">
                <a:latin typeface="Times New Roman"/>
                <a:ea typeface="Calibri"/>
              </a:rPr>
              <a:t>.</a:t>
            </a:r>
            <a:br>
              <a:rPr lang="ru-RU" sz="2100" spc="-60" dirty="0" smtClean="0">
                <a:latin typeface="Times New Roman"/>
                <a:ea typeface="Calibri"/>
              </a:rPr>
            </a:br>
            <a:r>
              <a:rPr lang="ru-RU" sz="2100" spc="-60" dirty="0" smtClean="0">
                <a:latin typeface="Times New Roman"/>
                <a:ea typeface="Calibri"/>
              </a:rPr>
              <a:t>         </a:t>
            </a:r>
            <a:r>
              <a:rPr lang="ru-RU" sz="2100" spc="-55" dirty="0" smtClean="0">
                <a:latin typeface="Times New Roman"/>
                <a:ea typeface="Calibri"/>
              </a:rPr>
              <a:t>Психологи </a:t>
            </a:r>
            <a:r>
              <a:rPr lang="ru-RU" sz="2100" spc="-55" dirty="0">
                <a:latin typeface="Times New Roman"/>
                <a:ea typeface="Calibri"/>
              </a:rPr>
              <a:t>и педагоги-практики разработали принципы, содержание и </a:t>
            </a:r>
            <a:r>
              <a:rPr lang="ru-RU" sz="2100" spc="-50" dirty="0">
                <a:latin typeface="Times New Roman"/>
                <a:ea typeface="Calibri"/>
              </a:rPr>
              <a:t>методы   умственного   воспитания   детей,   позволяющие   повысить  </a:t>
            </a:r>
            <a:r>
              <a:rPr lang="ru-RU" sz="2100" spc="-55" dirty="0">
                <a:latin typeface="Times New Roman"/>
                <a:ea typeface="Calibri"/>
              </a:rPr>
              <a:t>обучающий эффект образования, что по сути является дидактической </a:t>
            </a:r>
            <a:r>
              <a:rPr lang="ru-RU" sz="2100" dirty="0">
                <a:latin typeface="Times New Roman"/>
                <a:ea typeface="Calibri"/>
              </a:rPr>
              <a:t>игрой</a:t>
            </a:r>
            <a:r>
              <a:rPr lang="ru-RU" sz="2100" dirty="0" smtClean="0">
                <a:latin typeface="Times New Roman"/>
                <a:ea typeface="Calibri"/>
              </a:rPr>
              <a:t>.</a:t>
            </a:r>
            <a:br>
              <a:rPr lang="ru-RU" sz="2100" dirty="0" smtClean="0">
                <a:latin typeface="Times New Roman"/>
                <a:ea typeface="Calibri"/>
              </a:rPr>
            </a:br>
            <a:r>
              <a:rPr lang="ru-RU" sz="2100" dirty="0">
                <a:latin typeface="Arial"/>
                <a:ea typeface="Calibri"/>
              </a:rPr>
              <a:t/>
            </a:r>
            <a:br>
              <a:rPr lang="ru-RU" sz="2100" dirty="0">
                <a:latin typeface="Arial"/>
                <a:ea typeface="Calibri"/>
              </a:rPr>
            </a:br>
            <a:r>
              <a:rPr lang="ru-RU" sz="2000" spc="-65" dirty="0" smtClean="0">
                <a:latin typeface="Times New Roman"/>
                <a:ea typeface="Calibri"/>
              </a:rPr>
              <a:t/>
            </a:r>
            <a:br>
              <a:rPr lang="ru-RU" sz="2000" spc="-65" dirty="0" smtClean="0">
                <a:latin typeface="Times New Roman"/>
                <a:ea typeface="Calibri"/>
              </a:rPr>
            </a:br>
            <a:r>
              <a:rPr lang="ru-RU" sz="1600" dirty="0">
                <a:latin typeface="Arial"/>
                <a:ea typeface="Calibri"/>
              </a:rPr>
              <a:t/>
            </a:r>
            <a:br>
              <a:rPr lang="ru-RU" sz="1600" dirty="0">
                <a:latin typeface="Arial"/>
                <a:ea typeface="Calibri"/>
              </a:rPr>
            </a:br>
            <a:endParaRPr lang="ru-RU" sz="2600" b="1" dirty="0"/>
          </a:p>
        </p:txBody>
      </p:sp>
    </p:spTree>
    <p:extLst>
      <p:ext uri="{BB962C8B-B14F-4D97-AF65-F5344CB8AC3E}">
        <p14:creationId xmlns:p14="http://schemas.microsoft.com/office/powerpoint/2010/main" val="3599045634"/>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858000"/>
          </a:xfrm>
        </p:spPr>
        <p:txBody>
          <a:bodyPr/>
          <a:lstStyle/>
          <a:p>
            <a:pPr indent="457200">
              <a:spcAft>
                <a:spcPts val="0"/>
              </a:spcAft>
            </a:pPr>
            <a:r>
              <a:rPr lang="ru-RU" sz="2000" spc="-75" dirty="0" smtClean="0">
                <a:latin typeface="Times New Roman"/>
                <a:ea typeface="Calibri"/>
              </a:rPr>
              <a:t>          </a:t>
            </a:r>
            <a:r>
              <a:rPr lang="ru-RU" sz="2200" spc="-75" dirty="0" smtClean="0">
                <a:latin typeface="Times New Roman"/>
                <a:ea typeface="Calibri"/>
              </a:rPr>
              <a:t>В </a:t>
            </a:r>
            <a:r>
              <a:rPr lang="ru-RU" sz="2200" spc="-75" dirty="0">
                <a:latin typeface="Times New Roman"/>
                <a:ea typeface="Calibri"/>
              </a:rPr>
              <a:t>моей работе  рассмотрена проблема использования </a:t>
            </a:r>
            <a:r>
              <a:rPr lang="ru-RU" sz="2200" spc="-30" dirty="0">
                <a:latin typeface="Times New Roman"/>
                <a:ea typeface="Calibri"/>
              </a:rPr>
              <a:t>дидактической игры как способа руководства познавательной </a:t>
            </a:r>
            <a:r>
              <a:rPr lang="ru-RU" sz="2200" spc="-70" dirty="0">
                <a:latin typeface="Times New Roman"/>
                <a:ea typeface="Calibri"/>
              </a:rPr>
              <a:t>деятельностью детей старшего дошкольного возраста с этой целью </a:t>
            </a:r>
            <a:r>
              <a:rPr lang="ru-RU" sz="2200" spc="-10" dirty="0">
                <a:latin typeface="Times New Roman"/>
                <a:ea typeface="Calibri"/>
              </a:rPr>
              <a:t>осуществлен анализ психолого-педагогической литературы по </a:t>
            </a:r>
            <a:r>
              <a:rPr lang="ru-RU" sz="2200" spc="-75" dirty="0">
                <a:latin typeface="Times New Roman"/>
                <a:ea typeface="Calibri"/>
              </a:rPr>
              <a:t>проблеме, сформулирована гипотеза исследования, сделан отбор </a:t>
            </a:r>
            <a:r>
              <a:rPr lang="ru-RU" sz="2200" dirty="0">
                <a:latin typeface="Times New Roman"/>
                <a:ea typeface="Calibri"/>
              </a:rPr>
              <a:t>диагностического инструментария, проведен анализ речевого </a:t>
            </a:r>
            <a:r>
              <a:rPr lang="ru-RU" sz="2200" spc="-25" dirty="0">
                <a:latin typeface="Times New Roman"/>
                <a:ea typeface="Calibri"/>
              </a:rPr>
              <a:t>развития старших дошкольников (экспериментальная группа), </a:t>
            </a:r>
            <a:r>
              <a:rPr lang="ru-RU" sz="2200" dirty="0">
                <a:latin typeface="Times New Roman"/>
                <a:ea typeface="Calibri"/>
              </a:rPr>
              <a:t>осуществлен отбор содержания дидактических игр с целью </a:t>
            </a:r>
            <a:r>
              <a:rPr lang="ru-RU" sz="2200" spc="-60" dirty="0">
                <a:latin typeface="Times New Roman"/>
                <a:ea typeface="Calibri"/>
              </a:rPr>
              <a:t>построения системы работы по применению дидактических игр как </a:t>
            </a:r>
            <a:r>
              <a:rPr lang="ru-RU" sz="2200" spc="-20" dirty="0">
                <a:latin typeface="Times New Roman"/>
                <a:ea typeface="Calibri"/>
              </a:rPr>
              <a:t>способа руководства познавательным развитием дошкольника, </a:t>
            </a:r>
            <a:r>
              <a:rPr lang="ru-RU" sz="2200" spc="-15" dirty="0">
                <a:latin typeface="Times New Roman"/>
                <a:ea typeface="Calibri"/>
              </a:rPr>
              <a:t>проведен собственно формирующий эксперимент и получены </a:t>
            </a:r>
            <a:r>
              <a:rPr lang="ru-RU" sz="2200" spc="-45" dirty="0">
                <a:latin typeface="Times New Roman"/>
                <a:ea typeface="Calibri"/>
              </a:rPr>
              <a:t>результаты, которые смогли подтвердить выдвинутую гипотезу </a:t>
            </a:r>
            <a:r>
              <a:rPr lang="ru-RU" sz="2200" spc="-75" dirty="0">
                <a:latin typeface="Times New Roman"/>
                <a:ea typeface="Calibri"/>
              </a:rPr>
              <a:t>исследования</a:t>
            </a:r>
            <a:r>
              <a:rPr lang="ru-RU" sz="2200" spc="-75" dirty="0" smtClean="0">
                <a:latin typeface="Times New Roman"/>
                <a:ea typeface="Calibri"/>
              </a:rPr>
              <a:t>.</a:t>
            </a:r>
            <a:br>
              <a:rPr lang="ru-RU" sz="2200" spc="-75" dirty="0" smtClean="0">
                <a:latin typeface="Times New Roman"/>
                <a:ea typeface="Calibri"/>
              </a:rPr>
            </a:br>
            <a:r>
              <a:rPr lang="ru-RU" sz="2200" spc="-75" dirty="0" smtClean="0">
                <a:latin typeface="Times New Roman"/>
                <a:ea typeface="Calibri"/>
              </a:rPr>
              <a:t>                 Также</a:t>
            </a:r>
            <a:r>
              <a:rPr lang="ru-RU" sz="2200" spc="-75" dirty="0">
                <a:latin typeface="Times New Roman"/>
                <a:ea typeface="Calibri"/>
              </a:rPr>
              <a:t>, согласно задачам данной работы, была </a:t>
            </a:r>
            <a:r>
              <a:rPr lang="ru-RU" sz="2200" spc="-65" dirty="0">
                <a:latin typeface="Times New Roman"/>
                <a:ea typeface="Calibri"/>
              </a:rPr>
              <a:t>самостоятельно разработана дидактическая игра, в соответствии с рекомендациями Н.С. Михайленко, Н.А. Коротковой; разработаны </a:t>
            </a:r>
            <a:r>
              <a:rPr lang="ru-RU" sz="2200" spc="-50" dirty="0">
                <a:latin typeface="Times New Roman"/>
                <a:ea typeface="Calibri"/>
              </a:rPr>
              <a:t>методические рекомендации по использованию дидактической игры, </a:t>
            </a:r>
            <a:r>
              <a:rPr lang="ru-RU" sz="2200" spc="-65" dirty="0">
                <a:latin typeface="Times New Roman"/>
                <a:ea typeface="Calibri"/>
              </a:rPr>
              <a:t>для развития познавательной деятельности старших дошкольников.</a:t>
            </a:r>
            <a:r>
              <a:rPr lang="ru-RU" sz="2200" dirty="0">
                <a:latin typeface="Arial"/>
                <a:ea typeface="Calibri"/>
              </a:rPr>
              <a:t/>
            </a:r>
            <a:br>
              <a:rPr lang="ru-RU" sz="2200" dirty="0">
                <a:latin typeface="Arial"/>
                <a:ea typeface="Calibri"/>
              </a:rPr>
            </a:br>
            <a:endParaRPr lang="ru-RU" sz="2200" dirty="0"/>
          </a:p>
        </p:txBody>
      </p:sp>
    </p:spTree>
    <p:extLst>
      <p:ext uri="{BB962C8B-B14F-4D97-AF65-F5344CB8AC3E}">
        <p14:creationId xmlns:p14="http://schemas.microsoft.com/office/powerpoint/2010/main" val="1812963563"/>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858000"/>
          </a:xfrm>
        </p:spPr>
        <p:txBody>
          <a:bodyPr/>
          <a:lstStyle/>
          <a:p>
            <a:endParaRPr lang="ru-RU" dirty="0"/>
          </a:p>
        </p:txBody>
      </p:sp>
      <p:pic>
        <p:nvPicPr>
          <p:cNvPr id="1026" name="Picture 2" descr="I:\Documents and Settings\User\Рабочий стол\экология\IMG_441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14508" y="100810"/>
            <a:ext cx="4123251" cy="3092648"/>
          </a:xfrm>
          <a:prstGeom prst="roundRect">
            <a:avLst/>
          </a:prstGeom>
          <a:noFill/>
          <a:ln cmpd="sng">
            <a:solidFill>
              <a:srgbClr val="00B050"/>
            </a:solidFill>
          </a:ln>
          <a:extLst>
            <a:ext uri="{909E8E84-426E-40DD-AFC4-6F175D3DCCD1}">
              <a14:hiddenFill xmlns:a14="http://schemas.microsoft.com/office/drawing/2010/main">
                <a:solidFill>
                  <a:srgbClr val="FFFFFF"/>
                </a:solidFill>
              </a14:hiddenFill>
            </a:ext>
          </a:extLst>
        </p:spPr>
      </p:pic>
      <p:pic>
        <p:nvPicPr>
          <p:cNvPr id="1027" name="Picture 3" descr="I:\Documents and Settings\User\Рабочий стол\экология\IMG_442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16016" y="3304475"/>
            <a:ext cx="4083576" cy="3062890"/>
          </a:xfrm>
          <a:prstGeom prst="roundRect">
            <a:avLst/>
          </a:prstGeom>
          <a:noFill/>
          <a:ln cmpd="sng">
            <a:solidFill>
              <a:srgbClr val="00B050"/>
            </a:solidFill>
          </a:ln>
          <a:extLst>
            <a:ext uri="{909E8E84-426E-40DD-AFC4-6F175D3DCCD1}">
              <a14:hiddenFill xmlns:a14="http://schemas.microsoft.com/office/drawing/2010/main">
                <a:solidFill>
                  <a:srgbClr val="FFFFFF"/>
                </a:solidFill>
              </a14:hiddenFill>
            </a:ext>
          </a:extLst>
        </p:spPr>
      </p:pic>
      <p:pic>
        <p:nvPicPr>
          <p:cNvPr id="1028" name="Picture 4" descr="I:\Documents and Settings\User\Рабочий стол\экология\IMG_442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7504" y="3304475"/>
            <a:ext cx="3885705" cy="2914476"/>
          </a:xfrm>
          <a:prstGeom prst="roundRect">
            <a:avLst/>
          </a:prstGeom>
          <a:noFill/>
          <a:ln cmpd="sng">
            <a:solidFill>
              <a:srgbClr val="00B050"/>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2881193"/>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09442" y="675724"/>
            <a:ext cx="7125113" cy="5489580"/>
          </a:xfrm>
        </p:spPr>
        <p:txBody>
          <a:bodyPr/>
          <a:lstStyle/>
          <a:p>
            <a:endParaRPr lang="ru-RU" dirty="0"/>
          </a:p>
        </p:txBody>
      </p:sp>
      <p:pic>
        <p:nvPicPr>
          <p:cNvPr id="4" name="Рисунок 3" descr="I:\Documents and Settings\User\Рабочий стол\IMG_5056.jpg"/>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1295635" y="-207404"/>
            <a:ext cx="6336704" cy="7416823"/>
          </a:xfrm>
          <a:prstGeom prst="rect">
            <a:avLst/>
          </a:prstGeom>
          <a:noFill/>
          <a:ln>
            <a:noFill/>
          </a:ln>
        </p:spPr>
      </p:pic>
    </p:spTree>
    <p:extLst>
      <p:ext uri="{BB962C8B-B14F-4D97-AF65-F5344CB8AC3E}">
        <p14:creationId xmlns:p14="http://schemas.microsoft.com/office/powerpoint/2010/main" val="1193829172"/>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09442" y="332656"/>
            <a:ext cx="7739022" cy="6192688"/>
          </a:xfrm>
        </p:spPr>
        <p:txBody>
          <a:bodyPr/>
          <a:lstStyle/>
          <a:p>
            <a:r>
              <a:rPr lang="ru-RU" sz="1600" b="1" dirty="0" smtClean="0">
                <a:solidFill>
                  <a:prstClr val="black">
                    <a:lumMod val="75000"/>
                    <a:lumOff val="25000"/>
                  </a:prstClr>
                </a:solidFill>
                <a:latin typeface="Times New Roman"/>
                <a:ea typeface="Calibri"/>
              </a:rPr>
              <a:t>ПСИХИЧЕСКИЕ </a:t>
            </a:r>
            <a:r>
              <a:rPr lang="ru-RU" sz="1600" b="1" dirty="0">
                <a:solidFill>
                  <a:prstClr val="black">
                    <a:lumMod val="75000"/>
                    <a:lumOff val="25000"/>
                  </a:prstClr>
                </a:solidFill>
                <a:latin typeface="Times New Roman"/>
                <a:ea typeface="Calibri"/>
              </a:rPr>
              <a:t>ОСОБЕННОСТИ </a:t>
            </a:r>
            <a:r>
              <a:rPr lang="ru-RU" sz="1600" b="1" dirty="0" smtClean="0">
                <a:solidFill>
                  <a:prstClr val="black">
                    <a:lumMod val="75000"/>
                    <a:lumOff val="25000"/>
                  </a:prstClr>
                </a:solidFill>
                <a:latin typeface="Times New Roman"/>
                <a:ea typeface="Calibri"/>
              </a:rPr>
              <a:t>ДЕТЕЙ </a:t>
            </a:r>
            <a:r>
              <a:rPr lang="ru-RU" sz="1600" b="1" dirty="0">
                <a:solidFill>
                  <a:prstClr val="black">
                    <a:lumMod val="75000"/>
                    <a:lumOff val="25000"/>
                  </a:prstClr>
                </a:solidFill>
                <a:latin typeface="Times New Roman"/>
                <a:ea typeface="Calibri"/>
              </a:rPr>
              <a:t> ДОШКОЛЬНОГО ВОЗРАСТА:</a:t>
            </a:r>
            <a:br>
              <a:rPr lang="ru-RU" sz="1600" b="1" dirty="0">
                <a:solidFill>
                  <a:prstClr val="black">
                    <a:lumMod val="75000"/>
                    <a:lumOff val="25000"/>
                  </a:prstClr>
                </a:solidFill>
                <a:latin typeface="Times New Roman"/>
                <a:ea typeface="Calibri"/>
              </a:rPr>
            </a:br>
            <a:r>
              <a:rPr lang="ru-RU" sz="1600" b="1" dirty="0">
                <a:solidFill>
                  <a:prstClr val="black">
                    <a:lumMod val="75000"/>
                    <a:lumOff val="25000"/>
                  </a:prstClr>
                </a:solidFill>
                <a:latin typeface="Times New Roman"/>
                <a:ea typeface="Calibri"/>
              </a:rPr>
              <a:t/>
            </a:r>
            <a:br>
              <a:rPr lang="ru-RU" sz="1600" b="1" dirty="0">
                <a:solidFill>
                  <a:prstClr val="black">
                    <a:lumMod val="75000"/>
                    <a:lumOff val="25000"/>
                  </a:prstClr>
                </a:solidFill>
                <a:latin typeface="Times New Roman"/>
                <a:ea typeface="Calibri"/>
              </a:rPr>
            </a:br>
            <a:r>
              <a:rPr lang="ru-RU" sz="1800" b="1" i="1" spc="-5" dirty="0" smtClean="0">
                <a:solidFill>
                  <a:prstClr val="black">
                    <a:lumMod val="75000"/>
                    <a:lumOff val="25000"/>
                  </a:prstClr>
                </a:solidFill>
                <a:latin typeface="Times New Roman"/>
                <a:ea typeface="Calibri"/>
              </a:rPr>
              <a:t>Выделяют </a:t>
            </a:r>
            <a:r>
              <a:rPr lang="ru-RU" sz="1800" b="1" i="1" spc="-5" dirty="0">
                <a:solidFill>
                  <a:prstClr val="black">
                    <a:lumMod val="75000"/>
                    <a:lumOff val="25000"/>
                  </a:prstClr>
                </a:solidFill>
                <a:latin typeface="Times New Roman"/>
                <a:ea typeface="Calibri"/>
              </a:rPr>
              <a:t>три периода дошкольного возраста:</a:t>
            </a:r>
            <a:br>
              <a:rPr lang="ru-RU" sz="1800" b="1" i="1" spc="-5" dirty="0">
                <a:solidFill>
                  <a:prstClr val="black">
                    <a:lumMod val="75000"/>
                    <a:lumOff val="25000"/>
                  </a:prstClr>
                </a:solidFill>
                <a:latin typeface="Times New Roman"/>
                <a:ea typeface="Calibri"/>
              </a:rPr>
            </a:br>
            <a:r>
              <a:rPr lang="ru-RU" sz="1800" dirty="0">
                <a:solidFill>
                  <a:prstClr val="black">
                    <a:lumMod val="75000"/>
                    <a:lumOff val="25000"/>
                  </a:prstClr>
                </a:solidFill>
                <a:latin typeface="Arial"/>
                <a:ea typeface="Calibri"/>
              </a:rPr>
              <a:t/>
            </a:r>
            <a:br>
              <a:rPr lang="ru-RU" sz="1800" dirty="0">
                <a:solidFill>
                  <a:prstClr val="black">
                    <a:lumMod val="75000"/>
                    <a:lumOff val="25000"/>
                  </a:prstClr>
                </a:solidFill>
                <a:latin typeface="Arial"/>
                <a:ea typeface="Calibri"/>
              </a:rPr>
            </a:br>
            <a:r>
              <a:rPr lang="ru-RU" sz="1800" dirty="0">
                <a:solidFill>
                  <a:prstClr val="black">
                    <a:lumMod val="75000"/>
                    <a:lumOff val="25000"/>
                  </a:prstClr>
                </a:solidFill>
                <a:latin typeface="Arial"/>
                <a:ea typeface="Calibri"/>
              </a:rPr>
              <a:t>    </a:t>
            </a:r>
            <a:r>
              <a:rPr lang="ru-RU" sz="1800" spc="-5" dirty="0" smtClean="0">
                <a:solidFill>
                  <a:prstClr val="black">
                    <a:lumMod val="75000"/>
                    <a:lumOff val="25000"/>
                  </a:prstClr>
                </a:solidFill>
                <a:latin typeface="Times New Roman"/>
                <a:ea typeface="Calibri"/>
              </a:rPr>
              <a:t>младший </a:t>
            </a:r>
            <a:r>
              <a:rPr lang="ru-RU" sz="1800" spc="-5" dirty="0">
                <a:solidFill>
                  <a:prstClr val="black">
                    <a:lumMod val="75000"/>
                    <a:lumOff val="25000"/>
                  </a:prstClr>
                </a:solidFill>
                <a:latin typeface="Times New Roman"/>
                <a:ea typeface="Calibri"/>
              </a:rPr>
              <a:t>дошкольный возраст (3-4 года</a:t>
            </a:r>
            <a:r>
              <a:rPr lang="ru-RU" sz="1800" spc="-5" dirty="0" smtClean="0">
                <a:solidFill>
                  <a:prstClr val="black">
                    <a:lumMod val="75000"/>
                    <a:lumOff val="25000"/>
                  </a:prstClr>
                </a:solidFill>
                <a:latin typeface="Times New Roman"/>
                <a:ea typeface="Calibri"/>
              </a:rPr>
              <a:t>),</a:t>
            </a:r>
            <a:br>
              <a:rPr lang="ru-RU" sz="1800" spc="-5" dirty="0" smtClean="0">
                <a:solidFill>
                  <a:prstClr val="black">
                    <a:lumMod val="75000"/>
                    <a:lumOff val="25000"/>
                  </a:prstClr>
                </a:solidFill>
                <a:latin typeface="Times New Roman"/>
                <a:ea typeface="Calibri"/>
              </a:rPr>
            </a:br>
            <a:r>
              <a:rPr lang="ru-RU" sz="1800" spc="-5" dirty="0" smtClean="0">
                <a:solidFill>
                  <a:prstClr val="black">
                    <a:lumMod val="75000"/>
                    <a:lumOff val="25000"/>
                  </a:prstClr>
                </a:solidFill>
                <a:latin typeface="Times New Roman"/>
                <a:ea typeface="Calibri"/>
              </a:rPr>
              <a:t>    средний (4-5 лет),</a:t>
            </a:r>
            <a:r>
              <a:rPr lang="ru-RU" sz="1800" spc="-5" dirty="0">
                <a:solidFill>
                  <a:prstClr val="black">
                    <a:lumMod val="75000"/>
                    <a:lumOff val="25000"/>
                  </a:prstClr>
                </a:solidFill>
                <a:latin typeface="Times New Roman"/>
                <a:ea typeface="Calibri"/>
              </a:rPr>
              <a:t/>
            </a:r>
            <a:br>
              <a:rPr lang="ru-RU" sz="1800" spc="-5" dirty="0">
                <a:solidFill>
                  <a:prstClr val="black">
                    <a:lumMod val="75000"/>
                    <a:lumOff val="25000"/>
                  </a:prstClr>
                </a:solidFill>
                <a:latin typeface="Times New Roman"/>
                <a:ea typeface="Calibri"/>
              </a:rPr>
            </a:br>
            <a:r>
              <a:rPr lang="ru-RU" sz="1800" dirty="0" smtClean="0">
                <a:solidFill>
                  <a:prstClr val="black">
                    <a:lumMod val="75000"/>
                    <a:lumOff val="25000"/>
                  </a:prstClr>
                </a:solidFill>
                <a:latin typeface="Arial"/>
                <a:ea typeface="Calibri"/>
              </a:rPr>
              <a:t>    </a:t>
            </a:r>
            <a:r>
              <a:rPr lang="ru-RU" sz="1800" dirty="0" smtClean="0">
                <a:solidFill>
                  <a:prstClr val="black">
                    <a:lumMod val="75000"/>
                    <a:lumOff val="25000"/>
                  </a:prstClr>
                </a:solidFill>
                <a:latin typeface="Times New Roman"/>
                <a:ea typeface="Calibri"/>
              </a:rPr>
              <a:t>старший </a:t>
            </a:r>
            <a:r>
              <a:rPr lang="ru-RU" sz="1800" dirty="0">
                <a:solidFill>
                  <a:prstClr val="black">
                    <a:lumMod val="75000"/>
                    <a:lumOff val="25000"/>
                  </a:prstClr>
                </a:solidFill>
                <a:latin typeface="Times New Roman"/>
                <a:ea typeface="Calibri"/>
              </a:rPr>
              <a:t>(5-7 лет).</a:t>
            </a:r>
            <a:br>
              <a:rPr lang="ru-RU" sz="1800" dirty="0">
                <a:solidFill>
                  <a:prstClr val="black">
                    <a:lumMod val="75000"/>
                    <a:lumOff val="25000"/>
                  </a:prstClr>
                </a:solidFill>
                <a:latin typeface="Times New Roman"/>
                <a:ea typeface="Calibri"/>
              </a:rPr>
            </a:br>
            <a:r>
              <a:rPr lang="ru-RU" sz="1800" b="1" dirty="0">
                <a:solidFill>
                  <a:prstClr val="black"/>
                </a:solidFill>
                <a:latin typeface="Times New Roman"/>
                <a:ea typeface="Calibri"/>
              </a:rPr>
              <a:t/>
            </a:r>
            <a:br>
              <a:rPr lang="ru-RU" sz="1800" b="1" dirty="0">
                <a:solidFill>
                  <a:prstClr val="black"/>
                </a:solidFill>
                <a:latin typeface="Times New Roman"/>
                <a:ea typeface="Calibri"/>
              </a:rPr>
            </a:br>
            <a:r>
              <a:rPr lang="ru-RU" sz="1800" b="1" dirty="0">
                <a:solidFill>
                  <a:prstClr val="black"/>
                </a:solidFill>
                <a:latin typeface="Times New Roman"/>
                <a:ea typeface="Calibri"/>
              </a:rPr>
              <a:t>  </a:t>
            </a:r>
            <a:r>
              <a:rPr lang="ru-RU" sz="1800" b="1" i="1" spc="-5" smtClean="0">
                <a:solidFill>
                  <a:prstClr val="black"/>
                </a:solidFill>
                <a:latin typeface="Times New Roman"/>
                <a:ea typeface="Calibri"/>
              </a:rPr>
              <a:t>Формирование </a:t>
            </a:r>
            <a:r>
              <a:rPr lang="ru-RU" sz="1800" b="1" i="1" spc="-5">
                <a:solidFill>
                  <a:prstClr val="black"/>
                </a:solidFill>
                <a:latin typeface="Times New Roman"/>
                <a:ea typeface="Calibri"/>
              </a:rPr>
              <a:t>социально-нравственных </a:t>
            </a:r>
            <a:r>
              <a:rPr lang="ru-RU" sz="1800" b="1" i="1" spc="-5" smtClean="0">
                <a:solidFill>
                  <a:prstClr val="black"/>
                </a:solidFill>
                <a:latin typeface="Times New Roman"/>
                <a:ea typeface="Calibri"/>
              </a:rPr>
              <a:t> качеств </a:t>
            </a:r>
            <a:r>
              <a:rPr lang="ru-RU" sz="1800" b="1" i="1" spc="-5" dirty="0">
                <a:solidFill>
                  <a:prstClr val="black"/>
                </a:solidFill>
                <a:latin typeface="Times New Roman"/>
                <a:ea typeface="Calibri"/>
              </a:rPr>
              <a:t>личности:</a:t>
            </a:r>
            <a:br>
              <a:rPr lang="ru-RU" sz="1800" b="1" i="1" spc="-5" dirty="0">
                <a:solidFill>
                  <a:prstClr val="black"/>
                </a:solidFill>
                <a:latin typeface="Times New Roman"/>
                <a:ea typeface="Calibri"/>
              </a:rPr>
            </a:br>
            <a:r>
              <a:rPr lang="ru-RU" sz="1800" dirty="0">
                <a:solidFill>
                  <a:prstClr val="black">
                    <a:lumMod val="75000"/>
                    <a:lumOff val="25000"/>
                  </a:prstClr>
                </a:solidFill>
                <a:latin typeface="Times New Roman"/>
                <a:ea typeface="Calibri"/>
              </a:rPr>
              <a:t/>
            </a:r>
            <a:br>
              <a:rPr lang="ru-RU" sz="1800" dirty="0">
                <a:solidFill>
                  <a:prstClr val="black">
                    <a:lumMod val="75000"/>
                    <a:lumOff val="25000"/>
                  </a:prstClr>
                </a:solidFill>
                <a:latin typeface="Times New Roman"/>
                <a:ea typeface="Calibri"/>
              </a:rPr>
            </a:br>
            <a:r>
              <a:rPr lang="ru-RU" sz="1800" spc="-5" dirty="0">
                <a:solidFill>
                  <a:prstClr val="black">
                    <a:lumMod val="75000"/>
                    <a:lumOff val="25000"/>
                  </a:prstClr>
                </a:solidFill>
                <a:latin typeface="Times New Roman"/>
                <a:ea typeface="Calibri"/>
              </a:rPr>
              <a:t> •  максимальная   потребность   ребенка   в   помощи   взрослых  </a:t>
            </a:r>
            <a:br>
              <a:rPr lang="ru-RU" sz="1800" spc="-5" dirty="0">
                <a:solidFill>
                  <a:prstClr val="black">
                    <a:lumMod val="75000"/>
                    <a:lumOff val="25000"/>
                  </a:prstClr>
                </a:solidFill>
                <a:latin typeface="Times New Roman"/>
                <a:ea typeface="Calibri"/>
              </a:rPr>
            </a:br>
            <a:r>
              <a:rPr lang="ru-RU" sz="1800" spc="-5" dirty="0">
                <a:solidFill>
                  <a:prstClr val="black">
                    <a:lumMod val="75000"/>
                    <a:lumOff val="25000"/>
                  </a:prstClr>
                </a:solidFill>
                <a:latin typeface="Times New Roman"/>
                <a:ea typeface="Calibri"/>
              </a:rPr>
              <a:t>    для</a:t>
            </a:r>
            <a:r>
              <a:rPr lang="ru-RU" sz="1800" dirty="0">
                <a:solidFill>
                  <a:prstClr val="black">
                    <a:lumMod val="75000"/>
                    <a:lumOff val="25000"/>
                  </a:prstClr>
                </a:solidFill>
                <a:latin typeface="Arial"/>
                <a:ea typeface="Calibri"/>
              </a:rPr>
              <a:t> </a:t>
            </a:r>
            <a:r>
              <a:rPr lang="ru-RU" sz="1800" dirty="0">
                <a:solidFill>
                  <a:prstClr val="black">
                    <a:lumMod val="75000"/>
                    <a:lumOff val="25000"/>
                  </a:prstClr>
                </a:solidFill>
                <a:latin typeface="Times New Roman"/>
                <a:ea typeface="Calibri"/>
              </a:rPr>
              <a:t>удовлетворения главных жизненных потребностей;</a:t>
            </a:r>
            <a:br>
              <a:rPr lang="ru-RU" sz="1800" dirty="0">
                <a:solidFill>
                  <a:prstClr val="black">
                    <a:lumMod val="75000"/>
                    <a:lumOff val="25000"/>
                  </a:prstClr>
                </a:solidFill>
                <a:latin typeface="Times New Roman"/>
                <a:ea typeface="Calibri"/>
              </a:rPr>
            </a:br>
            <a:r>
              <a:rPr lang="ru-RU" sz="1800" dirty="0">
                <a:solidFill>
                  <a:prstClr val="black">
                    <a:lumMod val="75000"/>
                    <a:lumOff val="25000"/>
                  </a:prstClr>
                </a:solidFill>
                <a:latin typeface="Arial"/>
                <a:ea typeface="Calibri"/>
              </a:rPr>
              <a:t/>
            </a:r>
            <a:br>
              <a:rPr lang="ru-RU" sz="1800" dirty="0">
                <a:solidFill>
                  <a:prstClr val="black">
                    <a:lumMod val="75000"/>
                    <a:lumOff val="25000"/>
                  </a:prstClr>
                </a:solidFill>
                <a:latin typeface="Arial"/>
                <a:ea typeface="Calibri"/>
              </a:rPr>
            </a:br>
            <a:r>
              <a:rPr lang="ru-RU" sz="1800" dirty="0">
                <a:solidFill>
                  <a:prstClr val="black">
                    <a:lumMod val="75000"/>
                    <a:lumOff val="25000"/>
                  </a:prstClr>
                </a:solidFill>
                <a:latin typeface="Arial"/>
                <a:ea typeface="Calibri"/>
              </a:rPr>
              <a:t> •  </a:t>
            </a:r>
            <a:r>
              <a:rPr lang="ru-RU" sz="1800" dirty="0">
                <a:solidFill>
                  <a:prstClr val="black">
                    <a:lumMod val="75000"/>
                    <a:lumOff val="25000"/>
                  </a:prstClr>
                </a:solidFill>
                <a:latin typeface="Times New Roman"/>
                <a:ea typeface="Calibri"/>
              </a:rPr>
              <a:t>максимально высокая роль семьи в удовлетворении всех </a:t>
            </a:r>
            <a:br>
              <a:rPr lang="ru-RU" sz="1800" dirty="0">
                <a:solidFill>
                  <a:prstClr val="black">
                    <a:lumMod val="75000"/>
                    <a:lumOff val="25000"/>
                  </a:prstClr>
                </a:solidFill>
                <a:latin typeface="Times New Roman"/>
                <a:ea typeface="Calibri"/>
              </a:rPr>
            </a:br>
            <a:r>
              <a:rPr lang="ru-RU" sz="1800" dirty="0">
                <a:solidFill>
                  <a:prstClr val="black">
                    <a:lumMod val="75000"/>
                    <a:lumOff val="25000"/>
                  </a:prstClr>
                </a:solidFill>
                <a:latin typeface="Times New Roman"/>
                <a:ea typeface="Calibri"/>
              </a:rPr>
              <a:t>     основных</a:t>
            </a:r>
            <a:r>
              <a:rPr lang="ru-RU" sz="1800" dirty="0">
                <a:solidFill>
                  <a:prstClr val="black">
                    <a:lumMod val="75000"/>
                    <a:lumOff val="25000"/>
                  </a:prstClr>
                </a:solidFill>
                <a:latin typeface="Arial"/>
                <a:ea typeface="Calibri"/>
              </a:rPr>
              <a:t> </a:t>
            </a:r>
            <a:r>
              <a:rPr lang="ru-RU" sz="1800" spc="-5" dirty="0">
                <a:solidFill>
                  <a:prstClr val="black">
                    <a:lumMod val="75000"/>
                    <a:lumOff val="25000"/>
                  </a:prstClr>
                </a:solidFill>
                <a:latin typeface="Times New Roman"/>
                <a:ea typeface="Calibri"/>
              </a:rPr>
              <a:t>видов потребностей </a:t>
            </a:r>
            <a:br>
              <a:rPr lang="ru-RU" sz="1800" spc="-5" dirty="0">
                <a:solidFill>
                  <a:prstClr val="black">
                    <a:lumMod val="75000"/>
                    <a:lumOff val="25000"/>
                  </a:prstClr>
                </a:solidFill>
                <a:latin typeface="Times New Roman"/>
                <a:ea typeface="Calibri"/>
              </a:rPr>
            </a:br>
            <a:r>
              <a:rPr lang="ru-RU" sz="1800" spc="-5" dirty="0">
                <a:solidFill>
                  <a:prstClr val="black">
                    <a:lumMod val="75000"/>
                    <a:lumOff val="25000"/>
                  </a:prstClr>
                </a:solidFill>
                <a:latin typeface="Times New Roman"/>
                <a:ea typeface="Calibri"/>
              </a:rPr>
              <a:t>     (материальных, духовных, познавательных);</a:t>
            </a:r>
            <a:br>
              <a:rPr lang="ru-RU" sz="1800" spc="-5" dirty="0">
                <a:solidFill>
                  <a:prstClr val="black">
                    <a:lumMod val="75000"/>
                    <a:lumOff val="25000"/>
                  </a:prstClr>
                </a:solidFill>
                <a:latin typeface="Times New Roman"/>
                <a:ea typeface="Calibri"/>
              </a:rPr>
            </a:br>
            <a:r>
              <a:rPr lang="ru-RU" sz="1800" dirty="0">
                <a:solidFill>
                  <a:prstClr val="black">
                    <a:lumMod val="75000"/>
                    <a:lumOff val="25000"/>
                  </a:prstClr>
                </a:solidFill>
                <a:latin typeface="Arial"/>
                <a:ea typeface="Calibri"/>
              </a:rPr>
              <a:t/>
            </a:r>
            <a:br>
              <a:rPr lang="ru-RU" sz="1800" dirty="0">
                <a:solidFill>
                  <a:prstClr val="black">
                    <a:lumMod val="75000"/>
                    <a:lumOff val="25000"/>
                  </a:prstClr>
                </a:solidFill>
                <a:latin typeface="Arial"/>
                <a:ea typeface="Calibri"/>
              </a:rPr>
            </a:br>
            <a:r>
              <a:rPr lang="ru-RU" sz="1800" dirty="0">
                <a:solidFill>
                  <a:prstClr val="black">
                    <a:lumMod val="75000"/>
                    <a:lumOff val="25000"/>
                  </a:prstClr>
                </a:solidFill>
                <a:latin typeface="Arial"/>
                <a:ea typeface="Calibri"/>
              </a:rPr>
              <a:t> •  </a:t>
            </a:r>
            <a:r>
              <a:rPr lang="ru-RU" sz="1800" spc="-15" dirty="0">
                <a:solidFill>
                  <a:prstClr val="black">
                    <a:lumMod val="75000"/>
                    <a:lumOff val="25000"/>
                  </a:prstClr>
                </a:solidFill>
                <a:latin typeface="Times New Roman"/>
                <a:ea typeface="Calibri"/>
              </a:rPr>
              <a:t>минимальная возможность самозащиты от неблагоприятных </a:t>
            </a:r>
            <a:br>
              <a:rPr lang="ru-RU" sz="1800" spc="-15" dirty="0">
                <a:solidFill>
                  <a:prstClr val="black">
                    <a:lumMod val="75000"/>
                    <a:lumOff val="25000"/>
                  </a:prstClr>
                </a:solidFill>
                <a:latin typeface="Times New Roman"/>
                <a:ea typeface="Calibri"/>
              </a:rPr>
            </a:br>
            <a:r>
              <a:rPr lang="ru-RU" sz="1800" spc="-15" dirty="0">
                <a:solidFill>
                  <a:prstClr val="black">
                    <a:lumMod val="75000"/>
                    <a:lumOff val="25000"/>
                  </a:prstClr>
                </a:solidFill>
                <a:latin typeface="Times New Roman"/>
                <a:ea typeface="Calibri"/>
              </a:rPr>
              <a:t>     влияний</a:t>
            </a:r>
            <a:r>
              <a:rPr lang="ru-RU" sz="1800" dirty="0">
                <a:solidFill>
                  <a:prstClr val="black">
                    <a:lumMod val="75000"/>
                    <a:lumOff val="25000"/>
                  </a:prstClr>
                </a:solidFill>
                <a:latin typeface="Arial"/>
                <a:ea typeface="Calibri"/>
              </a:rPr>
              <a:t> </a:t>
            </a:r>
            <a:r>
              <a:rPr lang="ru-RU" sz="1800" dirty="0">
                <a:solidFill>
                  <a:prstClr val="black">
                    <a:lumMod val="75000"/>
                    <a:lumOff val="25000"/>
                  </a:prstClr>
                </a:solidFill>
                <a:latin typeface="Times New Roman"/>
                <a:ea typeface="Calibri"/>
              </a:rPr>
              <a:t>среды.</a:t>
            </a:r>
            <a:r>
              <a:rPr lang="ru-RU" sz="1800" dirty="0">
                <a:solidFill>
                  <a:prstClr val="black">
                    <a:lumMod val="75000"/>
                    <a:lumOff val="25000"/>
                  </a:prstClr>
                </a:solidFill>
                <a:latin typeface="Arial"/>
                <a:ea typeface="Calibri"/>
              </a:rPr>
              <a:t/>
            </a:r>
            <a:br>
              <a:rPr lang="ru-RU" sz="1800" dirty="0">
                <a:solidFill>
                  <a:prstClr val="black">
                    <a:lumMod val="75000"/>
                    <a:lumOff val="25000"/>
                  </a:prstClr>
                </a:solidFill>
                <a:latin typeface="Arial"/>
                <a:ea typeface="Calibri"/>
              </a:rPr>
            </a:br>
            <a:endParaRPr lang="ru-RU" sz="1800" dirty="0"/>
          </a:p>
        </p:txBody>
      </p:sp>
    </p:spTree>
    <p:extLst>
      <p:ext uri="{BB962C8B-B14F-4D97-AF65-F5344CB8AC3E}">
        <p14:creationId xmlns:p14="http://schemas.microsoft.com/office/powerpoint/2010/main" val="754122118"/>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99592" y="116632"/>
            <a:ext cx="7125113" cy="6182276"/>
          </a:xfrm>
        </p:spPr>
        <p:txBody>
          <a:bodyPr/>
          <a:lstStyle/>
          <a:p>
            <a:r>
              <a:rPr lang="ru-RU" sz="1800" b="1">
                <a:solidFill>
                  <a:prstClr val="black">
                    <a:lumMod val="75000"/>
                    <a:lumOff val="25000"/>
                  </a:prstClr>
                </a:solidFill>
                <a:latin typeface="Times New Roman" pitchFamily="18" charset="0"/>
                <a:cs typeface="Times New Roman" pitchFamily="18" charset="0"/>
              </a:rPr>
              <a:t>ЭТАПЫ </a:t>
            </a:r>
            <a:r>
              <a:rPr lang="ru-RU" sz="1800" b="1" smtClean="0">
                <a:solidFill>
                  <a:prstClr val="black">
                    <a:lumMod val="75000"/>
                    <a:lumOff val="25000"/>
                  </a:prstClr>
                </a:solidFill>
                <a:latin typeface="Times New Roman" pitchFamily="18" charset="0"/>
                <a:cs typeface="Times New Roman" pitchFamily="18" charset="0"/>
              </a:rPr>
              <a:t>РАЗВИТИЯ </a:t>
            </a:r>
            <a:r>
              <a:rPr lang="ru-RU" sz="1800" b="1" dirty="0" smtClean="0">
                <a:solidFill>
                  <a:prstClr val="black">
                    <a:lumMod val="75000"/>
                    <a:lumOff val="25000"/>
                  </a:prstClr>
                </a:solidFill>
                <a:latin typeface="Times New Roman" pitchFamily="18" charset="0"/>
                <a:cs typeface="Times New Roman" pitchFamily="18" charset="0"/>
              </a:rPr>
              <a:t>ЭМОЦИОНАЛЬНО-ВОЛЕВОЙ </a:t>
            </a:r>
            <a:r>
              <a:rPr lang="ru-RU" sz="1800" b="1" dirty="0">
                <a:solidFill>
                  <a:prstClr val="black">
                    <a:lumMod val="75000"/>
                    <a:lumOff val="25000"/>
                  </a:prstClr>
                </a:solidFill>
                <a:latin typeface="Times New Roman" pitchFamily="18" charset="0"/>
                <a:cs typeface="Times New Roman" pitchFamily="18" charset="0"/>
              </a:rPr>
              <a:t>СФЕРЫ:</a:t>
            </a:r>
            <a:br>
              <a:rPr lang="ru-RU" sz="1800" b="1" dirty="0">
                <a:solidFill>
                  <a:prstClr val="black">
                    <a:lumMod val="75000"/>
                    <a:lumOff val="25000"/>
                  </a:prstClr>
                </a:solidFill>
                <a:latin typeface="Times New Roman" pitchFamily="18" charset="0"/>
                <a:cs typeface="Times New Roman" pitchFamily="18" charset="0"/>
              </a:rPr>
            </a:br>
            <a:r>
              <a:rPr lang="ru-RU" sz="1800" b="1" dirty="0">
                <a:solidFill>
                  <a:prstClr val="black">
                    <a:lumMod val="75000"/>
                    <a:lumOff val="25000"/>
                  </a:prstClr>
                </a:solidFill>
                <a:latin typeface="Times New Roman" pitchFamily="18" charset="0"/>
                <a:cs typeface="Times New Roman" pitchFamily="18" charset="0"/>
              </a:rPr>
              <a:t/>
            </a:r>
            <a:br>
              <a:rPr lang="ru-RU" sz="1800" b="1" dirty="0">
                <a:solidFill>
                  <a:prstClr val="black">
                    <a:lumMod val="75000"/>
                    <a:lumOff val="25000"/>
                  </a:prstClr>
                </a:solidFill>
                <a:latin typeface="Times New Roman" pitchFamily="18" charset="0"/>
                <a:cs typeface="Times New Roman" pitchFamily="18" charset="0"/>
              </a:rPr>
            </a:br>
            <a:r>
              <a:rPr lang="ru-RU" sz="1800" dirty="0">
                <a:solidFill>
                  <a:prstClr val="black"/>
                </a:solidFill>
                <a:latin typeface="Times New Roman" pitchFamily="18" charset="0"/>
                <a:ea typeface="Calibri"/>
                <a:cs typeface="Times New Roman" pitchFamily="18" charset="0"/>
              </a:rPr>
              <a:t>•</a:t>
            </a:r>
            <a:r>
              <a:rPr lang="ru-RU" sz="1800" spc="-15" dirty="0">
                <a:solidFill>
                  <a:prstClr val="black">
                    <a:lumMod val="75000"/>
                    <a:lumOff val="25000"/>
                  </a:prstClr>
                </a:solidFill>
                <a:latin typeface="Times New Roman" pitchFamily="18" charset="0"/>
                <a:ea typeface="Calibri"/>
                <a:cs typeface="Times New Roman" pitchFamily="18" charset="0"/>
              </a:rPr>
              <a:t>   ребенок выполняет требования взрослых;</a:t>
            </a:r>
            <a:r>
              <a:rPr lang="ru-RU" sz="1800" dirty="0">
                <a:solidFill>
                  <a:prstClr val="black">
                    <a:lumMod val="75000"/>
                    <a:lumOff val="25000"/>
                  </a:prstClr>
                </a:solidFill>
                <a:latin typeface="Times New Roman" pitchFamily="18" charset="0"/>
                <a:ea typeface="Calibri"/>
                <a:cs typeface="Times New Roman" pitchFamily="18" charset="0"/>
              </a:rPr>
              <a:t/>
            </a:r>
            <a:br>
              <a:rPr lang="ru-RU" sz="1800" dirty="0">
                <a:solidFill>
                  <a:prstClr val="black">
                    <a:lumMod val="75000"/>
                    <a:lumOff val="25000"/>
                  </a:prstClr>
                </a:solidFill>
                <a:latin typeface="Times New Roman" pitchFamily="18" charset="0"/>
                <a:ea typeface="Calibri"/>
                <a:cs typeface="Times New Roman" pitchFamily="18" charset="0"/>
              </a:rPr>
            </a:br>
            <a:r>
              <a:rPr lang="ru-RU" sz="1800" dirty="0">
                <a:solidFill>
                  <a:prstClr val="black"/>
                </a:solidFill>
                <a:latin typeface="Times New Roman" pitchFamily="18" charset="0"/>
                <a:ea typeface="Calibri"/>
                <a:cs typeface="Times New Roman" pitchFamily="18" charset="0"/>
              </a:rPr>
              <a:t>•</a:t>
            </a:r>
            <a:r>
              <a:rPr lang="ru-RU" sz="1800" spc="-15" dirty="0">
                <a:solidFill>
                  <a:prstClr val="black">
                    <a:lumMod val="75000"/>
                    <a:lumOff val="25000"/>
                  </a:prstClr>
                </a:solidFill>
                <a:latin typeface="Times New Roman" pitchFamily="18" charset="0"/>
                <a:ea typeface="Calibri"/>
                <a:cs typeface="Times New Roman" pitchFamily="18" charset="0"/>
              </a:rPr>
              <a:t>   собственная деятельность ребенка отделяется от </a:t>
            </a:r>
            <a:r>
              <a:rPr lang="ru-RU" sz="1800" dirty="0">
                <a:solidFill>
                  <a:prstClr val="black">
                    <a:lumMod val="75000"/>
                    <a:lumOff val="25000"/>
                  </a:prstClr>
                </a:solidFill>
                <a:latin typeface="Times New Roman" pitchFamily="18" charset="0"/>
                <a:ea typeface="Calibri"/>
                <a:cs typeface="Times New Roman" pitchFamily="18" charset="0"/>
              </a:rPr>
              <a:t/>
            </a:r>
            <a:br>
              <a:rPr lang="ru-RU" sz="1800" dirty="0">
                <a:solidFill>
                  <a:prstClr val="black">
                    <a:lumMod val="75000"/>
                    <a:lumOff val="25000"/>
                  </a:prstClr>
                </a:solidFill>
                <a:latin typeface="Times New Roman" pitchFamily="18" charset="0"/>
                <a:ea typeface="Calibri"/>
                <a:cs typeface="Times New Roman" pitchFamily="18" charset="0"/>
              </a:rPr>
            </a:br>
            <a:r>
              <a:rPr lang="ru-RU" sz="1800" spc="-15" dirty="0">
                <a:solidFill>
                  <a:prstClr val="black">
                    <a:lumMod val="75000"/>
                    <a:lumOff val="25000"/>
                  </a:prstClr>
                </a:solidFill>
                <a:latin typeface="Times New Roman" pitchFamily="18" charset="0"/>
                <a:ea typeface="Calibri"/>
                <a:cs typeface="Times New Roman" pitchFamily="18" charset="0"/>
              </a:rPr>
              <a:t>    деятельности </a:t>
            </a:r>
            <a:r>
              <a:rPr lang="ru-RU" sz="1800" dirty="0">
                <a:solidFill>
                  <a:prstClr val="black">
                    <a:lumMod val="75000"/>
                    <a:lumOff val="25000"/>
                  </a:prstClr>
                </a:solidFill>
                <a:latin typeface="Times New Roman" pitchFamily="18" charset="0"/>
                <a:ea typeface="Calibri"/>
                <a:cs typeface="Times New Roman" pitchFamily="18" charset="0"/>
              </a:rPr>
              <a:t>взрослого;</a:t>
            </a:r>
            <a:br>
              <a:rPr lang="ru-RU" sz="1800" dirty="0">
                <a:solidFill>
                  <a:prstClr val="black">
                    <a:lumMod val="75000"/>
                    <a:lumOff val="25000"/>
                  </a:prstClr>
                </a:solidFill>
                <a:latin typeface="Times New Roman" pitchFamily="18" charset="0"/>
                <a:ea typeface="Calibri"/>
                <a:cs typeface="Times New Roman" pitchFamily="18" charset="0"/>
              </a:rPr>
            </a:br>
            <a:r>
              <a:rPr lang="ru-RU" sz="1800" dirty="0">
                <a:solidFill>
                  <a:prstClr val="black"/>
                </a:solidFill>
                <a:latin typeface="Times New Roman" pitchFamily="18" charset="0"/>
                <a:ea typeface="Calibri"/>
                <a:cs typeface="Times New Roman" pitchFamily="18" charset="0"/>
              </a:rPr>
              <a:t>•</a:t>
            </a:r>
            <a:r>
              <a:rPr lang="ru-RU" sz="1800" dirty="0">
                <a:solidFill>
                  <a:prstClr val="black">
                    <a:lumMod val="75000"/>
                    <a:lumOff val="25000"/>
                  </a:prstClr>
                </a:solidFill>
                <a:latin typeface="Times New Roman" pitchFamily="18" charset="0"/>
                <a:ea typeface="Calibri"/>
                <a:cs typeface="Times New Roman" pitchFamily="18" charset="0"/>
              </a:rPr>
              <a:t> </a:t>
            </a:r>
            <a:r>
              <a:rPr lang="ru-RU" sz="1800" spc="-10" dirty="0">
                <a:solidFill>
                  <a:prstClr val="black">
                    <a:lumMod val="75000"/>
                    <a:lumOff val="25000"/>
                  </a:prstClr>
                </a:solidFill>
                <a:latin typeface="Times New Roman" pitchFamily="18" charset="0"/>
                <a:ea typeface="Calibri"/>
                <a:cs typeface="Times New Roman" pitchFamily="18" charset="0"/>
              </a:rPr>
              <a:t> деятельность взрослого воспринимается как образец для</a:t>
            </a:r>
            <a:br>
              <a:rPr lang="ru-RU" sz="1800" spc="-10" dirty="0">
                <a:solidFill>
                  <a:prstClr val="black">
                    <a:lumMod val="75000"/>
                    <a:lumOff val="25000"/>
                  </a:prstClr>
                </a:solidFill>
                <a:latin typeface="Times New Roman" pitchFamily="18" charset="0"/>
                <a:ea typeface="Calibri"/>
                <a:cs typeface="Times New Roman" pitchFamily="18" charset="0"/>
              </a:rPr>
            </a:br>
            <a:r>
              <a:rPr lang="ru-RU" sz="1800" spc="-10" dirty="0">
                <a:solidFill>
                  <a:prstClr val="black">
                    <a:lumMod val="75000"/>
                    <a:lumOff val="25000"/>
                  </a:prstClr>
                </a:solidFill>
                <a:latin typeface="Times New Roman" pitchFamily="18" charset="0"/>
                <a:ea typeface="Calibri"/>
                <a:cs typeface="Times New Roman" pitchFamily="18" charset="0"/>
              </a:rPr>
              <a:t>    </a:t>
            </a:r>
            <a:r>
              <a:rPr lang="ru-RU" sz="1800" spc="-15" dirty="0">
                <a:solidFill>
                  <a:prstClr val="black">
                    <a:lumMod val="75000"/>
                    <a:lumOff val="25000"/>
                  </a:prstClr>
                </a:solidFill>
                <a:latin typeface="Times New Roman" pitchFamily="18" charset="0"/>
                <a:ea typeface="Calibri"/>
                <a:cs typeface="Times New Roman" pitchFamily="18" charset="0"/>
              </a:rPr>
              <a:t>подражания, </a:t>
            </a:r>
            <a:r>
              <a:rPr lang="ru-RU" sz="1800" dirty="0">
                <a:solidFill>
                  <a:prstClr val="black">
                    <a:lumMod val="75000"/>
                    <a:lumOff val="25000"/>
                  </a:prstClr>
                </a:solidFill>
                <a:latin typeface="Times New Roman" pitchFamily="18" charset="0"/>
                <a:ea typeface="Calibri"/>
                <a:cs typeface="Times New Roman" pitchFamily="18" charset="0"/>
              </a:rPr>
              <a:t/>
            </a:r>
            <a:br>
              <a:rPr lang="ru-RU" sz="1800" dirty="0">
                <a:solidFill>
                  <a:prstClr val="black">
                    <a:lumMod val="75000"/>
                    <a:lumOff val="25000"/>
                  </a:prstClr>
                </a:solidFill>
                <a:latin typeface="Times New Roman" pitchFamily="18" charset="0"/>
                <a:ea typeface="Calibri"/>
                <a:cs typeface="Times New Roman" pitchFamily="18" charset="0"/>
              </a:rPr>
            </a:br>
            <a:r>
              <a:rPr lang="ru-RU" sz="1800" spc="-15" dirty="0">
                <a:solidFill>
                  <a:prstClr val="black">
                    <a:lumMod val="75000"/>
                    <a:lumOff val="25000"/>
                  </a:prstClr>
                </a:solidFill>
                <a:latin typeface="Times New Roman" pitchFamily="18" charset="0"/>
                <a:ea typeface="Calibri"/>
                <a:cs typeface="Times New Roman" pitchFamily="18" charset="0"/>
              </a:rPr>
              <a:t>    появляются мотивы действовать по образцу;</a:t>
            </a:r>
            <a:r>
              <a:rPr lang="ru-RU" sz="1800" dirty="0">
                <a:solidFill>
                  <a:prstClr val="black">
                    <a:lumMod val="75000"/>
                    <a:lumOff val="25000"/>
                  </a:prstClr>
                </a:solidFill>
                <a:latin typeface="Times New Roman" pitchFamily="18" charset="0"/>
                <a:ea typeface="Calibri"/>
                <a:cs typeface="Times New Roman" pitchFamily="18" charset="0"/>
              </a:rPr>
              <a:t/>
            </a:r>
            <a:br>
              <a:rPr lang="ru-RU" sz="1800" dirty="0">
                <a:solidFill>
                  <a:prstClr val="black">
                    <a:lumMod val="75000"/>
                    <a:lumOff val="25000"/>
                  </a:prstClr>
                </a:solidFill>
                <a:latin typeface="Times New Roman" pitchFamily="18" charset="0"/>
                <a:ea typeface="Calibri"/>
                <a:cs typeface="Times New Roman" pitchFamily="18" charset="0"/>
              </a:rPr>
            </a:br>
            <a:r>
              <a:rPr lang="ru-RU" sz="1800" dirty="0">
                <a:solidFill>
                  <a:prstClr val="black">
                    <a:lumMod val="75000"/>
                    <a:lumOff val="25000"/>
                  </a:prstClr>
                </a:solidFill>
                <a:latin typeface="Times New Roman" pitchFamily="18" charset="0"/>
                <a:ea typeface="Calibri"/>
                <a:cs typeface="Times New Roman" pitchFamily="18" charset="0"/>
              </a:rPr>
              <a:t>•   </a:t>
            </a:r>
            <a:r>
              <a:rPr lang="ru-RU" sz="1800" spc="-5" dirty="0">
                <a:solidFill>
                  <a:prstClr val="black">
                    <a:lumMod val="75000"/>
                    <a:lumOff val="25000"/>
                  </a:prstClr>
                </a:solidFill>
                <a:latin typeface="Times New Roman" pitchFamily="18" charset="0"/>
                <a:ea typeface="Calibri"/>
                <a:cs typeface="Times New Roman" pitchFamily="18" charset="0"/>
              </a:rPr>
              <a:t>появляются мотивы осуществлять действия, нацеленные на</a:t>
            </a:r>
            <a:r>
              <a:rPr lang="ru-RU" sz="1800" dirty="0">
                <a:solidFill>
                  <a:prstClr val="black">
                    <a:lumMod val="75000"/>
                    <a:lumOff val="25000"/>
                  </a:prstClr>
                </a:solidFill>
                <a:latin typeface="Times New Roman" pitchFamily="18" charset="0"/>
                <a:ea typeface="Calibri"/>
                <a:cs typeface="Times New Roman" pitchFamily="18" charset="0"/>
              </a:rPr>
              <a:t/>
            </a:r>
            <a:br>
              <a:rPr lang="ru-RU" sz="1800" dirty="0">
                <a:solidFill>
                  <a:prstClr val="black">
                    <a:lumMod val="75000"/>
                    <a:lumOff val="25000"/>
                  </a:prstClr>
                </a:solidFill>
                <a:latin typeface="Times New Roman" pitchFamily="18" charset="0"/>
                <a:ea typeface="Calibri"/>
                <a:cs typeface="Times New Roman" pitchFamily="18" charset="0"/>
              </a:rPr>
            </a:br>
            <a:r>
              <a:rPr lang="ru-RU" sz="1800" spc="-5" dirty="0">
                <a:solidFill>
                  <a:prstClr val="black">
                    <a:lumMod val="75000"/>
                    <a:lumOff val="25000"/>
                  </a:prstClr>
                </a:solidFill>
                <a:latin typeface="Times New Roman" pitchFamily="18" charset="0"/>
                <a:ea typeface="Calibri"/>
                <a:cs typeface="Times New Roman" pitchFamily="18" charset="0"/>
              </a:rPr>
              <a:t>    </a:t>
            </a:r>
            <a:r>
              <a:rPr lang="ru-RU" sz="1800" spc="-10" dirty="0">
                <a:solidFill>
                  <a:prstClr val="black">
                    <a:lumMod val="75000"/>
                    <a:lumOff val="25000"/>
                  </a:prstClr>
                </a:solidFill>
                <a:latin typeface="Times New Roman" pitchFamily="18" charset="0"/>
                <a:ea typeface="Calibri"/>
                <a:cs typeface="Times New Roman" pitchFamily="18" charset="0"/>
              </a:rPr>
              <a:t>удовлетворение возникших потребностей ребенка, таким </a:t>
            </a:r>
            <a:br>
              <a:rPr lang="ru-RU" sz="1800" spc="-10" dirty="0">
                <a:solidFill>
                  <a:prstClr val="black">
                    <a:lumMod val="75000"/>
                    <a:lumOff val="25000"/>
                  </a:prstClr>
                </a:solidFill>
                <a:latin typeface="Times New Roman" pitchFamily="18" charset="0"/>
                <a:ea typeface="Calibri"/>
                <a:cs typeface="Times New Roman" pitchFamily="18" charset="0"/>
              </a:rPr>
            </a:br>
            <a:r>
              <a:rPr lang="ru-RU" sz="1800" spc="-10" dirty="0">
                <a:solidFill>
                  <a:prstClr val="black">
                    <a:lumMod val="75000"/>
                    <a:lumOff val="25000"/>
                  </a:prstClr>
                </a:solidFill>
                <a:latin typeface="Times New Roman" pitchFamily="18" charset="0"/>
                <a:ea typeface="Calibri"/>
                <a:cs typeface="Times New Roman" pitchFamily="18" charset="0"/>
              </a:rPr>
              <a:t>    образом </a:t>
            </a:r>
            <a:r>
              <a:rPr lang="ru-RU" sz="1800" dirty="0">
                <a:solidFill>
                  <a:prstClr val="black">
                    <a:lumMod val="75000"/>
                    <a:lumOff val="25000"/>
                  </a:prstClr>
                </a:solidFill>
                <a:latin typeface="Times New Roman" pitchFamily="18" charset="0"/>
                <a:ea typeface="Calibri"/>
                <a:cs typeface="Times New Roman" pitchFamily="18" charset="0"/>
              </a:rPr>
              <a:t>приобретается личностное поведение;</a:t>
            </a:r>
            <a:br>
              <a:rPr lang="ru-RU" sz="1800" dirty="0">
                <a:solidFill>
                  <a:prstClr val="black">
                    <a:lumMod val="75000"/>
                    <a:lumOff val="25000"/>
                  </a:prstClr>
                </a:solidFill>
                <a:latin typeface="Times New Roman" pitchFamily="18" charset="0"/>
                <a:ea typeface="Calibri"/>
                <a:cs typeface="Times New Roman" pitchFamily="18" charset="0"/>
              </a:rPr>
            </a:br>
            <a:r>
              <a:rPr lang="ru-RU" sz="1800" dirty="0">
                <a:solidFill>
                  <a:prstClr val="black">
                    <a:lumMod val="75000"/>
                    <a:lumOff val="25000"/>
                  </a:prstClr>
                </a:solidFill>
                <a:latin typeface="Times New Roman" pitchFamily="18" charset="0"/>
                <a:ea typeface="Calibri"/>
                <a:cs typeface="Times New Roman" pitchFamily="18" charset="0"/>
              </a:rPr>
              <a:t>•   </a:t>
            </a:r>
            <a:r>
              <a:rPr lang="ru-RU" sz="1800" spc="-5" dirty="0">
                <a:solidFill>
                  <a:prstClr val="black">
                    <a:lumMod val="75000"/>
                    <a:lumOff val="25000"/>
                  </a:prstClr>
                </a:solidFill>
                <a:latin typeface="Times New Roman" pitchFamily="18" charset="0"/>
                <a:ea typeface="Calibri"/>
                <a:cs typeface="Times New Roman" pitchFamily="18" charset="0"/>
              </a:rPr>
              <a:t>возникает ориентировка на собственные поступки и их оценку;</a:t>
            </a:r>
            <a:r>
              <a:rPr lang="ru-RU" sz="1800" dirty="0">
                <a:solidFill>
                  <a:prstClr val="black">
                    <a:lumMod val="75000"/>
                    <a:lumOff val="25000"/>
                  </a:prstClr>
                </a:solidFill>
                <a:latin typeface="Times New Roman" pitchFamily="18" charset="0"/>
                <a:ea typeface="Calibri"/>
                <a:cs typeface="Times New Roman" pitchFamily="18" charset="0"/>
              </a:rPr>
              <a:t/>
            </a:r>
            <a:br>
              <a:rPr lang="ru-RU" sz="1800" dirty="0">
                <a:solidFill>
                  <a:prstClr val="black">
                    <a:lumMod val="75000"/>
                    <a:lumOff val="25000"/>
                  </a:prstClr>
                </a:solidFill>
                <a:latin typeface="Times New Roman" pitchFamily="18" charset="0"/>
                <a:ea typeface="Calibri"/>
                <a:cs typeface="Times New Roman" pitchFamily="18" charset="0"/>
              </a:rPr>
            </a:br>
            <a:r>
              <a:rPr lang="ru-RU" sz="1800" dirty="0">
                <a:solidFill>
                  <a:prstClr val="black"/>
                </a:solidFill>
                <a:latin typeface="Times New Roman" pitchFamily="18" charset="0"/>
                <a:ea typeface="Calibri"/>
                <a:cs typeface="Times New Roman" pitchFamily="18" charset="0"/>
              </a:rPr>
              <a:t>•</a:t>
            </a:r>
            <a:r>
              <a:rPr lang="ru-RU" sz="1800" dirty="0">
                <a:solidFill>
                  <a:prstClr val="black">
                    <a:lumMod val="75000"/>
                    <a:lumOff val="25000"/>
                  </a:prstClr>
                </a:solidFill>
                <a:latin typeface="Times New Roman" pitchFamily="18" charset="0"/>
                <a:ea typeface="Calibri"/>
                <a:cs typeface="Times New Roman" pitchFamily="18" charset="0"/>
              </a:rPr>
              <a:t>   </a:t>
            </a:r>
            <a:r>
              <a:rPr lang="ru-RU" sz="1800" spc="-15" dirty="0">
                <a:solidFill>
                  <a:prstClr val="black">
                    <a:lumMod val="75000"/>
                    <a:lumOff val="25000"/>
                  </a:prstClr>
                </a:solidFill>
                <a:latin typeface="Times New Roman" pitchFamily="18" charset="0"/>
                <a:ea typeface="Calibri"/>
                <a:cs typeface="Times New Roman" pitchFamily="18" charset="0"/>
              </a:rPr>
              <a:t>складывается сложная иерархия мотивов и сложная система</a:t>
            </a:r>
            <a:br>
              <a:rPr lang="ru-RU" sz="1800" spc="-15" dirty="0">
                <a:solidFill>
                  <a:prstClr val="black">
                    <a:lumMod val="75000"/>
                    <a:lumOff val="25000"/>
                  </a:prstClr>
                </a:solidFill>
                <a:latin typeface="Times New Roman" pitchFamily="18" charset="0"/>
                <a:ea typeface="Calibri"/>
                <a:cs typeface="Times New Roman" pitchFamily="18" charset="0"/>
              </a:rPr>
            </a:br>
            <a:r>
              <a:rPr lang="ru-RU" sz="1800" dirty="0">
                <a:solidFill>
                  <a:prstClr val="black">
                    <a:lumMod val="75000"/>
                    <a:lumOff val="25000"/>
                  </a:prstClr>
                </a:solidFill>
                <a:latin typeface="Times New Roman" pitchFamily="18" charset="0"/>
                <a:ea typeface="Calibri"/>
                <a:cs typeface="Times New Roman" pitchFamily="18" charset="0"/>
              </a:rPr>
              <a:t>     взаимодействия с окружающими.</a:t>
            </a:r>
            <a:br>
              <a:rPr lang="ru-RU" sz="1800" dirty="0">
                <a:solidFill>
                  <a:prstClr val="black">
                    <a:lumMod val="75000"/>
                    <a:lumOff val="25000"/>
                  </a:prstClr>
                </a:solidFill>
                <a:latin typeface="Times New Roman" pitchFamily="18" charset="0"/>
                <a:ea typeface="Calibri"/>
                <a:cs typeface="Times New Roman" pitchFamily="18" charset="0"/>
              </a:rPr>
            </a:br>
            <a:endParaRPr lang="ru-RU" sz="1800" dirty="0">
              <a:latin typeface="Times New Roman" pitchFamily="18" charset="0"/>
              <a:cs typeface="Times New Roman" pitchFamily="18" charset="0"/>
            </a:endParaRPr>
          </a:p>
        </p:txBody>
      </p:sp>
    </p:spTree>
    <p:extLst>
      <p:ext uri="{BB962C8B-B14F-4D97-AF65-F5344CB8AC3E}">
        <p14:creationId xmlns:p14="http://schemas.microsoft.com/office/powerpoint/2010/main" val="1132271893"/>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563b1ca22abaebdf3098abe4e30c5e85bb699"/>
</p:tagLst>
</file>

<file path=ppt/theme/theme1.xml><?xml version="1.0" encoding="utf-8"?>
<a:theme xmlns:a="http://schemas.openxmlformats.org/drawingml/2006/main" name="Spring">
  <a:themeElements>
    <a:clrScheme name="Spring">
      <a:dk1>
        <a:sysClr val="windowText" lastClr="000000"/>
      </a:dk1>
      <a:lt1>
        <a:sysClr val="window" lastClr="FFFFFF"/>
      </a:lt1>
      <a:dk2>
        <a:srgbClr val="66822D"/>
      </a:dk2>
      <a:lt2>
        <a:srgbClr val="BEEA73"/>
      </a:lt2>
      <a:accent1>
        <a:srgbClr val="C1EC76"/>
      </a:accent1>
      <a:accent2>
        <a:srgbClr val="8FE28A"/>
      </a:accent2>
      <a:accent3>
        <a:srgbClr val="F3BF45"/>
      </a:accent3>
      <a:accent4>
        <a:srgbClr val="F47E5A"/>
      </a:accent4>
      <a:accent5>
        <a:srgbClr val="F489CF"/>
      </a:accent5>
      <a:accent6>
        <a:srgbClr val="B56FF4"/>
      </a:accent6>
      <a:hlink>
        <a:srgbClr val="408080"/>
      </a:hlink>
      <a:folHlink>
        <a:srgbClr val="5EAEAE"/>
      </a:folHlink>
    </a:clrScheme>
    <a:fontScheme name="Spring">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Волна">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0">
              <a:schemeClr val="phClr">
                <a:tint val="100000"/>
                <a:shade val="100000"/>
                <a:hueMod val="100000"/>
                <a:satMod val="106000"/>
                <a:lumMod val="100000"/>
              </a:schemeClr>
            </a:gs>
            <a:gs pos="88000">
              <a:schemeClr val="phClr">
                <a:tint val="90000"/>
                <a:shade val="68000"/>
                <a:hueMod val="100000"/>
                <a:satMod val="114000"/>
                <a:lumMod val="74000"/>
              </a:schemeClr>
            </a:gs>
          </a:gsLst>
          <a:lin ang="5400000" scaled="1"/>
        </a:gradFill>
        <a:gradFill rotWithShape="1">
          <a:gsLst>
            <a:gs pos="0">
              <a:schemeClr val="phClr">
                <a:tint val="94000"/>
                <a:shade val="100000"/>
                <a:hueMod val="100000"/>
                <a:satMod val="118000"/>
                <a:lumMod val="100000"/>
              </a:schemeClr>
            </a:gs>
            <a:gs pos="100000">
              <a:schemeClr val="phClr">
                <a:tint val="98000"/>
                <a:shade val="68000"/>
                <a:hueMod val="100000"/>
                <a:satMod val="118000"/>
                <a:lumMod val="82000"/>
              </a:schemeClr>
            </a:gs>
          </a:gsLst>
          <a:path path="circle">
            <a:fillToRect l="50000" t="5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Весна</Template>
  <TotalTime>1051</TotalTime>
  <Words>3473</Words>
  <Application>Microsoft Office PowerPoint</Application>
  <PresentationFormat>Экран (4:3)</PresentationFormat>
  <Paragraphs>754</Paragraphs>
  <Slides>74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74</vt:i4>
      </vt:variant>
    </vt:vector>
  </HeadingPairs>
  <TitlesOfParts>
    <vt:vector size="75" baseType="lpstr">
      <vt:lpstr>Spring</vt:lpstr>
      <vt:lpstr>Презентация PowerPoint</vt:lpstr>
      <vt:lpstr>     Целью данной работы стала разработка способов реализации проектно-исследовательской деятельности в экологическом образовании детей дошкольного возраста  Объект исследования - проектные исследования в детском саду.   Предмет исследования - проектно-исследовательская деятельность в экологическом образовании.  Гипотеза исследования: проектно-исследовательская деятельность дошкольников, если она: реализуется как через совместную с взрослым деятельность, так и через самостоятельную деятельность дошкольников; образовательный процесс организуется совместными усилиями воспитателей, родителей.   </vt:lpstr>
      <vt:lpstr>ЗАДАЧИ ИССЛЕДОВАНИЯ:   • Определить    место    проектно-исследовательского        метода    в образовательном процессе. • Определить психологические и психофизические особенности детей дошкольного возраста.  • Определить педагогические условия формирования экологических представлений у детей дошкольного возраста.  • Выявить возможность применения проектно-исследовательского метода при работе с детьми дошкольного возраста.   • Дать рекомендации по использованию проектно- исследовательского метода в экологическом образовании дошкольников. </vt:lpstr>
      <vt:lpstr>                                  МЕТОДЫ  ИССЛЕДОВАНИЯ:                    • Методы теоретического исследования: анализ научной литературы  по проблемам формирования экологических знаний.        • Методы эмпирического исследования: обобщение и систематизация педагогического опыта в области формирования экологических представлений детей дошкольного возраста и использования проектно-исследовательского метода. Практическая значимость исследования состоит в том, что его результаты можно использовать для реализации проектно-исследовательского метода при работе с детьми дошкольного возраста, направленной на экологическое воспитание и образование в дошкольном учреждении. </vt:lpstr>
      <vt:lpstr>Сущность познавательного интереса</vt:lpstr>
      <vt:lpstr>Любопытство – элементарная стадия избирательного отношения, которая обусловлена чисто внешними, часто неожиданными обстоятельствами, привлекающими внимание человека.</vt:lpstr>
      <vt:lpstr>В старшем дошкольном возрасте познавательное развитие – это сложный комплексный феномен, включающий развитие познавательных процессов, которые представляют собой разные формы ориентации ребенка в окружающем мире, в себе самом и регулируют его деятельность.  </vt:lpstr>
      <vt:lpstr>ПСИХИЧЕСКИЕ ОСОБЕННОСТИ ДЕТЕЙ  ДОШКОЛЬНОГО ВОЗРАСТА:  Выделяют три периода дошкольного возраста:      младший дошкольный возраст (3-4 года),     средний (4-5 лет),     старший (5-7 лет).    Формирование социально-нравственных  качеств личности:   •  максимальная   потребность   ребенка   в   помощи   взрослых       для удовлетворения главных жизненных потребностей;   •  максимально высокая роль семьи в удовлетворении всех       основных видов потребностей       (материальных, духовных, познавательных);   •  минимальная возможность самозащиты от неблагоприятных       влияний среды. </vt:lpstr>
      <vt:lpstr>ЭТАПЫ РАЗВИТИЯ ЭМОЦИОНАЛЬНО-ВОЛЕВОЙ СФЕРЫ:  •   ребенок выполняет требования взрослых; •   собственная деятельность ребенка отделяется от      деятельности взрослого; •  деятельность взрослого воспринимается как образец для     подражания,      появляются мотивы действовать по образцу; •   появляются мотивы осуществлять действия, нацеленные на     удовлетворение возникших потребностей ребенка, таким      образом приобретается личностное поведение; •   возникает ориентировка на собственные поступки и их оценку; •   складывается сложная иерархия мотивов и сложная система      взаимодействия с окружающими. </vt:lpstr>
      <vt:lpstr>Презентация PowerPoint</vt:lpstr>
      <vt:lpstr> ОСНОВНЫЕ ЭТАПЫ  ПРОЕКТНО-ИССЛЕДОВАТЕЛЬСКОЙ                                     ДЕЯТЕЛЬНОСТИ   • выявление проблемы,  • ознакомление с информацией, знаниями, касающимися    данной проблемы,  • подбор методик исследования и их освоение,  • сбор фактического материала исследования,  • анализ и обобщение полученной информации,    формулирование  выводов.   Данные  этапы  являются   обязательными   при   осуществлении исследовательской деятельности, нормой ее проведения.   Основное   отличие   научно-исследовательской   деятельности   от   учебного исследования состоит в цели деятельности.  </vt:lpstr>
      <vt:lpstr>         ФОРМИРОВАНИЕ КАЧЕСТВ У ДОШКОЛЬНИКОВ:  • умение работать в коллективе.  • умение брать ответственность за решение.  • умение разделять ответственность.  • умение анализировать результаты своей деятельности.                          ОСНОВНЫЕ ЦЕЛИ МЕТОДА:  • намечать ведущие и текущие цели и задачи;  • искать пути их решения, выбирая оптимальный путь среди    альтернативных;  • осуществлять и аргументировать выбор;  • предусмотреть последствия выбора;  • действовать самостоятельно (без подсказки);    • сравнивать полученное с требуемым;    • корректировать деятельность с учетом промежуточных результатов;  • объективно оценивать процесс и результат проектирования.  </vt:lpstr>
      <vt:lpstr>              ПРИНЦИПЫ ПРОЕКТИРОВАНИЯ:  • формулирование проблемы исследования по результатам   анализа исходного материала; • формулирование гипотезы о способах решения проблемы и     возможных результатах исследования; •  уточнение проблемы; •  определение процедуры сбора и обработки информации; •  анализ результатов; •  оформление результатов и обсуждение возможного их      применения.  </vt:lpstr>
      <vt:lpstr>                    ИТОГОВАЯ ОЦЕНКА ПРОЕКТА:  •  актуальность рассматриваемых проблем, их соответствие      изучаемой теме;   •  корректность применяемых методов исследования и обработки       результатов;  •  степень активности каждого участника;  •  коллективный характер принимаемых решений;  •  характер общения и взаимопомощи, взаимодополняемости      участников проекта;  •  глубина проработки проблемы, привлечение знаний из других      областей;  •  доказательность принимаемых решений, умение      аргументировать свои заключения;  •  оформление результатов проекта;  •  умение отвечать на вопросы, аргументированность ответов     каждого члена группы.</vt:lpstr>
      <vt:lpstr>      СОСТАВЛЕНИЕ ВОПРОСОВ ПРИ ПЛАНИРОВАНИИ                                                 ПРОЕКТА:  • Тема  • Количество участников  • Количество задействованных педагогов и др. лиц  • Длительность проведения, этапы, временные рамки  • Возможные проблемы, которые необходимо исследовать в рамках     данной тематики.  • Необходимое оборудование  • Организация исследования  • Необходимая теоретическая информация  • Необходимые практические навыки  • Характер самостоятельной деятельности  • Характер оформление и преподнесения результатов.  </vt:lpstr>
      <vt:lpstr>              ФОРМАРОВАНИЕ ПЕРВОНАЧАЛЬНЫХ                      НРАВСТВЕННЫХ ПРЕДСТАВЛЕНИЙ:  •  отражают нравственные оценки взрослых, но лишь в      соприкосновении с конкретными поступками окружающих,      прежде всего сверстников;  • связаны с оценками отдельных поступков окружающих, не носят    обобщающий, абстрагированный от конкретной реальности    характер;  • проходят путь от элементарной оценки поступков окружающих     до нравственной оценки собственного поступка.           </vt:lpstr>
      <vt:lpstr> ЗАДАЧИ ПРОЕКТНОЙ ДЕЯТЕЛЬНОСТИ:  •  обеспечение психологического благополучия и здоровья детей;  •  развитие познавательных способностей;   •  развитие творческого воображения;  •  развитие творческого мышления;  •  развитие коммуникативных навыков.</vt:lpstr>
      <vt:lpstr>                                                    ОСНОВНЫЕ ЭТАПЫ  ЛЮБОЙ  ПРОЕКТНО - ИССЛЕДОВАТЕЛЬСКОЙ ДЕЯТЕЛЬНОСТИ:                         1. Определение темы.  2. Определение целей.  3. Планирование проекта, заключающееся в поиске ответов на       вопросы:  - к кому можно обратиться за помощью (родителям, педагогам);  - в каких источниках можно найти информацию;  - какие принадлежности, материалы и оборудование лучше      использовать;  - с какими предметами, оборудованием необходимо научиться      работать для достижения цели.  4.  Выполнение проекта - практическая часть. 5.  Подведение итогов.                             РЕШЕНИЕ ЗАДАЧ ПРОЕКТОВ:   ■  развитие научной речи;  ■  развитие умения работать с текстом;  ■  анализ продукта собственной деятельности;  ■  возможность продемонстрировать свои достижения.     </vt:lpstr>
      <vt:lpstr>Основная часть Тема моей работы «Развитие познавательной активности старших дошкольников по экологическому образованию через проектно-исследовательскую деятельность» Цель: Создание системы работы по развитию познавательной активности детей в процессе экспериментирования. Для достижения цели определила следующие задачи: 1. Расширение представлений детей об окружающем мире через      знакомство с элементарными знаниями из различных областей науки. 2. Развитие у детей умений пользоваться приборами-помощниками при     проведении экспериментов. 3. Развитие у детей познавательных способностей:     • развитие мыслительных способностей анализ, классификация,       сравнение, обобщение.     • формирование способов познания путем сенсорного анализа. 4. Социально-личностное развитие каждого ребенка: развитие      коммуникативности, самостоятельности, наблюдательности,       элементарного самоконтроля и саморегуляции своих действий. </vt:lpstr>
      <vt:lpstr>Отработала следующую систему работы.   1. Мониторинг уровня развития познавательных способностей        дошкольников и работу с ними на основе данных диагностического        обследования.    2. Создание условий для детского экспериментирования         (исследовательские центры, центры игровой деятельности и пр.).    3. Разработка конспектов занятий по развитию познавательных         способностей.    4. Организация совместных с детьми опытов и исследований в          повседневной жизни.    5.  Проведение ежедневных бесед о неживой природе.    6.  Сбор информации об исследуемом объекте с помощью различных               методов.</vt:lpstr>
      <vt:lpstr>Немаловажное значение в развитии детской активности имеет хорошо оборудованная, насыщенная предметно-пространственная среда. Она стимулирует самостоятельную исследовательскую деятельность ребенка, создает оптимальные условия для активизации хода саморазвития. Поэтому в группе оформила центр экспериментирования. Материалы, находящиеся в уголке распределяются по разделам: • Песок и вода. • Звук. • Магниты. • Бумага. • Стекло. • Резина. Для активизации детской исследовательской деятельности я использую разнообразное оборудование: — разнообразные емкости; — шприцы, трубочки; — увеличительные стекла, лупы;  — измерительные приборы; — компас, бинокль;   — губка, пенопласт, поролон, и т. д.    </vt:lpstr>
      <vt:lpstr>Презентация PowerPoint</vt:lpstr>
      <vt:lpstr>Опыт работы показал, что работу всегда нужно начинать с изучения семьи.    И я решила провести анкетирование родителей. Целью, которой было: выявить отношение родителей к экспериментальной деятельности детей. Из результатов анкетирования видно, что родителей заинтересовала данная проблема, потому что они с удовольствием заполняли предложенные анкеты, задавали вопросы по заполнению. Качественный анализ полученных ответов показал, что родители положительно относятся к интересу детей заниматься экспериментированием, и понимают, что роль детского экспериментирования занимает в развитии ребенка не последнее место.        По результатам анкетирования оформила: письменные консультации и ширмы-передвижки, провела родительское собрание. Одна из форм работы с родителями вечер ответов и вопросов.           Каждый год в детском саду проводится выставка поделок из природного материала по теме: «Природа, творчество и фантазия». Родители вместе с детьми принимают активное участие. Природный материал для изготовления поделок, заготавливаем с детьми заранее. Это различные корни, веточки, шишки, камушки и др. Процесс изготовления поделок является? положительно сказывается не только на развитие эстетических чувств, навыков, умений, необходимых детям, но и развивает творческую активность? </vt:lpstr>
      <vt:lpstr>Опыт работы показал, что работу всегда нужно начинать с изучения семьи.    И я решила провести анкетирование родителей. Целью, которой было: выявить отношение родителей к экспериментальной деятельности детей. Из результатов анкетирования видно, что родителей заинтересовала данная проблема, потому что они с удовольствием заполняли предложенные анкеты, задавали вопросы по заполнению. Качественный анализ полученных ответов показал, что родители положительно относятся к интересу детей заниматься экспериментированием, и понимают, что роль детского экспериментирования занимает в развитии ребенка не последнее место.        По результатам анкетирования оформила: письменные консультации и ширмы-передвижки, провела родительское собрание. Одна из форм работы с родителями вечер ответов и вопросов.           Каждый год в детском саду проводится выставка поделок из природного материала по теме: «Природа, творчество и фантазия». Родители вместе с детьми принимают активное участие. Природный материал для изготовления поделок, заготавливаем с детьми заранее. Это различные корни, веточки, шишки, камушки и др. Процесс изготовления поделок является? положительно сказывается не только на развитие эстетических чувств, навыков, умений, необходимых детям, но и развивает творческую активность? </vt:lpstr>
      <vt:lpstr>Во время проведения опытов дети учатся задавать вопросы: "Как это сделать? ", обращаться с просьбами: "Давайте сделаем так", «Давайте посмотрим, что будет, если»: сравнивать два состояния одного и того же объекта и находить не только разницу, но и сходство. Тем самым мы развиваем у детей любознательность, наблюдательность, и умения находить пути решения проблемных ситуаций. Для меня важно, что данная деятельность не задаётся мною заранее в виде той или иной схемы, а строится самими детьми по мере получения ими новых сведений об объекте. Каждую неделю мы посвящаем определенной познавательной теме: «Какие предметы могут плавать», «Свет и тень», «Песочная страна», «Подушка    из    пены»,    и    др.    Изучая    новую   тему,    используем определенную структуру: • постановка, формулирование проблемы (познавательной задачи); • выдвижение предположений, отбор способов проверки, выдвинутых    детьми; • проверка гипотез; • подведение итогов, вывод; • фиксация результатов;  </vt:lpstr>
      <vt:lpstr>Разработала перспективный план по экспериментальной деятельности, с целью развития поисково-познавательной активности о неживой природе (воздух, вода, почва, звук, вес, свет, цвет и др.). Одно из направлений детской экспериментальной деятельности, которое я активно использую, - опыты. Их провожу как на занятиях, так и в свободной самостоятельной и совместной деятельности. Дети с огромным удовольствием проводят опыты с объектами неживой природы: песком, глиной, снегом, воздухом, камнями, водой, магнитом и пр. Например, предлагаю слепить фигурку из мокрого и сухого песка. Дети рассуждают, какой песок лепится, почему. Рассматривая песок через лупу, обнаруживают, что он состоит из мелких кристалликов - песчинок, этим объясняется свойство сухого песка - сыпучесть. По теме: "Волшебница Вода" проводили опыты: "Наливаем - выливаем", "Снежинка на ладошке", "Превращение воды в лёд" и др. В процессе проведения опытов задействую каждого ребёнка. Такие опыты чем-то напоминают ребятам фокусы, они необычны, а главное - дети всё проделывают сами. </vt:lpstr>
      <vt:lpstr>Презентация PowerPoint</vt:lpstr>
      <vt:lpstr>Презентация PowerPoint</vt:lpstr>
      <vt:lpstr>Презентация PowerPoint</vt:lpstr>
      <vt:lpstr>Презентация PowerPoint</vt:lpstr>
      <vt:lpstr>Для положительной мотивации деятельности детей используются различные стимулы:  • внешние стимулы (новизна, необычность объекта); • тайна, сюрприз; • мотив помощи; • познавательный момент (почему так); • ситуация выбора.  В    целях    мониторинга    эффективности    разработанной    системы, провела мониторинг с детьми и опрос среди родителей по развитию познавательной активности в процесс экспериментальной деятельности.  </vt:lpstr>
      <vt:lpstr>      Мной была разработана система экологических игр:  «Пищевая цепочка луга»  «Пищевая цепочка водоема»  «Пищевая цепочка леса»  «С чем нельзя идти в лес»  «Угадай по описанию»               </vt:lpstr>
      <vt:lpstr>ТРЕБОВАНИЯ К МЕТОДИКЕ ПРОВЕДЕНИЯ ИГР: 1. Сделать игры занимательными, избежать сухости, сохранить в игре то, что ее отличало бы от занятий (бесед, рассказов) и дидактических упражнений. Занимательность должна заключаться в правилах, побуждающих ребенка думать. Кроме того, широко используются такие игровые элементы, как сговор, жеребьевка, считалочка, разыгрывание фантов, соревнование. Разыгрывание фантов, которым заканчивается большинство игр, интересно само по себе и требует от детей находчивости, умения владеть собой, перевоплощаться («Превратись в дедушку», «Стань пчелой», «Сядь на пол и встань без помощи рук» и т. п.). 2. Создать условия для умственной и двигательной активности всех играющих детей.  Правила  игры  не должны  строиться  так,  чтобы играли двое, а остальные ждали своей очереди. Активны должны быть все: одни загадывают, другие отгадывают; одни называют предметы, другие   их   отсчитывают;   одни   придумывают   рассказы-небылицы, другие слушают их и затем разоблачают и т. д. Дидактические игры могут проводиться как во время занятий (как целое занятие, или часть его), так и в часы игр. Если воспитатель хочет закрепить или уточнить те или иные знания, полученные на занятиях, он проводит игру на материале этих занятий.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 Этапы работы, формы организации детской деятельности, методы и приемы. I  Этап. Обогащение  знаний. Задачи:        1. Расширение кругозора.        2.Воспитание познавательного интереса. Формы организации: в основном, специально организованные НОД, экскурсии и совместная деятельность. Методы и приемы: чтение, показ иллюстраций, экскурсии, посещение библиотеки, организация передвижной библиотеки на базе группы, организация элементарной экспериментальной деятельности.                                                                                                                                                        </vt:lpstr>
      <vt:lpstr>II Этап.  Обучение приемам исследовательской деятельности.   Задачи:      1. Помочь   детям   освоить   элементарные   приемы            исследовательской  деятельности.      2. Воспитание    культуры    умственного    труда,    умения            работать    в  коллективе.      3. Формы организации: те же.   </vt:lpstr>
      <vt:lpstr>III Этап. Создание условий для самостоятельной  проектно-исследовательской деятельности  Задачи:  1. Поощрение самостоятельности и творчества. 2. Поддержание инициативы. Формы организации детской деятельности: совместная деятельность (малыми группами, парами и т.д.), самостоятельная детская деятельность.   Методы и приемы: самостоятельная деятельность в лаборатории «Почемучка», центре преобразования «Мастерилка», в игротеке (настольные игры «В космических просторах», «Мои друзья», «Почемучка»). Мы работаем в тесном контакте с другими специалистами детского сада. Большую помощь в работе оказывает педагог психолог, он осуществляет контроль за развитием детей, проводит консультации для родителей и педагогов инструктор по физическому развитию и музыкальный руководитель широко используют в своей практике проблемные ситуации, моделирование. Это положительно сказывается на развитии детей. </vt:lpstr>
      <vt:lpstr>Организация предметно-развивающей среды.         Для выполнения поставленных перед нами задач мы продумали организацию предметно-развивающей среды в группе. Мы создали в группе микроблоки, для которых прописали образовательные задачи, предметное содержание среды и предполагаемую деятельность детей.  Взаимодействие с семьей.       Известно, что ни одну воспитательную или образовательную задачу нельзя успешно решить без плодотворного контакта с семьей. Свое общение с родителями строим на основе сотрудничества. Используем различные формы взаимодействия с семьей: наглядные, словесные, практические. Работа организуемая с семьей : помогает   нацелить   родителей   на   необходимость   поддержания   в ребенке пытливости, любознательности; сплачивает семью (многие задания выполняются совместно); позволяет   вовлечь   родителей   в   единое   с   ДОУ   образовательное пространство. </vt:lpstr>
      <vt:lpstr>Заключение.  В результате проделанной работы мы убедились, что проектно-исследовательская деятельность оказывает позитивное влияние на развитие познавательных способностей. Несомненно, положительными моментами использования проектно-исследовательской деятельности стало то, что: а) в  процессе   исследовательской  работы  у  детей  стала       проявляться культура мышления; б) появилось умение видеть проблему; в) появилось умение выдвигать гипотезы; г)  умение задавать вопросы; д) умение давать определения некоторым понятиям; е) сформировались классификационные умения; ж) появилось умения выдвигать идеи и их оценивать; з) появились навыки исследовательского поведения. </vt:lpstr>
      <vt:lpstr>                                                   ПРИМЕРНЫЕ ПРОЕКТЫ ИССЛЕДОВАТЕЛЬСКОЙ ДЕЯТЕЛЬНОСТИ: ПРОЕКТ «ЗДРАВСТВУЙ, ДЕРЕВО!» I – Й ЭТАП: Выбор цели и объекта наблюдения. На данном этапе необходимо определиться с тем, что станет объектом исследования, причем с одной стороны выбор объекта должен оставаться за детьми, а с другой стороны, педагогу следует направлять процесс принятия решения таким образом, чтобы группа пришла к единому мнению. Для этого педагогу следует обратить внимание детей на определенное растение, рассказать что-нибудь интересное о нем. II – Й ЭТАП: Подготовка необходимых материалов и оборудования. На данном этапе необходимо произвести подготовку всего, что будет требоваться в процессе исследовательской деятельности и при представлении результатов, дошкольник проектный исследовательский образовательный. III – Й ЭТАП: Активная деятельность детей, наблюдения за объектами. На данном этапе деятельность детей состоит в сочинении рассказов и сказок, их иллюстрации, отражении результатов исследований в играх, разработке природоохранных знаков, проведении праздника «День дерева», составлении рекламы дерева, подборе литературы о нем. IV – ЭТАП: Заключительный, подведение итогов проделанной работы, выводы.       </vt:lpstr>
      <vt:lpstr>        ОФОРМЛЕНИЕ  «ДНЕВНИКА НАБЛЮДЕНИЙ»  На первой странице альбома дети должны изобразить портрет дерева и написать его имя, можно использовать и фотографию детей с деревом.  Вторая страница альбома носит называние «Что нужно нашему дереву?». Здесь ребята должны определить и изобразить, что необходимо дереву, без чего оно не может существовать. Обычно дети изображают солнце, поскольку дереву необходимы свет и тепло, воду, почву, ветер, дождевого червя, пчелу. В процессе этой деятельности у детей формируется представление о наличии тесных взаимосвязей растений с объектами живой и неживой природы, и формируется понимание того, что никакой живой организм не может существовать отдельно от других, жизнь зависит от многих факторов.  Третья страница альбома называется «Паспорт нашего дерева». На данной странице фиксируется общая информация о дереве: его возраст, высота, диаметр ствола, соседние деревья, наличие рядом молодых деревьев этого же вида или поросли, наличие птичьих гнезд и т.п.  Остальные страницы альбома предназначены для записи впечатлений, высказываний детей, результатов наблюдений, рисунков детей. Отдельно в альбоме дети должны нарисовать «портрет дерева» в различные сезоны. Страницу, содержащую стихи, загадки, пословицы и поговорки могут помочь сделать родители.</vt:lpstr>
      <vt:lpstr>                ОСНОВНЫЕ ЗАДАЧИ ПРОЕКТА:  1. Выбрать дерево, которое нравится больше всего. Узнать, как       оно называется.  2. Подумать, на что (или на кого) похоже дерево, и подобрать для       него подходящее «имя».  3. Узнать, кто посадил это дерево. Поинтересоваться, не связана ли       с ним какая-нибудь интересная история.  4. Познакомиться со своим деревом - подойти к нему, сказать      «Здравствуй!», шепнуть свое имя, сказать, как его теперь зовут,     обнять, погладить кору, послушать.  5. Подготовить оборудование для исследований и альбом, в котором     отмечаются результаты наблюдений за жизнью дерева.      </vt:lpstr>
      <vt:lpstr>                                 ЭТАПЫ ПРОЕКТОВ: I-Й ЭТАП - ПРОЕКТИРОВАНИЕ •   беседы («Что такое соль и для чего она нужна?», «Что мы хотим     узнать о соли?», «Где можно найти нужную информацию»); •   рассматривание энциклопедий, чтение книг; •   формулировка проблемных вопросов; •   выдвижение гипотез; •   планирование работы.  II-Й ЭТАП – ТЕХНОЛОГИЧЕСКИЙ •   сбор информации из разных источников (энциклопедии, словари,      рассказы взрослых, самостоятельные суждения, телепередачи,       Интернет); •  беседы («Соль в пословицах, поговорках, загадках», «Какая бывает       соль?»); •  сбор образцов соли (морская пищевая, поваренная, каменная,      йодированная, «Экстра», соль для ванн); •   опыты («Растворяется ли соль в воде?», «Как влияет соль на      свойства воды?», «Куда девается соль при испарении?»,       «Выращивание кристаллов»);  •   наблюдения («Как мама использует соль?»).  III-Й ЭТАП – РЕФЛЕКСИВНЫЙ  •  обобщение и систематизация полученных знаний;      фиксирование результатов полученных знаний (фотоальбом,      полезные советы, памятка «Как вырастить кристалл?»,       выращенные кристаллы, слайды «Соляные пещеры»);  •  формулирование выводов;  •  подготовку и проведение презентации.    </vt:lpstr>
      <vt:lpstr>        ДАННЫЙ ПРОЕКТ ОБЪЕДЕНИЛ ТРИ ТЕМЫ ИССЛЕДОВАНИЙ:  • «Такая разная кора» • «Берестяное кружево», • «Кому кроме деревьев нужна кора      (приносит ли кора кому-то пользу)?».  Целью проекта было формирование представлений детей о защитных   функциях коры и ее использовании.   Задачи проекта: формирование     элементарных     научно-экологических     знаний,     доступных пониманию ребенка дошкольного возраста; развитие познавательного интереса к живой природе; формирование первоначальных умений и навыков экологически  грамотного и безопасного для природы и дошкольника поведения; формирование представлений о разнообразии коры и об использовании коры человеком; знакомство детей с корой как природным материалом, используемым для изготовления предметов разного назначения (народные промыслы); знакомство детей с применением коры в медицине. </vt:lpstr>
      <vt:lpstr>                       ЗАКЛЮЧЕНИЕ  • работа должна быть организована таким образом, чтобы каждый    ребенок хотел участвовать в исследованиях, проявлял     инициативу;  • необходимо предоставить детям свободу выбора;  • необходимо избегать назидательности и лозунгов, поскольку       экологически грамотное поведение основывается на понимании,     а не на запоминании. </vt:lpstr>
      <vt:lpstr> ПРОЕКТ «МОЙ ДРУГ – КНИГА»  ЦЕЛЬ: систематизировать знания детей о книге.  Задачи: 1. Познакомить с различными видами книг (учебник, словарь,      энциклопедии и т.д.). Обобщить признаки» разных книг и        уточнить их название.  2. Довести до сведения детей, что тексты бывают: сказочные,       реалистические, научные, познавательные.  3. Обогатить представления детей о структуре текстов: сказок,       рассказов, стихов, лимериков, загадок. </vt:lpstr>
      <vt:lpstr>Формы организации детской деятельности: совместная деятельность (малыми группами, парами и т.д.), самостоятельная детская деятельность.   Методы и приемы: самостоятельная деятельность в лаборатории «Почемучка», центре преобразования «Мастерилка», в игротеке (настольные игры «В космических просторах», «Мои друзья», «Почемучка»). Мы работаем в тесном контакте с другими специалистами детского сада. Большую помощь в работе оказывает педагог психолог, он осуществляет контроль за развитием детей, проводит консультации для родителей и педагогов инструктор по физическому развитию и музыкальный руководитель широко используют в своей практике проблемные ситуации, моделирование. Это положительно сказывается на развитии детей. </vt:lpstr>
      <vt:lpstr>             Организация предметно-развивающей среды.         Для выполнения поставленных перед нами задач мы продумали организацию предметно-развивающей среды в группе. Мы создали в группе микроблоки, для которых прописали образовательные задачи, предметное содержание среды и предполагаемую деятельность детей.  Взаимодействие с семьей.       Известно, что ни одну воспитательную или образовательную задачу нельзя успешно решить без плодотворного контакта с семьей. Свое общение с родителями строим на основе сотрудничества. Используем различные формы взаимодействия с семьей: наглядные, словесные, практические. Работа организуемая с семьей : помогает   нацелить   родителей   на   необходимость   поддержания   в ребенке пытливости, любознательности; сплачивает семью (многие задания выполняются совместно); позволяет   вовлечь   родителей   в   единое   с   ДОУ   образовательное пространство.    </vt:lpstr>
      <vt:lpstr>Заключение.  В результате проделанной работы мы убедились, что проектно-исследовательская деятельность оказывает позитивное влияние на развитие познавательных способностей. Несомненно, положительными моментами использования проектно-исследовательской деятельности стало то, что: а) в  процессе   исследовательской  работы  у  детей  стала       проявляться культура мышления; б) появилось умение видеть проблему; в) появилось умение выдвигать гипотезы; г)  умение задавать вопросы; д) умение давать определения некоторым понятиям; е) сформировались классификационные умения; ж) появилось умения выдвигать идеи и их оценивать; з) появились навыки исследовательского поведения. </vt:lpstr>
      <vt:lpstr>   Во время проведения опытов дети учатся задавать вопросы: "Как это сделать? ", обращаться с просьбами: "Давайте сделаем так", «Давайте посмотрим, что будет, если»: сравнивать два состояния одного и того же объекта и находить не только разницу, но и сходство. Тем самым мы развиваем у детей любознательность, наблюдательность, и умения находить пути решения проблемных ситуаций. Для меня важно, что данная деятельность не задаётся мною заранее в виде той или иной схемы, а строится самими детьми по мере получения ими новых сведений об объекте. Каждую неделю мы посвящаем определенной познавательной теме: «Какие предметы могут плавать», «Свет и тень», «Песочная страна», «Подушка    из    пены»,    и    др.    Изучая    новую   тему,    используем определенную структуру: • постановка, формулирование проблемы (познавательной задачи); • выдвижение предположений, отбор способов проверки, выдвинутых    детьми; • проверка гипотез; • подведение итогов, вывод; • фиксация результатов;   </vt:lpstr>
      <vt:lpstr>Разработала перспективный план по экспериментальной деятельности, с целью развития поисково-познавательной активности о неживой природе (воздух, вода, почва, звук, вес, свет, цвет и др.). Одно из направлений детской экспериментальной деятельности, которое я активно использую, - опыты. Их провожу как на занятиях, так и в свободной самостоятельной и совместной деятельности. Дети с огромным удовольствием проводят опыты с объектами неживой природы: песком, глиной, снегом, воздухом, камнями, водой, магнитом и пр. Например, предлагаю слепить фигурку из мокрого и сухого песка. Дети рассуждают, какой песок лепится, почему. Рассматривая песок через лупу, обнаруживают, что он состоит из мелких кристалликов - песчинок, этим объясняется свойство сухого песка - сыпучесть. По теме: "Волшебница Вода" проводили опыты: "Наливаем - выливаем", "Снежинка на ладошке", "Превращение воды в лёд" и др. В процессе проведения опытов задействую каждого ребёнка. Такие опыты чем-то напоминают ребятам фокусы, они необычны, а главное - дети всё проделывают сами. </vt:lpstr>
      <vt:lpstr>Для положительной мотивации деятельности детей используются различные стимулы:  • внешние стимулы (новизна, необычность объекта); • тайна, сюрприз; • мотив помощи; • познавательный момент (почему так); • ситуация выбора.  В    целях    мониторинга    эффективности    разработанной    системы, провела мониторинг с детьми и опрос среди родителей по развитию познавательной активности в процесс экспериментальной деятельности.      </vt:lpstr>
      <vt:lpstr> Заключительная часть. Наша задача - помочь детям в проведении этих исследований, сделать их полезными. Считается, что в поисково-исследовательской деятельности     дошкольник     получает     возможность     напрямую  удовлетворить присущую ему любознательность, упорядочить свои представления о мире. Поэтому надо учить не всему, а главному, не сумме фактов, а целостному их пониманию, не столько дать максимум информации, сколько научить ориентироваться в её потоке. Развитие исследовательских способностей ребёнка - одна из важнейших задач современного образования.   Знания, полученные в результате собственного эксперимента, исследовательского поиска значительно прочнее и надёжнее для ребёнка тех сведений о мире, что получены репродуктивным путём. Хотелось бы заметить, что представленные в данной работе и в Приложении дидактические игры - это лишь небольшая часть системы использования дидактических как одного из способов руководства познавательной деятельностью дошкольников. В целях решения задач, поставленных в данной части (формирующий эксперимент) практического исследования необходимо простроить систему использования дидактических игр, которая бы предполагала развитие и формирование необходимых компонентов речи являющихся в настоящей курсовой работе одной из немаловажных сторон в познавательном развитии детей дошкольного возраста.  </vt:lpstr>
      <vt:lpstr>             ТРЕБОВАНИЯ К МЕТОДИКЕ ПРОВЕДЕНИЯ ИГР: 1. Сделать игры занимательными, избежать сухости, сохранить в игре то, что ее отличало бы от занятий (бесед, рассказов) и дидактических упражнений. Занимательность должна заключаться в правилах, побуждающих ребенка думать. Кроме того, широко используются такие игровые элементы, как сговор, жеребьевка, считалочка, разыгрывание фантов, соревнование. Разыгрывание фантов, которым заканчивается большинство игр, интересно само по себе и требует от детей находчивости, умения владеть собой, перевоплощаться («Превратись в дедушку», «Стань пчелой», «Сядь на пол и встань без помощи рук» и т. п.). 2. Создать условия для умственной и двигательной активности всех играющих детей.  Правила  игры  не должны  строиться  так,  чтобы играли двое, а остальные ждали своей очереди. Активны должны быть все: одни загадывают, другие отгадывают; одни называют предметы, другие   их   отсчитывают;   одни   придумывают   рассказы-небылицы, другие слушают их и затем разоблачают и т. д. Дидактические игры могут проводиться как во время занятий (как целое занятие, или часть его), так и в часы игр. Если воспитатель хочет закрепить или уточнить те или иные знания, полученные на занятиях, он проводит игру на материале этих занятий.   </vt:lpstr>
      <vt:lpstr>                                 КОНТРОЛЬНЫЙ ЭКСПЕРИМЕНТ  процесс развития речи (пополнение и активизация словаря) посредством применения системы дидактических игр как одного из способов руководства познавательной деятельностью детей выделенной группы использовался тот же материал для обследования состояния речи, в исследования принимали участие те же 12 детей, но уже подготовительной группы. Система работы по использованию дидактических игр как способа руководства познавательным развитием ребенка включала: коррекцию выявленных недостатков в речевом развитии коррекцию познавательных способностей дошкольников посредством применения системы дидактических игр. Контрольный эксперимент проводился в середине сентября 2013 - 14 уч. года, т.е. когда те же дети уже перешли в подготовительную группу.    </vt:lpstr>
      <vt:lpstr> Результаты    выполнения    заданий    в    контрольном   эксперименте (согласно Протокола выполнения заданий): </vt:lpstr>
      <vt:lpstr>        РЕЗУЛЬТАТЫ МОНИТОРИНГА                 РЕЧЕВОГО РАЗВИТИЯ   КОНТРОЛЬНЫЙ ЭКСПЕРИМЕНТ (СЕНТЯБРЬ 2013-2014 УЧ. ГОДА)  Следует остановиться,  как и  в  констатирующем эксперименте на анализе выполнения заданий по каждому из изученных компонентов речи: лексический уровень речи - состояние словаря, грамматическое оформление речи - состояние грамматического строя речи и состояния связной речи. Таким образом, </vt:lpstr>
      <vt:lpstr>                              ЗАКЛЮЧЕНИЕ      Дошкольное образование является первой ступенью общей педагогической системы, поэтому дошкольное образовательное учреждение можно рассматривать как часть этой системы. Являясь государственным институтом, дошкольное учреждение создается обществом для решения конкретных целей, отраженных в Законе Российской Федерации «Об образовании», и поэтому выполняет его социальный заказ, направленный развитие и образование грамотного, социально активного, умелого, трудолюбивого, интеллектуально зрелого человека.          Отсюда следует, что уровень развития мыслительных процессов напрямую зависит от уровня речевого развития, и поэтому развитие познавательной деятельности должно быть неотрывно связано с речевым развитием, а так как слово выполняет не только номинативную функцию, то чем обширнее словарь дошкольника, тем он успешнее будет в учении, тем у него становится выше уровень обучаемости.       Сущность игры как ведущего вида деятельности заключается в том, что дети отражают в ней различные стороны жизни, особенности взаимоотношений взрослых, уточняют свои знания об окружающей действительности.          Психологи и педагоги-практики разработали принципы, содержание и методы   умственного   воспитания   детей,   позволяющие   повысить  обучающий эффект образования, что по сути является дидактической игрой.    </vt:lpstr>
      <vt:lpstr>          В моей работе  рассмотрена проблема использования дидактической игры как способа руководства познавательной деятельностью детей старшего дошкольного возраста с этой целью осуществлен анализ психолого-педагогической литературы по проблеме, сформулирована гипотеза исследования, сделан отбор диагностического инструментария, проведен анализ речевого развития старших дошкольников (экспериментальная группа), осуществлен отбор содержания дидактических игр с целью построения системы работы по применению дидактических игр как способа руководства познавательным развитием дошкольника, проведен собственно формирующий эксперимент и получены результаты, которые смогли подтвердить выдвинутую гипотезу исследования.                  Также, согласно задачам данной работы, была самостоятельно разработана дидактическая игра, в соответствии с рекомендациями Н.С. Михайленко, Н.А. Коротковой; разработаны методические рекомендации по использованию дидактической игры, для развития познавательной деятельности старших дошкольников. </vt:lpstr>
      <vt:lpstr>Презентация PowerPoint</vt:lpstr>
      <vt:lpstr>Презентация PowerPoint</vt:lpstr>
    </vt:vector>
  </TitlesOfParts>
  <Company>WareZ Provider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www.PHILka.RU</dc:creator>
  <cp:lastModifiedBy>xxxx</cp:lastModifiedBy>
  <cp:revision>112</cp:revision>
  <cp:lastPrinted>2014-03-20T10:26:09Z</cp:lastPrinted>
  <dcterms:created xsi:type="dcterms:W3CDTF">2014-03-18T09:24:50Z</dcterms:created>
  <dcterms:modified xsi:type="dcterms:W3CDTF">2015-03-15T17:03:43Z</dcterms:modified>
</cp:coreProperties>
</file>