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69" r:id="rId6"/>
    <p:sldId id="258" r:id="rId7"/>
    <p:sldId id="259" r:id="rId8"/>
    <p:sldId id="260" r:id="rId9"/>
    <p:sldId id="261" r:id="rId10"/>
    <p:sldId id="272" r:id="rId11"/>
    <p:sldId id="273" r:id="rId12"/>
    <p:sldId id="262" r:id="rId13"/>
    <p:sldId id="271" r:id="rId14"/>
    <p:sldId id="263" r:id="rId15"/>
    <p:sldId id="264" r:id="rId16"/>
    <p:sldId id="265" r:id="rId17"/>
    <p:sldId id="274" r:id="rId18"/>
    <p:sldId id="275" r:id="rId19"/>
    <p:sldId id="276" r:id="rId20"/>
    <p:sldId id="278" r:id="rId21"/>
    <p:sldId id="279" r:id="rId22"/>
    <p:sldId id="280" r:id="rId23"/>
    <p:sldId id="277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6" r:id="rId39"/>
    <p:sldId id="297" r:id="rId40"/>
    <p:sldId id="298" r:id="rId41"/>
    <p:sldId id="300" r:id="rId42"/>
    <p:sldId id="301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92" autoAdjust="0"/>
    <p:restoredTop sz="94660"/>
  </p:normalViewPr>
  <p:slideViewPr>
    <p:cSldViewPr>
      <p:cViewPr varScale="1">
        <p:scale>
          <a:sx n="72" d="100"/>
          <a:sy n="72" d="100"/>
        </p:scale>
        <p:origin x="-90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452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861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052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2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48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23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6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1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325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342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FBA0C-BDD9-44F1-B89A-D23C2564BEFC}" type="datetimeFigureOut">
              <a:rPr lang="ru-RU" smtClean="0"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60F6F-C64F-4770-85EB-CA7FD020CC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00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7496" y="2636912"/>
            <a:ext cx="4536504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Из истории 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Конституции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России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5105400"/>
            <a:ext cx="6400800" cy="1752600"/>
          </a:xfrm>
        </p:spPr>
        <p:txBody>
          <a:bodyPr/>
          <a:lstStyle/>
          <a:p>
            <a:r>
              <a:rPr lang="ru-RU" dirty="0" smtClean="0"/>
              <a:t>Подготовила Иванушкина Наталья Николаевна, учитель истории МБОУ СОШ № 22 г. Брянска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63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85" y="188641"/>
            <a:ext cx="4216827" cy="357704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Говоря о зарождении конституционного процесса в России, также нельзя не отметить «Русскую правду» П.И.Пестеля, «Манифест к русскому народу» Северного общества декабристов, а также «Конституцию» Н.М.Муравьёва, составленную в 1821 – 1825 годах.</a:t>
            </a:r>
          </a:p>
          <a:p>
            <a:r>
              <a:rPr lang="ru-RU" dirty="0" smtClean="0"/>
              <a:t>Основой всех конституционных проектов декабристов стали идеи эпохи Просвещения.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795869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01126" y="3581022"/>
            <a:ext cx="46428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Восстание декабристов 14 декабря 1825 года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65688"/>
            <a:ext cx="2181225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41" y="4169617"/>
            <a:ext cx="399097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737" y="3817396"/>
            <a:ext cx="2234494" cy="296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78637" y="3817396"/>
            <a:ext cx="1427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Пестель П.И.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978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188640"/>
            <a:ext cx="4038600" cy="626469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По проекту </a:t>
            </a:r>
            <a:r>
              <a:rPr lang="ru-RU" dirty="0" err="1" smtClean="0"/>
              <a:t>Муравьёва</a:t>
            </a:r>
            <a:r>
              <a:rPr lang="ru-RU" dirty="0" smtClean="0"/>
              <a:t> формой государства признавалась конституционная монархия, законодательная власть передавалась Народному вече, исполнительная – наследственному монарху, судебная – Верховному судилищу. Отменялось крепостное право, при этом владения помещиков сохранялись за старыми хозяевами, а освобождённые крестьяне получали до двух десятин пахотной земли на двор. Провозглашалось равенство всех граждан перед законом, свобода слова, печати и вероисповеданий. </a:t>
            </a:r>
            <a:r>
              <a:rPr lang="ru-RU" dirty="0" err="1" smtClean="0"/>
              <a:t>Н.М.Муравьёв</a:t>
            </a:r>
            <a:r>
              <a:rPr lang="ru-RU" dirty="0" smtClean="0"/>
              <a:t> придерживался очень умеренных позиций, сведя в один документ многие нереализованные конституционные проекты эпохи Александра </a:t>
            </a:r>
            <a:r>
              <a:rPr lang="en-US" dirty="0" smtClean="0"/>
              <a:t>I.</a:t>
            </a:r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32892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48064" y="6254945"/>
            <a:ext cx="3212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Никита Михайлович Муравьёв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7648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0" y="260648"/>
            <a:ext cx="4398640" cy="64807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Государем –реформатором по праву считается Александр </a:t>
            </a:r>
            <a:r>
              <a:rPr lang="en-US" dirty="0" smtClean="0"/>
              <a:t>II </a:t>
            </a:r>
            <a:r>
              <a:rPr lang="ru-RU" dirty="0" smtClean="0"/>
              <a:t>(годы правления: 1855 – 1881). При нём были приняты Земское положение 1864 года, Городовое положение 1870 года, Судебные уставы 1864 года, отменено крепостное право, проведены реформы народного образования, цензуры, отменены телесные наказания.</a:t>
            </a:r>
          </a:p>
          <a:p>
            <a:r>
              <a:rPr lang="ru-RU" dirty="0" smtClean="0"/>
              <a:t>В 1881 году Александр </a:t>
            </a:r>
            <a:r>
              <a:rPr lang="en-US" dirty="0" smtClean="0"/>
              <a:t>II </a:t>
            </a:r>
            <a:r>
              <a:rPr lang="ru-RU" dirty="0" smtClean="0"/>
              <a:t>был убит, когда направлялся подписывать Конституцию, и получившую название «Конституция Лорис-Меликова».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125666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6216947"/>
            <a:ext cx="2559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Император Александр </a:t>
            </a:r>
            <a:r>
              <a:rPr lang="en-US" dirty="0" smtClean="0"/>
              <a:t>II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305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64"/>
            <a:ext cx="7812360" cy="6848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16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88640"/>
            <a:ext cx="4038600" cy="64087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Конституции Лорис-Меликова предусматривалось ограничение административного произвола, расширение земского и городского самоуправлении, ослабление цензуры, некоторые финансовые и экономические меры, в том числе завершение крестьянской реформы.</a:t>
            </a:r>
          </a:p>
          <a:p>
            <a:r>
              <a:rPr lang="ru-RU" dirty="0" smtClean="0"/>
              <a:t>С гибелью императора конституционный процесс в России был прерван.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" y="0"/>
            <a:ext cx="3981062" cy="463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89040"/>
            <a:ext cx="2088232" cy="2926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252326"/>
            <a:ext cx="2267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М.Т.Лорис-Меликов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725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692696"/>
            <a:ext cx="4038600" cy="588033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Из-за убийства отца террористами, Император Александр </a:t>
            </a:r>
            <a:r>
              <a:rPr lang="en-US" dirty="0" smtClean="0"/>
              <a:t>III </a:t>
            </a:r>
            <a:r>
              <a:rPr lang="ru-RU" dirty="0" smtClean="0"/>
              <a:t>(годы правления: 1881 – 1894) был преисполнен ненависти к Конституции, и проект «Конституции Лорис-Меликова» был отклонён. В стране был установлен жёсткий режим самодержавия и абсолютной монархии.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40"/>
            <a:ext cx="415013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24128" y="6203694"/>
            <a:ext cx="2617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Император Александр </a:t>
            </a:r>
            <a:r>
              <a:rPr lang="en-US" dirty="0" smtClean="0"/>
              <a:t>III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276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43415" y="0"/>
            <a:ext cx="4400585" cy="3933056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Вместе с тем, после победы в русско-турецкой войне и освобождения Болгарии, в Санкт-Петербурге для Болгарии была разработана конституция: в соответствии с ней страна приобретала статус конституционной монархии. Власть монарха была ограничена. Также, согласно Берлинскому договору 1878 года, претендент на болгарский престол должен был получить одобрение русского царя.</a:t>
            </a:r>
          </a:p>
          <a:p>
            <a:r>
              <a:rPr lang="ru-RU" dirty="0" smtClean="0"/>
              <a:t>В мае 1881 года князь Болгарии Александр Батенберг совершил государственный переворот и отменил Конституцию. Александр </a:t>
            </a:r>
            <a:r>
              <a:rPr lang="en-US" dirty="0" smtClean="0"/>
              <a:t>III </a:t>
            </a:r>
            <a:r>
              <a:rPr lang="ru-RU" dirty="0" smtClean="0"/>
              <a:t>принудил князя конституцию восстановить.</a:t>
            </a:r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119" y="2564904"/>
            <a:ext cx="2664296" cy="4199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4383495"/>
            <a:ext cx="191110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Город</a:t>
            </a:r>
          </a:p>
          <a:p>
            <a:r>
              <a:rPr lang="ru-RU" dirty="0" smtClean="0"/>
              <a:t> Велико Тырново,</a:t>
            </a:r>
          </a:p>
          <a:p>
            <a:r>
              <a:rPr lang="ru-RU" dirty="0" smtClean="0"/>
              <a:t>Где была принята</a:t>
            </a:r>
          </a:p>
          <a:p>
            <a:r>
              <a:rPr lang="ru-RU" dirty="0" smtClean="0"/>
              <a:t>Болгарская </a:t>
            </a:r>
          </a:p>
          <a:p>
            <a:r>
              <a:rPr lang="ru-RU" dirty="0" smtClean="0"/>
              <a:t>конституция</a:t>
            </a: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786" y="3954511"/>
            <a:ext cx="4551214" cy="277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105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60648"/>
            <a:ext cx="4038600" cy="601815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Предпосылки перехода от монархии к республике стало опубликование «Манифеста» 6 августа 1905 года во время правления Императора Николая </a:t>
            </a:r>
            <a:r>
              <a:rPr lang="en-US" dirty="0" smtClean="0"/>
              <a:t>II </a:t>
            </a:r>
            <a:r>
              <a:rPr lang="ru-RU" dirty="0" smtClean="0"/>
              <a:t>(годы правления: 1894 – 1917). В соответствии с ним была учреждена Государственная  Дума, ставшая первым парламентом в России, закрепившим избирательные права граждан.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052559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6278798"/>
            <a:ext cx="2350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Император Николай </a:t>
            </a:r>
            <a:r>
              <a:rPr lang="en-US" dirty="0" smtClean="0"/>
              <a:t>II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8310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4038600" cy="633670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«Высочайший манифест об усовершенствовании государственного порядка» (Октябрьский манифест), вышедший 17 октября 1905 года, провозглашал основные права и свободы: неприкосновенность личности, свободу совести, слова, собраний, союзов и избирательные права. Манифест от 19 октября 1905 года объявлял о создании в России Совета Министров – нового правительственного органа. Такие указы, как «О переустройстве учреждения Государственного  совета» (от 20 февраля 1906 года), наравне с «Основными государственными законами» (от 23 апреля 1906 года) также имели большое конституционное значение.</a:t>
            </a:r>
            <a:endParaRPr lang="ru-RU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41133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5356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Конституционное становление прервала Октябрьская революция 1917 года</a:t>
            </a:r>
            <a:endParaRPr lang="ru-RU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25" y="1562518"/>
            <a:ext cx="8748464" cy="5295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67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Конституция - это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Основной закон государства, который определяет его общественное и государственное устройство, основа всего законодательства страны.</a:t>
            </a:r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3"/>
            <a:ext cx="4032448" cy="517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7249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Конституция РСФСР 1918 г.</a:t>
            </a:r>
          </a:p>
        </p:txBody>
      </p:sp>
      <p:sp>
        <p:nvSpPr>
          <p:cNvPr id="32771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С именем В.И.Ленина (глава советского правительства с 1917 по 1924 год) связано опубликование первой Конституции (Основного закона) РСФСР 1918 года. </a:t>
            </a:r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628775"/>
            <a:ext cx="4319587" cy="395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051050" y="5805488"/>
            <a:ext cx="12874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В.И.Ленин</a:t>
            </a:r>
          </a:p>
        </p:txBody>
      </p:sp>
    </p:spTree>
    <p:extLst>
      <p:ext uri="{BB962C8B-B14F-4D97-AF65-F5344CB8AC3E}">
        <p14:creationId xmlns:p14="http://schemas.microsoft.com/office/powerpoint/2010/main" val="412256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476250"/>
            <a:ext cx="4316413" cy="59769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smtClean="0">
                <a:latin typeface="Arial" charset="0"/>
              </a:rPr>
              <a:t>Основные её принципы были разработаны в ходе борьбы трудящихся за Советскую власть, многие из них оражены в первых декретах Советской власти, а также в документах Всероссийских съездов Советов.</a:t>
            </a:r>
          </a:p>
          <a:p>
            <a:pPr>
              <a:lnSpc>
                <a:spcPct val="90000"/>
              </a:lnSpc>
            </a:pPr>
            <a:r>
              <a:rPr lang="ru-RU" sz="2400" smtClean="0">
                <a:latin typeface="Arial" charset="0"/>
              </a:rPr>
              <a:t>Отредактированный текст Конституции был опубликован 19 июля 1918 года, и с этого момента Основной Закон РСФСР вступил в действие</a:t>
            </a:r>
          </a:p>
        </p:txBody>
      </p:sp>
      <p:pic>
        <p:nvPicPr>
          <p:cNvPr id="33799" name="Picture 7" descr="411px-Обложка_Конституции_РСФСР_1918_года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476250"/>
            <a:ext cx="4143375" cy="604837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4093015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88640"/>
            <a:ext cx="4182616" cy="63367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 Конституции Россия провозглашалась федеративной республикой всех трудящихся города и деревни. Высшим органом власти в стране объявлялся Всероссийский съезд Советов. На время между съездами этими функциями обладал Всероссийский центральный исполнительный комитет (ВЦИК) – высший законодательный, распорядительный и контрольный орган республики. Совет народных комиссаров (СНК) должен был заниматься вопросами общего управления – т.е. фактически являлся высшим органом исполнительной власти. На местах власть также принадлежала Советам.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0648"/>
            <a:ext cx="463461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29000"/>
            <a:ext cx="4752528" cy="320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0330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5400" y="0"/>
            <a:ext cx="4038600" cy="378903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Система Советов формировалась по принципу делегирования. Это означало, что население непосредственно выбирало только депутатов Советов самого низового звена. Все вышестоящие Советы, вплоть до съезда Советов, формировались из представителей нижестоящих Советов. 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952" y="3705542"/>
            <a:ext cx="4378194" cy="2770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18" y="116632"/>
            <a:ext cx="524636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25" y="3645024"/>
            <a:ext cx="445770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839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В соответствии с духом эпохи решались и экономические вопросы. Конституция провозглашала задачу уничтожения эксплуатации, отмену частной собственности на землю, подтверждала декрет о рабочем контроле и переход банков в собственность государства, вводила всеобщую трудовую повинность. Конституция регулировала национальные, конфессиональные и социальные вопросы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26184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6016" y="5962692"/>
            <a:ext cx="43050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Город Вольск. Обелиск в память принятия</a:t>
            </a:r>
          </a:p>
          <a:p>
            <a:r>
              <a:rPr lang="ru-RU" dirty="0" smtClean="0"/>
              <a:t> первой Конституции 1918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34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Конституция СССР 1924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5301208"/>
            <a:ext cx="8435280" cy="132901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После образования СССР появилась потребность в принятии новой конституции. Конституционное закрепление нового государства произошло 31 января 1924 года на </a:t>
            </a:r>
            <a:r>
              <a:rPr lang="en-US" dirty="0" smtClean="0"/>
              <a:t>II </a:t>
            </a:r>
            <a:r>
              <a:rPr lang="ru-RU" dirty="0" smtClean="0"/>
              <a:t>Всесоюзном  съезде Советов.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264696" cy="4076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085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260648"/>
            <a:ext cx="40386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 своему содержанию Конституция СССР 1924 года очень специфична. Фактически она состояла из двух ранее принятых документов: Декларации и Договоре об образовании СССР. Поэтому она целиком была посвящена вопросам соотношения прав союзного центра и республик, а также системе высших органов власти и управления союзного государства. Высшим органом власти становился </a:t>
            </a:r>
            <a:r>
              <a:rPr lang="ru-RU" dirty="0"/>
              <a:t>С</a:t>
            </a:r>
            <a:r>
              <a:rPr lang="ru-RU" dirty="0" smtClean="0"/>
              <a:t>ъезд Советов СССР, а между съездами ЦИК СССР, состоявший из двух палат: Совета Союза и Совета Национальностей. Высший орган управления – Совет Народных Комиссаров СССР.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3384376" cy="2343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File:Deklaracia SSS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60648"/>
            <a:ext cx="4104456" cy="638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723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32040" y="188640"/>
            <a:ext cx="4211960" cy="64807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отличии от других конституций, в ней не содержалось характеристики общественного устройства, прав и обязанностей граждан, конструкции местных органов власти, избирательной системы. Все эти вопросы были закреплены позже в новой Конституции РСФСР 1925 года. Она учитывала опыт развития законодательства за годы, прошедшие после завершения гражданской войны, факт создания СССР, но в целом сохраняла преемственность с первой Советской Конституцией 1918 года.</a:t>
            </a:r>
            <a:endParaRPr lang="ru-RU" dirty="0"/>
          </a:p>
        </p:txBody>
      </p:sp>
      <p:pic>
        <p:nvPicPr>
          <p:cNvPr id="5" name="Picture 10" descr="Рисунок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233" y="3501008"/>
            <a:ext cx="3888432" cy="3213675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6" name="Picture 9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6632"/>
            <a:ext cx="4413842" cy="3202563"/>
          </a:xfrm>
          <a:prstGeom prst="rect">
            <a:avLst/>
          </a:prstGeom>
          <a:noFill/>
          <a:ln w="76200">
            <a:solidFill>
              <a:srgbClr val="FFFF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62993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Конституция СССР 1936 года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150879"/>
            <a:ext cx="5832648" cy="3456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251520" y="4797152"/>
            <a:ext cx="8640960" cy="168905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Конституция1936 года получила название «Конституции победившего социализма», «сталинская». Конституция провозгласила, что социализм в СССР победил и в основном построен.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00126" y="2780928"/>
            <a:ext cx="2843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Делегаты VIII Чрезвычайного съезда Советов</a:t>
            </a:r>
          </a:p>
          <a:p>
            <a:r>
              <a:rPr lang="ru-RU" i="1" dirty="0"/>
              <a:t>голосуют за принятие конституции СССР,</a:t>
            </a:r>
          </a:p>
          <a:p>
            <a:r>
              <a:rPr lang="ru-RU" i="1" dirty="0"/>
              <a:t>Москва, декабрь 1936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988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260648"/>
            <a:ext cx="4038600" cy="63367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Это означало, что установлена диктатура пролетариата, уничтожена частная собственность и эксплуататорские классы, победили социалистические производственные отношения..</a:t>
            </a:r>
          </a:p>
          <a:p>
            <a:r>
              <a:rPr lang="ru-RU" dirty="0" smtClean="0"/>
              <a:t>Экономической основой провозглашалась плановая социалистическая система хозяйства, опирающаяся на социалистическую собственность в двух её формах – государственную и колхозно-кооперативную.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104456" cy="6371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905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64088" y="116632"/>
            <a:ext cx="3682752" cy="626469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Элементы конституционной монархии наличествовали в России в начале XVII века — власть царя Василия Шуйского была ограничена крестоцеловальной записью</a:t>
            </a:r>
          </a:p>
          <a:p>
            <a:r>
              <a:rPr lang="ru-RU" b="1" dirty="0" smtClean="0"/>
              <a:t>Крестоцелова́льная запись </a:t>
            </a:r>
            <a:r>
              <a:rPr lang="ru-RU" dirty="0" smtClean="0"/>
              <a:t>— документ о принятии присяги, сопровождавшейся целованием креста.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686"/>
            <a:ext cx="4774178" cy="6274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11238" y="6381328"/>
            <a:ext cx="2190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Василий </a:t>
            </a:r>
            <a:r>
              <a:rPr lang="en-US" dirty="0" smtClean="0"/>
              <a:t>IV </a:t>
            </a:r>
            <a:r>
              <a:rPr lang="ru-RU" dirty="0" smtClean="0"/>
              <a:t>Шуйский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3570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7504" y="476672"/>
            <a:ext cx="4254624" cy="638132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Впервые в истории Советского государства всем гражданам предоставлялись равные права.</a:t>
            </a:r>
            <a:endParaRPr lang="en-US" dirty="0" smtClean="0"/>
          </a:p>
          <a:p>
            <a:r>
              <a:rPr lang="ru-RU" dirty="0" smtClean="0"/>
              <a:t>Труд в СССР являлся обязанностью и делом чести каждого способного к труду гражданина. Осуществлялся принцип социализма: «от каждого по его способности, каждому – по его труду».</a:t>
            </a:r>
          </a:p>
          <a:p>
            <a:r>
              <a:rPr lang="ru-RU" dirty="0" smtClean="0"/>
              <a:t>Провозглашалась неприкосновенность личности и тайна переписки</a:t>
            </a:r>
          </a:p>
          <a:p>
            <a:r>
              <a:rPr lang="ru-RU" dirty="0" smtClean="0"/>
              <a:t>Но по-прежнему был узаконен режим подавления политических оппонентов.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17032"/>
            <a:ext cx="3319873" cy="3043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893" y="116631"/>
            <a:ext cx="4472001" cy="3398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44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Для своего времени Конституция СССР 1936 года была самой демократической конституцией в мире.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632848" cy="5342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9647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Конституция СССР 1977 года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54888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Новая Конституция СССР 1977 года вошла в историю как «Конституция развитого социализма». Она была принята на внеочередной седьмой сессии Верховного Совета СССР девятого созыва 7 октября 1977 года и получила название «брежневской»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400309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7584" y="6093296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Генеральный секретарь</a:t>
            </a:r>
          </a:p>
          <a:p>
            <a:r>
              <a:rPr lang="ru-RU" i="1" dirty="0"/>
              <a:t>ЦК КПСС Л.И. Брежнев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816424" cy="2717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7118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332656"/>
            <a:ext cx="4038600" cy="597666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соответствии с шестой статьёй нового основного закона была закреплена однопартийная политическая система. КПСС объявлялась руководящей и направляющей силой советского общества, ядром его политической системы.</a:t>
            </a:r>
          </a:p>
          <a:p>
            <a:r>
              <a:rPr lang="ru-RU" dirty="0" smtClean="0"/>
              <a:t>Конечной целью общественного развития было объявлено построение бесклассового коммунистического общества.</a:t>
            </a:r>
          </a:p>
          <a:p>
            <a:r>
              <a:rPr lang="ru-RU" dirty="0" smtClean="0"/>
              <a:t>В основу организации государственной власти был положен принцип верховенства Советов, а государство объявлялось главным инструментом построения социализма и коммунизма.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04664"/>
            <a:ext cx="4469639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33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88024" y="476672"/>
            <a:ext cx="4038600" cy="62646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Был закреплён приоритет государственных интересов над интересами личности и правами человека.</a:t>
            </a:r>
          </a:p>
          <a:p>
            <a:r>
              <a:rPr lang="ru-RU" dirty="0" smtClean="0"/>
              <a:t>Провозглашалась социальная однородность, становление новой исторической общности людей – советского народа.</a:t>
            </a:r>
          </a:p>
          <a:p>
            <a:r>
              <a:rPr lang="ru-RU" dirty="0" smtClean="0"/>
              <a:t>Последняя Конституция СССР подтвердила федерализм национально-государственных образований, отказавшись от перехода к территориальному федерализму.</a:t>
            </a:r>
            <a:endParaRPr lang="ru-RU" dirty="0"/>
          </a:p>
        </p:txBody>
      </p:sp>
      <p:pic>
        <p:nvPicPr>
          <p:cNvPr id="1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32048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9453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332656"/>
            <a:ext cx="4038600" cy="62646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1990 году, в период Перестройки, были приняты значительные поправки в Конституцию СССР 1977 года. Это дало повод говорить о замене «брежневской» конституции на «горбачёвскую».</a:t>
            </a:r>
          </a:p>
          <a:p>
            <a:r>
              <a:rPr lang="ru-RU" dirty="0" smtClean="0"/>
              <a:t>В конце 80 – начале 90-х годов ХХ века </a:t>
            </a:r>
            <a:r>
              <a:rPr lang="ru-RU" dirty="0" err="1" smtClean="0"/>
              <a:t>М.С.Горбачёв</a:t>
            </a:r>
            <a:r>
              <a:rPr lang="ru-RU" dirty="0" smtClean="0"/>
              <a:t>, осознавая новые нарождающиеся общественные ожидания, принимает решение о создании института Президента в стране и  отмене  шестой статьи Конституции.</a:t>
            </a:r>
          </a:p>
          <a:p>
            <a:r>
              <a:rPr lang="ru-RU" dirty="0" smtClean="0"/>
              <a:t>Этот шаг Горбачёва окончился неудачей, т.к. не был связан с волеизлиянием граждан страны.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332656"/>
            <a:ext cx="4505867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92080" y="5661248"/>
            <a:ext cx="3259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Президент СССР М.С. Горбачёв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Конституция Российской </a:t>
            </a:r>
            <a:br>
              <a:rPr lang="ru-RU" dirty="0" smtClean="0"/>
            </a:br>
            <a:r>
              <a:rPr lang="ru-RU" dirty="0" smtClean="0"/>
              <a:t>Федерации  1993 года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889050"/>
            <a:ext cx="4038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После распада СССР в новых исторических условиях Россия, как и другие союзные республики, провозгласила свою независимость («Декларация о государственном суверенитете РСФСР от 12 июня 1990 года).</a:t>
            </a:r>
          </a:p>
          <a:p>
            <a:r>
              <a:rPr lang="ru-RU" dirty="0" smtClean="0"/>
              <a:t>В 1993 году Президент РФ Б.Н.Ельцин созвал Конституционное совещание для  разработки новой Конституции.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800"/>
            <a:ext cx="3642105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568" y="6237312"/>
            <a:ext cx="2829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Президент РФ Б.Н. Ельцин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084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4038600" cy="633670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Референдум по принятию новой Конституции был проведён 12 декабря 1993 года одновременно с выборами законодательного органа России – Федерального Собрания.</a:t>
            </a:r>
          </a:p>
          <a:p>
            <a:r>
              <a:rPr lang="ru-RU" dirty="0" smtClean="0"/>
              <a:t>Конституция была принята в сложный переходный период и стала одним из важнейших факторов стабилизации новых государственных и экономических структур.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824536" cy="3291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573016"/>
            <a:ext cx="4608512" cy="307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363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04664"/>
            <a:ext cx="3096344" cy="6120680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Нормы, изложенные в Конституции Российской Федерации 1993 года, абстрактны, основная их цель – закрепление наиболее важных положений в общественных отношениях.</a:t>
            </a:r>
          </a:p>
          <a:p>
            <a:r>
              <a:rPr lang="ru-RU" dirty="0" smtClean="0"/>
              <a:t>Конституция РФ закрепляет идеологические, политические и юридические особенности государства.</a:t>
            </a:r>
          </a:p>
          <a:p>
            <a:r>
              <a:rPr lang="ru-RU" dirty="0" smtClean="0"/>
              <a:t>Данный документ имеет высшую юридическую силу, поэтому все законы России должны соответствовать ему.</a:t>
            </a:r>
          </a:p>
          <a:p>
            <a:r>
              <a:rPr lang="ru-RU" dirty="0" smtClean="0"/>
              <a:t>Конституция последовательно проводит принцип разделения властей, усовершенствует федеральное устройство.</a:t>
            </a:r>
            <a:endParaRPr lang="ru-RU" dirty="0"/>
          </a:p>
        </p:txBody>
      </p:sp>
      <p:pic>
        <p:nvPicPr>
          <p:cNvPr id="1026" name="Picture 2" descr="C:\Users\AIIIATAIIIA\Desktop\Конституция\image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0249"/>
            <a:ext cx="5472608" cy="3201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IIIATAIIIA\Desktop\Конституция\17-1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851" y="3573016"/>
            <a:ext cx="5724128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375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60032" y="260648"/>
            <a:ext cx="4038600" cy="63367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 Конституции особо подчёркнуты её значимость как основного источника права, её прямое  действие, особенно норм о правах и свободах гражданина, которые определяют смысл, содержание и применение законов, деятельность законодательной   и исполнительной власти.</a:t>
            </a:r>
          </a:p>
          <a:p>
            <a:r>
              <a:rPr lang="ru-RU" dirty="0" smtClean="0"/>
              <a:t>Конституция не предписывает, ка это было ранее, предустановленной единой экономической системы, основанной на государственной собственности, в равной мере защищает все формы собственности, обеспечивая свободу развития гражданского общества.</a:t>
            </a:r>
            <a:endParaRPr lang="ru-RU" dirty="0"/>
          </a:p>
        </p:txBody>
      </p:sp>
      <p:pic>
        <p:nvPicPr>
          <p:cNvPr id="6" name="Picture 2" descr="C:\Users\AIIIATAIIIA\Desktop\Конституция\1323670739_o_4781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1250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IIIATAIIIA\Desktop\Конституция\7F9E4AB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4103365" cy="313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61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88641"/>
            <a:ext cx="4860032" cy="316835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1730 году Дмитрий Михайлович Голицын попытался ввести в России конституционную монархию. </a:t>
            </a:r>
          </a:p>
          <a:p>
            <a:r>
              <a:rPr lang="ru-RU" dirty="0" smtClean="0"/>
              <a:t>Власть императрицы Анны Иоанновны была ограничена «кондициями», но полноценная конституция не была введена. Опираясь на нижние чины армии, агитированные за абсолютную монархию Прокоповичем, Анна надорвала кондиции и стала абсолютной монархиней; члены Верховного тайного совета, к которому переходила полнота власти по кондициям, были почти все репрессированы.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393" y="0"/>
            <a:ext cx="4023089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80112" y="5147900"/>
            <a:ext cx="3258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Дмитрий Михайлович Голицын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4" y="3367935"/>
            <a:ext cx="5014225" cy="347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004826" y="6470954"/>
            <a:ext cx="334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Анна Иоанновна рвет кондиции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76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4797152"/>
            <a:ext cx="8856984" cy="206084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Конституция РФ провозглашает Президента Российской Федерации главой государства и возлагает на него обязанности по защите Конституции, прав и свобод человека и гражданина, охране суверенитета Российской Федерации, её независимости и территориальной целостности, обеспечению согласованного функционирования и взаимодействия органов государственной власти.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653"/>
            <a:ext cx="7841367" cy="4633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37967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solidFill>
                  <a:schemeClr val="bg1"/>
                </a:solidFill>
              </a:rPr>
              <a:t>В.В. Путин и Д.А. Медведев во время инаугурации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25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260648"/>
            <a:ext cx="4038600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5 декабря 2008 года Президент Российской Федерации </a:t>
            </a:r>
            <a:r>
              <a:rPr lang="ru-RU" dirty="0" err="1" smtClean="0"/>
              <a:t>Д.А.Медведев</a:t>
            </a:r>
            <a:r>
              <a:rPr lang="ru-RU" dirty="0" smtClean="0"/>
              <a:t> в своём послании к Федеральному Собранию выступил с инициативой о внесении ряда поправок в действующую Конституцию, в частности об увеличении срока конституционных полномочий Президента и Государственной Думы до шести и пяти лет соответственно и об установлении конституционной нормы, обязывающей Правительство России ежегодно отчитываться в Госдуме по итогам деятельности и по вопросам, поставленным непосредственно парламентом. Поправки были приняты Госдумой и Советом Федерации, одобрены региональными собраниями всех 83 регионов и в январе 2009 года вступили в силу.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88640"/>
            <a:ext cx="452250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20072" y="3244334"/>
            <a:ext cx="3141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Президент РФ Д.А. Медведев</a:t>
            </a:r>
            <a:endParaRPr lang="ru-RU" dirty="0"/>
          </a:p>
        </p:txBody>
      </p:sp>
      <p:pic>
        <p:nvPicPr>
          <p:cNvPr id="3075" name="Picture 3" descr="C:\Users\AIIIATAIIIA\Desktop\Конституция\a00566efce591a42098c05061fa1c11e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815" y="3597236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03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53442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День Конституции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30099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С1994 года указами президента России «О Дне Конституции Российской Федерации» и «О нерабочем дне 12 декабря» день 12 декабря был объявлен государственным праздником.</a:t>
            </a:r>
          </a:p>
          <a:p>
            <a:r>
              <a:rPr lang="ru-RU" dirty="0" smtClean="0"/>
              <a:t>С 2005 года 12 декабря более не является в России выходным днём, а День Конституции 12 декабря причислен к памятным датам России</a:t>
            </a:r>
            <a:endParaRPr lang="ru-RU" dirty="0"/>
          </a:p>
        </p:txBody>
      </p:sp>
      <p:pic>
        <p:nvPicPr>
          <p:cNvPr id="4098" name="Picture 2" descr="C:\Users\AIIIATAIIIA\Desktop\Конституция\Конституции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924944"/>
            <a:ext cx="483253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IIIATAIIIA\Desktop\Конституция\d_konst.previe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299" y="163150"/>
            <a:ext cx="515237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9350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158" y="1027"/>
            <a:ext cx="5904994" cy="243320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 1773 году дипломат Никита Иванович Панин и литератор Денис Иванович Фонвизин попытались осуществить переворот, возвести на престол царевича Павла Петровича (воспитателем которого был Панин), и ввести в России конституцию. Екатерина II узнала о заговоре, но не подвергла заговорщиков репрессиям. Панин был лишь удалён от Павла, но при этом отблагодарствован императрицей.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18" y="8181"/>
            <a:ext cx="3152781" cy="428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26902" y="4256704"/>
            <a:ext cx="2577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Никита Иванович Панин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561" y="2434234"/>
            <a:ext cx="3127995" cy="4357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084168" y="6406571"/>
            <a:ext cx="2845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Денис Иванович Фонвизин</a:t>
            </a: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" y="2434234"/>
            <a:ext cx="2978513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43608" y="6232709"/>
            <a:ext cx="889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Павел </a:t>
            </a:r>
            <a:r>
              <a:rPr lang="en-US" dirty="0" smtClean="0"/>
              <a:t>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24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67944" y="1"/>
            <a:ext cx="5076056" cy="29249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Российской Империи не было документа с названием «конституция», но существовал Свод основных государственных законов, который в усеченном виде выполнял некоторые функции конституции.</a:t>
            </a:r>
            <a:endParaRPr lang="ru-RU" dirty="0"/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816424" cy="5378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945093"/>
            <a:ext cx="3384376" cy="384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6165304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М.М.Сперанский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677002" y="2813663"/>
            <a:ext cx="3574055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Конституция как таковая</a:t>
            </a:r>
          </a:p>
          <a:p>
            <a:r>
              <a:rPr lang="ru-RU" sz="2000" dirty="0" smtClean="0"/>
              <a:t> начала своё становление</a:t>
            </a:r>
          </a:p>
          <a:p>
            <a:r>
              <a:rPr lang="ru-RU" sz="2000" dirty="0" smtClean="0"/>
              <a:t>В начале </a:t>
            </a:r>
            <a:r>
              <a:rPr lang="en-US" sz="2000" dirty="0" smtClean="0"/>
              <a:t>XIX </a:t>
            </a:r>
            <a:r>
              <a:rPr lang="ru-RU" sz="2000" dirty="0" smtClean="0"/>
              <a:t>века. Большое</a:t>
            </a:r>
          </a:p>
          <a:p>
            <a:r>
              <a:rPr lang="ru-RU" sz="2000" dirty="0" smtClean="0"/>
              <a:t>Значение для истории данного</a:t>
            </a:r>
          </a:p>
          <a:p>
            <a:r>
              <a:rPr lang="ru-RU" sz="2000" dirty="0" smtClean="0"/>
              <a:t>Документа имел  «План</a:t>
            </a:r>
          </a:p>
          <a:p>
            <a:r>
              <a:rPr lang="ru-RU" sz="2000" dirty="0" smtClean="0"/>
              <a:t>Государственного </a:t>
            </a:r>
          </a:p>
          <a:p>
            <a:r>
              <a:rPr lang="ru-RU" sz="2000" dirty="0" smtClean="0"/>
              <a:t>преобразования графа </a:t>
            </a:r>
          </a:p>
          <a:p>
            <a:r>
              <a:rPr lang="ru-RU" sz="2000" dirty="0" smtClean="0"/>
              <a:t>Михаила Сперанского</a:t>
            </a:r>
          </a:p>
          <a:p>
            <a:r>
              <a:rPr lang="ru-RU" sz="2000" dirty="0" smtClean="0"/>
              <a:t>(1809 г.), а также </a:t>
            </a:r>
          </a:p>
          <a:p>
            <a:r>
              <a:rPr lang="ru-RU" sz="2000" dirty="0" smtClean="0"/>
              <a:t> «Государственная уставная </a:t>
            </a:r>
          </a:p>
          <a:p>
            <a:r>
              <a:rPr lang="ru-RU" sz="2000" dirty="0" smtClean="0"/>
              <a:t>Грамота Российской империи»</a:t>
            </a:r>
          </a:p>
          <a:p>
            <a:r>
              <a:rPr lang="ru-RU" sz="2000" dirty="0" smtClean="0"/>
              <a:t>Николая Новосильцева</a:t>
            </a:r>
          </a:p>
          <a:p>
            <a:r>
              <a:rPr lang="ru-RU" sz="2000" dirty="0" smtClean="0"/>
              <a:t>(1818 г)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33722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4797152"/>
            <a:ext cx="8892480" cy="194421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Сперанский определил «конституцию» как «государственный закон, регламентирующий первоначальные права и отношения всех классов государственных между собой». Он ратовал за постепенную отмену крепостного права, пропагандируя идеи конституционной монархии, ограниченной парламентом.</a:t>
            </a:r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387424"/>
            <a:ext cx="8100392" cy="504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16016" y="4041938"/>
            <a:ext cx="4193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Николай I награждает М.М. Сперанского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 за составление Свода законов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16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23528" y="476672"/>
            <a:ext cx="4038600" cy="594530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Александр </a:t>
            </a:r>
            <a:r>
              <a:rPr lang="en-US" dirty="0" smtClean="0"/>
              <a:t>I (</a:t>
            </a:r>
            <a:r>
              <a:rPr lang="ru-RU" dirty="0" smtClean="0"/>
              <a:t>годы правления: 1801 – 1825) был первым государем России, кто решил реформировать политический строй посредством создания Конституции. В 1820 году был подготовлен проект, получивший название «Государственной уставной грамоты Российской империи», принятие которого было отложено.</a:t>
            </a:r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4116602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6136" y="5908630"/>
            <a:ext cx="2501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Император Александр </a:t>
            </a:r>
            <a:r>
              <a:rPr lang="en-US" dirty="0" smtClean="0"/>
              <a:t>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8395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260648"/>
            <a:ext cx="4038600" cy="633670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Однако конституция была дарована Александром </a:t>
            </a:r>
            <a:r>
              <a:rPr lang="en-US" dirty="0" smtClean="0"/>
              <a:t>I </a:t>
            </a:r>
            <a:r>
              <a:rPr lang="ru-RU" dirty="0" smtClean="0"/>
              <a:t>Царству Польскому. Она гарантировала свободу печати, неприкосновенность личности, создание двухпалатного сейма. Эта конституция должна была стать пробным шагом для подготовки введения конституции в России.</a:t>
            </a:r>
          </a:p>
          <a:p>
            <a:r>
              <a:rPr lang="ru-RU" dirty="0" smtClean="0"/>
              <a:t>После бунта в 1830 году, конституция в Польше была отменена.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0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67" y="3356992"/>
            <a:ext cx="5060042" cy="330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5547"/>
            <a:ext cx="2160240" cy="255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901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2225</Words>
  <Application>Microsoft Office PowerPoint</Application>
  <PresentationFormat>Экран (4:3)</PresentationFormat>
  <Paragraphs>121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Из истории   Конституции  в России</vt:lpstr>
      <vt:lpstr>Конституция - это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Конституционное становление прервала Октябрьская революция 1917 года</vt:lpstr>
      <vt:lpstr>Конституция РСФСР 1918 г.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Конституция СССР 1924 года</vt:lpstr>
      <vt:lpstr>Презентация PowerPoint</vt:lpstr>
      <vt:lpstr>Презентация PowerPoint</vt:lpstr>
      <vt:lpstr>Конституция СССР 1936 года</vt:lpstr>
      <vt:lpstr>Презентация PowerPoint</vt:lpstr>
      <vt:lpstr>Презентация PowerPoint</vt:lpstr>
      <vt:lpstr>Для своего времени Конституция СССР 1936 года была самой демократической конституцией в мире.  </vt:lpstr>
      <vt:lpstr>Конституция СССР 1977 года</vt:lpstr>
      <vt:lpstr>Презентация PowerPoint</vt:lpstr>
      <vt:lpstr>Презентация PowerPoint</vt:lpstr>
      <vt:lpstr>Презентация PowerPoint</vt:lpstr>
      <vt:lpstr>Конституция Российской  Федерации  1993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День Конституции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 истории  Конституции  в России</dc:title>
  <dc:creator>AIIIATAIIIA</dc:creator>
  <cp:lastModifiedBy>AIIIATAIIIA</cp:lastModifiedBy>
  <cp:revision>34</cp:revision>
  <dcterms:created xsi:type="dcterms:W3CDTF">2013-10-27T16:04:37Z</dcterms:created>
  <dcterms:modified xsi:type="dcterms:W3CDTF">2013-10-29T11:09:34Z</dcterms:modified>
</cp:coreProperties>
</file>