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85" r:id="rId2"/>
    <p:sldId id="286" r:id="rId3"/>
    <p:sldId id="259" r:id="rId4"/>
    <p:sldId id="263" r:id="rId5"/>
    <p:sldId id="260" r:id="rId6"/>
    <p:sldId id="265" r:id="rId7"/>
    <p:sldId id="261" r:id="rId8"/>
    <p:sldId id="266" r:id="rId9"/>
    <p:sldId id="267" r:id="rId10"/>
    <p:sldId id="262" r:id="rId11"/>
    <p:sldId id="268" r:id="rId12"/>
    <p:sldId id="277" r:id="rId13"/>
    <p:sldId id="282" r:id="rId14"/>
    <p:sldId id="281" r:id="rId15"/>
    <p:sldId id="269" r:id="rId16"/>
    <p:sldId id="28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F796E-3E81-41F6-A0A3-D4BC8510B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8DBE59C-39C9-4CB0-B494-51D78AE11D4B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F1A63D-9758-4B64-9782-3F2E406F999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tortuga.angarsk.su/fb2/shaskm01/i_007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Характеристика альфа-, бета-, гамма-лучей</a:t>
            </a: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68413"/>
          <a:ext cx="8229600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Альфа - лучи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Бета- лучи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Гамма - лучи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Какие частицы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Поток ядер гелия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Поток электронов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Поток</a:t>
                      </a:r>
                      <a:r>
                        <a:rPr lang="ru-RU" baseline="0" dirty="0" smtClean="0"/>
                        <a:t> гамма квантов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Отклонение в магнитном поле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Слабо отклоняются</a:t>
                      </a:r>
                      <a:r>
                        <a:rPr lang="ru-RU" baseline="0" dirty="0" smtClean="0"/>
                        <a:t> в магнитном поле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Сильно отклоняются в магнитном поле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отклоняются в магнитном</a:t>
                      </a:r>
                      <a:r>
                        <a:rPr lang="ru-RU" baseline="0" dirty="0" smtClean="0"/>
                        <a:t> поле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Скорость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20000км/с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300000</a:t>
                      </a:r>
                      <a:r>
                        <a:rPr lang="ru-RU" baseline="0" dirty="0" smtClean="0"/>
                        <a:t> км/с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300000</a:t>
                      </a:r>
                      <a:r>
                        <a:rPr lang="ru-RU" baseline="0" dirty="0" smtClean="0"/>
                        <a:t> км/с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Проникающая способность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Тетрадный лист для них препятствие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Задерживает алюминиевая пластинка толщиной 5-7 мм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Обладают</a:t>
                      </a:r>
                      <a:r>
                        <a:rPr lang="ru-RU" baseline="0" dirty="0" smtClean="0"/>
                        <a:t> наиболее сильной проникающей способностью, свинец толщиной до 5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08112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C00000"/>
                </a:solidFill>
              </a:rPr>
              <a:t>Проблема: Что же происходит с веществом при радиоактивном излучении? 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происходит выделение большого количества энергии при радиоактивном распаде</a:t>
            </a:r>
          </a:p>
          <a:p>
            <a:pPr lvl="0"/>
            <a:r>
              <a:rPr lang="ru-RU" dirty="0"/>
              <a:t>неизменность радиоактивного излучения в течение длительного времени</a:t>
            </a:r>
          </a:p>
          <a:p>
            <a:pPr lvl="0"/>
            <a:r>
              <a:rPr lang="ru-RU" dirty="0"/>
              <a:t>атомы радиоактивного вещества подвержены самопроизвольным видоизменениям</a:t>
            </a:r>
          </a:p>
          <a:p>
            <a:pPr lvl="0"/>
            <a:r>
              <a:rPr lang="ru-RU" dirty="0"/>
              <a:t>после открытия атомного ядра стало ясно, что именно оно претерпевает изменения при радиоактивных превращениях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радиоактивного распада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25538"/>
          <a:ext cx="8229600" cy="4364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316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Альфа-распад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Бата - распад</a:t>
                      </a:r>
                      <a:endParaRPr lang="ru-RU" dirty="0"/>
                    </a:p>
                  </a:txBody>
                  <a:tcPr/>
                </a:tc>
              </a:tr>
              <a:tr h="1308589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результате </a:t>
                      </a:r>
                      <a:r>
                        <a:rPr lang="el-GR" sz="1800" dirty="0" smtClean="0"/>
                        <a:t>α</a:t>
                      </a:r>
                      <a:r>
                        <a:rPr lang="ru-RU" sz="1800" dirty="0" smtClean="0"/>
                        <a:t>-распада элемент смещается на две клетки к началу периодической системы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После </a:t>
                      </a:r>
                      <a:r>
                        <a:rPr lang="el-GR" sz="1800" dirty="0" smtClean="0"/>
                        <a:t>β</a:t>
                      </a:r>
                      <a:r>
                        <a:rPr lang="ru-RU" sz="1800" dirty="0" smtClean="0"/>
                        <a:t>-распада элемент смещается на одну клетку вперед к концу периодической системы </a:t>
                      </a:r>
                      <a:endParaRPr lang="ru-RU" dirty="0"/>
                    </a:p>
                  </a:txBody>
                  <a:tcPr/>
                </a:tc>
              </a:tr>
              <a:tr h="253539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Схема записи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8675" name="Object 2"/>
          <p:cNvGraphicFramePr>
            <a:graphicFrameLocks noChangeAspect="1"/>
          </p:cNvGraphicFramePr>
          <p:nvPr/>
        </p:nvGraphicFramePr>
        <p:xfrm>
          <a:off x="3563888" y="3284984"/>
          <a:ext cx="1944216" cy="1672626"/>
        </p:xfrm>
        <a:graphic>
          <a:graphicData uri="http://schemas.openxmlformats.org/presentationml/2006/ole">
            <p:oleObj spid="_x0000_s28675" name="Формула" r:id="rId3" imgW="1091880" imgH="939600" progId="Equation.3">
              <p:embed/>
            </p:oleObj>
          </a:graphicData>
        </a:graphic>
      </p:graphicFrame>
      <p:graphicFrame>
        <p:nvGraphicFramePr>
          <p:cNvPr id="28677" name="Object 2"/>
          <p:cNvGraphicFramePr>
            <a:graphicFrameLocks noChangeAspect="1"/>
          </p:cNvGraphicFramePr>
          <p:nvPr/>
        </p:nvGraphicFramePr>
        <p:xfrm>
          <a:off x="6228184" y="3284984"/>
          <a:ext cx="1948426" cy="1872208"/>
        </p:xfrm>
        <a:graphic>
          <a:graphicData uri="http://schemas.openxmlformats.org/presentationml/2006/ole">
            <p:oleObj spid="_x0000_s28677" name="Формула" r:id="rId4" imgW="977760" imgH="939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C:\Documents and Settings\User\Рабочий стол\table_mendeleev_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36" y="548680"/>
            <a:ext cx="8420478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Взаимопроверка: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Критерии оценки: </a:t>
            </a:r>
          </a:p>
          <a:p>
            <a:pPr>
              <a:buNone/>
            </a:pP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0000FF"/>
                </a:solidFill>
              </a:rPr>
              <a:t>1)если выполнено любое одно задание, то оценка «3» 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  2) если выполнено любых два задания, то оценка «4»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3)  </a:t>
            </a:r>
            <a:r>
              <a:rPr lang="ru-RU" sz="2400" dirty="0" smtClean="0">
                <a:solidFill>
                  <a:srgbClr val="0000FF"/>
                </a:solidFill>
              </a:rPr>
              <a:t>если выполнено все задания, то оценка «5»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3717032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Вариант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Вариант 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 1.     </a:t>
                      </a:r>
                      <a:r>
                        <a:rPr lang="en-US" baseline="0" dirty="0" smtClean="0"/>
                        <a:t>A = </a:t>
                      </a:r>
                      <a:r>
                        <a:rPr lang="ru-RU" baseline="0" dirty="0" smtClean="0"/>
                        <a:t>233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1.</a:t>
                      </a:r>
                      <a:r>
                        <a:rPr lang="en-US" dirty="0" smtClean="0"/>
                        <a:t>  Z = 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2.    </a:t>
                      </a:r>
                      <a:r>
                        <a:rPr lang="en-US" dirty="0" smtClean="0"/>
                        <a:t>N=90-39=</a:t>
                      </a:r>
                      <a:r>
                        <a:rPr lang="en-US" b="1" dirty="0" smtClean="0"/>
                        <a:t>51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2.</a:t>
                      </a:r>
                      <a:r>
                        <a:rPr lang="en-US" dirty="0" smtClean="0"/>
                        <a:t>  82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3.</a:t>
                      </a:r>
                      <a:r>
                        <a:rPr lang="en-US" dirty="0" smtClean="0"/>
                        <a:t>    Z =  92    A = 234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3.</a:t>
                      </a:r>
                      <a:r>
                        <a:rPr lang="en-US" dirty="0" smtClean="0"/>
                        <a:t>  </a:t>
                      </a:r>
                      <a:r>
                        <a:rPr lang="ru-RU" dirty="0" smtClean="0"/>
                        <a:t>альфа</a:t>
                      </a:r>
                      <a:r>
                        <a:rPr lang="ru-RU" baseline="0" dirty="0" smtClean="0"/>
                        <a:t> – распадов = 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Радиоактивность вокруг нас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ph idx="1"/>
          </p:nvPr>
        </p:nvGraphicFramePr>
        <p:xfrm>
          <a:off x="1043608" y="1340768"/>
          <a:ext cx="6750332" cy="4824536"/>
        </p:xfrm>
        <a:graphic>
          <a:graphicData uri="http://schemas.openxmlformats.org/presentationml/2006/ole">
            <p:oleObj spid="_x0000_s32770" name="Диаграмма" r:id="rId3" imgW="5638864" imgH="3752826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Домашнее задание: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>
                <a:solidFill>
                  <a:srgbClr val="C00000"/>
                </a:solidFill>
              </a:rPr>
              <a:t>1)  </a:t>
            </a:r>
            <a:r>
              <a:rPr lang="ru-RU" dirty="0" smtClean="0">
                <a:solidFill>
                  <a:srgbClr val="0000FF"/>
                </a:solidFill>
              </a:rPr>
              <a:t>Параграф 99-101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C00000"/>
                </a:solidFill>
              </a:rPr>
              <a:t>2)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0000FF"/>
                </a:solidFill>
              </a:rPr>
              <a:t>№1192, 1210, 1213, 1215  задачник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0000FF"/>
                </a:solidFill>
              </a:rPr>
              <a:t>      </a:t>
            </a:r>
            <a:r>
              <a:rPr lang="ru-RU" dirty="0" err="1" smtClean="0">
                <a:solidFill>
                  <a:srgbClr val="0000FF"/>
                </a:solidFill>
              </a:rPr>
              <a:t>Рымкевич</a:t>
            </a:r>
            <a:r>
              <a:rPr lang="ru-RU" dirty="0" smtClean="0">
                <a:solidFill>
                  <a:srgbClr val="0000FF"/>
                </a:solidFill>
              </a:rPr>
              <a:t> А.П</a:t>
            </a:r>
            <a:r>
              <a:rPr lang="ru-RU" dirty="0" smtClean="0"/>
              <a:t>.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C00000"/>
                </a:solidFill>
              </a:rPr>
              <a:t>3) </a:t>
            </a:r>
            <a:r>
              <a:rPr lang="ru-RU" dirty="0" smtClean="0">
                <a:solidFill>
                  <a:srgbClr val="0000FF"/>
                </a:solidFill>
              </a:rPr>
              <a:t>(*) Сайт решу ЕГЭ Гущин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0000FF"/>
                </a:solidFill>
              </a:rPr>
              <a:t>     Задание 19 (п. 1,2)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                   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                    </a:t>
            </a:r>
            <a:r>
              <a:rPr lang="ru-RU" dirty="0" smtClean="0">
                <a:solidFill>
                  <a:srgbClr val="C00000"/>
                </a:solidFill>
              </a:rPr>
              <a:t>открытие радия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 descr="Картинка 100 из 21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836712"/>
            <a:ext cx="3006628" cy="382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/>
          <a:lstStyle/>
          <a:p>
            <a:pPr algn="r">
              <a:buNone/>
            </a:pPr>
            <a:r>
              <a:rPr lang="ru-RU" sz="3200" dirty="0">
                <a:solidFill>
                  <a:srgbClr val="C00000"/>
                </a:solidFill>
              </a:rPr>
              <a:t>Однажды ученик Резерфорда сказал ему: </a:t>
            </a:r>
            <a:endParaRPr lang="ru-RU" sz="3200" dirty="0" smtClean="0">
              <a:solidFill>
                <a:srgbClr val="C00000"/>
              </a:solidFill>
            </a:endParaRPr>
          </a:p>
          <a:p>
            <a:pPr algn="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«</a:t>
            </a:r>
            <a:r>
              <a:rPr lang="ru-RU" sz="3200" dirty="0">
                <a:solidFill>
                  <a:srgbClr val="C00000"/>
                </a:solidFill>
              </a:rPr>
              <a:t>Вы всегда на </a:t>
            </a:r>
            <a:r>
              <a:rPr lang="ru-RU" sz="3200" dirty="0" smtClean="0">
                <a:solidFill>
                  <a:srgbClr val="C00000"/>
                </a:solidFill>
              </a:rPr>
              <a:t>гребне волны</a:t>
            </a:r>
            <a:r>
              <a:rPr lang="ru-RU" sz="3200" dirty="0">
                <a:solidFill>
                  <a:srgbClr val="C00000"/>
                </a:solidFill>
              </a:rPr>
              <a:t>. </a:t>
            </a:r>
            <a:endParaRPr lang="ru-RU" sz="32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       Как </a:t>
            </a:r>
            <a:r>
              <a:rPr lang="ru-RU" sz="3200" dirty="0">
                <a:solidFill>
                  <a:srgbClr val="C00000"/>
                </a:solidFill>
              </a:rPr>
              <a:t>Вам </a:t>
            </a:r>
            <a:r>
              <a:rPr lang="ru-RU" sz="3200" dirty="0" smtClean="0">
                <a:solidFill>
                  <a:srgbClr val="C00000"/>
                </a:solidFill>
              </a:rPr>
              <a:t>это удается?»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32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sz="32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00FF"/>
                </a:solidFill>
              </a:rPr>
              <a:t>Э.Резерфорд</a:t>
            </a:r>
          </a:p>
          <a:p>
            <a:pPr>
              <a:buNone/>
            </a:pPr>
            <a:r>
              <a:rPr lang="ru-RU" sz="3200" dirty="0" smtClean="0">
                <a:solidFill>
                  <a:srgbClr val="0000FF"/>
                </a:solidFill>
              </a:rPr>
              <a:t>Вопрос:          </a:t>
            </a:r>
            <a:r>
              <a:rPr lang="ru-RU" sz="3200" dirty="0" smtClean="0"/>
              <a:t> </a:t>
            </a:r>
            <a:r>
              <a:rPr lang="ru-RU" sz="3200" dirty="0">
                <a:solidFill>
                  <a:srgbClr val="0000FF"/>
                </a:solidFill>
              </a:rPr>
              <a:t>«Что ответил Резерфорд?»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8" descr="резерфо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276872"/>
            <a:ext cx="1947862" cy="237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Мечтать не вредно …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7920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Все в наших руках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User\Рабочий стол\Учитель года 2018\mailservice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908720"/>
            <a:ext cx="3528392" cy="4697078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Учитель года 2018\mailservice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4200" y="1061120"/>
            <a:ext cx="3528392" cy="4697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/>
          <a:lstStyle/>
          <a:p>
            <a:pPr algn="r">
              <a:buNone/>
            </a:pPr>
            <a:r>
              <a:rPr lang="ru-RU" sz="3200" dirty="0">
                <a:solidFill>
                  <a:srgbClr val="C00000"/>
                </a:solidFill>
              </a:rPr>
              <a:t>Однажды ученик Резерфорда сказал ему: </a:t>
            </a:r>
            <a:endParaRPr lang="ru-RU" sz="3200" dirty="0" smtClean="0">
              <a:solidFill>
                <a:srgbClr val="C00000"/>
              </a:solidFill>
            </a:endParaRPr>
          </a:p>
          <a:p>
            <a:pPr algn="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«</a:t>
            </a:r>
            <a:r>
              <a:rPr lang="ru-RU" sz="3200" dirty="0">
                <a:solidFill>
                  <a:srgbClr val="C00000"/>
                </a:solidFill>
              </a:rPr>
              <a:t>Вы всегда на </a:t>
            </a:r>
            <a:r>
              <a:rPr lang="ru-RU" sz="3200" dirty="0" smtClean="0">
                <a:solidFill>
                  <a:srgbClr val="C00000"/>
                </a:solidFill>
              </a:rPr>
              <a:t>гребне волны</a:t>
            </a:r>
            <a:r>
              <a:rPr lang="ru-RU" sz="3200" dirty="0">
                <a:solidFill>
                  <a:srgbClr val="C00000"/>
                </a:solidFill>
              </a:rPr>
              <a:t>. </a:t>
            </a:r>
            <a:endParaRPr lang="ru-RU" sz="32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       Как </a:t>
            </a:r>
            <a:r>
              <a:rPr lang="ru-RU" sz="3200" dirty="0">
                <a:solidFill>
                  <a:srgbClr val="C00000"/>
                </a:solidFill>
              </a:rPr>
              <a:t>Вам </a:t>
            </a:r>
            <a:r>
              <a:rPr lang="ru-RU" sz="3200" dirty="0" smtClean="0">
                <a:solidFill>
                  <a:srgbClr val="C00000"/>
                </a:solidFill>
              </a:rPr>
              <a:t>это удается?»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32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sz="32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00FF"/>
                </a:solidFill>
              </a:rPr>
              <a:t>Э.Резерфорд</a:t>
            </a:r>
          </a:p>
          <a:p>
            <a:pPr>
              <a:buNone/>
            </a:pPr>
            <a:r>
              <a:rPr lang="ru-RU" sz="3200" dirty="0" smtClean="0">
                <a:solidFill>
                  <a:srgbClr val="0000FF"/>
                </a:solidFill>
              </a:rPr>
              <a:t>Вопрос:          </a:t>
            </a:r>
            <a:r>
              <a:rPr lang="ru-RU" sz="3200" dirty="0" smtClean="0"/>
              <a:t> </a:t>
            </a:r>
            <a:r>
              <a:rPr lang="ru-RU" sz="3200" dirty="0">
                <a:solidFill>
                  <a:srgbClr val="0000FF"/>
                </a:solidFill>
              </a:rPr>
              <a:t>«Что ответил Резерфорд?»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8" descr="резерфо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276872"/>
            <a:ext cx="1947862" cy="237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704088"/>
            <a:ext cx="4114800" cy="128475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Важные открытия в физике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41" name="Picture 1" descr="C:\Documents and Settings\User\Рабочий стол\скачанные файл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2143125" cy="2143125"/>
          </a:xfrm>
          <a:prstGeom prst="rect">
            <a:avLst/>
          </a:prstGeom>
          <a:noFill/>
        </p:spPr>
      </p:pic>
      <p:pic>
        <p:nvPicPr>
          <p:cNvPr id="10242" name="Picture 2" descr="C:\Documents and Settings\User\Рабочий стол\скачанные файлы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060848"/>
            <a:ext cx="2924544" cy="2127498"/>
          </a:xfrm>
          <a:prstGeom prst="rect">
            <a:avLst/>
          </a:prstGeom>
          <a:noFill/>
        </p:spPr>
      </p:pic>
      <p:pic>
        <p:nvPicPr>
          <p:cNvPr id="10243" name="Picture 3" descr="C:\Documents and Settings\User\Рабочий стол\скачанные файлы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717032"/>
            <a:ext cx="3629014" cy="2032248"/>
          </a:xfrm>
          <a:prstGeom prst="rect">
            <a:avLst/>
          </a:prstGeom>
          <a:noFill/>
        </p:spPr>
      </p:pic>
      <p:pic>
        <p:nvPicPr>
          <p:cNvPr id="10244" name="Picture 4" descr="C:\Documents and Settings\User\Рабочий стол\скачанные файлы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365104"/>
            <a:ext cx="2419350" cy="1885950"/>
          </a:xfrm>
          <a:prstGeom prst="rect">
            <a:avLst/>
          </a:prstGeom>
          <a:noFill/>
        </p:spPr>
      </p:pic>
      <p:sp>
        <p:nvSpPr>
          <p:cNvPr id="10246" name="AutoShape 6" descr="chrome://fileicon/C%3A%5CDocuments%20and%20Settings%5CUser%5C%D0%A0%D0%B0%D0%B1%D0%BE%D1%87%D0%B8%D0%B9%20%D1%81%D1%82%D0%BE%D0%BB%5C1441880676_realizacija-um%20(1).jpg?scale=1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chrome://fileicon/C%3A%5CDocuments%20and%20Settings%5CUser%5C%D0%A0%D0%B0%D0%B1%D0%BE%D1%87%D0%B8%D0%B9%20%D1%81%D1%82%D0%BE%D0%BB%5C1441880676_realizacija-um%20(1).jpg?scale=1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Опыт Беккереля: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Беккерель сделал вывод: </a:t>
            </a:r>
          </a:p>
          <a:p>
            <a:pPr lvl="0"/>
            <a:r>
              <a:rPr lang="ru-RU" dirty="0"/>
              <a:t>Уран создавал какое-то излучение, подобное рентгеновскому;</a:t>
            </a:r>
          </a:p>
          <a:p>
            <a:pPr lvl="0"/>
            <a:r>
              <a:rPr lang="ru-RU" dirty="0"/>
              <a:t>Это излучение пронизывало непрозрачные тела и действует на фотопластинку.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8460432" cy="10953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26 февраля 1896 год</a:t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франц.физик Анри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Беккерель попытка повторить опыт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13" descr="Рисунок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8674" y="2286159"/>
            <a:ext cx="3975652" cy="3703320"/>
          </a:xfrm>
        </p:spPr>
      </p:pic>
      <p:pic>
        <p:nvPicPr>
          <p:cNvPr id="19459" name="Picture 10" descr="беккерел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8775" y="2417763"/>
            <a:ext cx="2114550" cy="247808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Проблемный вопрос: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C00000"/>
                </a:solidFill>
              </a:rPr>
              <a:t>Существуют </a:t>
            </a:r>
            <a:r>
              <a:rPr lang="ru-RU" dirty="0">
                <a:solidFill>
                  <a:srgbClr val="C00000"/>
                </a:solidFill>
              </a:rPr>
              <a:t>ли другие химические элементы, дающие такое же излучение?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32656"/>
            <a:ext cx="8029575" cy="108012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1898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супруги Мария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Пьер Кюри</a:t>
            </a:r>
          </a:p>
        </p:txBody>
      </p:sp>
      <p:sp>
        <p:nvSpPr>
          <p:cNvPr id="2048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989138"/>
            <a:ext cx="4752975" cy="3527425"/>
          </a:xfrm>
        </p:spPr>
        <p:txBody>
          <a:bodyPr/>
          <a:lstStyle/>
          <a:p>
            <a:r>
              <a:rPr lang="ru-RU" sz="2400" dirty="0" smtClean="0"/>
              <a:t>Явление самопроизвольного излучения назвали радиоактивностью</a:t>
            </a:r>
          </a:p>
          <a:p>
            <a:r>
              <a:rPr lang="ru-RU" sz="2400" dirty="0" smtClean="0"/>
              <a:t>Доказали, что торий может самопроизвольно излучать</a:t>
            </a:r>
          </a:p>
          <a:p>
            <a:r>
              <a:rPr lang="ru-RU" sz="2400" dirty="0" smtClean="0"/>
              <a:t>Открыли новые элементы – полоний и радий</a:t>
            </a:r>
          </a:p>
          <a:p>
            <a:endParaRPr lang="ru-RU" sz="2400" dirty="0" smtClean="0"/>
          </a:p>
        </p:txBody>
      </p:sp>
      <p:pic>
        <p:nvPicPr>
          <p:cNvPr id="20484" name="Picture 8" descr="мария кюр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732821" y="1828800"/>
            <a:ext cx="1526458" cy="1752600"/>
          </a:xfrm>
        </p:spPr>
      </p:pic>
      <p:pic>
        <p:nvPicPr>
          <p:cNvPr id="20485" name="Picture 9" descr="пьер кюри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5793296" y="3733800"/>
            <a:ext cx="1405508" cy="175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301625" y="404664"/>
            <a:ext cx="8534400" cy="108012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F22254"/>
                </a:solidFill>
                <a:latin typeface="Times New Roman" pitchFamily="18" charset="0"/>
                <a:cs typeface="Times New Roman" pitchFamily="18" charset="0"/>
              </a:rPr>
              <a:t>1903 год</a:t>
            </a:r>
            <a:br>
              <a:rPr lang="ru-RU" sz="3600" dirty="0">
                <a:solidFill>
                  <a:srgbClr val="F2225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22254"/>
                </a:solidFill>
                <a:latin typeface="Times New Roman" pitchFamily="18" charset="0"/>
                <a:cs typeface="Times New Roman" pitchFamily="18" charset="0"/>
              </a:rPr>
              <a:t>Эрнест Резерфорд</a:t>
            </a:r>
          </a:p>
        </p:txBody>
      </p:sp>
      <p:pic>
        <p:nvPicPr>
          <p:cNvPr id="21507" name="Picture 7" descr="6-7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9112" y="2113756"/>
            <a:ext cx="3914775" cy="4048125"/>
          </a:xfrm>
        </p:spPr>
      </p:pic>
      <p:pic>
        <p:nvPicPr>
          <p:cNvPr id="21508" name="Picture 8" descr="резерфор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844675"/>
            <a:ext cx="2951162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515</TotalTime>
  <Words>412</Words>
  <Application>Microsoft Office PowerPoint</Application>
  <PresentationFormat>Экран (4:3)</PresentationFormat>
  <Paragraphs>96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Поток</vt:lpstr>
      <vt:lpstr>Формула</vt:lpstr>
      <vt:lpstr>Диаграмма</vt:lpstr>
      <vt:lpstr>Слайд 1</vt:lpstr>
      <vt:lpstr>Мечтать не вредно …</vt:lpstr>
      <vt:lpstr>Слайд 3</vt:lpstr>
      <vt:lpstr>Важные открытия в физике</vt:lpstr>
      <vt:lpstr>Опыт Беккереля:</vt:lpstr>
      <vt:lpstr>26 февраля 1896 год франц.физик Анри Беккерель попытка повторить опыт</vt:lpstr>
      <vt:lpstr>Проблемный вопрос:</vt:lpstr>
      <vt:lpstr>1898 год  супруги Мария и Пьер Кюри</vt:lpstr>
      <vt:lpstr>1903 год Эрнест Резерфорд</vt:lpstr>
      <vt:lpstr>Характеристика альфа-, бета-, гамма-лучей</vt:lpstr>
      <vt:lpstr>     Проблема: Что же происходит с веществом при радиоактивном излучении?  </vt:lpstr>
      <vt:lpstr>Правила радиоактивного распада</vt:lpstr>
      <vt:lpstr>Слайд 13</vt:lpstr>
      <vt:lpstr>Взаимопроверка:</vt:lpstr>
      <vt:lpstr>Радиоактивность вокруг нас  </vt:lpstr>
      <vt:lpstr>Домашнее задание: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Мечтать не вредно …</dc:title>
  <dc:creator>User</dc:creator>
  <cp:lastModifiedBy>User</cp:lastModifiedBy>
  <cp:revision>53</cp:revision>
  <dcterms:created xsi:type="dcterms:W3CDTF">2018-01-31T19:53:05Z</dcterms:created>
  <dcterms:modified xsi:type="dcterms:W3CDTF">2018-03-31T21:39:40Z</dcterms:modified>
</cp:coreProperties>
</file>