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2" r:id="rId3"/>
    <p:sldId id="264" r:id="rId4"/>
    <p:sldId id="256" r:id="rId5"/>
    <p:sldId id="257" r:id="rId6"/>
    <p:sldId id="258" r:id="rId7"/>
    <p:sldId id="263" r:id="rId8"/>
    <p:sldId id="266" r:id="rId9"/>
    <p:sldId id="267" r:id="rId10"/>
    <p:sldId id="286" r:id="rId11"/>
    <p:sldId id="269" r:id="rId12"/>
    <p:sldId id="272" r:id="rId13"/>
    <p:sldId id="274" r:id="rId14"/>
    <p:sldId id="276" r:id="rId15"/>
    <p:sldId id="270" r:id="rId16"/>
    <p:sldId id="277" r:id="rId17"/>
    <p:sldId id="280" r:id="rId18"/>
    <p:sldId id="283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  <p:sndAc>
      <p:stSnd>
        <p:snd r:embed="rId1" name="031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ssolve/>
    <p:sndAc>
      <p:stSnd>
        <p:snd r:embed="rId1" name="031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  <p:sndAc>
      <p:stSnd>
        <p:snd r:embed="rId13" name="031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hyperlink" Target="http://ru.wikipedia.org/wiki/%D0%A4%D0%B0%D0%B9%D0%BB:Blu-ray_Disc_logo.sv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0/06/Prism_rainbow_schema.pn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ru/imgres?imgurl=http://www.neive.by.ru/bestsoft/04/3-7-2.gif&amp;imgrefurl=http://www.neive.by.ru/bestsoft/6_7.htm&amp;usg=__rSoYfpMtM5gJ9BdH8pdvw-a3JrE=&amp;h=255&amp;w=258&amp;sz=48&amp;hl=ru&amp;start=7&amp;sig2=y3z5LP7f7a4lAPy4CWiPXw&amp;um=1&amp;itbs=1&amp;tbnid=_7DPrbHMZyXn9M:&amp;tbnh=111&amp;tbnw=112&amp;prev=/images?q=%D0%BA%D0%BE%D0%BB%D1%8C%D1%86%D0%B0+%D0%BD%D1%8C%D1%8E%D1%82%D0%BE%D0%BD%D0%B0&amp;hl=ru&amp;lr=&amp;rlz=1W1ADFA_ru&amp;um=1&amp;newwindow=1&amp;ei=Gf5eS4-qHMK9_Qb98dm5DA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hyperlink" Target="http://images.google.ru/imgres?imgurl=http://www.compuart.ru/Archive/CA/2008/7/9/Ris_2.jpg&amp;imgrefurl=http://www.compuart.ru/article.aspx?id=19308&amp;iid=896&amp;usg=__Kn0Uvlc6mktOT5ryw2dRIe9xldI=&amp;h=443&amp;w=400&amp;sz=19&amp;hl=ru&amp;start=21&amp;sig2=mJpHA58NlAXjYBNduSBN8g&amp;um=1&amp;itbs=1&amp;tbnid=Wj1Y19Qg6vk9MM:&amp;tbnh=127&amp;tbnw=115&amp;prev=/images?q=%D0%BA%D0%BE%D0%BB%D1%8C%D1%86%D0%B0+%D0%BD%D1%8C%D1%8E%D1%82%D0%BE%D0%BD%D0%B0&amp;ndsp=18&amp;hl=ru&amp;lr=&amp;rlz=1W1ADFA_ru&amp;sa=N&amp;start=18&amp;um=1&amp;newwindow=1&amp;ei=aP5eS5y8BM69_Qae_b3CDA" TargetMode="Externa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Light-bulb-grating.pn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64291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Радость видеть и понимать самый прекрасный дар природы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					</a:t>
            </a:r>
            <a:r>
              <a:rPr lang="ru-RU" b="1" dirty="0" smtClean="0"/>
              <a:t>А. Эйнштейн.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://www.abitura.com/not_only/colour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357430"/>
            <a:ext cx="3048000" cy="3810000"/>
          </a:xfrm>
          <a:prstGeom prst="rect">
            <a:avLst/>
          </a:prstGeom>
          <a:noFill/>
        </p:spPr>
      </p:pic>
      <p:pic>
        <p:nvPicPr>
          <p:cNvPr id="18436" name="Picture 4" descr="http://t0.gstatic.com/images?q=tbn:cs2kzQNf61I_D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928934"/>
            <a:ext cx="2471433" cy="1643059"/>
          </a:xfrm>
          <a:prstGeom prst="rect">
            <a:avLst/>
          </a:prstGeom>
          <a:noFill/>
        </p:spPr>
      </p:pic>
      <p:pic>
        <p:nvPicPr>
          <p:cNvPr id="18438" name="Picture 6" descr="http://ochevidec.net/content/story31/13/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4643446"/>
            <a:ext cx="2483363" cy="1857364"/>
          </a:xfrm>
          <a:prstGeom prst="rect">
            <a:avLst/>
          </a:prstGeom>
          <a:noFill/>
        </p:spPr>
      </p:pic>
      <p:pic>
        <p:nvPicPr>
          <p:cNvPr id="18440" name="Picture 8" descr="http://www.sunson2005.narod.ru/images/cosmos-solnz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4000504"/>
            <a:ext cx="2295517" cy="17232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8592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ВОЛНОВЫЕ </a:t>
            </a:r>
            <a:br>
              <a:rPr lang="ru-RU" sz="5400" dirty="0" smtClean="0"/>
            </a:br>
            <a:r>
              <a:rPr lang="ru-RU" sz="5400" dirty="0" smtClean="0"/>
              <a:t>СВОЙСТВА СВЕТА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science.compulenta.ru/upload/iblock/f4e/light.j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048000"/>
            <a:ext cx="2943225" cy="381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6773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ОБОБЩЕНИЕ ЗНАНИЙ ПО ТЕМЕ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28217434"/>
      </p:ext>
    </p:extLst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428604"/>
            <a:ext cx="8686800" cy="4525963"/>
          </a:xfrm>
        </p:spPr>
        <p:txBody>
          <a:bodyPr/>
          <a:lstStyle/>
          <a:p>
            <a:pPr marL="609600" indent="-609600" eaLnBrk="1" hangingPunct="1">
              <a:buNone/>
              <a:defRPr/>
            </a:pPr>
            <a:r>
              <a:rPr lang="ru-RU" dirty="0" smtClean="0"/>
              <a:t>	День вечереет, ночь близка,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dirty="0" smtClean="0"/>
              <a:t>	Длинней с горы ложится тень,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dirty="0" smtClean="0"/>
              <a:t>	На небе гаснут облака…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dirty="0" smtClean="0"/>
              <a:t>	Уж поздно. Вечереет день.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dirty="0" smtClean="0"/>
              <a:t>					Ф.И.Тютчев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dirty="0" smtClean="0"/>
              <a:t>?    Почему вечером тени удлиняются? Какое явление наблюдается?</a:t>
            </a:r>
          </a:p>
        </p:txBody>
      </p:sp>
      <p:pic>
        <p:nvPicPr>
          <p:cNvPr id="45058" name="Picture 2" descr="http://i.i.ua/photo/images/pic/3/4/2865043_309a62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071942"/>
            <a:ext cx="3438525" cy="25812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6572296" cy="445452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Проснулся Садко, купец богатый новгородский,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В океан-море да на самом дне;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Увидел он – сквозь воду печет красно солнышко.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		    Былина «Садко»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?   Почему цвет солнца в воде не изменился? Укажите явление.</a:t>
            </a:r>
          </a:p>
        </p:txBody>
      </p:sp>
      <p:pic>
        <p:nvPicPr>
          <p:cNvPr id="41986" name="Picture 2" descr="http://aquamagia.ru/wp-content/uploads/2008/10/svet-pod-vodo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419600"/>
            <a:ext cx="3438525" cy="2438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2844" y="0"/>
            <a:ext cx="7772400" cy="4454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	Сомнения, вера, пыл живых страстей –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	Игра воздушных мыльных пузырей: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	Тот радугой блеснул, а этот – серый…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	И разлетятся все! Вот жизнь людей.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				Омар </a:t>
            </a:r>
            <a:r>
              <a:rPr lang="ru-RU" dirty="0" err="1" smtClean="0"/>
              <a:t>Хайам</a:t>
            </a:r>
            <a:endParaRPr lang="ru-RU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?   Почему одни мыльные пузыри имеют радужную окраску, а другие – нет? Укажите явление. </a:t>
            </a:r>
          </a:p>
        </p:txBody>
      </p:sp>
      <p:pic>
        <p:nvPicPr>
          <p:cNvPr id="39938" name="Picture 2" descr="http://img0.liveinternet.ru/images/attach/b/3/6/710/6710600_13165101_12340122_15611247_b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857628"/>
            <a:ext cx="4286280" cy="28496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7772400" cy="44545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</a:t>
            </a:r>
            <a:r>
              <a:rPr lang="ru-RU" sz="2800" b="1" dirty="0" smtClean="0"/>
              <a:t>Когда в солнечное утро, летом, пойдешь в лес, то на полянах, в траве, видны алмазы. Все алмазы эти блестят и переливаются на солнце разными цветами – и желтыми, и красными, и синими. Когда подойдешь ближе и разглядишь, что это такое, то увидишь, что это капли росы собрались в треугольных листьях травы и блестят на солнце.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			Л.Н.Толстой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?     Чем объясняется «игра» драгоценных камней и капель росы? Укажите </a:t>
            </a:r>
          </a:p>
        </p:txBody>
      </p:sp>
      <p:pic>
        <p:nvPicPr>
          <p:cNvPr id="3" name="Picture 2" descr="http://wpapers.ru/download/f362482b51f4970ae6d5f8b27224c986/3912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4143380"/>
            <a:ext cx="3438525" cy="257175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57232"/>
            <a:ext cx="7772400" cy="5383219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Как неожиданно и ярко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На влажной неба синеве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Воздушная воздвиглась арка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В своем минутном торжестве.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Один конец в леса вонзила,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Другим за облака ушла –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Она полнеба охватила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И в высоте изнемогла.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			Ф.И.Тютчев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/>
              <a:t>?	Какое явление описано и как его объяснить?</a:t>
            </a:r>
          </a:p>
        </p:txBody>
      </p:sp>
      <p:pic>
        <p:nvPicPr>
          <p:cNvPr id="44034" name="Picture 2" descr="http://www.symbolsbook.ru/images/R/Rainb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642918"/>
            <a:ext cx="2790825" cy="3810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143932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ФИЗИЧЕСКИЙ АУКЦИОН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6082" name="Picture 2" descr="http://dinosaurtheory.com/ato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000240"/>
            <a:ext cx="3438525" cy="34385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6" name="Picture 2" descr="http://xage.ru/admin/attaches/112008/blu-ra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500306"/>
            <a:ext cx="3980117" cy="3714776"/>
          </a:xfrm>
          <a:prstGeom prst="rect">
            <a:avLst/>
          </a:prstGeom>
          <a:noFill/>
        </p:spPr>
      </p:pic>
      <p:pic>
        <p:nvPicPr>
          <p:cNvPr id="47108" name="Picture 4" descr="Blu-ray Disc logo.sv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857232"/>
            <a:ext cx="4082171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57200"/>
            <a:ext cx="8705880" cy="140016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Свет –</a:t>
            </a:r>
            <a:r>
              <a:rPr lang="ru-RU" sz="4800" smtClean="0"/>
              <a:t>поток </a:t>
            </a:r>
            <a:r>
              <a:rPr lang="ru-RU" sz="4800" smtClean="0"/>
              <a:t>Частиц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И.Ньютон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78" name="Picture 2" descr="http://2012the-end.ru/wp-content/uploads/2009/12/Isaac_Newton_Biograph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214554"/>
            <a:ext cx="3438525" cy="31146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слове «свет» заключена вся физика…</a:t>
            </a:r>
            <a:br>
              <a:rPr lang="ru-RU" dirty="0" smtClean="0"/>
            </a:br>
            <a:r>
              <a:rPr lang="en-US" dirty="0" smtClean="0"/>
              <a:t>					</a:t>
            </a:r>
            <a:r>
              <a:rPr lang="ru-RU" b="1" dirty="0" smtClean="0"/>
              <a:t>С. И. Вавилов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6" name="Picture 2" descr="http://stat8.blog.ru/lr/09167f164f935222171f4bada4ac17e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786058"/>
            <a:ext cx="2867021" cy="28670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27399" y="2500306"/>
            <a:ext cx="561660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КОРПУСКУЛЯРНО-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ВОЛНОВОЙ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ДУАЛИЗМ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слове «свет» заключена вся физика…</a:t>
            </a:r>
            <a:br>
              <a:rPr lang="ru-RU" dirty="0" smtClean="0"/>
            </a:br>
            <a:r>
              <a:rPr lang="en-US" dirty="0" smtClean="0"/>
              <a:t>					</a:t>
            </a:r>
            <a:r>
              <a:rPr lang="ru-RU" b="1" dirty="0" smtClean="0"/>
              <a:t>С. И. Вавилов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6" name="Picture 2" descr="http://stat8.blog.ru/lr/09167f164f935222171f4bada4ac17e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786058"/>
            <a:ext cx="2867021" cy="28670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27399" y="2500306"/>
            <a:ext cx="561660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КОРПУСКУЛЯРНО-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ВОЛНОВОЙ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ДУАЛИЗМ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8592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ВОЛНОВЫЕ </a:t>
            </a:r>
            <a:br>
              <a:rPr lang="ru-RU" sz="5400" dirty="0" smtClean="0"/>
            </a:br>
            <a:r>
              <a:rPr lang="ru-RU" sz="5400" dirty="0" smtClean="0"/>
              <a:t>СВОЙСТВА СВЕТА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science.compulenta.ru/upload/iblock/f4e/light.j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048000"/>
            <a:ext cx="2943225" cy="381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6773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ОБОБЩЕНИЕ ЗНАНИЙ ПО ТЕМЕ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Файл:Prism rainbow schema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000240"/>
            <a:ext cx="5045822" cy="3169580"/>
          </a:xfrm>
          <a:prstGeom prst="rect">
            <a:avLst/>
          </a:prstGeom>
          <a:noFill/>
        </p:spPr>
      </p:pic>
      <p:pic>
        <p:nvPicPr>
          <p:cNvPr id="1028" name="Picture 4" descr="http://www.alhimik.ru/pictures/cryst&amp;spectru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3786190"/>
            <a:ext cx="2786082" cy="272843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28860" y="500042"/>
            <a:ext cx="3986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ДИСПЕРСИЯ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  <p:sndAc>
      <p:stSnd>
        <p:snd r:embed="rId2" name="031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http://t3.gstatic.com/images?q=tbn:_7DPrbHMZyXn9M:http://www.neive.by.ru/bestsoft/04/3-7-2.gi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143248"/>
            <a:ext cx="3315750" cy="3286148"/>
          </a:xfrm>
          <a:prstGeom prst="rect">
            <a:avLst/>
          </a:prstGeom>
          <a:noFill/>
        </p:spPr>
      </p:pic>
      <p:pic>
        <p:nvPicPr>
          <p:cNvPr id="14342" name="Picture 6" descr="http://t0.gstatic.com/images?q=tbn:Wj1Y19Qg6vk9MM:http://www.compuart.ru/Archive/CA/2008/7/9/Ris_2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1714487"/>
            <a:ext cx="2571768" cy="284012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71670" y="357166"/>
            <a:ext cx="54136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ИНТЕРФЕРЕНЦИЯ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upload.wikimedia.org/wikipedia/commons/a/aa/Light-bulb-grating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428736"/>
            <a:ext cx="4783790" cy="1785950"/>
          </a:xfrm>
          <a:prstGeom prst="rect">
            <a:avLst/>
          </a:prstGeom>
          <a:noFill/>
        </p:spPr>
      </p:pic>
      <p:pic>
        <p:nvPicPr>
          <p:cNvPr id="15366" name="Picture 6" descr="http://www.ixbt.com/digimage/panasonic/lx2/P1020427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3786190"/>
            <a:ext cx="7220953" cy="2000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00298" y="357166"/>
            <a:ext cx="40494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ДИФРАКЦИЯ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357166"/>
            <a:ext cx="4777270" cy="92333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ПОЛЯРИЗАЦИЯ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482" name="Picture 2" descr="http://e-science.ru/img/images/theory/optica/wave/w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643050"/>
            <a:ext cx="3352556" cy="2428892"/>
          </a:xfrm>
          <a:prstGeom prst="rect">
            <a:avLst/>
          </a:prstGeom>
          <a:noFill/>
        </p:spPr>
      </p:pic>
      <p:pic>
        <p:nvPicPr>
          <p:cNvPr id="20484" name="Picture 4" descr="http://physics.ru/courses/op25part2/content/chapter3/section/paragraph11/images/3-11-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643314"/>
            <a:ext cx="3733800" cy="19145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 l="8203" t="21240" r="9179" b="18701"/>
          <a:stretch>
            <a:fillRect/>
          </a:stretch>
        </p:blipFill>
        <p:spPr bwMode="auto">
          <a:xfrm>
            <a:off x="0" y="214290"/>
            <a:ext cx="914400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1" y="714354"/>
          <a:ext cx="9144001" cy="5072102"/>
        </p:xfrm>
        <a:graphic>
          <a:graphicData uri="http://schemas.openxmlformats.org/drawingml/2006/table">
            <a:tbl>
              <a:tblPr/>
              <a:tblGrid>
                <a:gridCol w="2293773"/>
                <a:gridCol w="1790753"/>
                <a:gridCol w="1686491"/>
                <a:gridCol w="1854775"/>
                <a:gridCol w="1518209"/>
              </a:tblGrid>
              <a:tr h="1565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Verdana"/>
                          <a:ea typeface="Calibri"/>
                          <a:cs typeface="Times New Roman"/>
                        </a:rPr>
                        <a:t>Явления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Verdana"/>
                          <a:ea typeface="Calibri"/>
                          <a:cs typeface="Times New Roman"/>
                        </a:rPr>
                        <a:t>Определение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Verdana"/>
                          <a:ea typeface="Calibri"/>
                          <a:cs typeface="Times New Roman"/>
                        </a:rPr>
                        <a:t>Условия наблюдения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Verdana"/>
                          <a:ea typeface="Calibri"/>
                          <a:cs typeface="Times New Roman"/>
                        </a:rPr>
                        <a:t>Теория, объясняющая явление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Verdana"/>
                          <a:ea typeface="Calibri"/>
                          <a:cs typeface="Times New Roman"/>
                        </a:rPr>
                        <a:t>Формулы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Verdana"/>
                          <a:ea typeface="Calibri"/>
                          <a:cs typeface="Times New Roman"/>
                        </a:rPr>
                        <a:t>Проявления         </a:t>
                      </a:r>
                      <a:r>
                        <a:rPr lang="ru-RU" sz="1400" b="1" dirty="0" smtClean="0">
                          <a:latin typeface="Verdana"/>
                          <a:ea typeface="Calibri"/>
                          <a:cs typeface="Times New Roman"/>
                        </a:rPr>
                        <a:t>              </a:t>
                      </a:r>
                      <a:r>
                        <a:rPr lang="ru-RU" sz="1400" b="1" dirty="0">
                          <a:latin typeface="Verdana"/>
                          <a:ea typeface="Calibri"/>
                          <a:cs typeface="Times New Roman"/>
                        </a:rPr>
                        <a:t>в природе, </a:t>
                      </a:r>
                      <a:r>
                        <a:rPr lang="ru-RU" sz="1400" b="1" dirty="0" err="1" smtClean="0">
                          <a:latin typeface="Verdana"/>
                          <a:ea typeface="Calibri"/>
                          <a:cs typeface="Times New Roman"/>
                        </a:rPr>
                        <a:t>использова-ние</a:t>
                      </a:r>
                      <a:r>
                        <a:rPr lang="ru-RU" sz="1400" b="1" dirty="0" smtClean="0">
                          <a:latin typeface="Verdan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Verdana"/>
                          <a:ea typeface="Calibri"/>
                          <a:cs typeface="Times New Roman"/>
                        </a:rPr>
                        <a:t>в технике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76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Verdana"/>
                          <a:ea typeface="Calibri"/>
                          <a:cs typeface="Times New Roman"/>
                        </a:rPr>
                        <a:t>Интерференция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Verdana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876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Verdana"/>
                          <a:ea typeface="Calibri"/>
                          <a:cs typeface="Times New Roman"/>
                        </a:rPr>
                        <a:t>Дифракция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Verdana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76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Verdana"/>
                          <a:ea typeface="Calibri"/>
                          <a:cs typeface="Times New Roman"/>
                        </a:rPr>
                        <a:t>Дисперсия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Verdana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876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Verdana"/>
                          <a:ea typeface="Calibri"/>
                          <a:cs typeface="Times New Roman"/>
                        </a:rPr>
                        <a:t>Поляризация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Verdana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Verdan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707571"/>
          <a:ext cx="9198429" cy="5094515"/>
        </p:xfrm>
        <a:graphic>
          <a:graphicData uri="http://schemas.openxmlformats.org/drawingml/2006/table">
            <a:tbl>
              <a:tblPr/>
              <a:tblGrid>
                <a:gridCol w="2231571"/>
                <a:gridCol w="1807029"/>
                <a:gridCol w="1763486"/>
                <a:gridCol w="1796143"/>
                <a:gridCol w="1600200"/>
              </a:tblGrid>
              <a:tr h="50945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  <p:sndAc>
      <p:stSnd>
        <p:snd r:embed="rId2" name="031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290</TotalTime>
  <Words>141</Words>
  <Application>Microsoft Office PowerPoint</Application>
  <PresentationFormat>Экран (4:3)</PresentationFormat>
  <Paragraphs>71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Радость видеть и понимать самый прекрасный дар природы       А. Эйнштейн.  </vt:lpstr>
      <vt:lpstr>В слове «свет» заключена вся физика…      С. И. Вавилов  </vt:lpstr>
      <vt:lpstr>ВОЛНОВЫЕ  СВОЙСТВА СВЕТА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ВОЛНОВЫЕ  СВОЙСТВА СВЕТА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Свет –поток Частиц                                              И.Ньютон</vt:lpstr>
      <vt:lpstr>В слове «свет» заключена вся физика…      С. И. Вавилов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33</cp:revision>
  <dcterms:modified xsi:type="dcterms:W3CDTF">2013-11-20T17:56:06Z</dcterms:modified>
</cp:coreProperties>
</file>