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61" r:id="rId4"/>
    <p:sldId id="262" r:id="rId5"/>
    <p:sldId id="259" r:id="rId6"/>
    <p:sldId id="260" r:id="rId7"/>
    <p:sldId id="263" r:id="rId8"/>
    <p:sldId id="286" r:id="rId9"/>
    <p:sldId id="265" r:id="rId10"/>
    <p:sldId id="266" r:id="rId11"/>
    <p:sldId id="273" r:id="rId12"/>
    <p:sldId id="274" r:id="rId13"/>
    <p:sldId id="275" r:id="rId14"/>
    <p:sldId id="276" r:id="rId15"/>
    <p:sldId id="277" r:id="rId16"/>
    <p:sldId id="288" r:id="rId17"/>
    <p:sldId id="278" r:id="rId18"/>
    <p:sldId id="284" r:id="rId19"/>
    <p:sldId id="287" r:id="rId20"/>
    <p:sldId id="279" r:id="rId21"/>
    <p:sldId id="280" r:id="rId22"/>
    <p:sldId id="281" r:id="rId23"/>
    <p:sldId id="282" r:id="rId24"/>
    <p:sldId id="285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/>
  </p:normalViewPr>
  <p:slideViewPr>
    <p:cSldViewPr>
      <p:cViewPr>
        <p:scale>
          <a:sx n="82" d="100"/>
          <a:sy n="82" d="100"/>
        </p:scale>
        <p:origin x="-17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458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280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676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620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472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291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862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333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953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99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7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92006-648D-4280-AD8F-4818CD9F4F88}" type="datetimeFigureOut">
              <a:rPr lang="ru-RU" smtClean="0"/>
              <a:pPr/>
              <a:t>17.02.2017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88106-D634-49CF-88EB-E5F89CB3BC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118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579296" cy="64087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2600" b="1" dirty="0" smtClean="0"/>
              <a:t>МБОУ «Брянский городской лицей №1 им. А.С. Пушкина»</a:t>
            </a:r>
            <a:endParaRPr lang="ru-RU" sz="2600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/>
              <a:t>И</a:t>
            </a:r>
            <a:r>
              <a:rPr lang="ru-RU" b="1" dirty="0" smtClean="0"/>
              <a:t>сследовательская работа на тему</a:t>
            </a:r>
          </a:p>
          <a:p>
            <a:pPr marL="0" indent="0" algn="ctr">
              <a:buNone/>
            </a:pPr>
            <a:r>
              <a:rPr lang="ru-RU" sz="4000" b="1" i="1" dirty="0">
                <a:solidFill>
                  <a:srgbClr val="FF0000"/>
                </a:solidFill>
              </a:rPr>
              <a:t>«Сравнительный анализ значения фразовых глаголов в текстах англоязычных песен современности и хитов 80-90-х годов XX </a:t>
            </a:r>
            <a:r>
              <a:rPr lang="ru-RU" sz="4000" b="1" i="1" dirty="0" smtClean="0">
                <a:solidFill>
                  <a:srgbClr val="FF0000"/>
                </a:solidFill>
              </a:rPr>
              <a:t>века»</a:t>
            </a:r>
            <a:endParaRPr lang="ru-RU" sz="4000" b="1" i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Выполнили:     </a:t>
            </a:r>
            <a:r>
              <a:rPr lang="ru-RU" sz="1900" b="1" dirty="0" err="1">
                <a:latin typeface="+mj-lt"/>
                <a:cs typeface="Times New Roman" panose="02020603050405020304" pitchFamily="18" charset="0"/>
              </a:rPr>
              <a:t>Обыденникова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 Елизавета,</a:t>
            </a:r>
          </a:p>
          <a:p>
            <a:pPr marL="0" indent="0" algn="ctr">
              <a:buNone/>
            </a:pPr>
            <a:r>
              <a:rPr lang="ru-RU" sz="1900" b="1" dirty="0">
                <a:latin typeface="+mj-lt"/>
                <a:cs typeface="Times New Roman" panose="02020603050405020304" pitchFamily="18" charset="0"/>
              </a:rPr>
              <a:t>                                        </a:t>
            </a: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             Степанова 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Елизавета</a:t>
            </a:r>
          </a:p>
          <a:p>
            <a:pPr marL="0" indent="0" algn="ctr">
              <a:buNone/>
            </a:pP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                                                       (8 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социально-экономический </a:t>
            </a: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класс)</a:t>
            </a:r>
            <a:endParaRPr lang="ru-RU" sz="1900" b="1" dirty="0">
              <a:latin typeface="+mj-lt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                                 Руководители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:     </a:t>
            </a:r>
            <a:r>
              <a:rPr lang="ru-RU" sz="1900" b="1" dirty="0" err="1">
                <a:latin typeface="+mj-lt"/>
                <a:cs typeface="Times New Roman" panose="02020603050405020304" pitchFamily="18" charset="0"/>
              </a:rPr>
              <a:t>Махова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 Ольга Николаевна,</a:t>
            </a:r>
          </a:p>
          <a:p>
            <a:pPr marL="0" indent="0" algn="ctr">
              <a:buNone/>
            </a:pP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учитель английского языка;</a:t>
            </a:r>
          </a:p>
          <a:p>
            <a:pPr marL="0" indent="0" algn="ctr">
              <a:buNone/>
            </a:pPr>
            <a:r>
              <a:rPr lang="ru-RU" sz="1900" b="1" dirty="0">
                <a:latin typeface="+mj-lt"/>
                <a:cs typeface="Times New Roman" panose="02020603050405020304" pitchFamily="18" charset="0"/>
              </a:rPr>
              <a:t>                                                               </a:t>
            </a:r>
            <a:r>
              <a:rPr lang="ru-RU" sz="1900" b="1" dirty="0" smtClean="0">
                <a:latin typeface="+mj-lt"/>
                <a:cs typeface="Times New Roman" panose="02020603050405020304" pitchFamily="18" charset="0"/>
              </a:rPr>
              <a:t>Клюева </a:t>
            </a:r>
            <a:r>
              <a:rPr lang="ru-RU" sz="1900" b="1" dirty="0">
                <a:latin typeface="+mj-lt"/>
                <a:cs typeface="Times New Roman" panose="02020603050405020304" pitchFamily="18" charset="0"/>
              </a:rPr>
              <a:t>Ирина Олеговна, </a:t>
            </a:r>
          </a:p>
          <a:p>
            <a:pPr marL="0" indent="0" algn="ctr">
              <a:buNone/>
            </a:pPr>
            <a:r>
              <a:rPr lang="ru-RU" sz="1900" b="1" dirty="0" smtClean="0">
                <a:latin typeface="+mj-lt"/>
              </a:rPr>
              <a:t>                                                                     учитель </a:t>
            </a:r>
            <a:r>
              <a:rPr lang="ru-RU" sz="1900" b="1" dirty="0">
                <a:latin typeface="+mj-lt"/>
              </a:rPr>
              <a:t>английского языка </a:t>
            </a:r>
            <a:endParaRPr lang="ru-RU" sz="19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418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Структура: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ru-RU" dirty="0" smtClean="0"/>
              <a:t>Введение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Основная часть (две главы)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Заключение </a:t>
            </a:r>
          </a:p>
          <a:p>
            <a:pPr>
              <a:buBlip>
                <a:blip r:embed="rId2"/>
              </a:buBlip>
            </a:pPr>
            <a:r>
              <a:rPr lang="ru-RU" dirty="0"/>
              <a:t> </a:t>
            </a:r>
            <a:r>
              <a:rPr lang="ru-RU" dirty="0" smtClean="0"/>
              <a:t>Список использованной литературы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Приложение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7399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871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ru-RU" sz="3100" b="1" dirty="0" smtClean="0"/>
              <a:t>Глава </a:t>
            </a:r>
            <a:r>
              <a:rPr lang="ru-RU" sz="3100" b="1" dirty="0"/>
              <a:t>II</a:t>
            </a:r>
            <a:br>
              <a:rPr lang="ru-RU" sz="3100" b="1" dirty="0"/>
            </a:br>
            <a:r>
              <a:rPr lang="ru-RU" sz="3100" b="1" dirty="0"/>
              <a:t>Результаты практического исследования</a:t>
            </a:r>
            <a:br>
              <a:rPr lang="ru-RU" sz="3100" b="1" dirty="0"/>
            </a:br>
            <a:r>
              <a:rPr lang="ru-RU" sz="3100" b="1" dirty="0"/>
              <a:t/>
            </a:r>
            <a:br>
              <a:rPr lang="ru-RU" sz="3100" b="1" dirty="0"/>
            </a:b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ru-RU" sz="2200" b="1" dirty="0" smtClean="0"/>
              <a:t>Для </a:t>
            </a:r>
            <a:r>
              <a:rPr lang="ru-RU" sz="2200" b="1" dirty="0"/>
              <a:t>выявления важности и актуальности нашего исследования в соответствии с поставленными целями и задачами нами было проведено анкетирование учащихся 8 социально-экономического класса МБОУ «Брянский городской лицей №1 им. А.С. Пушкина». Учащимся необходимо было ответить на следующие вопросы:</a:t>
            </a:r>
            <a:br>
              <a:rPr lang="ru-RU" sz="2200" b="1" dirty="0"/>
            </a:b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ru-RU" sz="2200" b="1" dirty="0" smtClean="0"/>
              <a:t>1</a:t>
            </a:r>
            <a:r>
              <a:rPr lang="ru-RU" sz="2200" b="1" dirty="0"/>
              <a:t>. Зачем использовать в речи фразовые глаголы?</a:t>
            </a:r>
            <a:br>
              <a:rPr lang="ru-RU" sz="2200" b="1" dirty="0"/>
            </a:b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ru-RU" sz="2200" b="1" dirty="0" smtClean="0"/>
              <a:t>2</a:t>
            </a:r>
            <a:r>
              <a:rPr lang="ru-RU" sz="2200" b="1" dirty="0"/>
              <a:t>. Важно ли изучать фразовые глаголы?</a:t>
            </a:r>
            <a:br>
              <a:rPr lang="ru-RU" sz="2200" b="1" dirty="0"/>
            </a:br>
            <a:r>
              <a:rPr lang="en-US" sz="2200" b="1" dirty="0" smtClean="0"/>
              <a:t/>
            </a:r>
            <a:br>
              <a:rPr lang="en-US" sz="2200" b="1" dirty="0" smtClean="0"/>
            </a:br>
            <a:r>
              <a:rPr lang="ru-RU" sz="2200" b="1" dirty="0" smtClean="0"/>
              <a:t>3</a:t>
            </a:r>
            <a:r>
              <a:rPr lang="ru-RU" sz="2200" b="1" dirty="0"/>
              <a:t>. Какие фразовые глаголы вы используете в своей речи чаще?</a:t>
            </a:r>
            <a:r>
              <a:rPr lang="ru-RU" sz="2700" b="1" dirty="0"/>
              <a:t/>
            </a:r>
            <a:br>
              <a:rPr lang="ru-RU" sz="2700" b="1" dirty="0"/>
            </a:br>
            <a:endParaRPr lang="ru-RU" sz="2700" b="1" dirty="0"/>
          </a:p>
        </p:txBody>
      </p:sp>
    </p:spTree>
    <p:extLst>
      <p:ext uri="{BB962C8B-B14F-4D97-AF65-F5344CB8AC3E}">
        <p14:creationId xmlns:p14="http://schemas.microsoft.com/office/powerpoint/2010/main" val="108411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 </a:t>
            </a:r>
            <a:endParaRPr lang="ru-RU" b="1" i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56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4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98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784976" cy="1143000"/>
          </a:xfrm>
        </p:spPr>
        <p:txBody>
          <a:bodyPr>
            <a:normAutofit/>
          </a:bodyPr>
          <a:lstStyle/>
          <a:p>
            <a:endParaRPr lang="ru-RU" b="1" i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41" y="0"/>
            <a:ext cx="913105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223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75" b="100000" l="2520" r="943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998370"/>
            <a:ext cx="4068452" cy="34549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0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620688"/>
            <a:ext cx="64442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«Queen</a:t>
            </a:r>
            <a:r>
              <a:rPr lang="en-US" sz="2800" dirty="0"/>
              <a:t>» - «I want to break free</a:t>
            </a:r>
            <a:r>
              <a:rPr lang="en-US" sz="2800" dirty="0" smtClean="0"/>
              <a:t>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«The </a:t>
            </a:r>
            <a:r>
              <a:rPr lang="en-US" sz="2800" dirty="0"/>
              <a:t>Rolling Stones» - «Wild Horses</a:t>
            </a:r>
            <a:r>
              <a:rPr lang="en-US" sz="2800" dirty="0" smtClean="0"/>
              <a:t>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«Scorpions</a:t>
            </a:r>
            <a:r>
              <a:rPr lang="en-US" sz="2800" dirty="0"/>
              <a:t>» - «Still loving you</a:t>
            </a:r>
            <a:r>
              <a:rPr lang="en-US" sz="2800" dirty="0" smtClean="0"/>
              <a:t>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«U2</a:t>
            </a:r>
            <a:r>
              <a:rPr lang="en-US" sz="2800" dirty="0"/>
              <a:t>» - «I Still Haven't Found What I'm Looking </a:t>
            </a:r>
            <a:r>
              <a:rPr lang="en-US" sz="2800" dirty="0" smtClean="0"/>
              <a:t>For»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Michael </a:t>
            </a:r>
            <a:r>
              <a:rPr lang="en-US" sz="2800" dirty="0"/>
              <a:t>Jackson - «Black or White</a:t>
            </a:r>
            <a:r>
              <a:rPr lang="en-US" sz="2800" dirty="0" smtClean="0"/>
              <a:t>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«Aerosmith</a:t>
            </a:r>
            <a:r>
              <a:rPr lang="en-US" sz="2800" dirty="0"/>
              <a:t>» - «Crazy</a:t>
            </a:r>
            <a:r>
              <a:rPr lang="en-US" sz="2800" dirty="0" smtClean="0"/>
              <a:t>»</a:t>
            </a:r>
            <a:endParaRPr lang="ru-RU" sz="28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«Red </a:t>
            </a:r>
            <a:r>
              <a:rPr lang="en-US" sz="2800" dirty="0"/>
              <a:t>Hot Chili Peppers» - «Round the World</a:t>
            </a:r>
            <a:r>
              <a:rPr lang="en-US" sz="2800" dirty="0" smtClean="0"/>
              <a:t>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«Deep </a:t>
            </a:r>
            <a:r>
              <a:rPr lang="en-US" sz="2800" dirty="0"/>
              <a:t>Purple» - «Love conquers </a:t>
            </a:r>
            <a:r>
              <a:rPr lang="en-US" sz="2800" dirty="0" smtClean="0"/>
              <a:t>all»</a:t>
            </a:r>
            <a:endParaRPr lang="ru-RU" sz="2800" dirty="0" smtClean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800" dirty="0" smtClean="0"/>
              <a:t>Madonna </a:t>
            </a:r>
            <a:r>
              <a:rPr lang="en-US" sz="2800" dirty="0"/>
              <a:t>- «True blue</a:t>
            </a:r>
            <a:r>
              <a:rPr lang="en-US" sz="2800" dirty="0" smtClean="0"/>
              <a:t>»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36009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52936"/>
            <a:ext cx="8229600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dirty="0" smtClean="0">
                <a:ln w="11430"/>
              </a:rPr>
              <a:t>В англоязычных песнях 80-90-х годов XX века зачастую у рок-групп затрагивается  </a:t>
            </a:r>
            <a:br>
              <a:rPr lang="ru-RU" sz="2000" dirty="0" smtClean="0">
                <a:ln w="11430"/>
              </a:rPr>
            </a:br>
            <a:r>
              <a:rPr lang="ru-RU" sz="2000" dirty="0">
                <a:ln w="11430"/>
              </a:rPr>
              <a:t/>
            </a:r>
            <a:br>
              <a:rPr lang="ru-RU" sz="2000" dirty="0">
                <a:ln w="11430"/>
              </a:rPr>
            </a:br>
            <a:r>
              <a:rPr lang="ru-RU" sz="2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200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3200" dirty="0" smtClean="0">
                <a:ln w="11430"/>
              </a:rPr>
              <a:t>мрачная идея упадка (психологического, физического) или распада</a:t>
            </a:r>
            <a:br>
              <a:rPr lang="ru-RU" sz="3200" dirty="0" smtClean="0">
                <a:ln w="11430"/>
              </a:rPr>
            </a:br>
            <a:r>
              <a:rPr lang="ru-RU" sz="2400" dirty="0" smtClean="0">
                <a:ln w="11430"/>
              </a:rPr>
              <a:t/>
            </a:r>
            <a:br>
              <a:rPr lang="ru-RU" sz="2400" dirty="0" smtClean="0">
                <a:ln w="11430"/>
              </a:rPr>
            </a:br>
            <a:r>
              <a:rPr lang="ru-RU" sz="1800" dirty="0" smtClean="0">
                <a:ln w="11430"/>
              </a:rPr>
              <a:t>«</a:t>
            </a:r>
            <a:r>
              <a:rPr lang="ru-RU" sz="1800" dirty="0" err="1" smtClean="0">
                <a:ln w="11430"/>
              </a:rPr>
              <a:t>tear</a:t>
            </a:r>
            <a:r>
              <a:rPr lang="ru-RU" sz="1800" dirty="0" smtClean="0">
                <a:ln w="11430"/>
              </a:rPr>
              <a:t> </a:t>
            </a:r>
            <a:r>
              <a:rPr lang="ru-RU" sz="1800" dirty="0" err="1" smtClean="0">
                <a:ln w="11430"/>
              </a:rPr>
              <a:t>down</a:t>
            </a:r>
            <a:r>
              <a:rPr lang="ru-RU" sz="1800" dirty="0" smtClean="0">
                <a:ln w="11430"/>
              </a:rPr>
              <a:t>»(сносить сооружение) в песне «</a:t>
            </a:r>
            <a:r>
              <a:rPr lang="ru-RU" sz="1800" dirty="0" err="1" smtClean="0">
                <a:ln w="11430"/>
              </a:rPr>
              <a:t>Deep</a:t>
            </a:r>
            <a:r>
              <a:rPr lang="ru-RU" sz="1800" dirty="0" smtClean="0">
                <a:ln w="11430"/>
              </a:rPr>
              <a:t> </a:t>
            </a:r>
            <a:r>
              <a:rPr lang="ru-RU" sz="1800" dirty="0" err="1" smtClean="0">
                <a:ln w="11430"/>
              </a:rPr>
              <a:t>Purple</a:t>
            </a:r>
            <a:r>
              <a:rPr lang="ru-RU" sz="1800" dirty="0" smtClean="0">
                <a:ln w="11430"/>
              </a:rPr>
              <a:t>»  «</a:t>
            </a:r>
            <a:r>
              <a:rPr lang="ru-RU" sz="1800" dirty="0" err="1" smtClean="0">
                <a:ln w="11430"/>
              </a:rPr>
              <a:t>Love</a:t>
            </a:r>
            <a:r>
              <a:rPr lang="ru-RU" sz="1800" dirty="0" smtClean="0">
                <a:ln w="11430"/>
              </a:rPr>
              <a:t> </a:t>
            </a:r>
            <a:r>
              <a:rPr lang="ru-RU" sz="1800" dirty="0" err="1" smtClean="0">
                <a:ln w="11430"/>
              </a:rPr>
              <a:t>conquers</a:t>
            </a:r>
            <a:r>
              <a:rPr lang="ru-RU" sz="1800" dirty="0" smtClean="0">
                <a:ln w="11430"/>
              </a:rPr>
              <a:t> </a:t>
            </a:r>
            <a:r>
              <a:rPr lang="ru-RU" sz="1800" dirty="0" err="1" smtClean="0">
                <a:ln w="11430"/>
              </a:rPr>
              <a:t>all</a:t>
            </a:r>
            <a:r>
              <a:rPr lang="ru-RU" sz="1800" dirty="0" smtClean="0">
                <a:ln w="11430"/>
              </a:rPr>
              <a:t>», </a:t>
            </a:r>
            <a:br>
              <a:rPr lang="ru-RU" sz="1800" dirty="0" smtClean="0">
                <a:ln w="11430"/>
              </a:rPr>
            </a:br>
            <a:r>
              <a:rPr lang="ru-RU" sz="2000" dirty="0" smtClean="0">
                <a:ln w="11430"/>
              </a:rPr>
              <a:t>«</a:t>
            </a:r>
            <a:r>
              <a:rPr lang="ru-RU" sz="2000" dirty="0" err="1" smtClean="0">
                <a:ln w="11430"/>
              </a:rPr>
              <a:t>throw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away</a:t>
            </a:r>
            <a:r>
              <a:rPr lang="ru-RU" sz="2000" dirty="0" smtClean="0">
                <a:ln w="11430"/>
              </a:rPr>
              <a:t>» (выбрасывать) в песне группы «</a:t>
            </a:r>
            <a:r>
              <a:rPr lang="ru-RU" sz="2000" dirty="0" err="1" smtClean="0">
                <a:ln w="11430"/>
              </a:rPr>
              <a:t>Scorpions</a:t>
            </a:r>
            <a:r>
              <a:rPr lang="ru-RU" sz="2000" dirty="0" smtClean="0">
                <a:ln w="11430"/>
              </a:rPr>
              <a:t>» «</a:t>
            </a:r>
            <a:r>
              <a:rPr lang="ru-RU" sz="2000" dirty="0" err="1" smtClean="0">
                <a:ln w="11430"/>
              </a:rPr>
              <a:t>Still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loving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you</a:t>
            </a:r>
            <a:r>
              <a:rPr lang="ru-RU" sz="2000" dirty="0" smtClean="0">
                <a:ln w="11430"/>
              </a:rPr>
              <a:t>»,</a:t>
            </a:r>
            <a:br>
              <a:rPr lang="ru-RU" sz="2000" dirty="0" smtClean="0">
                <a:ln w="11430"/>
              </a:rPr>
            </a:br>
            <a:r>
              <a:rPr lang="ru-RU" sz="2000" dirty="0" smtClean="0">
                <a:ln w="11430"/>
              </a:rPr>
              <a:t/>
            </a:r>
            <a:br>
              <a:rPr lang="ru-RU" sz="2000" dirty="0" smtClean="0">
                <a:ln w="11430"/>
              </a:rPr>
            </a:br>
            <a:r>
              <a:rPr lang="ru-RU" sz="3200" dirty="0" smtClean="0">
                <a:ln w="11430"/>
              </a:rPr>
              <a:t>идея возрождения и преодоления трудностей </a:t>
            </a:r>
            <a:r>
              <a:rPr lang="ru-RU" sz="2000" dirty="0" smtClean="0">
                <a:ln w="11430"/>
              </a:rPr>
              <a:t/>
            </a:r>
            <a:br>
              <a:rPr lang="ru-RU" sz="2000" dirty="0" smtClean="0">
                <a:ln w="11430"/>
              </a:rPr>
            </a:br>
            <a:r>
              <a:rPr lang="ru-RU" sz="2000" dirty="0" smtClean="0">
                <a:ln w="11430"/>
              </a:rPr>
              <a:t>«</a:t>
            </a:r>
            <a:r>
              <a:rPr lang="ru-RU" sz="2000" dirty="0" err="1" smtClean="0">
                <a:ln w="11430"/>
              </a:rPr>
              <a:t>get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over</a:t>
            </a:r>
            <a:r>
              <a:rPr lang="ru-RU" sz="2000" dirty="0" smtClean="0">
                <a:ln w="11430"/>
              </a:rPr>
              <a:t>»(преодолеть) в песне группы «</a:t>
            </a:r>
            <a:r>
              <a:rPr lang="ru-RU" sz="2000" dirty="0" err="1" smtClean="0">
                <a:ln w="11430"/>
              </a:rPr>
              <a:t>Queen</a:t>
            </a:r>
            <a:r>
              <a:rPr lang="ru-RU" sz="2000" dirty="0" smtClean="0">
                <a:ln w="11430"/>
              </a:rPr>
              <a:t>»  «I </a:t>
            </a:r>
            <a:r>
              <a:rPr lang="ru-RU" sz="2000" dirty="0" err="1" smtClean="0">
                <a:ln w="11430"/>
              </a:rPr>
              <a:t>want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to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break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free</a:t>
            </a:r>
            <a:r>
              <a:rPr lang="ru-RU" sz="2000" dirty="0" smtClean="0">
                <a:ln w="11430"/>
              </a:rPr>
              <a:t>», </a:t>
            </a:r>
            <a:br>
              <a:rPr lang="ru-RU" sz="2000" dirty="0" smtClean="0">
                <a:ln w="11430"/>
              </a:rPr>
            </a:br>
            <a:r>
              <a:rPr lang="ru-RU" sz="2000" dirty="0" smtClean="0">
                <a:ln w="11430"/>
              </a:rPr>
              <a:t>«</a:t>
            </a:r>
            <a:r>
              <a:rPr lang="ru-RU" sz="2000" dirty="0" err="1" smtClean="0">
                <a:ln w="11430"/>
              </a:rPr>
              <a:t>get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through</a:t>
            </a:r>
            <a:r>
              <a:rPr lang="ru-RU" sz="2000" dirty="0" smtClean="0">
                <a:ln w="11430"/>
              </a:rPr>
              <a:t>»(преодолеть, справиться), </a:t>
            </a:r>
            <a:br>
              <a:rPr lang="ru-RU" sz="2000" dirty="0" smtClean="0">
                <a:ln w="11430"/>
              </a:rPr>
            </a:br>
            <a:r>
              <a:rPr lang="ru-RU" sz="2000" dirty="0" smtClean="0">
                <a:ln w="11430"/>
              </a:rPr>
              <a:t>«</a:t>
            </a:r>
            <a:r>
              <a:rPr lang="ru-RU" sz="2000" dirty="0" err="1" smtClean="0">
                <a:ln w="11430"/>
              </a:rPr>
              <a:t>wake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up</a:t>
            </a:r>
            <a:r>
              <a:rPr lang="ru-RU" sz="2000" dirty="0" smtClean="0">
                <a:ln w="11430"/>
              </a:rPr>
              <a:t>» (просыпаться, в переносном значении «возвращаться к жизни») в песне группы «</a:t>
            </a:r>
            <a:r>
              <a:rPr lang="ru-RU" sz="2000" dirty="0" err="1" smtClean="0">
                <a:ln w="11430"/>
              </a:rPr>
              <a:t>Red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Hot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Chili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Peppers</a:t>
            </a:r>
            <a:r>
              <a:rPr lang="ru-RU" sz="2000" dirty="0" smtClean="0">
                <a:ln w="11430"/>
              </a:rPr>
              <a:t>» «</a:t>
            </a:r>
            <a:r>
              <a:rPr lang="ru-RU" sz="2000" dirty="0" err="1" smtClean="0">
                <a:ln w="11430"/>
              </a:rPr>
              <a:t>Round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the</a:t>
            </a:r>
            <a:r>
              <a:rPr lang="ru-RU" sz="2000" dirty="0" smtClean="0">
                <a:ln w="11430"/>
              </a:rPr>
              <a:t> </a:t>
            </a:r>
            <a:r>
              <a:rPr lang="ru-RU" sz="2000" dirty="0" err="1" smtClean="0">
                <a:ln w="11430"/>
              </a:rPr>
              <a:t>World</a:t>
            </a:r>
            <a:r>
              <a:rPr lang="ru-RU" sz="2000" dirty="0" smtClean="0">
                <a:ln w="11430"/>
              </a:rPr>
              <a:t>», </a:t>
            </a:r>
            <a:br>
              <a:rPr lang="ru-RU" sz="2000" dirty="0" smtClean="0">
                <a:ln w="11430"/>
              </a:rPr>
            </a:br>
            <a:endParaRPr lang="ru-RU" sz="2000" dirty="0">
              <a:ln w="11430"/>
            </a:endParaRPr>
          </a:p>
        </p:txBody>
      </p:sp>
    </p:spTree>
    <p:extLst>
      <p:ext uri="{BB962C8B-B14F-4D97-AF65-F5344CB8AC3E}">
        <p14:creationId xmlns:p14="http://schemas.microsoft.com/office/powerpoint/2010/main" val="407419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9512" y="692696"/>
            <a:ext cx="8568952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Тема любви </a:t>
            </a:r>
            <a:r>
              <a:rPr lang="ru-RU" sz="3200" dirty="0"/>
              <a:t>и </a:t>
            </a:r>
            <a:r>
              <a:rPr lang="ru-RU" sz="3200" dirty="0" smtClean="0"/>
              <a:t>взаимоотношений</a:t>
            </a:r>
            <a:endParaRPr lang="ru-RU" sz="3200" dirty="0"/>
          </a:p>
          <a:p>
            <a:pPr algn="just"/>
            <a:r>
              <a:rPr lang="ru-RU" sz="2800" dirty="0" smtClean="0"/>
              <a:t>«</a:t>
            </a:r>
            <a:r>
              <a:rPr lang="en-US" sz="2800" dirty="0"/>
              <a:t>fall in love» (</a:t>
            </a:r>
            <a:r>
              <a:rPr lang="ru-RU" sz="2800" dirty="0"/>
              <a:t>влюбиться) в песне группы «</a:t>
            </a:r>
            <a:r>
              <a:rPr lang="en-US" sz="2800" dirty="0"/>
              <a:t>Queen» «I want to break free»,</a:t>
            </a:r>
          </a:p>
          <a:p>
            <a:pPr algn="just"/>
            <a:r>
              <a:rPr lang="en-US" sz="2800" dirty="0" smtClean="0"/>
              <a:t>«</a:t>
            </a:r>
            <a:r>
              <a:rPr lang="en-US" sz="2800" dirty="0"/>
              <a:t>make up» (</a:t>
            </a:r>
            <a:r>
              <a:rPr lang="ru-RU" sz="2800" dirty="0"/>
              <a:t>мириться) у группы «</a:t>
            </a:r>
            <a:r>
              <a:rPr lang="en-US" sz="2800" dirty="0"/>
              <a:t>Aerosmith» </a:t>
            </a:r>
            <a:r>
              <a:rPr lang="ru-RU" sz="2800" dirty="0"/>
              <a:t>в песне «</a:t>
            </a:r>
            <a:r>
              <a:rPr lang="en-US" sz="2800" dirty="0"/>
              <a:t>Crazy</a:t>
            </a:r>
            <a:r>
              <a:rPr lang="en-US" sz="2800" dirty="0" smtClean="0"/>
              <a:t>»</a:t>
            </a:r>
            <a:endParaRPr lang="ru-RU" sz="2800" dirty="0" smtClean="0"/>
          </a:p>
          <a:p>
            <a:pPr algn="ctr"/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Тема путешествий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800" dirty="0" smtClean="0"/>
              <a:t>«</a:t>
            </a:r>
            <a:r>
              <a:rPr lang="ru-RU" sz="2800" dirty="0" err="1"/>
              <a:t>head</a:t>
            </a:r>
            <a:r>
              <a:rPr lang="ru-RU" sz="2800" dirty="0"/>
              <a:t> </a:t>
            </a:r>
            <a:r>
              <a:rPr lang="ru-RU" sz="2800" dirty="0" err="1"/>
              <a:t>out</a:t>
            </a:r>
            <a:r>
              <a:rPr lang="ru-RU" sz="2800" dirty="0"/>
              <a:t>» (отходить, уезжать о транспорте»), </a:t>
            </a:r>
            <a:endParaRPr lang="ru-RU" sz="2800" dirty="0" smtClean="0"/>
          </a:p>
          <a:p>
            <a:r>
              <a:rPr lang="ru-RU" sz="2800" dirty="0" smtClean="0"/>
              <a:t>«</a:t>
            </a:r>
            <a:r>
              <a:rPr lang="ru-RU" sz="2800" dirty="0" err="1"/>
              <a:t>pack</a:t>
            </a:r>
            <a:r>
              <a:rPr lang="ru-RU" sz="2800" dirty="0"/>
              <a:t> </a:t>
            </a:r>
            <a:r>
              <a:rPr lang="ru-RU" sz="2800" dirty="0" err="1"/>
              <a:t>up</a:t>
            </a:r>
            <a:r>
              <a:rPr lang="ru-RU" sz="2800" dirty="0"/>
              <a:t>» (собирать вещи) в песне группы «</a:t>
            </a:r>
            <a:r>
              <a:rPr lang="ru-RU" sz="2800" dirty="0" err="1"/>
              <a:t>Aerosmith</a:t>
            </a:r>
            <a:r>
              <a:rPr lang="ru-RU" sz="2800" dirty="0"/>
              <a:t>»  «</a:t>
            </a:r>
            <a:r>
              <a:rPr lang="ru-RU" sz="2800" dirty="0" err="1"/>
              <a:t>Crazy</a:t>
            </a:r>
            <a:r>
              <a:rPr lang="ru-RU" sz="2800" dirty="0"/>
              <a:t>» </a:t>
            </a:r>
            <a:endParaRPr lang="ru-RU" sz="2800" dirty="0" smtClean="0"/>
          </a:p>
          <a:p>
            <a:endParaRPr lang="ru-RU" sz="2800" dirty="0"/>
          </a:p>
          <a:p>
            <a:endParaRPr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4653136"/>
            <a:ext cx="89644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 </a:t>
            </a:r>
            <a:r>
              <a:rPr lang="ru-RU" sz="2800" dirty="0" smtClean="0"/>
              <a:t>                     </a:t>
            </a:r>
            <a:r>
              <a:rPr lang="ru-RU" sz="3200" dirty="0" smtClean="0"/>
              <a:t>Тема поиска </a:t>
            </a:r>
            <a:r>
              <a:rPr lang="ru-RU" sz="3200" dirty="0"/>
              <a:t>идеала, </a:t>
            </a:r>
            <a:r>
              <a:rPr lang="ru-RU" sz="3200" dirty="0" smtClean="0"/>
              <a:t>свободы</a:t>
            </a:r>
            <a:endParaRPr lang="ru-RU" sz="3200" dirty="0"/>
          </a:p>
          <a:p>
            <a:r>
              <a:rPr lang="ru-RU" sz="2800" dirty="0" smtClean="0"/>
              <a:t> </a:t>
            </a:r>
            <a:r>
              <a:rPr lang="ru-RU" sz="2800" dirty="0"/>
              <a:t>«</a:t>
            </a:r>
            <a:r>
              <a:rPr lang="en-US" sz="2800" dirty="0"/>
              <a:t>look for» (</a:t>
            </a:r>
            <a:r>
              <a:rPr lang="ru-RU" sz="2800" dirty="0"/>
              <a:t>искать) в песне группы «</a:t>
            </a:r>
            <a:r>
              <a:rPr lang="en-US" sz="2800" dirty="0"/>
              <a:t>U2»  «I Still Haven't Found What I'm Looking For».</a:t>
            </a:r>
          </a:p>
        </p:txBody>
      </p:sp>
    </p:spTree>
    <p:extLst>
      <p:ext uri="{BB962C8B-B14F-4D97-AF65-F5344CB8AC3E}">
        <p14:creationId xmlns:p14="http://schemas.microsoft.com/office/powerpoint/2010/main" val="71002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В рассмотренных англоязычных песнях 80-90-х годов </a:t>
            </a:r>
            <a:r>
              <a:rPr lang="en-US" dirty="0" smtClean="0"/>
              <a:t>XX </a:t>
            </a:r>
            <a:r>
              <a:rPr lang="ru-RU" dirty="0" smtClean="0"/>
              <a:t>века наибольшую </a:t>
            </a:r>
            <a:r>
              <a:rPr lang="ru-RU" dirty="0"/>
              <a:t>частотность имеют следующие </a:t>
            </a:r>
            <a:r>
              <a:rPr lang="ru-RU" sz="5200" dirty="0"/>
              <a:t>послелоги: </a:t>
            </a:r>
            <a:endParaRPr lang="ru-RU" sz="5200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•«</a:t>
            </a:r>
            <a:r>
              <a:rPr lang="ru-RU" b="1" dirty="0" err="1"/>
              <a:t>away</a:t>
            </a:r>
            <a:r>
              <a:rPr lang="ru-RU" dirty="0"/>
              <a:t>», который может означать гибель, разрушение, изолирование, отклонение, </a:t>
            </a:r>
          </a:p>
          <a:p>
            <a:pPr marL="0" indent="0">
              <a:buNone/>
            </a:pPr>
            <a:r>
              <a:rPr lang="ru-RU" dirty="0" smtClean="0"/>
              <a:t>•«</a:t>
            </a:r>
            <a:r>
              <a:rPr lang="ru-RU" b="1" dirty="0" err="1"/>
              <a:t>out</a:t>
            </a:r>
            <a:r>
              <a:rPr lang="ru-RU" dirty="0"/>
              <a:t>», который может означать движение наружу в прямом значении, а в переносном исключение, ограничение , </a:t>
            </a:r>
          </a:p>
          <a:p>
            <a:pPr marL="0" indent="0">
              <a:buNone/>
            </a:pPr>
            <a:r>
              <a:rPr lang="ru-RU" dirty="0" smtClean="0"/>
              <a:t>•«</a:t>
            </a:r>
            <a:r>
              <a:rPr lang="ru-RU" b="1" dirty="0" err="1"/>
              <a:t>through</a:t>
            </a:r>
            <a:r>
              <a:rPr lang="ru-RU" dirty="0"/>
              <a:t>», который может означать движение сквозь, через в прямом значении, а в переносном значении – завершение, столкновение, преодоление.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16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670" y="299837"/>
            <a:ext cx="8229600" cy="1143000"/>
          </a:xfrm>
        </p:spPr>
        <p:txBody>
          <a:bodyPr/>
          <a:lstStyle/>
          <a:p>
            <a:r>
              <a:rPr lang="ru-RU" b="1" dirty="0" smtClean="0"/>
              <a:t>Актуальность работы: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и</a:t>
            </a:r>
            <a:r>
              <a:rPr lang="ru-RU" sz="4400" dirty="0" smtClean="0"/>
              <a:t>зучение значения </a:t>
            </a:r>
            <a:r>
              <a:rPr lang="ru-RU" sz="4400" dirty="0"/>
              <a:t>фразовых глаголов для правильного понимания смысла песни на английском </a:t>
            </a:r>
            <a:r>
              <a:rPr lang="ru-RU" sz="4400" dirty="0" smtClean="0"/>
              <a:t>языке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76458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663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97346"/>
            <a:ext cx="835292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 </a:t>
            </a:r>
            <a:r>
              <a:rPr lang="ru-RU" sz="3200" dirty="0"/>
              <a:t>современных </a:t>
            </a:r>
            <a:r>
              <a:rPr lang="ru-RU" sz="3200" dirty="0" smtClean="0"/>
              <a:t>англоязычных песнях </a:t>
            </a:r>
            <a:r>
              <a:rPr lang="ru-RU" sz="3200" dirty="0"/>
              <a:t>затрагивается </a:t>
            </a:r>
            <a:endParaRPr lang="ru-RU" sz="3200" dirty="0" smtClean="0"/>
          </a:p>
          <a:p>
            <a:pPr algn="ctr"/>
            <a:endParaRPr lang="ru-RU" sz="3200" dirty="0" smtClean="0"/>
          </a:p>
          <a:p>
            <a:pPr algn="ctr"/>
            <a:r>
              <a:rPr lang="ru-RU" sz="2400" dirty="0"/>
              <a:t>т</a:t>
            </a:r>
            <a:r>
              <a:rPr lang="ru-RU" sz="2400" dirty="0" smtClean="0"/>
              <a:t>ема поиска </a:t>
            </a:r>
            <a:r>
              <a:rPr lang="ru-RU" sz="2400" dirty="0"/>
              <a:t>идеала и свободы, только уже с б</a:t>
            </a:r>
            <a:r>
              <a:rPr lang="en-US" sz="2400" dirty="0"/>
              <a:t>ó</a:t>
            </a:r>
            <a:r>
              <a:rPr lang="ru-RU" sz="2400" dirty="0" err="1"/>
              <a:t>льшим</a:t>
            </a:r>
            <a:r>
              <a:rPr lang="ru-RU" sz="2400" dirty="0"/>
              <a:t> оттенком одиночества и </a:t>
            </a:r>
            <a:r>
              <a:rPr lang="ru-RU" sz="2400" dirty="0" smtClean="0"/>
              <a:t>безысходности</a:t>
            </a:r>
            <a:endParaRPr lang="ru-RU" sz="2400" dirty="0"/>
          </a:p>
          <a:p>
            <a:r>
              <a:rPr lang="ru-RU" dirty="0" smtClean="0"/>
              <a:t>«</a:t>
            </a:r>
            <a:r>
              <a:rPr lang="en-US" dirty="0"/>
              <a:t>wait for» (</a:t>
            </a:r>
            <a:r>
              <a:rPr lang="ru-RU" dirty="0"/>
              <a:t>ждать), «</a:t>
            </a:r>
            <a:r>
              <a:rPr lang="en-US" dirty="0"/>
              <a:t>look around» (</a:t>
            </a:r>
            <a:r>
              <a:rPr lang="ru-RU" dirty="0"/>
              <a:t>осматриваться) в песне «</a:t>
            </a:r>
            <a:r>
              <a:rPr lang="en-US" dirty="0"/>
              <a:t>Only waiting» </a:t>
            </a:r>
            <a:r>
              <a:rPr lang="ru-RU" dirty="0"/>
              <a:t>группы «</a:t>
            </a:r>
            <a:r>
              <a:rPr lang="en-US" dirty="0"/>
              <a:t>Travelling band»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…</a:t>
            </a:r>
            <a:r>
              <a:rPr lang="en-US" dirty="0"/>
              <a:t>If you want your </a:t>
            </a:r>
            <a:r>
              <a:rPr lang="en-US" b="1" dirty="0"/>
              <a:t>freedom</a:t>
            </a:r>
            <a:r>
              <a:rPr lang="en-US" dirty="0"/>
              <a:t>, it's your </a:t>
            </a:r>
            <a:r>
              <a:rPr lang="en-US" b="1" dirty="0"/>
              <a:t>free</a:t>
            </a:r>
            <a:r>
              <a:rPr lang="en-US" dirty="0"/>
              <a:t> will to hide…</a:t>
            </a:r>
          </a:p>
          <a:p>
            <a:pPr algn="ctr"/>
            <a:r>
              <a:rPr lang="en-US" dirty="0"/>
              <a:t>…We are only </a:t>
            </a:r>
            <a:r>
              <a:rPr lang="en-US" b="1" dirty="0"/>
              <a:t>waiting for </a:t>
            </a:r>
            <a:r>
              <a:rPr lang="en-US" dirty="0"/>
              <a:t>someone else …</a:t>
            </a:r>
          </a:p>
          <a:p>
            <a:pPr algn="ctr"/>
            <a:r>
              <a:rPr lang="en-US" dirty="0"/>
              <a:t>…Clouds </a:t>
            </a:r>
            <a:r>
              <a:rPr lang="en-US" b="1" dirty="0"/>
              <a:t>don't make me happy</a:t>
            </a:r>
            <a:r>
              <a:rPr lang="en-US" dirty="0"/>
              <a:t>, </a:t>
            </a:r>
            <a:r>
              <a:rPr lang="en-US" b="1" dirty="0"/>
              <a:t>alone</a:t>
            </a:r>
            <a:r>
              <a:rPr lang="en-US" dirty="0"/>
              <a:t> I </a:t>
            </a:r>
            <a:r>
              <a:rPr lang="en-US" b="1" dirty="0"/>
              <a:t>don't feel right</a:t>
            </a:r>
            <a:r>
              <a:rPr lang="en-US" dirty="0"/>
              <a:t>….</a:t>
            </a:r>
          </a:p>
          <a:p>
            <a:pPr algn="ctr"/>
            <a:r>
              <a:rPr lang="en-US" dirty="0"/>
              <a:t>…Turn to </a:t>
            </a:r>
            <a:r>
              <a:rPr lang="en-US" b="1" dirty="0"/>
              <a:t>look around </a:t>
            </a:r>
            <a:r>
              <a:rPr lang="en-US" dirty="0"/>
              <a:t>you, there's </a:t>
            </a:r>
            <a:r>
              <a:rPr lang="en-US" b="1" dirty="0"/>
              <a:t>no one by your side</a:t>
            </a:r>
            <a:r>
              <a:rPr lang="en-US" dirty="0"/>
              <a:t>…</a:t>
            </a:r>
          </a:p>
          <a:p>
            <a:endParaRPr lang="ru-RU" dirty="0" smtClean="0"/>
          </a:p>
          <a:p>
            <a:pPr algn="ctr"/>
            <a:r>
              <a:rPr lang="ru-RU" sz="2800" dirty="0" smtClean="0"/>
              <a:t>тема </a:t>
            </a:r>
            <a:r>
              <a:rPr lang="ru-RU" sz="2800" dirty="0"/>
              <a:t>любви и </a:t>
            </a:r>
            <a:r>
              <a:rPr lang="ru-RU" sz="2800" dirty="0" smtClean="0"/>
              <a:t>взаимоотношений, </a:t>
            </a:r>
            <a:r>
              <a:rPr lang="ru-RU" sz="2800" dirty="0"/>
              <a:t>но с  б</a:t>
            </a:r>
            <a:r>
              <a:rPr lang="en-US" sz="2800" dirty="0"/>
              <a:t>ó</a:t>
            </a:r>
            <a:r>
              <a:rPr lang="ru-RU" sz="2800" dirty="0" err="1"/>
              <a:t>льшим</a:t>
            </a:r>
            <a:r>
              <a:rPr lang="ru-RU" sz="2800" dirty="0"/>
              <a:t> оттенком обиды и </a:t>
            </a:r>
            <a:r>
              <a:rPr lang="ru-RU" sz="2800" dirty="0" smtClean="0"/>
              <a:t>раздражения</a:t>
            </a:r>
          </a:p>
          <a:p>
            <a:endParaRPr lang="en-US" dirty="0"/>
          </a:p>
          <a:p>
            <a:pPr algn="ctr"/>
            <a:r>
              <a:rPr lang="en-US" dirty="0"/>
              <a:t>…</a:t>
            </a:r>
            <a:r>
              <a:rPr lang="en-US" b="1" dirty="0"/>
              <a:t>Take away  </a:t>
            </a:r>
            <a:r>
              <a:rPr lang="en-US" dirty="0"/>
              <a:t>all your things and go…</a:t>
            </a:r>
          </a:p>
          <a:p>
            <a:pPr algn="ctr"/>
            <a:r>
              <a:rPr lang="en-US" dirty="0"/>
              <a:t>…I'm so sick of that same old love, that shit, it </a:t>
            </a:r>
            <a:r>
              <a:rPr lang="en-US" b="1" dirty="0"/>
              <a:t>tears me up</a:t>
            </a:r>
            <a:r>
              <a:rPr lang="en-US" dirty="0" smtClean="0"/>
              <a:t>…</a:t>
            </a:r>
            <a:endParaRPr lang="ru-RU" dirty="0"/>
          </a:p>
          <a:p>
            <a:pPr algn="ctr"/>
            <a:r>
              <a:rPr lang="ru-RU" dirty="0" smtClean="0"/>
              <a:t>«</a:t>
            </a:r>
            <a:r>
              <a:rPr lang="en-US" dirty="0"/>
              <a:t>Same old love» (Selena Gomez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/>
            </a:r>
            <a:br>
              <a:rPr lang="ru-RU" b="1" i="1" dirty="0"/>
            </a:br>
            <a:r>
              <a:rPr lang="ru-RU" sz="4900" dirty="0" smtClean="0"/>
              <a:t>В современных </a:t>
            </a:r>
            <a:r>
              <a:rPr lang="ru-RU" sz="4900" dirty="0"/>
              <a:t>англоязычных песнях </a:t>
            </a:r>
            <a:r>
              <a:rPr lang="ru-RU" sz="4900" dirty="0" smtClean="0"/>
              <a:t>с </a:t>
            </a:r>
            <a:r>
              <a:rPr lang="ru-RU" sz="4900" dirty="0"/>
              <a:t>рассмотренными глаголами </a:t>
            </a:r>
            <a:r>
              <a:rPr lang="ru-RU" sz="4900" dirty="0" smtClean="0"/>
              <a:t>чаще всего употребляются </a:t>
            </a:r>
            <a:r>
              <a:rPr lang="ru-RU" sz="4900" dirty="0"/>
              <a:t>такие </a:t>
            </a:r>
            <a:r>
              <a:rPr lang="ru-RU" sz="4900" b="1" dirty="0"/>
              <a:t>послелоги</a:t>
            </a:r>
            <a:r>
              <a:rPr lang="ru-RU" sz="4900" dirty="0"/>
              <a:t>, как </a:t>
            </a: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>«</a:t>
            </a:r>
            <a:r>
              <a:rPr lang="ru-RU" sz="4900" b="1" dirty="0" err="1"/>
              <a:t>down</a:t>
            </a:r>
            <a:r>
              <a:rPr lang="ru-RU" sz="4900" dirty="0"/>
              <a:t>», «</a:t>
            </a:r>
            <a:r>
              <a:rPr lang="ru-RU" sz="4900" b="1" dirty="0" err="1"/>
              <a:t>out</a:t>
            </a:r>
            <a:r>
              <a:rPr lang="ru-RU" sz="4900" dirty="0"/>
              <a:t>», «</a:t>
            </a:r>
            <a:r>
              <a:rPr lang="ru-RU" sz="4900" b="1" dirty="0" err="1"/>
              <a:t>away</a:t>
            </a:r>
            <a:r>
              <a:rPr lang="ru-RU" sz="4900" dirty="0"/>
              <a:t>» и «</a:t>
            </a:r>
            <a:r>
              <a:rPr lang="ru-RU" sz="4900" b="1" dirty="0" err="1"/>
              <a:t>up</a:t>
            </a:r>
            <a:r>
              <a:rPr lang="ru-RU" sz="4900" dirty="0" smtClean="0"/>
              <a:t>»</a:t>
            </a:r>
            <a:r>
              <a:rPr lang="ru-RU" sz="4900" dirty="0"/>
              <a:t/>
            </a:r>
            <a:br>
              <a:rPr lang="ru-RU" sz="4900" dirty="0"/>
            </a:br>
            <a:endParaRPr lang="ru-RU" sz="49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013176"/>
            <a:ext cx="8676456" cy="135761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22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5184576" cy="522920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dirty="0">
              <a:ea typeface="Calibri"/>
              <a:cs typeface="Times New Roman"/>
            </a:endParaRPr>
          </a:p>
          <a:p>
            <a:pPr marL="0" indent="0">
              <a:buNone/>
            </a:pPr>
            <a:endParaRPr lang="ru-RU" b="1" i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0042" y="548680"/>
            <a:ext cx="87849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b="1" dirty="0"/>
              <a:t>Заключение</a:t>
            </a:r>
          </a:p>
          <a:p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 </a:t>
            </a:r>
            <a:r>
              <a:rPr lang="ru-RU" sz="2400" dirty="0" smtClean="0"/>
              <a:t>фразовые глаголы являются  </a:t>
            </a:r>
            <a:r>
              <a:rPr lang="ru-RU" sz="2400" dirty="0"/>
              <a:t>чрезвычайно  употребительными  из-за своего   большого   разнообразия, </a:t>
            </a:r>
            <a:r>
              <a:rPr lang="ru-RU" sz="2400" dirty="0" smtClean="0"/>
              <a:t> многозначности и </a:t>
            </a:r>
            <a:r>
              <a:rPr lang="ru-RU" sz="2400" dirty="0"/>
              <a:t>неоднородности </a:t>
            </a:r>
            <a:r>
              <a:rPr lang="ru-RU" sz="2400" dirty="0" smtClean="0"/>
              <a:t>функций</a:t>
            </a:r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/>
              <a:t>в</a:t>
            </a:r>
            <a:r>
              <a:rPr lang="ru-RU" sz="2400" dirty="0" smtClean="0"/>
              <a:t> песнях фразовые глаголы передают </a:t>
            </a:r>
            <a:r>
              <a:rPr lang="ru-RU" sz="2400" dirty="0"/>
              <a:t>многие оттенки и отлично заменяют собой целые конструкции и даже </a:t>
            </a:r>
            <a:r>
              <a:rPr lang="ru-RU" sz="2400" dirty="0" smtClean="0"/>
              <a:t>предложения </a:t>
            </a:r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фразовые </a:t>
            </a:r>
            <a:r>
              <a:rPr lang="ru-RU" sz="2400" dirty="0"/>
              <a:t>глаголы стали использоваться в песнях чаще, так как в современных англоязычных хитах увеличивается количество разговорных лексических </a:t>
            </a:r>
            <a:r>
              <a:rPr lang="ru-RU" sz="2400" dirty="0" smtClean="0"/>
              <a:t>единиц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количественные </a:t>
            </a:r>
            <a:r>
              <a:rPr lang="ru-RU" sz="2400" dirty="0"/>
              <a:t>показатели частотности фразовых глаголов в современных песнях и хитах 80-90 годов </a:t>
            </a:r>
            <a:r>
              <a:rPr lang="ru-RU" sz="2400" dirty="0" smtClean="0"/>
              <a:t>отличаются</a:t>
            </a:r>
            <a:endParaRPr lang="ru-R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2400" dirty="0"/>
              <a:t>тематика значений глаголов перекликается.  </a:t>
            </a:r>
          </a:p>
        </p:txBody>
      </p:sp>
    </p:spTree>
    <p:extLst>
      <p:ext uri="{BB962C8B-B14F-4D97-AF65-F5344CB8AC3E}">
        <p14:creationId xmlns:p14="http://schemas.microsoft.com/office/powerpoint/2010/main" val="84485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060848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i="1" dirty="0" smtClean="0"/>
              <a:t>СПАСИБО ЗА ВНИМАНИЕ!</a:t>
            </a:r>
            <a:endParaRPr lang="ru-RU" sz="8800" b="1" i="1" dirty="0"/>
          </a:p>
        </p:txBody>
      </p:sp>
    </p:spTree>
    <p:extLst>
      <p:ext uri="{BB962C8B-B14F-4D97-AF65-F5344CB8AC3E}">
        <p14:creationId xmlns:p14="http://schemas.microsoft.com/office/powerpoint/2010/main" val="406040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Цель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работы </a:t>
            </a:r>
            <a:r>
              <a:rPr lang="ru-RU" sz="3600" dirty="0"/>
              <a:t>заключается в проведении сравнительного анализа самых часто встречаемых фразовых глаголов в современных английских песнях в сопоставлении с англоязычными хитами 80-90-х годов XX века.</a:t>
            </a:r>
          </a:p>
        </p:txBody>
      </p:sp>
    </p:spTree>
    <p:extLst>
      <p:ext uri="{BB962C8B-B14F-4D97-AF65-F5344CB8AC3E}">
        <p14:creationId xmlns:p14="http://schemas.microsoft.com/office/powerpoint/2010/main" val="226508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Задачи: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endParaRPr lang="ru-RU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провести </a:t>
            </a:r>
            <a:r>
              <a:rPr lang="ru-RU" sz="4500" dirty="0"/>
              <a:t>теоретический анализ имеющейся литературы по вопросу о фразовых </a:t>
            </a:r>
            <a:r>
              <a:rPr lang="ru-RU" sz="4500" dirty="0" smtClean="0"/>
              <a:t>глаголах;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уточнить </a:t>
            </a:r>
            <a:r>
              <a:rPr lang="ru-RU" sz="4500" dirty="0"/>
              <a:t>содержание понятия «фразовый глагол» и его лексико-грамматические </a:t>
            </a:r>
            <a:r>
              <a:rPr lang="ru-RU" sz="4500" dirty="0" smtClean="0"/>
              <a:t>особенности;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привести </a:t>
            </a:r>
            <a:r>
              <a:rPr lang="ru-RU" sz="4500" dirty="0"/>
              <a:t>традиционную классификацию фразовых глаголов в соответствии с теоретическими </a:t>
            </a:r>
            <a:r>
              <a:rPr lang="ru-RU" sz="4500" dirty="0" smtClean="0"/>
              <a:t>данными;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выбрать </a:t>
            </a:r>
            <a:r>
              <a:rPr lang="ru-RU" sz="4500" dirty="0"/>
              <a:t>из текстов нескольких современных английских песен  и англоязычных хитов 80-90 годов XX века (на основе социологического опроса) наиболее часто встречаемые фразовые глаголы и проанализировать их </a:t>
            </a:r>
            <a:r>
              <a:rPr lang="ru-RU" sz="4500" dirty="0" smtClean="0"/>
              <a:t>значения;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выявить </a:t>
            </a:r>
            <a:r>
              <a:rPr lang="ru-RU" sz="4500" dirty="0"/>
              <a:t>сходства и различия в тематике частотных фразовых глаголов, употребленных в современных английских песнях и англоязычных хитах поколения родителей нынешних </a:t>
            </a:r>
            <a:r>
              <a:rPr lang="ru-RU" sz="4500" dirty="0" smtClean="0"/>
              <a:t>8-классников;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провести </a:t>
            </a:r>
            <a:r>
              <a:rPr lang="ru-RU" sz="4500" dirty="0"/>
              <a:t>анкетирование учащихся 8 социально-экономического класса по вопросам важности использования фразовых глаголов в речи и по поводу самых часто прослушиваемых современных англоязычных </a:t>
            </a:r>
            <a:r>
              <a:rPr lang="ru-RU" sz="4500" dirty="0" smtClean="0"/>
              <a:t>песен;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провести </a:t>
            </a:r>
            <a:r>
              <a:rPr lang="ru-RU" sz="4500" dirty="0"/>
              <a:t>опрос родителей 8 социально-экономического класса по вопросу самых часто прослушиваемых англоязычных песен периода их юности (80-90 годов XX </a:t>
            </a:r>
            <a:r>
              <a:rPr lang="ru-RU" sz="4500" dirty="0" smtClean="0"/>
              <a:t>века);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4500" dirty="0" smtClean="0"/>
              <a:t>аргументировать </a:t>
            </a:r>
            <a:r>
              <a:rPr lang="ru-RU" sz="4500" dirty="0"/>
              <a:t>важность употребления фразовых глаголов в </a:t>
            </a:r>
            <a:r>
              <a:rPr lang="ru-RU" sz="4500" dirty="0" smtClean="0"/>
              <a:t>речи</a:t>
            </a:r>
            <a:endParaRPr lang="ru-RU" sz="4500" dirty="0"/>
          </a:p>
          <a:p>
            <a:pPr marL="0" indent="0">
              <a:buNone/>
            </a:pPr>
            <a:endParaRPr lang="ru-RU" sz="4500" dirty="0" smtClean="0"/>
          </a:p>
        </p:txBody>
      </p:sp>
    </p:spTree>
    <p:extLst>
      <p:ext uri="{BB962C8B-B14F-4D97-AF65-F5344CB8AC3E}">
        <p14:creationId xmlns:p14="http://schemas.microsoft.com/office/powerpoint/2010/main" val="184691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Объект изучения: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/>
              <a:t>фразовые глаголы в английском языке</a:t>
            </a:r>
          </a:p>
        </p:txBody>
      </p:sp>
    </p:spTree>
    <p:extLst>
      <p:ext uri="{BB962C8B-B14F-4D97-AF65-F5344CB8AC3E}">
        <p14:creationId xmlns:p14="http://schemas.microsoft.com/office/powerpoint/2010/main" val="117324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Предмет изучения: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/>
              <a:t>значение часто встречаемых фразовых глаголов в современных английских песнях в сопоставлении с англоязычными хитами 80-90 годов XX века</a:t>
            </a:r>
          </a:p>
        </p:txBody>
      </p:sp>
    </p:spTree>
    <p:extLst>
      <p:ext uri="{BB962C8B-B14F-4D97-AF65-F5344CB8AC3E}">
        <p14:creationId xmlns:p14="http://schemas.microsoft.com/office/powerpoint/2010/main" val="191957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Г</a:t>
            </a:r>
            <a:r>
              <a:rPr lang="ru-RU" b="1" dirty="0" smtClean="0"/>
              <a:t>ипотеза: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/>
              <a:t>частотность </a:t>
            </a:r>
            <a:r>
              <a:rPr lang="ru-RU" sz="4000" dirty="0"/>
              <a:t>фразовых глаголов, употребленных в современных английских песнях и англоязычных хитах поколения родителей нынешних 8-классников будет количественно отличаться, но тематика этих глаголов будет перекликаться</a:t>
            </a:r>
          </a:p>
        </p:txBody>
      </p:sp>
    </p:spTree>
    <p:extLst>
      <p:ext uri="{BB962C8B-B14F-4D97-AF65-F5344CB8AC3E}">
        <p14:creationId xmlns:p14="http://schemas.microsoft.com/office/powerpoint/2010/main" val="301703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метод </a:t>
            </a:r>
            <a:r>
              <a:rPr lang="ru-RU" dirty="0"/>
              <a:t>сплошной выборки при подборе наиболее часто встречаемых фразовых глаголов в англоязычных текстах песен</a:t>
            </a:r>
            <a:r>
              <a:rPr lang="ru-RU" dirty="0" smtClean="0"/>
              <a:t>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/>
              <a:t>метод семантического анализа при выявлении значений фразовых глаголов в тексах </a:t>
            </a:r>
            <a:r>
              <a:rPr lang="ru-RU" dirty="0" smtClean="0"/>
              <a:t>песен;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элементы </a:t>
            </a:r>
            <a:r>
              <a:rPr lang="ru-RU" dirty="0"/>
              <a:t>метода количественного анализа, которые дали возможность определить степень употребительности исследуемых фразовых </a:t>
            </a:r>
            <a:r>
              <a:rPr lang="ru-RU" dirty="0" smtClean="0"/>
              <a:t>глаголов;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метод </a:t>
            </a:r>
            <a:r>
              <a:rPr lang="ru-RU" dirty="0"/>
              <a:t>сопоставительного семантического </a:t>
            </a:r>
            <a:r>
              <a:rPr lang="ru-RU" dirty="0" smtClean="0"/>
              <a:t>описания;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метод </a:t>
            </a:r>
            <a:r>
              <a:rPr lang="ru-RU" dirty="0"/>
              <a:t>социологического опроса.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59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Практическая значимость: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материал </a:t>
            </a:r>
            <a:r>
              <a:rPr lang="ru-RU" dirty="0"/>
              <a:t>исследования и полученные результаты могут быть использованы на занятиях и спецкурсах по английскому языку при знакомстве с фразовыми глаголами, а также при изучении тем «Музыка в нашей жизни» и «Культура подростков», «Хобби».</a:t>
            </a:r>
          </a:p>
        </p:txBody>
      </p:sp>
    </p:spTree>
    <p:extLst>
      <p:ext uri="{BB962C8B-B14F-4D97-AF65-F5344CB8AC3E}">
        <p14:creationId xmlns:p14="http://schemas.microsoft.com/office/powerpoint/2010/main" val="1608708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917</Words>
  <Application>Microsoft Office PowerPoint</Application>
  <PresentationFormat>Экран (4:3)</PresentationFormat>
  <Paragraphs>95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Актуальность работы:</vt:lpstr>
      <vt:lpstr>Цель</vt:lpstr>
      <vt:lpstr>Задачи:</vt:lpstr>
      <vt:lpstr>Объект изучения:</vt:lpstr>
      <vt:lpstr>Предмет изучения:</vt:lpstr>
      <vt:lpstr>Гипотеза:</vt:lpstr>
      <vt:lpstr>Методы:</vt:lpstr>
      <vt:lpstr>Практическая значимость:</vt:lpstr>
      <vt:lpstr>Структура:</vt:lpstr>
      <vt:lpstr>                Глава II Результаты практического исследования   Для выявления важности и актуальности нашего исследования в соответствии с поставленными целями и задачами нами было проведено анкетирование учащихся 8 социально-экономического класса МБОУ «Брянский городской лицей №1 им. А.С. Пушкина». Учащимся необходимо было ответить на следующие вопросы:  1. Зачем использовать в речи фразовые глаголы?  2. Важно ли изучать фразовые глаголы?  3. Какие фразовые глаголы вы используете в своей речи чаще?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англоязычных песнях 80-90-х годов XX века зачастую у рок-групп затрагивается     мрачная идея упадка (психологического, физического) или распада  «tear down»(сносить сооружение) в песне «Deep Purple»  «Love conquers all»,  «throw away» (выбрасывать) в песне группы «Scorpions» «Still loving you»,  идея возрождения и преодоления трудностей  «get over»(преодолеть) в песне группы «Queen»  «I want to break free»,  «get through»(преодолеть, справиться),  «wake up» (просыпаться, в переносном значении «возвращаться к жизни») в песне группы «Red Hot Chili Peppers» «Round the World», 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В современных англоязычных песнях с рассмотренными глаголами чаще всего употребляются такие послелоги, как  «down», «out», «away» и «up» 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Научно-исследовательская работа на тему «Способы репрезентации образа времени в переводной поэзии Ф.И. Тютчева»</dc:title>
  <dc:creator>Пользователь Windows</dc:creator>
  <cp:lastModifiedBy>Slushatel</cp:lastModifiedBy>
  <cp:revision>54</cp:revision>
  <dcterms:created xsi:type="dcterms:W3CDTF">2015-04-06T16:13:31Z</dcterms:created>
  <dcterms:modified xsi:type="dcterms:W3CDTF">2017-02-17T06:55:53Z</dcterms:modified>
</cp:coreProperties>
</file>