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1"/>
  </p:notesMasterIdLst>
  <p:sldIdLst>
    <p:sldId id="256" r:id="rId2"/>
    <p:sldId id="263" r:id="rId3"/>
    <p:sldId id="264" r:id="rId4"/>
    <p:sldId id="334" r:id="rId5"/>
    <p:sldId id="335" r:id="rId6"/>
    <p:sldId id="336" r:id="rId7"/>
    <p:sldId id="337" r:id="rId8"/>
    <p:sldId id="349" r:id="rId9"/>
    <p:sldId id="338" r:id="rId10"/>
    <p:sldId id="339" r:id="rId11"/>
    <p:sldId id="340" r:id="rId12"/>
    <p:sldId id="343" r:id="rId13"/>
    <p:sldId id="344" r:id="rId14"/>
    <p:sldId id="345" r:id="rId15"/>
    <p:sldId id="346" r:id="rId16"/>
    <p:sldId id="347" r:id="rId17"/>
    <p:sldId id="348" r:id="rId18"/>
    <p:sldId id="351" r:id="rId19"/>
    <p:sldId id="354" r:id="rId20"/>
    <p:sldId id="326" r:id="rId21"/>
    <p:sldId id="319" r:id="rId22"/>
    <p:sldId id="352" r:id="rId23"/>
    <p:sldId id="353" r:id="rId24"/>
    <p:sldId id="277" r:id="rId25"/>
    <p:sldId id="355" r:id="rId26"/>
    <p:sldId id="327" r:id="rId27"/>
    <p:sldId id="316" r:id="rId28"/>
    <p:sldId id="273" r:id="rId29"/>
    <p:sldId id="31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17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EFC32D-14DA-42EC-A67F-AB349713B21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3970EF-8C7F-4183-B555-47327E2152CF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357F0924-BB29-4741-8BD8-D8D033DFCDE3}" type="parTrans" cxnId="{4DD33026-79FB-403D-B05F-5A28C96B45AE}">
      <dgm:prSet/>
      <dgm:spPr/>
      <dgm:t>
        <a:bodyPr/>
        <a:lstStyle/>
        <a:p>
          <a:endParaRPr lang="ru-RU"/>
        </a:p>
      </dgm:t>
    </dgm:pt>
    <dgm:pt modelId="{31421710-592E-4035-85CC-2E210A117068}" type="sibTrans" cxnId="{4DD33026-79FB-403D-B05F-5A28C96B45AE}">
      <dgm:prSet/>
      <dgm:spPr/>
      <dgm:t>
        <a:bodyPr/>
        <a:lstStyle/>
        <a:p>
          <a:endParaRPr lang="ru-RU"/>
        </a:p>
      </dgm:t>
    </dgm:pt>
    <dgm:pt modelId="{BDE353F7-E287-4105-8A09-48D0B883CA01}">
      <dgm:prSet phldrT="[Текст]" custT="1"/>
      <dgm:spPr/>
      <dgm:t>
        <a:bodyPr/>
        <a:lstStyle/>
        <a:p>
          <a:r>
            <a:rPr lang="ru-RU" sz="1400" dirty="0" smtClean="0"/>
            <a:t>Внедрение </a:t>
          </a:r>
          <a:r>
            <a:rPr lang="ru-RU" sz="1600" dirty="0" smtClean="0"/>
            <a:t>новых </a:t>
          </a:r>
          <a:r>
            <a:rPr lang="ru-RU" sz="1600" b="1" dirty="0" smtClean="0"/>
            <a:t>методов обучения и воспитания, образовательных технологий</a:t>
          </a:r>
          <a:r>
            <a:rPr lang="ru-RU" sz="1400" dirty="0" smtClean="0"/>
            <a:t>, обеспечивающих освоение базовых навыков и умений, повышение мотивации к обучению и вовлеченности в образовательный процесс… </a:t>
          </a:r>
          <a:endParaRPr lang="ru-RU" sz="1400" dirty="0"/>
        </a:p>
      </dgm:t>
    </dgm:pt>
    <dgm:pt modelId="{EB5FC61F-D2FB-4112-A90B-05D9B0485256}" type="parTrans" cxnId="{268F14D8-D1A8-458A-B90A-A019D2A007F7}">
      <dgm:prSet/>
      <dgm:spPr/>
      <dgm:t>
        <a:bodyPr/>
        <a:lstStyle/>
        <a:p>
          <a:endParaRPr lang="ru-RU"/>
        </a:p>
      </dgm:t>
    </dgm:pt>
    <dgm:pt modelId="{4189B8D5-1E76-4AC0-80D1-290FE0C33D36}" type="sibTrans" cxnId="{268F14D8-D1A8-458A-B90A-A019D2A007F7}">
      <dgm:prSet/>
      <dgm:spPr/>
      <dgm:t>
        <a:bodyPr/>
        <a:lstStyle/>
        <a:p>
          <a:endParaRPr lang="ru-RU"/>
        </a:p>
      </dgm:t>
    </dgm:pt>
    <dgm:pt modelId="{3164CF17-71E0-4BA8-B22F-B706AB945D9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2471C09C-DBA0-41AF-9DBA-61BDE1C91AC4}" type="parTrans" cxnId="{0BF8952B-19BF-4BB1-9DC7-F38F2CAAB675}">
      <dgm:prSet/>
      <dgm:spPr/>
      <dgm:t>
        <a:bodyPr/>
        <a:lstStyle/>
        <a:p>
          <a:endParaRPr lang="ru-RU"/>
        </a:p>
      </dgm:t>
    </dgm:pt>
    <dgm:pt modelId="{67EA452F-09DD-4928-8B77-4C62C489D496}" type="sibTrans" cxnId="{0BF8952B-19BF-4BB1-9DC7-F38F2CAAB675}">
      <dgm:prSet/>
      <dgm:spPr/>
      <dgm:t>
        <a:bodyPr/>
        <a:lstStyle/>
        <a:p>
          <a:endParaRPr lang="ru-RU"/>
        </a:p>
      </dgm:t>
    </dgm:pt>
    <dgm:pt modelId="{AD5FBD35-7A81-4202-A819-C884DC693F36}">
      <dgm:prSet phldrT="[Текст]" custT="1"/>
      <dgm:spPr/>
      <dgm:t>
        <a:bodyPr/>
        <a:lstStyle/>
        <a:p>
          <a:r>
            <a:rPr lang="ru-RU" sz="1400" dirty="0" smtClean="0"/>
            <a:t>Формирование эффективной </a:t>
          </a:r>
          <a:r>
            <a:rPr lang="ru-RU" sz="1600" b="1" dirty="0" smtClean="0"/>
            <a:t>системы выявления, поддержки и развития способностей и талантов </a:t>
          </a:r>
          <a:r>
            <a:rPr lang="ru-RU" sz="1400" dirty="0" smtClean="0"/>
            <a:t>у детей и молодежи…</a:t>
          </a:r>
          <a:endParaRPr lang="ru-RU" sz="1400" dirty="0"/>
        </a:p>
      </dgm:t>
    </dgm:pt>
    <dgm:pt modelId="{D50D9F77-7F66-4FF3-A8A9-4557BA303790}" type="parTrans" cxnId="{A5959F44-FE59-401A-8555-51B10E6AD39A}">
      <dgm:prSet/>
      <dgm:spPr/>
      <dgm:t>
        <a:bodyPr/>
        <a:lstStyle/>
        <a:p>
          <a:endParaRPr lang="ru-RU"/>
        </a:p>
      </dgm:t>
    </dgm:pt>
    <dgm:pt modelId="{FA059406-AE72-49E9-9149-455BE296A735}" type="sibTrans" cxnId="{A5959F44-FE59-401A-8555-51B10E6AD39A}">
      <dgm:prSet/>
      <dgm:spPr/>
      <dgm:t>
        <a:bodyPr/>
        <a:lstStyle/>
        <a:p>
          <a:endParaRPr lang="ru-RU"/>
        </a:p>
      </dgm:t>
    </dgm:pt>
    <dgm:pt modelId="{F5A1770F-D915-410A-91B3-D926E1FDA08A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7552B194-FDDD-458E-933C-90F181851C14}" type="parTrans" cxnId="{AD8A5BFE-D5B2-48FA-B0B6-93727F403510}">
      <dgm:prSet/>
      <dgm:spPr/>
      <dgm:t>
        <a:bodyPr/>
        <a:lstStyle/>
        <a:p>
          <a:endParaRPr lang="ru-RU"/>
        </a:p>
      </dgm:t>
    </dgm:pt>
    <dgm:pt modelId="{2FBD1196-B7FB-4D01-BA7B-020627D2149C}" type="sibTrans" cxnId="{AD8A5BFE-D5B2-48FA-B0B6-93727F403510}">
      <dgm:prSet/>
      <dgm:spPr/>
      <dgm:t>
        <a:bodyPr/>
        <a:lstStyle/>
        <a:p>
          <a:endParaRPr lang="ru-RU"/>
        </a:p>
      </dgm:t>
    </dgm:pt>
    <dgm:pt modelId="{56164F9F-9E51-412F-9CFF-E728406AD85C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B92D3842-90F9-4B5F-957F-619D4075D6CD}" type="parTrans" cxnId="{A5239FBF-5A65-468A-96F7-8769B6B5957C}">
      <dgm:prSet/>
      <dgm:spPr/>
      <dgm:t>
        <a:bodyPr/>
        <a:lstStyle/>
        <a:p>
          <a:endParaRPr lang="ru-RU"/>
        </a:p>
      </dgm:t>
    </dgm:pt>
    <dgm:pt modelId="{D23B36EE-B0D7-42A4-9A7F-2087260881D4}" type="sibTrans" cxnId="{A5239FBF-5A65-468A-96F7-8769B6B5957C}">
      <dgm:prSet/>
      <dgm:spPr/>
      <dgm:t>
        <a:bodyPr/>
        <a:lstStyle/>
        <a:p>
          <a:endParaRPr lang="ru-RU"/>
        </a:p>
      </dgm:t>
    </dgm:pt>
    <dgm:pt modelId="{44F2D64E-8928-4F8D-A215-16B544581792}">
      <dgm:prSet phldrT="[Текст]" custT="1"/>
      <dgm:spPr/>
      <dgm:t>
        <a:bodyPr/>
        <a:lstStyle/>
        <a:p>
          <a:r>
            <a:rPr lang="ru-RU" sz="1400" b="1" dirty="0" smtClean="0"/>
            <a:t>Модернизация профессионального образования</a:t>
          </a:r>
          <a:r>
            <a:rPr lang="ru-RU" sz="1400" dirty="0" smtClean="0"/>
            <a:t>, в том числе посредством внедрения адаптивных, практико-ориентированных и гибких образовательных программ…</a:t>
          </a:r>
          <a:endParaRPr lang="ru-RU" sz="1400" dirty="0"/>
        </a:p>
      </dgm:t>
    </dgm:pt>
    <dgm:pt modelId="{49116939-406D-42DD-B220-FEA9F97921E7}" type="parTrans" cxnId="{0367AA30-DFEC-4FAE-AF04-8E61606F5025}">
      <dgm:prSet/>
      <dgm:spPr/>
      <dgm:t>
        <a:bodyPr/>
        <a:lstStyle/>
        <a:p>
          <a:endParaRPr lang="ru-RU"/>
        </a:p>
      </dgm:t>
    </dgm:pt>
    <dgm:pt modelId="{A7D6A3F8-6ECB-497F-B01B-CBC77505CC03}" type="sibTrans" cxnId="{0367AA30-DFEC-4FAE-AF04-8E61606F5025}">
      <dgm:prSet/>
      <dgm:spPr/>
      <dgm:t>
        <a:bodyPr/>
        <a:lstStyle/>
        <a:p>
          <a:endParaRPr lang="ru-RU"/>
        </a:p>
      </dgm:t>
    </dgm:pt>
    <dgm:pt modelId="{ACF635B3-1738-4C6C-974B-FC549CBDA58B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47BFBD4E-53DE-4654-BF0D-63A01312A1AF}" type="parTrans" cxnId="{50D3D4B0-4E92-4271-AA8E-B1FF0D96F2AF}">
      <dgm:prSet/>
      <dgm:spPr/>
      <dgm:t>
        <a:bodyPr/>
        <a:lstStyle/>
        <a:p>
          <a:endParaRPr lang="ru-RU"/>
        </a:p>
      </dgm:t>
    </dgm:pt>
    <dgm:pt modelId="{6FE7435C-0749-4738-99EA-DB602ABBACAD}" type="sibTrans" cxnId="{50D3D4B0-4E92-4271-AA8E-B1FF0D96F2AF}">
      <dgm:prSet/>
      <dgm:spPr/>
      <dgm:t>
        <a:bodyPr/>
        <a:lstStyle/>
        <a:p>
          <a:endParaRPr lang="ru-RU"/>
        </a:p>
      </dgm:t>
    </dgm:pt>
    <dgm:pt modelId="{270A23AD-8A55-4056-8302-A93F4218FC02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C2734BAB-95DB-4A47-BE92-66B1A105E247}" type="parTrans" cxnId="{E78B463F-4676-45E1-BF79-3B7446C4775D}">
      <dgm:prSet/>
      <dgm:spPr/>
      <dgm:t>
        <a:bodyPr/>
        <a:lstStyle/>
        <a:p>
          <a:endParaRPr lang="ru-RU"/>
        </a:p>
      </dgm:t>
    </dgm:pt>
    <dgm:pt modelId="{C44B3EAF-804C-48BD-AE87-72CD75C993A9}" type="sibTrans" cxnId="{E78B463F-4676-45E1-BF79-3B7446C4775D}">
      <dgm:prSet/>
      <dgm:spPr/>
      <dgm:t>
        <a:bodyPr/>
        <a:lstStyle/>
        <a:p>
          <a:endParaRPr lang="ru-RU"/>
        </a:p>
      </dgm:t>
    </dgm:pt>
    <dgm:pt modelId="{D2714D48-19F6-481F-B023-48A3A3F93909}">
      <dgm:prSet custT="1"/>
      <dgm:spPr/>
      <dgm:t>
        <a:bodyPr/>
        <a:lstStyle/>
        <a:p>
          <a:r>
            <a:rPr lang="ru-RU" sz="1400" dirty="0" smtClean="0"/>
            <a:t>Создание условий для раннего развития детей в возрасте до трех лет, реализация программы психолого-педагогической помощи родителям детей, получающих дошкольное образование в семье</a:t>
          </a:r>
          <a:endParaRPr lang="ru-RU" sz="1400" dirty="0"/>
        </a:p>
      </dgm:t>
    </dgm:pt>
    <dgm:pt modelId="{EBAEED36-3262-448A-A61B-9DD2C054B688}" type="parTrans" cxnId="{66A813CF-74F7-4605-8570-4151BAEBCAE9}">
      <dgm:prSet/>
      <dgm:spPr/>
      <dgm:t>
        <a:bodyPr/>
        <a:lstStyle/>
        <a:p>
          <a:endParaRPr lang="ru-RU"/>
        </a:p>
      </dgm:t>
    </dgm:pt>
    <dgm:pt modelId="{F3D64909-EDC6-4222-80F2-8DA63BB086AD}" type="sibTrans" cxnId="{66A813CF-74F7-4605-8570-4151BAEBCAE9}">
      <dgm:prSet/>
      <dgm:spPr/>
      <dgm:t>
        <a:bodyPr/>
        <a:lstStyle/>
        <a:p>
          <a:endParaRPr lang="ru-RU"/>
        </a:p>
      </dgm:t>
    </dgm:pt>
    <dgm:pt modelId="{3514C156-7913-4397-93B5-EA594AFCB741}">
      <dgm:prSet custT="1"/>
      <dgm:spPr/>
      <dgm:t>
        <a:bodyPr/>
        <a:lstStyle/>
        <a:p>
          <a:r>
            <a:rPr lang="ru-RU" sz="1400" dirty="0" smtClean="0"/>
            <a:t>Создание современной и безопасной </a:t>
          </a:r>
          <a:r>
            <a:rPr lang="ru-RU" sz="1600" b="1" dirty="0" smtClean="0"/>
            <a:t>цифровой образовательной среды</a:t>
          </a:r>
          <a:r>
            <a:rPr lang="ru-RU" sz="1400" dirty="0" smtClean="0"/>
            <a:t>…</a:t>
          </a:r>
          <a:endParaRPr lang="ru-RU" sz="1400" dirty="0"/>
        </a:p>
      </dgm:t>
    </dgm:pt>
    <dgm:pt modelId="{4DBFDB3F-BC56-4A2D-A2D0-7E3698EAA192}" type="parTrans" cxnId="{7F525AFC-7951-4596-B884-A585B9EC4736}">
      <dgm:prSet/>
      <dgm:spPr/>
      <dgm:t>
        <a:bodyPr/>
        <a:lstStyle/>
        <a:p>
          <a:endParaRPr lang="ru-RU"/>
        </a:p>
      </dgm:t>
    </dgm:pt>
    <dgm:pt modelId="{3F01D390-546D-4C7C-91A7-EEAEBA96F4CB}" type="sibTrans" cxnId="{7F525AFC-7951-4596-B884-A585B9EC4736}">
      <dgm:prSet/>
      <dgm:spPr/>
      <dgm:t>
        <a:bodyPr/>
        <a:lstStyle/>
        <a:p>
          <a:endParaRPr lang="ru-RU"/>
        </a:p>
      </dgm:t>
    </dgm:pt>
    <dgm:pt modelId="{22ABD265-C652-4639-8D3C-E6E30C7BDEAD}">
      <dgm:prSet custT="1"/>
      <dgm:spPr/>
      <dgm:t>
        <a:bodyPr/>
        <a:lstStyle/>
        <a:p>
          <a:r>
            <a:rPr lang="ru-RU" sz="1400" dirty="0" smtClean="0"/>
            <a:t>Внедрение </a:t>
          </a:r>
          <a:r>
            <a:rPr lang="ru-RU" sz="1600" b="1" dirty="0" smtClean="0"/>
            <a:t>национальной системы профессионального роста педагогов</a:t>
          </a:r>
          <a:r>
            <a:rPr lang="ru-RU" sz="1400" dirty="0" smtClean="0"/>
            <a:t>…</a:t>
          </a:r>
          <a:endParaRPr lang="ru-RU" sz="1400" dirty="0"/>
        </a:p>
      </dgm:t>
    </dgm:pt>
    <dgm:pt modelId="{59216919-FF5F-4969-BEE8-340B0A80CCA7}" type="parTrans" cxnId="{052B44C5-523C-4835-AABD-C62B797B175D}">
      <dgm:prSet/>
      <dgm:spPr/>
      <dgm:t>
        <a:bodyPr/>
        <a:lstStyle/>
        <a:p>
          <a:endParaRPr lang="ru-RU"/>
        </a:p>
      </dgm:t>
    </dgm:pt>
    <dgm:pt modelId="{C8B00EC6-E6D0-446F-8320-FDC15150FD49}" type="sibTrans" cxnId="{052B44C5-523C-4835-AABD-C62B797B175D}">
      <dgm:prSet/>
      <dgm:spPr/>
      <dgm:t>
        <a:bodyPr/>
        <a:lstStyle/>
        <a:p>
          <a:endParaRPr lang="ru-RU"/>
        </a:p>
      </dgm:t>
    </dgm:pt>
    <dgm:pt modelId="{3E85305E-A640-47B1-9416-98F61697CC43}" type="pres">
      <dgm:prSet presAssocID="{13EFC32D-14DA-42EC-A67F-AB349713B21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4850F4-6552-45E9-AEFF-D19F0BED3CCB}" type="pres">
      <dgm:prSet presAssocID="{993970EF-8C7F-4183-B555-47327E2152CF}" presName="composite" presStyleCnt="0"/>
      <dgm:spPr/>
    </dgm:pt>
    <dgm:pt modelId="{E42B9265-263B-4065-A7F3-E92686B9E6DE}" type="pres">
      <dgm:prSet presAssocID="{993970EF-8C7F-4183-B555-47327E2152CF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9EFCC-F8A7-4412-9214-92D5A7F9DA21}" type="pres">
      <dgm:prSet presAssocID="{993970EF-8C7F-4183-B555-47327E2152CF}" presName="descendantText" presStyleLbl="alignAcc1" presStyleIdx="0" presStyleCnt="6" custScaleY="121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02551-519E-4B27-8282-D19942249345}" type="pres">
      <dgm:prSet presAssocID="{31421710-592E-4035-85CC-2E210A117068}" presName="sp" presStyleCnt="0"/>
      <dgm:spPr/>
    </dgm:pt>
    <dgm:pt modelId="{0BB43BE0-C363-464A-BE6A-088B5B420ABD}" type="pres">
      <dgm:prSet presAssocID="{3164CF17-71E0-4BA8-B22F-B706AB945D93}" presName="composite" presStyleCnt="0"/>
      <dgm:spPr/>
    </dgm:pt>
    <dgm:pt modelId="{4910D4CB-34A6-4890-ADAD-44545E514862}" type="pres">
      <dgm:prSet presAssocID="{3164CF17-71E0-4BA8-B22F-B706AB945D93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B2600C-688B-4205-BC7D-CA4740E9B424}" type="pres">
      <dgm:prSet presAssocID="{3164CF17-71E0-4BA8-B22F-B706AB945D93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A645C-E007-44EF-B70A-EC9A3AB37B7F}" type="pres">
      <dgm:prSet presAssocID="{67EA452F-09DD-4928-8B77-4C62C489D496}" presName="sp" presStyleCnt="0"/>
      <dgm:spPr/>
    </dgm:pt>
    <dgm:pt modelId="{34CA43DE-9C40-42B9-99D1-9DC4E7B8B5B5}" type="pres">
      <dgm:prSet presAssocID="{ACF635B3-1738-4C6C-974B-FC549CBDA58B}" presName="composite" presStyleCnt="0"/>
      <dgm:spPr/>
    </dgm:pt>
    <dgm:pt modelId="{FD9A1F64-0C10-48DD-8961-7E1782DEAB96}" type="pres">
      <dgm:prSet presAssocID="{ACF635B3-1738-4C6C-974B-FC549CBDA58B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8FF620-BBD5-496B-85FC-2F60FF118DBB}" type="pres">
      <dgm:prSet presAssocID="{ACF635B3-1738-4C6C-974B-FC549CBDA58B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19A9FB-615C-4573-B67D-9DCB2DB090CB}" type="pres">
      <dgm:prSet presAssocID="{6FE7435C-0749-4738-99EA-DB602ABBACAD}" presName="sp" presStyleCnt="0"/>
      <dgm:spPr/>
    </dgm:pt>
    <dgm:pt modelId="{2E34A263-B016-4ACB-984D-4293ABCE45F5}" type="pres">
      <dgm:prSet presAssocID="{270A23AD-8A55-4056-8302-A93F4218FC02}" presName="composite" presStyleCnt="0"/>
      <dgm:spPr/>
    </dgm:pt>
    <dgm:pt modelId="{39A2CD48-DB16-45F1-9310-71F489DE554D}" type="pres">
      <dgm:prSet presAssocID="{270A23AD-8A55-4056-8302-A93F4218FC02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684F2E-757D-48D2-9FF6-EF86081F9D2E}" type="pres">
      <dgm:prSet presAssocID="{270A23AD-8A55-4056-8302-A93F4218FC02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6CC11-FE05-40C2-85C1-88FF0622FBB5}" type="pres">
      <dgm:prSet presAssocID="{C44B3EAF-804C-48BD-AE87-72CD75C993A9}" presName="sp" presStyleCnt="0"/>
      <dgm:spPr/>
    </dgm:pt>
    <dgm:pt modelId="{2A79ACDA-108C-44FF-8DD3-69043E703769}" type="pres">
      <dgm:prSet presAssocID="{F5A1770F-D915-410A-91B3-D926E1FDA08A}" presName="composite" presStyleCnt="0"/>
      <dgm:spPr/>
    </dgm:pt>
    <dgm:pt modelId="{1737E3E2-3A16-439C-98CB-36E7261AD925}" type="pres">
      <dgm:prSet presAssocID="{F5A1770F-D915-410A-91B3-D926E1FDA08A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A9733-B827-438D-8E36-2BF9D006C7D4}" type="pres">
      <dgm:prSet presAssocID="{F5A1770F-D915-410A-91B3-D926E1FDA08A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B42BF-34F4-4735-9C4A-3A1A76779351}" type="pres">
      <dgm:prSet presAssocID="{2FBD1196-B7FB-4D01-BA7B-020627D2149C}" presName="sp" presStyleCnt="0"/>
      <dgm:spPr/>
    </dgm:pt>
    <dgm:pt modelId="{BC261CE3-B5EA-4619-AAEC-E6A91D7B4B9D}" type="pres">
      <dgm:prSet presAssocID="{56164F9F-9E51-412F-9CFF-E728406AD85C}" presName="composite" presStyleCnt="0"/>
      <dgm:spPr/>
    </dgm:pt>
    <dgm:pt modelId="{4735CC99-F084-4917-961A-8C4236A5D038}" type="pres">
      <dgm:prSet presAssocID="{56164F9F-9E51-412F-9CFF-E728406AD85C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F1ADE-E055-45FD-B428-9249745605AE}" type="pres">
      <dgm:prSet presAssocID="{56164F9F-9E51-412F-9CFF-E728406AD85C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C7CC3A-9DC5-49C1-9AC3-3720FE65B7D3}" type="presOf" srcId="{3164CF17-71E0-4BA8-B22F-B706AB945D93}" destId="{4910D4CB-34A6-4890-ADAD-44545E514862}" srcOrd="0" destOrd="0" presId="urn:microsoft.com/office/officeart/2005/8/layout/chevron2"/>
    <dgm:cxn modelId="{50D3D4B0-4E92-4271-AA8E-B1FF0D96F2AF}" srcId="{13EFC32D-14DA-42EC-A67F-AB349713B21A}" destId="{ACF635B3-1738-4C6C-974B-FC549CBDA58B}" srcOrd="2" destOrd="0" parTransId="{47BFBD4E-53DE-4654-BF0D-63A01312A1AF}" sibTransId="{6FE7435C-0749-4738-99EA-DB602ABBACAD}"/>
    <dgm:cxn modelId="{6B978273-7887-41F2-85EC-E396610582B4}" type="presOf" srcId="{270A23AD-8A55-4056-8302-A93F4218FC02}" destId="{39A2CD48-DB16-45F1-9310-71F489DE554D}" srcOrd="0" destOrd="0" presId="urn:microsoft.com/office/officeart/2005/8/layout/chevron2"/>
    <dgm:cxn modelId="{1536142E-96C1-4404-BEDB-AD1D39352230}" type="presOf" srcId="{993970EF-8C7F-4183-B555-47327E2152CF}" destId="{E42B9265-263B-4065-A7F3-E92686B9E6DE}" srcOrd="0" destOrd="0" presId="urn:microsoft.com/office/officeart/2005/8/layout/chevron2"/>
    <dgm:cxn modelId="{A319C108-6D8B-4E7A-A8D7-5D596E1A6A0D}" type="presOf" srcId="{22ABD265-C652-4639-8D3C-E6E30C7BDEAD}" destId="{648A9733-B827-438D-8E36-2BF9D006C7D4}" srcOrd="0" destOrd="0" presId="urn:microsoft.com/office/officeart/2005/8/layout/chevron2"/>
    <dgm:cxn modelId="{8A30BE1C-CE9F-4F61-A108-CF65D148A2DB}" type="presOf" srcId="{F5A1770F-D915-410A-91B3-D926E1FDA08A}" destId="{1737E3E2-3A16-439C-98CB-36E7261AD925}" srcOrd="0" destOrd="0" presId="urn:microsoft.com/office/officeart/2005/8/layout/chevron2"/>
    <dgm:cxn modelId="{268F14D8-D1A8-458A-B90A-A019D2A007F7}" srcId="{993970EF-8C7F-4183-B555-47327E2152CF}" destId="{BDE353F7-E287-4105-8A09-48D0B883CA01}" srcOrd="0" destOrd="0" parTransId="{EB5FC61F-D2FB-4112-A90B-05D9B0485256}" sibTransId="{4189B8D5-1E76-4AC0-80D1-290FE0C33D36}"/>
    <dgm:cxn modelId="{A5239FBF-5A65-468A-96F7-8769B6B5957C}" srcId="{13EFC32D-14DA-42EC-A67F-AB349713B21A}" destId="{56164F9F-9E51-412F-9CFF-E728406AD85C}" srcOrd="5" destOrd="0" parTransId="{B92D3842-90F9-4B5F-957F-619D4075D6CD}" sibTransId="{D23B36EE-B0D7-42A4-9A7F-2087260881D4}"/>
    <dgm:cxn modelId="{DA558591-339E-4DB3-AE8C-87B6CCC693E8}" type="presOf" srcId="{D2714D48-19F6-481F-B023-48A3A3F93909}" destId="{788FF620-BBD5-496B-85FC-2F60FF118DBB}" srcOrd="0" destOrd="0" presId="urn:microsoft.com/office/officeart/2005/8/layout/chevron2"/>
    <dgm:cxn modelId="{7F525AFC-7951-4596-B884-A585B9EC4736}" srcId="{270A23AD-8A55-4056-8302-A93F4218FC02}" destId="{3514C156-7913-4397-93B5-EA594AFCB741}" srcOrd="0" destOrd="0" parTransId="{4DBFDB3F-BC56-4A2D-A2D0-7E3698EAA192}" sibTransId="{3F01D390-546D-4C7C-91A7-EEAEBA96F4CB}"/>
    <dgm:cxn modelId="{0BF8952B-19BF-4BB1-9DC7-F38F2CAAB675}" srcId="{13EFC32D-14DA-42EC-A67F-AB349713B21A}" destId="{3164CF17-71E0-4BA8-B22F-B706AB945D93}" srcOrd="1" destOrd="0" parTransId="{2471C09C-DBA0-41AF-9DBA-61BDE1C91AC4}" sibTransId="{67EA452F-09DD-4928-8B77-4C62C489D496}"/>
    <dgm:cxn modelId="{A5959F44-FE59-401A-8555-51B10E6AD39A}" srcId="{3164CF17-71E0-4BA8-B22F-B706AB945D93}" destId="{AD5FBD35-7A81-4202-A819-C884DC693F36}" srcOrd="0" destOrd="0" parTransId="{D50D9F77-7F66-4FF3-A8A9-4557BA303790}" sibTransId="{FA059406-AE72-49E9-9149-455BE296A735}"/>
    <dgm:cxn modelId="{DB05CFCF-0568-42B0-A01C-F9F98679C2CA}" type="presOf" srcId="{44F2D64E-8928-4F8D-A215-16B544581792}" destId="{EC9F1ADE-E055-45FD-B428-9249745605AE}" srcOrd="0" destOrd="0" presId="urn:microsoft.com/office/officeart/2005/8/layout/chevron2"/>
    <dgm:cxn modelId="{4DD33026-79FB-403D-B05F-5A28C96B45AE}" srcId="{13EFC32D-14DA-42EC-A67F-AB349713B21A}" destId="{993970EF-8C7F-4183-B555-47327E2152CF}" srcOrd="0" destOrd="0" parTransId="{357F0924-BB29-4741-8BD8-D8D033DFCDE3}" sibTransId="{31421710-592E-4035-85CC-2E210A117068}"/>
    <dgm:cxn modelId="{0367AA30-DFEC-4FAE-AF04-8E61606F5025}" srcId="{56164F9F-9E51-412F-9CFF-E728406AD85C}" destId="{44F2D64E-8928-4F8D-A215-16B544581792}" srcOrd="0" destOrd="0" parTransId="{49116939-406D-42DD-B220-FEA9F97921E7}" sibTransId="{A7D6A3F8-6ECB-497F-B01B-CBC77505CC03}"/>
    <dgm:cxn modelId="{DB0B417E-51D7-42AA-BEA0-25C0C5AFAC96}" type="presOf" srcId="{56164F9F-9E51-412F-9CFF-E728406AD85C}" destId="{4735CC99-F084-4917-961A-8C4236A5D038}" srcOrd="0" destOrd="0" presId="urn:microsoft.com/office/officeart/2005/8/layout/chevron2"/>
    <dgm:cxn modelId="{D14F8EBB-2824-4EA4-9E28-3CA5290FA9E3}" type="presOf" srcId="{ACF635B3-1738-4C6C-974B-FC549CBDA58B}" destId="{FD9A1F64-0C10-48DD-8961-7E1782DEAB96}" srcOrd="0" destOrd="0" presId="urn:microsoft.com/office/officeart/2005/8/layout/chevron2"/>
    <dgm:cxn modelId="{9B11D1CC-C185-4061-B106-287274303906}" type="presOf" srcId="{BDE353F7-E287-4105-8A09-48D0B883CA01}" destId="{6EF9EFCC-F8A7-4412-9214-92D5A7F9DA21}" srcOrd="0" destOrd="0" presId="urn:microsoft.com/office/officeart/2005/8/layout/chevron2"/>
    <dgm:cxn modelId="{AD8A5BFE-D5B2-48FA-B0B6-93727F403510}" srcId="{13EFC32D-14DA-42EC-A67F-AB349713B21A}" destId="{F5A1770F-D915-410A-91B3-D926E1FDA08A}" srcOrd="4" destOrd="0" parTransId="{7552B194-FDDD-458E-933C-90F181851C14}" sibTransId="{2FBD1196-B7FB-4D01-BA7B-020627D2149C}"/>
    <dgm:cxn modelId="{66A813CF-74F7-4605-8570-4151BAEBCAE9}" srcId="{ACF635B3-1738-4C6C-974B-FC549CBDA58B}" destId="{D2714D48-19F6-481F-B023-48A3A3F93909}" srcOrd="0" destOrd="0" parTransId="{EBAEED36-3262-448A-A61B-9DD2C054B688}" sibTransId="{F3D64909-EDC6-4222-80F2-8DA63BB086AD}"/>
    <dgm:cxn modelId="{E78B463F-4676-45E1-BF79-3B7446C4775D}" srcId="{13EFC32D-14DA-42EC-A67F-AB349713B21A}" destId="{270A23AD-8A55-4056-8302-A93F4218FC02}" srcOrd="3" destOrd="0" parTransId="{C2734BAB-95DB-4A47-BE92-66B1A105E247}" sibTransId="{C44B3EAF-804C-48BD-AE87-72CD75C993A9}"/>
    <dgm:cxn modelId="{052B44C5-523C-4835-AABD-C62B797B175D}" srcId="{F5A1770F-D915-410A-91B3-D926E1FDA08A}" destId="{22ABD265-C652-4639-8D3C-E6E30C7BDEAD}" srcOrd="0" destOrd="0" parTransId="{59216919-FF5F-4969-BEE8-340B0A80CCA7}" sibTransId="{C8B00EC6-E6D0-446F-8320-FDC15150FD49}"/>
    <dgm:cxn modelId="{FF3E0C79-8BAD-4C50-B9BA-A82966B8CA82}" type="presOf" srcId="{AD5FBD35-7A81-4202-A819-C884DC693F36}" destId="{D5B2600C-688B-4205-BC7D-CA4740E9B424}" srcOrd="0" destOrd="0" presId="urn:microsoft.com/office/officeart/2005/8/layout/chevron2"/>
    <dgm:cxn modelId="{E8E7703A-9767-415D-BBAF-FF1FF428042E}" type="presOf" srcId="{13EFC32D-14DA-42EC-A67F-AB349713B21A}" destId="{3E85305E-A640-47B1-9416-98F61697CC43}" srcOrd="0" destOrd="0" presId="urn:microsoft.com/office/officeart/2005/8/layout/chevron2"/>
    <dgm:cxn modelId="{E2C1C1A4-435F-40B8-BAFF-17E62FACC89A}" type="presOf" srcId="{3514C156-7913-4397-93B5-EA594AFCB741}" destId="{6E684F2E-757D-48D2-9FF6-EF86081F9D2E}" srcOrd="0" destOrd="0" presId="urn:microsoft.com/office/officeart/2005/8/layout/chevron2"/>
    <dgm:cxn modelId="{1BE6C1FE-79C6-472C-B98C-6A88424A9D77}" type="presParOf" srcId="{3E85305E-A640-47B1-9416-98F61697CC43}" destId="{684850F4-6552-45E9-AEFF-D19F0BED3CCB}" srcOrd="0" destOrd="0" presId="urn:microsoft.com/office/officeart/2005/8/layout/chevron2"/>
    <dgm:cxn modelId="{8A2E3DC7-3530-42F8-834E-79FB35310AEE}" type="presParOf" srcId="{684850F4-6552-45E9-AEFF-D19F0BED3CCB}" destId="{E42B9265-263B-4065-A7F3-E92686B9E6DE}" srcOrd="0" destOrd="0" presId="urn:microsoft.com/office/officeart/2005/8/layout/chevron2"/>
    <dgm:cxn modelId="{EEDC1FED-03E6-4F86-8C0E-574826204282}" type="presParOf" srcId="{684850F4-6552-45E9-AEFF-D19F0BED3CCB}" destId="{6EF9EFCC-F8A7-4412-9214-92D5A7F9DA21}" srcOrd="1" destOrd="0" presId="urn:microsoft.com/office/officeart/2005/8/layout/chevron2"/>
    <dgm:cxn modelId="{4433B8BC-D9FF-4FFE-95BE-A1F609E1A8C9}" type="presParOf" srcId="{3E85305E-A640-47B1-9416-98F61697CC43}" destId="{F7502551-519E-4B27-8282-D19942249345}" srcOrd="1" destOrd="0" presId="urn:microsoft.com/office/officeart/2005/8/layout/chevron2"/>
    <dgm:cxn modelId="{70709070-59B9-4C8E-AD88-5841EF26D247}" type="presParOf" srcId="{3E85305E-A640-47B1-9416-98F61697CC43}" destId="{0BB43BE0-C363-464A-BE6A-088B5B420ABD}" srcOrd="2" destOrd="0" presId="urn:microsoft.com/office/officeart/2005/8/layout/chevron2"/>
    <dgm:cxn modelId="{E597AC7A-BCDA-4D4F-BED2-542BBE10F034}" type="presParOf" srcId="{0BB43BE0-C363-464A-BE6A-088B5B420ABD}" destId="{4910D4CB-34A6-4890-ADAD-44545E514862}" srcOrd="0" destOrd="0" presId="urn:microsoft.com/office/officeart/2005/8/layout/chevron2"/>
    <dgm:cxn modelId="{CC1BB1CF-2B50-41F2-B1C0-C9936C7D1439}" type="presParOf" srcId="{0BB43BE0-C363-464A-BE6A-088B5B420ABD}" destId="{D5B2600C-688B-4205-BC7D-CA4740E9B424}" srcOrd="1" destOrd="0" presId="urn:microsoft.com/office/officeart/2005/8/layout/chevron2"/>
    <dgm:cxn modelId="{57DB9244-3A94-424D-B3EF-DE0E1C19A023}" type="presParOf" srcId="{3E85305E-A640-47B1-9416-98F61697CC43}" destId="{B70A645C-E007-44EF-B70A-EC9A3AB37B7F}" srcOrd="3" destOrd="0" presId="urn:microsoft.com/office/officeart/2005/8/layout/chevron2"/>
    <dgm:cxn modelId="{CE589AEB-2429-46B5-893A-6642E47FBB39}" type="presParOf" srcId="{3E85305E-A640-47B1-9416-98F61697CC43}" destId="{34CA43DE-9C40-42B9-99D1-9DC4E7B8B5B5}" srcOrd="4" destOrd="0" presId="urn:microsoft.com/office/officeart/2005/8/layout/chevron2"/>
    <dgm:cxn modelId="{773FBAB9-4EB6-40E6-A058-B849FE1FFF4B}" type="presParOf" srcId="{34CA43DE-9C40-42B9-99D1-9DC4E7B8B5B5}" destId="{FD9A1F64-0C10-48DD-8961-7E1782DEAB96}" srcOrd="0" destOrd="0" presId="urn:microsoft.com/office/officeart/2005/8/layout/chevron2"/>
    <dgm:cxn modelId="{EAE4ADF5-969D-484B-B4DB-ABCE1BD6D7E5}" type="presParOf" srcId="{34CA43DE-9C40-42B9-99D1-9DC4E7B8B5B5}" destId="{788FF620-BBD5-496B-85FC-2F60FF118DBB}" srcOrd="1" destOrd="0" presId="urn:microsoft.com/office/officeart/2005/8/layout/chevron2"/>
    <dgm:cxn modelId="{78D8EADA-7BD0-48C7-85FF-C493E8FF35FA}" type="presParOf" srcId="{3E85305E-A640-47B1-9416-98F61697CC43}" destId="{E719A9FB-615C-4573-B67D-9DCB2DB090CB}" srcOrd="5" destOrd="0" presId="urn:microsoft.com/office/officeart/2005/8/layout/chevron2"/>
    <dgm:cxn modelId="{A3C40CBF-0901-4F29-92B9-E3D4DD9A9EDD}" type="presParOf" srcId="{3E85305E-A640-47B1-9416-98F61697CC43}" destId="{2E34A263-B016-4ACB-984D-4293ABCE45F5}" srcOrd="6" destOrd="0" presId="urn:microsoft.com/office/officeart/2005/8/layout/chevron2"/>
    <dgm:cxn modelId="{53F10755-F404-4E89-985E-9039D66F29AD}" type="presParOf" srcId="{2E34A263-B016-4ACB-984D-4293ABCE45F5}" destId="{39A2CD48-DB16-45F1-9310-71F489DE554D}" srcOrd="0" destOrd="0" presId="urn:microsoft.com/office/officeart/2005/8/layout/chevron2"/>
    <dgm:cxn modelId="{46E58FF3-49A1-4784-A9B5-00B3881C0111}" type="presParOf" srcId="{2E34A263-B016-4ACB-984D-4293ABCE45F5}" destId="{6E684F2E-757D-48D2-9FF6-EF86081F9D2E}" srcOrd="1" destOrd="0" presId="urn:microsoft.com/office/officeart/2005/8/layout/chevron2"/>
    <dgm:cxn modelId="{E65F1270-FE24-4876-8B76-D1C3D73D2C97}" type="presParOf" srcId="{3E85305E-A640-47B1-9416-98F61697CC43}" destId="{FE76CC11-FE05-40C2-85C1-88FF0622FBB5}" srcOrd="7" destOrd="0" presId="urn:microsoft.com/office/officeart/2005/8/layout/chevron2"/>
    <dgm:cxn modelId="{E3D827EE-46DF-4916-81E1-7F7DEAB1E6F1}" type="presParOf" srcId="{3E85305E-A640-47B1-9416-98F61697CC43}" destId="{2A79ACDA-108C-44FF-8DD3-69043E703769}" srcOrd="8" destOrd="0" presId="urn:microsoft.com/office/officeart/2005/8/layout/chevron2"/>
    <dgm:cxn modelId="{4CC767AE-F6A8-45D5-A316-0F48C68958B6}" type="presParOf" srcId="{2A79ACDA-108C-44FF-8DD3-69043E703769}" destId="{1737E3E2-3A16-439C-98CB-36E7261AD925}" srcOrd="0" destOrd="0" presId="urn:microsoft.com/office/officeart/2005/8/layout/chevron2"/>
    <dgm:cxn modelId="{D2B50A55-E3CF-4E44-A793-DB848B695AEA}" type="presParOf" srcId="{2A79ACDA-108C-44FF-8DD3-69043E703769}" destId="{648A9733-B827-438D-8E36-2BF9D006C7D4}" srcOrd="1" destOrd="0" presId="urn:microsoft.com/office/officeart/2005/8/layout/chevron2"/>
    <dgm:cxn modelId="{B1A3ECBB-C78C-4BE3-BFBC-FA5EDFB5F0B0}" type="presParOf" srcId="{3E85305E-A640-47B1-9416-98F61697CC43}" destId="{A22B42BF-34F4-4735-9C4A-3A1A76779351}" srcOrd="9" destOrd="0" presId="urn:microsoft.com/office/officeart/2005/8/layout/chevron2"/>
    <dgm:cxn modelId="{2799ABF5-71A2-44A4-8514-0DA094E44DF7}" type="presParOf" srcId="{3E85305E-A640-47B1-9416-98F61697CC43}" destId="{BC261CE3-B5EA-4619-AAEC-E6A91D7B4B9D}" srcOrd="10" destOrd="0" presId="urn:microsoft.com/office/officeart/2005/8/layout/chevron2"/>
    <dgm:cxn modelId="{C08BFC63-11A8-4765-98E3-A97E7ED28118}" type="presParOf" srcId="{BC261CE3-B5EA-4619-AAEC-E6A91D7B4B9D}" destId="{4735CC99-F084-4917-961A-8C4236A5D038}" srcOrd="0" destOrd="0" presId="urn:microsoft.com/office/officeart/2005/8/layout/chevron2"/>
    <dgm:cxn modelId="{6E330C14-CE19-4B5D-B65C-978B0793AFC6}" type="presParOf" srcId="{BC261CE3-B5EA-4619-AAEC-E6A91D7B4B9D}" destId="{EC9F1ADE-E055-45FD-B428-9249745605A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EFC32D-14DA-42EC-A67F-AB349713B21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3970EF-8C7F-4183-B555-47327E2152CF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357F0924-BB29-4741-8BD8-D8D033DFCDE3}" type="parTrans" cxnId="{4DD33026-79FB-403D-B05F-5A28C96B45AE}">
      <dgm:prSet/>
      <dgm:spPr/>
      <dgm:t>
        <a:bodyPr/>
        <a:lstStyle/>
        <a:p>
          <a:endParaRPr lang="ru-RU"/>
        </a:p>
      </dgm:t>
    </dgm:pt>
    <dgm:pt modelId="{31421710-592E-4035-85CC-2E210A117068}" type="sibTrans" cxnId="{4DD33026-79FB-403D-B05F-5A28C96B45AE}">
      <dgm:prSet/>
      <dgm:spPr/>
      <dgm:t>
        <a:bodyPr/>
        <a:lstStyle/>
        <a:p>
          <a:endParaRPr lang="ru-RU"/>
        </a:p>
      </dgm:t>
    </dgm:pt>
    <dgm:pt modelId="{BDE353F7-E287-4105-8A09-48D0B883CA01}">
      <dgm:prSet phldrT="[Текст]" custT="1"/>
      <dgm:spPr/>
      <dgm:t>
        <a:bodyPr/>
        <a:lstStyle/>
        <a:p>
          <a:r>
            <a:rPr lang="ru-RU" sz="1600" dirty="0" smtClean="0"/>
            <a:t>Формирование системы непрерывного обновления работающими гражданами своих </a:t>
          </a:r>
          <a:r>
            <a:rPr lang="ru-RU" sz="1600" b="1" dirty="0" smtClean="0"/>
            <a:t>профессиональных знаний </a:t>
          </a:r>
          <a:r>
            <a:rPr lang="ru-RU" sz="1600" dirty="0" smtClean="0"/>
            <a:t>и приобретения ими новых профессиональных навыков... </a:t>
          </a:r>
          <a:endParaRPr lang="ru-RU" sz="1600" dirty="0"/>
        </a:p>
      </dgm:t>
    </dgm:pt>
    <dgm:pt modelId="{EB5FC61F-D2FB-4112-A90B-05D9B0485256}" type="parTrans" cxnId="{268F14D8-D1A8-458A-B90A-A019D2A007F7}">
      <dgm:prSet/>
      <dgm:spPr/>
      <dgm:t>
        <a:bodyPr/>
        <a:lstStyle/>
        <a:p>
          <a:endParaRPr lang="ru-RU"/>
        </a:p>
      </dgm:t>
    </dgm:pt>
    <dgm:pt modelId="{4189B8D5-1E76-4AC0-80D1-290FE0C33D36}" type="sibTrans" cxnId="{268F14D8-D1A8-458A-B90A-A019D2A007F7}">
      <dgm:prSet/>
      <dgm:spPr/>
      <dgm:t>
        <a:bodyPr/>
        <a:lstStyle/>
        <a:p>
          <a:endParaRPr lang="ru-RU"/>
        </a:p>
      </dgm:t>
    </dgm:pt>
    <dgm:pt modelId="{3164CF17-71E0-4BA8-B22F-B706AB945D93}">
      <dgm:prSet phldrT="[Текст]"/>
      <dgm:spPr/>
      <dgm:t>
        <a:bodyPr/>
        <a:lstStyle/>
        <a:p>
          <a:r>
            <a:rPr lang="ru-RU" dirty="0" smtClean="0"/>
            <a:t>8</a:t>
          </a:r>
          <a:endParaRPr lang="ru-RU" dirty="0"/>
        </a:p>
      </dgm:t>
    </dgm:pt>
    <dgm:pt modelId="{2471C09C-DBA0-41AF-9DBA-61BDE1C91AC4}" type="parTrans" cxnId="{0BF8952B-19BF-4BB1-9DC7-F38F2CAAB675}">
      <dgm:prSet/>
      <dgm:spPr/>
      <dgm:t>
        <a:bodyPr/>
        <a:lstStyle/>
        <a:p>
          <a:endParaRPr lang="ru-RU"/>
        </a:p>
      </dgm:t>
    </dgm:pt>
    <dgm:pt modelId="{67EA452F-09DD-4928-8B77-4C62C489D496}" type="sibTrans" cxnId="{0BF8952B-19BF-4BB1-9DC7-F38F2CAAB675}">
      <dgm:prSet/>
      <dgm:spPr/>
      <dgm:t>
        <a:bodyPr/>
        <a:lstStyle/>
        <a:p>
          <a:endParaRPr lang="ru-RU"/>
        </a:p>
      </dgm:t>
    </dgm:pt>
    <dgm:pt modelId="{AD5FBD35-7A81-4202-A819-C884DC693F36}">
      <dgm:prSet phldrT="[Текст]" custT="1"/>
      <dgm:spPr/>
      <dgm:t>
        <a:bodyPr/>
        <a:lstStyle/>
        <a:p>
          <a:r>
            <a:rPr lang="ru-RU" sz="1500" dirty="0" smtClean="0"/>
            <a:t>Формирование системы </a:t>
          </a:r>
          <a:r>
            <a:rPr lang="ru-RU" sz="1500" b="1" dirty="0" smtClean="0"/>
            <a:t>профессиональных конкурсов </a:t>
          </a:r>
          <a:r>
            <a:rPr lang="ru-RU" sz="1500" dirty="0" smtClean="0"/>
            <a:t>в целях предоставления гражданам возможностей для профессионального и карьерного роста</a:t>
          </a:r>
          <a:endParaRPr lang="ru-RU" sz="1500" dirty="0"/>
        </a:p>
      </dgm:t>
    </dgm:pt>
    <dgm:pt modelId="{D50D9F77-7F66-4FF3-A8A9-4557BA303790}" type="parTrans" cxnId="{A5959F44-FE59-401A-8555-51B10E6AD39A}">
      <dgm:prSet/>
      <dgm:spPr/>
      <dgm:t>
        <a:bodyPr/>
        <a:lstStyle/>
        <a:p>
          <a:endParaRPr lang="ru-RU"/>
        </a:p>
      </dgm:t>
    </dgm:pt>
    <dgm:pt modelId="{FA059406-AE72-49E9-9149-455BE296A735}" type="sibTrans" cxnId="{A5959F44-FE59-401A-8555-51B10E6AD39A}">
      <dgm:prSet/>
      <dgm:spPr/>
      <dgm:t>
        <a:bodyPr/>
        <a:lstStyle/>
        <a:p>
          <a:endParaRPr lang="ru-RU"/>
        </a:p>
      </dgm:t>
    </dgm:pt>
    <dgm:pt modelId="{F5A1770F-D915-410A-91B3-D926E1FDA08A}">
      <dgm:prSet phldrT="[Текст]"/>
      <dgm:spPr/>
      <dgm:t>
        <a:bodyPr/>
        <a:lstStyle/>
        <a:p>
          <a:r>
            <a:rPr lang="ru-RU" dirty="0" smtClean="0"/>
            <a:t>11</a:t>
          </a:r>
          <a:endParaRPr lang="ru-RU" dirty="0"/>
        </a:p>
      </dgm:t>
    </dgm:pt>
    <dgm:pt modelId="{7552B194-FDDD-458E-933C-90F181851C14}" type="parTrans" cxnId="{AD8A5BFE-D5B2-48FA-B0B6-93727F403510}">
      <dgm:prSet/>
      <dgm:spPr/>
      <dgm:t>
        <a:bodyPr/>
        <a:lstStyle/>
        <a:p>
          <a:endParaRPr lang="ru-RU"/>
        </a:p>
      </dgm:t>
    </dgm:pt>
    <dgm:pt modelId="{2FBD1196-B7FB-4D01-BA7B-020627D2149C}" type="sibTrans" cxnId="{AD8A5BFE-D5B2-48FA-B0B6-93727F403510}">
      <dgm:prSet/>
      <dgm:spPr/>
      <dgm:t>
        <a:bodyPr/>
        <a:lstStyle/>
        <a:p>
          <a:endParaRPr lang="ru-RU"/>
        </a:p>
      </dgm:t>
    </dgm:pt>
    <dgm:pt modelId="{ACF635B3-1738-4C6C-974B-FC549CBDA58B}">
      <dgm:prSet phldrT="[Текст]"/>
      <dgm:spPr/>
      <dgm:t>
        <a:bodyPr/>
        <a:lstStyle/>
        <a:p>
          <a:r>
            <a:rPr lang="ru-RU" dirty="0" smtClean="0"/>
            <a:t>9</a:t>
          </a:r>
          <a:endParaRPr lang="ru-RU" dirty="0"/>
        </a:p>
      </dgm:t>
    </dgm:pt>
    <dgm:pt modelId="{47BFBD4E-53DE-4654-BF0D-63A01312A1AF}" type="parTrans" cxnId="{50D3D4B0-4E92-4271-AA8E-B1FF0D96F2AF}">
      <dgm:prSet/>
      <dgm:spPr/>
      <dgm:t>
        <a:bodyPr/>
        <a:lstStyle/>
        <a:p>
          <a:endParaRPr lang="ru-RU"/>
        </a:p>
      </dgm:t>
    </dgm:pt>
    <dgm:pt modelId="{6FE7435C-0749-4738-99EA-DB602ABBACAD}" type="sibTrans" cxnId="{50D3D4B0-4E92-4271-AA8E-B1FF0D96F2AF}">
      <dgm:prSet/>
      <dgm:spPr/>
      <dgm:t>
        <a:bodyPr/>
        <a:lstStyle/>
        <a:p>
          <a:endParaRPr lang="ru-RU"/>
        </a:p>
      </dgm:t>
    </dgm:pt>
    <dgm:pt modelId="{270A23AD-8A55-4056-8302-A93F4218FC02}">
      <dgm:prSet phldrT="[Текст]"/>
      <dgm:spPr/>
      <dgm:t>
        <a:bodyPr/>
        <a:lstStyle/>
        <a:p>
          <a:r>
            <a:rPr lang="ru-RU" dirty="0" smtClean="0"/>
            <a:t>10</a:t>
          </a:r>
          <a:endParaRPr lang="ru-RU" dirty="0"/>
        </a:p>
      </dgm:t>
    </dgm:pt>
    <dgm:pt modelId="{C2734BAB-95DB-4A47-BE92-66B1A105E247}" type="parTrans" cxnId="{E78B463F-4676-45E1-BF79-3B7446C4775D}">
      <dgm:prSet/>
      <dgm:spPr/>
      <dgm:t>
        <a:bodyPr/>
        <a:lstStyle/>
        <a:p>
          <a:endParaRPr lang="ru-RU"/>
        </a:p>
      </dgm:t>
    </dgm:pt>
    <dgm:pt modelId="{C44B3EAF-804C-48BD-AE87-72CD75C993A9}" type="sibTrans" cxnId="{E78B463F-4676-45E1-BF79-3B7446C4775D}">
      <dgm:prSet/>
      <dgm:spPr/>
      <dgm:t>
        <a:bodyPr/>
        <a:lstStyle/>
        <a:p>
          <a:endParaRPr lang="ru-RU"/>
        </a:p>
      </dgm:t>
    </dgm:pt>
    <dgm:pt modelId="{D2714D48-19F6-481F-B023-48A3A3F93909}">
      <dgm:prSet/>
      <dgm:spPr/>
      <dgm:t>
        <a:bodyPr/>
        <a:lstStyle/>
        <a:p>
          <a:r>
            <a:rPr lang="ru-RU" dirty="0" smtClean="0"/>
            <a:t>Создание условий для развития наставничества, поддержки общественных инициатив и проектов в том числе в сфере добровольчества (</a:t>
          </a:r>
          <a:r>
            <a:rPr lang="ru-RU" dirty="0" err="1" smtClean="0"/>
            <a:t>волонтерства</a:t>
          </a:r>
          <a:r>
            <a:rPr lang="ru-RU" dirty="0" smtClean="0"/>
            <a:t>)</a:t>
          </a:r>
          <a:endParaRPr lang="ru-RU" dirty="0"/>
        </a:p>
      </dgm:t>
    </dgm:pt>
    <dgm:pt modelId="{EBAEED36-3262-448A-A61B-9DD2C054B688}" type="parTrans" cxnId="{66A813CF-74F7-4605-8570-4151BAEBCAE9}">
      <dgm:prSet/>
      <dgm:spPr/>
      <dgm:t>
        <a:bodyPr/>
        <a:lstStyle/>
        <a:p>
          <a:endParaRPr lang="ru-RU"/>
        </a:p>
      </dgm:t>
    </dgm:pt>
    <dgm:pt modelId="{F3D64909-EDC6-4222-80F2-8DA63BB086AD}" type="sibTrans" cxnId="{66A813CF-74F7-4605-8570-4151BAEBCAE9}">
      <dgm:prSet/>
      <dgm:spPr/>
      <dgm:t>
        <a:bodyPr/>
        <a:lstStyle/>
        <a:p>
          <a:endParaRPr lang="ru-RU"/>
        </a:p>
      </dgm:t>
    </dgm:pt>
    <dgm:pt modelId="{3514C156-7913-4397-93B5-EA594AFCB741}">
      <dgm:prSet/>
      <dgm:spPr/>
      <dgm:t>
        <a:bodyPr/>
        <a:lstStyle/>
        <a:p>
          <a:r>
            <a:rPr lang="ru-RU" dirty="0" smtClean="0"/>
            <a:t>Увеличение не менее чем в два раза количества иностранных граждан, обучающихся в образовательных организациях высшего образования и научных организациях…</a:t>
          </a:r>
          <a:endParaRPr lang="ru-RU" dirty="0"/>
        </a:p>
      </dgm:t>
    </dgm:pt>
    <dgm:pt modelId="{4DBFDB3F-BC56-4A2D-A2D0-7E3698EAA192}" type="parTrans" cxnId="{7F525AFC-7951-4596-B884-A585B9EC4736}">
      <dgm:prSet/>
      <dgm:spPr/>
      <dgm:t>
        <a:bodyPr/>
        <a:lstStyle/>
        <a:p>
          <a:endParaRPr lang="ru-RU"/>
        </a:p>
      </dgm:t>
    </dgm:pt>
    <dgm:pt modelId="{3F01D390-546D-4C7C-91A7-EEAEBA96F4CB}" type="sibTrans" cxnId="{7F525AFC-7951-4596-B884-A585B9EC4736}">
      <dgm:prSet/>
      <dgm:spPr/>
      <dgm:t>
        <a:bodyPr/>
        <a:lstStyle/>
        <a:p>
          <a:endParaRPr lang="ru-RU"/>
        </a:p>
      </dgm:t>
    </dgm:pt>
    <dgm:pt modelId="{22ABD265-C652-4639-8D3C-E6E30C7BDEAD}">
      <dgm:prSet custT="1"/>
      <dgm:spPr/>
      <dgm:t>
        <a:bodyPr/>
        <a:lstStyle/>
        <a:p>
          <a:r>
            <a:rPr lang="ru-RU" sz="1200" dirty="0" smtClean="0"/>
            <a:t>Создание условий для осуществления трудовой деятельности женщин, имеющих детей, включая достижение 100-% доступности (к 2021 году) дошкольного образования для детей в возрасте до трех лет</a:t>
          </a:r>
          <a:endParaRPr lang="ru-RU" sz="1200" dirty="0"/>
        </a:p>
      </dgm:t>
    </dgm:pt>
    <dgm:pt modelId="{59216919-FF5F-4969-BEE8-340B0A80CCA7}" type="parTrans" cxnId="{052B44C5-523C-4835-AABD-C62B797B175D}">
      <dgm:prSet/>
      <dgm:spPr/>
      <dgm:t>
        <a:bodyPr/>
        <a:lstStyle/>
        <a:p>
          <a:endParaRPr lang="ru-RU"/>
        </a:p>
      </dgm:t>
    </dgm:pt>
    <dgm:pt modelId="{C8B00EC6-E6D0-446F-8320-FDC15150FD49}" type="sibTrans" cxnId="{052B44C5-523C-4835-AABD-C62B797B175D}">
      <dgm:prSet/>
      <dgm:spPr/>
      <dgm:t>
        <a:bodyPr/>
        <a:lstStyle/>
        <a:p>
          <a:endParaRPr lang="ru-RU"/>
        </a:p>
      </dgm:t>
    </dgm:pt>
    <dgm:pt modelId="{2A2E7A03-83E3-4D71-AF6C-66BD3AE56684}">
      <dgm:prSet custT="1"/>
      <dgm:spPr/>
      <dgm:t>
        <a:bodyPr/>
        <a:lstStyle/>
        <a:p>
          <a:r>
            <a:rPr lang="ru-RU" sz="1200" b="1" dirty="0" smtClean="0"/>
            <a:t>Задача в сфере демографии</a:t>
          </a:r>
          <a:endParaRPr lang="ru-RU" sz="1200" b="1" dirty="0"/>
        </a:p>
      </dgm:t>
    </dgm:pt>
    <dgm:pt modelId="{94EB97F8-904B-4C9F-8BA8-B276A1EC2AC2}" type="parTrans" cxnId="{5DD6CB56-06E4-4B6A-80CD-DFA39AC1500C}">
      <dgm:prSet/>
      <dgm:spPr/>
      <dgm:t>
        <a:bodyPr/>
        <a:lstStyle/>
        <a:p>
          <a:endParaRPr lang="ru-RU"/>
        </a:p>
      </dgm:t>
    </dgm:pt>
    <dgm:pt modelId="{F71396FC-B44B-4A86-80A1-0BCB60A45C62}" type="sibTrans" cxnId="{5DD6CB56-06E4-4B6A-80CD-DFA39AC1500C}">
      <dgm:prSet/>
      <dgm:spPr/>
      <dgm:t>
        <a:bodyPr/>
        <a:lstStyle/>
        <a:p>
          <a:endParaRPr lang="ru-RU"/>
        </a:p>
      </dgm:t>
    </dgm:pt>
    <dgm:pt modelId="{3E85305E-A640-47B1-9416-98F61697CC43}" type="pres">
      <dgm:prSet presAssocID="{13EFC32D-14DA-42EC-A67F-AB349713B21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4850F4-6552-45E9-AEFF-D19F0BED3CCB}" type="pres">
      <dgm:prSet presAssocID="{993970EF-8C7F-4183-B555-47327E2152CF}" presName="composite" presStyleCnt="0"/>
      <dgm:spPr/>
    </dgm:pt>
    <dgm:pt modelId="{E42B9265-263B-4065-A7F3-E92686B9E6DE}" type="pres">
      <dgm:prSet presAssocID="{993970EF-8C7F-4183-B555-47327E2152CF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9EFCC-F8A7-4412-9214-92D5A7F9DA21}" type="pres">
      <dgm:prSet presAssocID="{993970EF-8C7F-4183-B555-47327E2152CF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02551-519E-4B27-8282-D19942249345}" type="pres">
      <dgm:prSet presAssocID="{31421710-592E-4035-85CC-2E210A117068}" presName="sp" presStyleCnt="0"/>
      <dgm:spPr/>
    </dgm:pt>
    <dgm:pt modelId="{0BB43BE0-C363-464A-BE6A-088B5B420ABD}" type="pres">
      <dgm:prSet presAssocID="{3164CF17-71E0-4BA8-B22F-B706AB945D93}" presName="composite" presStyleCnt="0"/>
      <dgm:spPr/>
    </dgm:pt>
    <dgm:pt modelId="{4910D4CB-34A6-4890-ADAD-44545E514862}" type="pres">
      <dgm:prSet presAssocID="{3164CF17-71E0-4BA8-B22F-B706AB945D9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B2600C-688B-4205-BC7D-CA4740E9B424}" type="pres">
      <dgm:prSet presAssocID="{3164CF17-71E0-4BA8-B22F-B706AB945D9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A645C-E007-44EF-B70A-EC9A3AB37B7F}" type="pres">
      <dgm:prSet presAssocID="{67EA452F-09DD-4928-8B77-4C62C489D496}" presName="sp" presStyleCnt="0"/>
      <dgm:spPr/>
    </dgm:pt>
    <dgm:pt modelId="{34CA43DE-9C40-42B9-99D1-9DC4E7B8B5B5}" type="pres">
      <dgm:prSet presAssocID="{ACF635B3-1738-4C6C-974B-FC549CBDA58B}" presName="composite" presStyleCnt="0"/>
      <dgm:spPr/>
    </dgm:pt>
    <dgm:pt modelId="{FD9A1F64-0C10-48DD-8961-7E1782DEAB96}" type="pres">
      <dgm:prSet presAssocID="{ACF635B3-1738-4C6C-974B-FC549CBDA58B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8FF620-BBD5-496B-85FC-2F60FF118DBB}" type="pres">
      <dgm:prSet presAssocID="{ACF635B3-1738-4C6C-974B-FC549CBDA58B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19A9FB-615C-4573-B67D-9DCB2DB090CB}" type="pres">
      <dgm:prSet presAssocID="{6FE7435C-0749-4738-99EA-DB602ABBACAD}" presName="sp" presStyleCnt="0"/>
      <dgm:spPr/>
    </dgm:pt>
    <dgm:pt modelId="{2E34A263-B016-4ACB-984D-4293ABCE45F5}" type="pres">
      <dgm:prSet presAssocID="{270A23AD-8A55-4056-8302-A93F4218FC02}" presName="composite" presStyleCnt="0"/>
      <dgm:spPr/>
    </dgm:pt>
    <dgm:pt modelId="{39A2CD48-DB16-45F1-9310-71F489DE554D}" type="pres">
      <dgm:prSet presAssocID="{270A23AD-8A55-4056-8302-A93F4218FC02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684F2E-757D-48D2-9FF6-EF86081F9D2E}" type="pres">
      <dgm:prSet presAssocID="{270A23AD-8A55-4056-8302-A93F4218FC02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6CC11-FE05-40C2-85C1-88FF0622FBB5}" type="pres">
      <dgm:prSet presAssocID="{C44B3EAF-804C-48BD-AE87-72CD75C993A9}" presName="sp" presStyleCnt="0"/>
      <dgm:spPr/>
    </dgm:pt>
    <dgm:pt modelId="{2A79ACDA-108C-44FF-8DD3-69043E703769}" type="pres">
      <dgm:prSet presAssocID="{F5A1770F-D915-410A-91B3-D926E1FDA08A}" presName="composite" presStyleCnt="0"/>
      <dgm:spPr/>
    </dgm:pt>
    <dgm:pt modelId="{1737E3E2-3A16-439C-98CB-36E7261AD925}" type="pres">
      <dgm:prSet presAssocID="{F5A1770F-D915-410A-91B3-D926E1FDA08A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A9733-B827-438D-8E36-2BF9D006C7D4}" type="pres">
      <dgm:prSet presAssocID="{F5A1770F-D915-410A-91B3-D926E1FDA08A}" presName="descendantText" presStyleLbl="alignAcc1" presStyleIdx="4" presStyleCnt="5" custScaleY="137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431A5D-2C29-4AE9-91F3-1C9E27CF1EB6}" type="presOf" srcId="{F5A1770F-D915-410A-91B3-D926E1FDA08A}" destId="{1737E3E2-3A16-439C-98CB-36E7261AD925}" srcOrd="0" destOrd="0" presId="urn:microsoft.com/office/officeart/2005/8/layout/chevron2"/>
    <dgm:cxn modelId="{9AD17E4F-2E44-426E-AF37-1E11335E8100}" type="presOf" srcId="{13EFC32D-14DA-42EC-A67F-AB349713B21A}" destId="{3E85305E-A640-47B1-9416-98F61697CC43}" srcOrd="0" destOrd="0" presId="urn:microsoft.com/office/officeart/2005/8/layout/chevron2"/>
    <dgm:cxn modelId="{55F04035-E320-4ED2-BE7F-EFD6560B6304}" type="presOf" srcId="{993970EF-8C7F-4183-B555-47327E2152CF}" destId="{E42B9265-263B-4065-A7F3-E92686B9E6DE}" srcOrd="0" destOrd="0" presId="urn:microsoft.com/office/officeart/2005/8/layout/chevron2"/>
    <dgm:cxn modelId="{50D3D4B0-4E92-4271-AA8E-B1FF0D96F2AF}" srcId="{13EFC32D-14DA-42EC-A67F-AB349713B21A}" destId="{ACF635B3-1738-4C6C-974B-FC549CBDA58B}" srcOrd="2" destOrd="0" parTransId="{47BFBD4E-53DE-4654-BF0D-63A01312A1AF}" sibTransId="{6FE7435C-0749-4738-99EA-DB602ABBACAD}"/>
    <dgm:cxn modelId="{5DD6CB56-06E4-4B6A-80CD-DFA39AC1500C}" srcId="{F5A1770F-D915-410A-91B3-D926E1FDA08A}" destId="{2A2E7A03-83E3-4D71-AF6C-66BD3AE56684}" srcOrd="0" destOrd="0" parTransId="{94EB97F8-904B-4C9F-8BA8-B276A1EC2AC2}" sibTransId="{F71396FC-B44B-4A86-80A1-0BCB60A45C62}"/>
    <dgm:cxn modelId="{268F14D8-D1A8-458A-B90A-A019D2A007F7}" srcId="{993970EF-8C7F-4183-B555-47327E2152CF}" destId="{BDE353F7-E287-4105-8A09-48D0B883CA01}" srcOrd="0" destOrd="0" parTransId="{EB5FC61F-D2FB-4112-A90B-05D9B0485256}" sibTransId="{4189B8D5-1E76-4AC0-80D1-290FE0C33D36}"/>
    <dgm:cxn modelId="{7F525AFC-7951-4596-B884-A585B9EC4736}" srcId="{270A23AD-8A55-4056-8302-A93F4218FC02}" destId="{3514C156-7913-4397-93B5-EA594AFCB741}" srcOrd="0" destOrd="0" parTransId="{4DBFDB3F-BC56-4A2D-A2D0-7E3698EAA192}" sibTransId="{3F01D390-546D-4C7C-91A7-EEAEBA96F4CB}"/>
    <dgm:cxn modelId="{ECC818B3-CE02-478A-B421-97045DD26B5F}" type="presOf" srcId="{D2714D48-19F6-481F-B023-48A3A3F93909}" destId="{788FF620-BBD5-496B-85FC-2F60FF118DBB}" srcOrd="0" destOrd="0" presId="urn:microsoft.com/office/officeart/2005/8/layout/chevron2"/>
    <dgm:cxn modelId="{0BF8952B-19BF-4BB1-9DC7-F38F2CAAB675}" srcId="{13EFC32D-14DA-42EC-A67F-AB349713B21A}" destId="{3164CF17-71E0-4BA8-B22F-B706AB945D93}" srcOrd="1" destOrd="0" parTransId="{2471C09C-DBA0-41AF-9DBA-61BDE1C91AC4}" sibTransId="{67EA452F-09DD-4928-8B77-4C62C489D496}"/>
    <dgm:cxn modelId="{A5959F44-FE59-401A-8555-51B10E6AD39A}" srcId="{3164CF17-71E0-4BA8-B22F-B706AB945D93}" destId="{AD5FBD35-7A81-4202-A819-C884DC693F36}" srcOrd="0" destOrd="0" parTransId="{D50D9F77-7F66-4FF3-A8A9-4557BA303790}" sibTransId="{FA059406-AE72-49E9-9149-455BE296A735}"/>
    <dgm:cxn modelId="{38CB52A8-A0EF-48FD-945F-2CF30FC4B1F4}" type="presOf" srcId="{270A23AD-8A55-4056-8302-A93F4218FC02}" destId="{39A2CD48-DB16-45F1-9310-71F489DE554D}" srcOrd="0" destOrd="0" presId="urn:microsoft.com/office/officeart/2005/8/layout/chevron2"/>
    <dgm:cxn modelId="{5401B4C2-736A-487B-B0BB-E70388A62732}" type="presOf" srcId="{ACF635B3-1738-4C6C-974B-FC549CBDA58B}" destId="{FD9A1F64-0C10-48DD-8961-7E1782DEAB96}" srcOrd="0" destOrd="0" presId="urn:microsoft.com/office/officeart/2005/8/layout/chevron2"/>
    <dgm:cxn modelId="{4DD33026-79FB-403D-B05F-5A28C96B45AE}" srcId="{13EFC32D-14DA-42EC-A67F-AB349713B21A}" destId="{993970EF-8C7F-4183-B555-47327E2152CF}" srcOrd="0" destOrd="0" parTransId="{357F0924-BB29-4741-8BD8-D8D033DFCDE3}" sibTransId="{31421710-592E-4035-85CC-2E210A117068}"/>
    <dgm:cxn modelId="{A03A8C28-E1C8-472F-BA34-9FFA92A06780}" type="presOf" srcId="{22ABD265-C652-4639-8D3C-E6E30C7BDEAD}" destId="{648A9733-B827-438D-8E36-2BF9D006C7D4}" srcOrd="0" destOrd="1" presId="urn:microsoft.com/office/officeart/2005/8/layout/chevron2"/>
    <dgm:cxn modelId="{9953B494-A842-4A06-9E8D-F54126406F30}" type="presOf" srcId="{AD5FBD35-7A81-4202-A819-C884DC693F36}" destId="{D5B2600C-688B-4205-BC7D-CA4740E9B424}" srcOrd="0" destOrd="0" presId="urn:microsoft.com/office/officeart/2005/8/layout/chevron2"/>
    <dgm:cxn modelId="{04F4D11F-3593-49FD-AF76-7C83C584525C}" type="presOf" srcId="{BDE353F7-E287-4105-8A09-48D0B883CA01}" destId="{6EF9EFCC-F8A7-4412-9214-92D5A7F9DA21}" srcOrd="0" destOrd="0" presId="urn:microsoft.com/office/officeart/2005/8/layout/chevron2"/>
    <dgm:cxn modelId="{4A976C6F-93D9-4C5D-928B-0064C933D6E1}" type="presOf" srcId="{2A2E7A03-83E3-4D71-AF6C-66BD3AE56684}" destId="{648A9733-B827-438D-8E36-2BF9D006C7D4}" srcOrd="0" destOrd="0" presId="urn:microsoft.com/office/officeart/2005/8/layout/chevron2"/>
    <dgm:cxn modelId="{AD8A5BFE-D5B2-48FA-B0B6-93727F403510}" srcId="{13EFC32D-14DA-42EC-A67F-AB349713B21A}" destId="{F5A1770F-D915-410A-91B3-D926E1FDA08A}" srcOrd="4" destOrd="0" parTransId="{7552B194-FDDD-458E-933C-90F181851C14}" sibTransId="{2FBD1196-B7FB-4D01-BA7B-020627D2149C}"/>
    <dgm:cxn modelId="{66A813CF-74F7-4605-8570-4151BAEBCAE9}" srcId="{ACF635B3-1738-4C6C-974B-FC549CBDA58B}" destId="{D2714D48-19F6-481F-B023-48A3A3F93909}" srcOrd="0" destOrd="0" parTransId="{EBAEED36-3262-448A-A61B-9DD2C054B688}" sibTransId="{F3D64909-EDC6-4222-80F2-8DA63BB086AD}"/>
    <dgm:cxn modelId="{E78B463F-4676-45E1-BF79-3B7446C4775D}" srcId="{13EFC32D-14DA-42EC-A67F-AB349713B21A}" destId="{270A23AD-8A55-4056-8302-A93F4218FC02}" srcOrd="3" destOrd="0" parTransId="{C2734BAB-95DB-4A47-BE92-66B1A105E247}" sibTransId="{C44B3EAF-804C-48BD-AE87-72CD75C993A9}"/>
    <dgm:cxn modelId="{052B44C5-523C-4835-AABD-C62B797B175D}" srcId="{F5A1770F-D915-410A-91B3-D926E1FDA08A}" destId="{22ABD265-C652-4639-8D3C-E6E30C7BDEAD}" srcOrd="1" destOrd="0" parTransId="{59216919-FF5F-4969-BEE8-340B0A80CCA7}" sibTransId="{C8B00EC6-E6D0-446F-8320-FDC15150FD49}"/>
    <dgm:cxn modelId="{D0667B9E-4B5D-482A-8113-C1EB1C4ED3B8}" type="presOf" srcId="{3514C156-7913-4397-93B5-EA594AFCB741}" destId="{6E684F2E-757D-48D2-9FF6-EF86081F9D2E}" srcOrd="0" destOrd="0" presId="urn:microsoft.com/office/officeart/2005/8/layout/chevron2"/>
    <dgm:cxn modelId="{983086FF-BB9C-46D5-8092-3568F0F1CE02}" type="presOf" srcId="{3164CF17-71E0-4BA8-B22F-B706AB945D93}" destId="{4910D4CB-34A6-4890-ADAD-44545E514862}" srcOrd="0" destOrd="0" presId="urn:microsoft.com/office/officeart/2005/8/layout/chevron2"/>
    <dgm:cxn modelId="{573EA52F-4D35-4EC9-A46B-37B7BCECFF7A}" type="presParOf" srcId="{3E85305E-A640-47B1-9416-98F61697CC43}" destId="{684850F4-6552-45E9-AEFF-D19F0BED3CCB}" srcOrd="0" destOrd="0" presId="urn:microsoft.com/office/officeart/2005/8/layout/chevron2"/>
    <dgm:cxn modelId="{0B5BD983-5C83-4355-BFDF-8420CF062A81}" type="presParOf" srcId="{684850F4-6552-45E9-AEFF-D19F0BED3CCB}" destId="{E42B9265-263B-4065-A7F3-E92686B9E6DE}" srcOrd="0" destOrd="0" presId="urn:microsoft.com/office/officeart/2005/8/layout/chevron2"/>
    <dgm:cxn modelId="{AE34E9D1-71D6-4667-A3AF-A761292C4DFC}" type="presParOf" srcId="{684850F4-6552-45E9-AEFF-D19F0BED3CCB}" destId="{6EF9EFCC-F8A7-4412-9214-92D5A7F9DA21}" srcOrd="1" destOrd="0" presId="urn:microsoft.com/office/officeart/2005/8/layout/chevron2"/>
    <dgm:cxn modelId="{A568246C-076B-40E0-958D-2BFAE4B35B47}" type="presParOf" srcId="{3E85305E-A640-47B1-9416-98F61697CC43}" destId="{F7502551-519E-4B27-8282-D19942249345}" srcOrd="1" destOrd="0" presId="urn:microsoft.com/office/officeart/2005/8/layout/chevron2"/>
    <dgm:cxn modelId="{BF49C208-77E2-4BE6-8B95-E02505CAC1F5}" type="presParOf" srcId="{3E85305E-A640-47B1-9416-98F61697CC43}" destId="{0BB43BE0-C363-464A-BE6A-088B5B420ABD}" srcOrd="2" destOrd="0" presId="urn:microsoft.com/office/officeart/2005/8/layout/chevron2"/>
    <dgm:cxn modelId="{F087E462-D2A5-4CEE-B1B6-A212CF8AD8B0}" type="presParOf" srcId="{0BB43BE0-C363-464A-BE6A-088B5B420ABD}" destId="{4910D4CB-34A6-4890-ADAD-44545E514862}" srcOrd="0" destOrd="0" presId="urn:microsoft.com/office/officeart/2005/8/layout/chevron2"/>
    <dgm:cxn modelId="{8BB4F699-CDC2-44D7-880C-1986AF04FCC2}" type="presParOf" srcId="{0BB43BE0-C363-464A-BE6A-088B5B420ABD}" destId="{D5B2600C-688B-4205-BC7D-CA4740E9B424}" srcOrd="1" destOrd="0" presId="urn:microsoft.com/office/officeart/2005/8/layout/chevron2"/>
    <dgm:cxn modelId="{E04BB917-F335-47BC-A9B1-88FA593B6D28}" type="presParOf" srcId="{3E85305E-A640-47B1-9416-98F61697CC43}" destId="{B70A645C-E007-44EF-B70A-EC9A3AB37B7F}" srcOrd="3" destOrd="0" presId="urn:microsoft.com/office/officeart/2005/8/layout/chevron2"/>
    <dgm:cxn modelId="{2D09F791-CD00-420F-AFCC-070FEF7A0ECC}" type="presParOf" srcId="{3E85305E-A640-47B1-9416-98F61697CC43}" destId="{34CA43DE-9C40-42B9-99D1-9DC4E7B8B5B5}" srcOrd="4" destOrd="0" presId="urn:microsoft.com/office/officeart/2005/8/layout/chevron2"/>
    <dgm:cxn modelId="{B01D0FD0-3A14-406C-9324-F67DEA952B03}" type="presParOf" srcId="{34CA43DE-9C40-42B9-99D1-9DC4E7B8B5B5}" destId="{FD9A1F64-0C10-48DD-8961-7E1782DEAB96}" srcOrd="0" destOrd="0" presId="urn:microsoft.com/office/officeart/2005/8/layout/chevron2"/>
    <dgm:cxn modelId="{98EA0311-444D-46BA-85BB-247B78B0C4F0}" type="presParOf" srcId="{34CA43DE-9C40-42B9-99D1-9DC4E7B8B5B5}" destId="{788FF620-BBD5-496B-85FC-2F60FF118DBB}" srcOrd="1" destOrd="0" presId="urn:microsoft.com/office/officeart/2005/8/layout/chevron2"/>
    <dgm:cxn modelId="{9651B721-D279-46BE-8202-93C52D1D0CEB}" type="presParOf" srcId="{3E85305E-A640-47B1-9416-98F61697CC43}" destId="{E719A9FB-615C-4573-B67D-9DCB2DB090CB}" srcOrd="5" destOrd="0" presId="urn:microsoft.com/office/officeart/2005/8/layout/chevron2"/>
    <dgm:cxn modelId="{F215F605-B468-4E2C-99F2-CDBF750F6569}" type="presParOf" srcId="{3E85305E-A640-47B1-9416-98F61697CC43}" destId="{2E34A263-B016-4ACB-984D-4293ABCE45F5}" srcOrd="6" destOrd="0" presId="urn:microsoft.com/office/officeart/2005/8/layout/chevron2"/>
    <dgm:cxn modelId="{0DFC5C29-D520-4ECC-90A0-BEC28EAD7AD0}" type="presParOf" srcId="{2E34A263-B016-4ACB-984D-4293ABCE45F5}" destId="{39A2CD48-DB16-45F1-9310-71F489DE554D}" srcOrd="0" destOrd="0" presId="urn:microsoft.com/office/officeart/2005/8/layout/chevron2"/>
    <dgm:cxn modelId="{64BFC34C-4208-43DE-989D-2FB42E2C1042}" type="presParOf" srcId="{2E34A263-B016-4ACB-984D-4293ABCE45F5}" destId="{6E684F2E-757D-48D2-9FF6-EF86081F9D2E}" srcOrd="1" destOrd="0" presId="urn:microsoft.com/office/officeart/2005/8/layout/chevron2"/>
    <dgm:cxn modelId="{84B53475-0B9A-4C9E-B4B6-E77EDD36B922}" type="presParOf" srcId="{3E85305E-A640-47B1-9416-98F61697CC43}" destId="{FE76CC11-FE05-40C2-85C1-88FF0622FBB5}" srcOrd="7" destOrd="0" presId="urn:microsoft.com/office/officeart/2005/8/layout/chevron2"/>
    <dgm:cxn modelId="{1AC8864D-A6C5-4F33-857D-252A47A3EA38}" type="presParOf" srcId="{3E85305E-A640-47B1-9416-98F61697CC43}" destId="{2A79ACDA-108C-44FF-8DD3-69043E703769}" srcOrd="8" destOrd="0" presId="urn:microsoft.com/office/officeart/2005/8/layout/chevron2"/>
    <dgm:cxn modelId="{F0654A0F-76D7-4595-AEB1-D9B2224A5D50}" type="presParOf" srcId="{2A79ACDA-108C-44FF-8DD3-69043E703769}" destId="{1737E3E2-3A16-439C-98CB-36E7261AD925}" srcOrd="0" destOrd="0" presId="urn:microsoft.com/office/officeart/2005/8/layout/chevron2"/>
    <dgm:cxn modelId="{B7F0904C-E32E-4D10-8EB0-4F27BB734830}" type="presParOf" srcId="{2A79ACDA-108C-44FF-8DD3-69043E703769}" destId="{648A9733-B827-438D-8E36-2BF9D006C7D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B9265-263B-4065-A7F3-E92686B9E6DE}">
      <dsp:nvSpPr>
        <dsp:cNvPr id="0" name=""/>
        <dsp:cNvSpPr/>
      </dsp:nvSpPr>
      <dsp:spPr>
        <a:xfrm rot="5400000">
          <a:off x="-143529" y="214963"/>
          <a:ext cx="956860" cy="6698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1</a:t>
          </a:r>
          <a:endParaRPr lang="ru-RU" sz="1900" kern="1200" dirty="0"/>
        </a:p>
      </dsp:txBody>
      <dsp:txXfrm rot="-5400000">
        <a:off x="0" y="406335"/>
        <a:ext cx="669802" cy="287058"/>
      </dsp:txXfrm>
    </dsp:sp>
    <dsp:sp modelId="{6EF9EFCC-F8A7-4412-9214-92D5A7F9DA21}">
      <dsp:nvSpPr>
        <dsp:cNvPr id="0" name=""/>
        <dsp:cNvSpPr/>
      </dsp:nvSpPr>
      <dsp:spPr>
        <a:xfrm rot="5400000">
          <a:off x="4080770" y="-3405819"/>
          <a:ext cx="754529" cy="75764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Внедрение </a:t>
          </a:r>
          <a:r>
            <a:rPr lang="ru-RU" sz="1600" kern="1200" dirty="0" smtClean="0"/>
            <a:t>новых </a:t>
          </a:r>
          <a:r>
            <a:rPr lang="ru-RU" sz="1600" b="1" kern="1200" dirty="0" smtClean="0"/>
            <a:t>методов обучения и воспитания, образовательных технологий</a:t>
          </a:r>
          <a:r>
            <a:rPr lang="ru-RU" sz="1400" kern="1200" dirty="0" smtClean="0"/>
            <a:t>, обеспечивающих освоение базовых навыков и умений, повышение мотивации к обучению и вовлеченности в образовательный процесс… </a:t>
          </a:r>
          <a:endParaRPr lang="ru-RU" sz="1400" kern="1200" dirty="0"/>
        </a:p>
      </dsp:txBody>
      <dsp:txXfrm rot="-5400000">
        <a:off x="669802" y="41982"/>
        <a:ext cx="7539633" cy="680863"/>
      </dsp:txXfrm>
    </dsp:sp>
    <dsp:sp modelId="{4910D4CB-34A6-4890-ADAD-44545E514862}">
      <dsp:nvSpPr>
        <dsp:cNvPr id="0" name=""/>
        <dsp:cNvSpPr/>
      </dsp:nvSpPr>
      <dsp:spPr>
        <a:xfrm rot="5400000">
          <a:off x="-143529" y="1075792"/>
          <a:ext cx="956860" cy="6698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2</a:t>
          </a:r>
          <a:endParaRPr lang="ru-RU" sz="1900" kern="1200" dirty="0"/>
        </a:p>
      </dsp:txBody>
      <dsp:txXfrm rot="-5400000">
        <a:off x="0" y="1267164"/>
        <a:ext cx="669802" cy="287058"/>
      </dsp:txXfrm>
    </dsp:sp>
    <dsp:sp modelId="{D5B2600C-688B-4205-BC7D-CA4740E9B424}">
      <dsp:nvSpPr>
        <dsp:cNvPr id="0" name=""/>
        <dsp:cNvSpPr/>
      </dsp:nvSpPr>
      <dsp:spPr>
        <a:xfrm rot="5400000">
          <a:off x="4147056" y="-2544989"/>
          <a:ext cx="621959" cy="75764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Формирование эффективной </a:t>
          </a:r>
          <a:r>
            <a:rPr lang="ru-RU" sz="1600" b="1" kern="1200" dirty="0" smtClean="0"/>
            <a:t>системы выявления, поддержки и развития способностей и талантов </a:t>
          </a:r>
          <a:r>
            <a:rPr lang="ru-RU" sz="1400" kern="1200" dirty="0" smtClean="0"/>
            <a:t>у детей и молодежи…</a:t>
          </a:r>
          <a:endParaRPr lang="ru-RU" sz="1400" kern="1200" dirty="0"/>
        </a:p>
      </dsp:txBody>
      <dsp:txXfrm rot="-5400000">
        <a:off x="669803" y="962626"/>
        <a:ext cx="7546104" cy="561235"/>
      </dsp:txXfrm>
    </dsp:sp>
    <dsp:sp modelId="{FD9A1F64-0C10-48DD-8961-7E1782DEAB96}">
      <dsp:nvSpPr>
        <dsp:cNvPr id="0" name=""/>
        <dsp:cNvSpPr/>
      </dsp:nvSpPr>
      <dsp:spPr>
        <a:xfrm rot="5400000">
          <a:off x="-143529" y="1936622"/>
          <a:ext cx="956860" cy="6698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3</a:t>
          </a:r>
          <a:endParaRPr lang="ru-RU" sz="1900" kern="1200" dirty="0"/>
        </a:p>
      </dsp:txBody>
      <dsp:txXfrm rot="-5400000">
        <a:off x="0" y="2127994"/>
        <a:ext cx="669802" cy="287058"/>
      </dsp:txXfrm>
    </dsp:sp>
    <dsp:sp modelId="{788FF620-BBD5-496B-85FC-2F60FF118DBB}">
      <dsp:nvSpPr>
        <dsp:cNvPr id="0" name=""/>
        <dsp:cNvSpPr/>
      </dsp:nvSpPr>
      <dsp:spPr>
        <a:xfrm rot="5400000">
          <a:off x="4147056" y="-1684160"/>
          <a:ext cx="621959" cy="75764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Создание условий для раннего развития детей в возрасте до трех лет, реализация программы психолого-педагогической помощи родителям детей, получающих дошкольное образование в семье</a:t>
          </a:r>
          <a:endParaRPr lang="ru-RU" sz="1400" kern="1200" dirty="0"/>
        </a:p>
      </dsp:txBody>
      <dsp:txXfrm rot="-5400000">
        <a:off x="669803" y="1823455"/>
        <a:ext cx="7546104" cy="561235"/>
      </dsp:txXfrm>
    </dsp:sp>
    <dsp:sp modelId="{39A2CD48-DB16-45F1-9310-71F489DE554D}">
      <dsp:nvSpPr>
        <dsp:cNvPr id="0" name=""/>
        <dsp:cNvSpPr/>
      </dsp:nvSpPr>
      <dsp:spPr>
        <a:xfrm rot="5400000">
          <a:off x="-143529" y="2797452"/>
          <a:ext cx="956860" cy="6698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4</a:t>
          </a:r>
          <a:endParaRPr lang="ru-RU" sz="1900" kern="1200" dirty="0"/>
        </a:p>
      </dsp:txBody>
      <dsp:txXfrm rot="-5400000">
        <a:off x="0" y="2988824"/>
        <a:ext cx="669802" cy="287058"/>
      </dsp:txXfrm>
    </dsp:sp>
    <dsp:sp modelId="{6E684F2E-757D-48D2-9FF6-EF86081F9D2E}">
      <dsp:nvSpPr>
        <dsp:cNvPr id="0" name=""/>
        <dsp:cNvSpPr/>
      </dsp:nvSpPr>
      <dsp:spPr>
        <a:xfrm rot="5400000">
          <a:off x="4147056" y="-823330"/>
          <a:ext cx="621959" cy="75764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Создание современной и безопасной </a:t>
          </a:r>
          <a:r>
            <a:rPr lang="ru-RU" sz="1600" b="1" kern="1200" dirty="0" smtClean="0"/>
            <a:t>цифровой образовательной среды</a:t>
          </a:r>
          <a:r>
            <a:rPr lang="ru-RU" sz="1400" kern="1200" dirty="0" smtClean="0"/>
            <a:t>…</a:t>
          </a:r>
          <a:endParaRPr lang="ru-RU" sz="1400" kern="1200" dirty="0"/>
        </a:p>
      </dsp:txBody>
      <dsp:txXfrm rot="-5400000">
        <a:off x="669803" y="2684285"/>
        <a:ext cx="7546104" cy="561235"/>
      </dsp:txXfrm>
    </dsp:sp>
    <dsp:sp modelId="{1737E3E2-3A16-439C-98CB-36E7261AD925}">
      <dsp:nvSpPr>
        <dsp:cNvPr id="0" name=""/>
        <dsp:cNvSpPr/>
      </dsp:nvSpPr>
      <dsp:spPr>
        <a:xfrm rot="5400000">
          <a:off x="-143529" y="3658282"/>
          <a:ext cx="956860" cy="6698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5</a:t>
          </a:r>
          <a:endParaRPr lang="ru-RU" sz="1900" kern="1200" dirty="0"/>
        </a:p>
      </dsp:txBody>
      <dsp:txXfrm rot="-5400000">
        <a:off x="0" y="3849654"/>
        <a:ext cx="669802" cy="287058"/>
      </dsp:txXfrm>
    </dsp:sp>
    <dsp:sp modelId="{648A9733-B827-438D-8E36-2BF9D006C7D4}">
      <dsp:nvSpPr>
        <dsp:cNvPr id="0" name=""/>
        <dsp:cNvSpPr/>
      </dsp:nvSpPr>
      <dsp:spPr>
        <a:xfrm rot="5400000">
          <a:off x="4147056" y="37499"/>
          <a:ext cx="621959" cy="75764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Внедрение </a:t>
          </a:r>
          <a:r>
            <a:rPr lang="ru-RU" sz="1600" b="1" kern="1200" dirty="0" smtClean="0"/>
            <a:t>национальной системы профессионального роста педагогов</a:t>
          </a:r>
          <a:r>
            <a:rPr lang="ru-RU" sz="1400" kern="1200" dirty="0" smtClean="0"/>
            <a:t>…</a:t>
          </a:r>
          <a:endParaRPr lang="ru-RU" sz="1400" kern="1200" dirty="0"/>
        </a:p>
      </dsp:txBody>
      <dsp:txXfrm rot="-5400000">
        <a:off x="669803" y="3545114"/>
        <a:ext cx="7546104" cy="561235"/>
      </dsp:txXfrm>
    </dsp:sp>
    <dsp:sp modelId="{4735CC99-F084-4917-961A-8C4236A5D038}">
      <dsp:nvSpPr>
        <dsp:cNvPr id="0" name=""/>
        <dsp:cNvSpPr/>
      </dsp:nvSpPr>
      <dsp:spPr>
        <a:xfrm rot="5400000">
          <a:off x="-143529" y="4519111"/>
          <a:ext cx="956860" cy="66980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6</a:t>
          </a:r>
          <a:endParaRPr lang="ru-RU" sz="1900" kern="1200" dirty="0"/>
        </a:p>
      </dsp:txBody>
      <dsp:txXfrm rot="-5400000">
        <a:off x="0" y="4710483"/>
        <a:ext cx="669802" cy="287058"/>
      </dsp:txXfrm>
    </dsp:sp>
    <dsp:sp modelId="{EC9F1ADE-E055-45FD-B428-9249745605AE}">
      <dsp:nvSpPr>
        <dsp:cNvPr id="0" name=""/>
        <dsp:cNvSpPr/>
      </dsp:nvSpPr>
      <dsp:spPr>
        <a:xfrm rot="5400000">
          <a:off x="4147056" y="898329"/>
          <a:ext cx="621959" cy="75764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Модернизация профессионального образования</a:t>
          </a:r>
          <a:r>
            <a:rPr lang="ru-RU" sz="1400" kern="1200" dirty="0" smtClean="0"/>
            <a:t>, в том числе посредством внедрения адаптивных, практико-ориентированных и гибких образовательных программ…</a:t>
          </a:r>
          <a:endParaRPr lang="ru-RU" sz="1400" kern="1200" dirty="0"/>
        </a:p>
      </dsp:txBody>
      <dsp:txXfrm rot="-5400000">
        <a:off x="669803" y="4405944"/>
        <a:ext cx="7546104" cy="5612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B9265-263B-4065-A7F3-E92686B9E6DE}">
      <dsp:nvSpPr>
        <dsp:cNvPr id="0" name=""/>
        <dsp:cNvSpPr/>
      </dsp:nvSpPr>
      <dsp:spPr>
        <a:xfrm rot="5400000">
          <a:off x="-162000" y="167533"/>
          <a:ext cx="1080005" cy="756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7</a:t>
          </a:r>
          <a:endParaRPr lang="ru-RU" sz="2100" kern="1200" dirty="0"/>
        </a:p>
      </dsp:txBody>
      <dsp:txXfrm rot="-5400000">
        <a:off x="2" y="383534"/>
        <a:ext cx="756003" cy="324002"/>
      </dsp:txXfrm>
    </dsp:sp>
    <dsp:sp modelId="{6EF9EFCC-F8A7-4412-9214-92D5A7F9DA21}">
      <dsp:nvSpPr>
        <dsp:cNvPr id="0" name=""/>
        <dsp:cNvSpPr/>
      </dsp:nvSpPr>
      <dsp:spPr>
        <a:xfrm rot="5400000">
          <a:off x="4150134" y="-3388598"/>
          <a:ext cx="702003" cy="74902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Формирование системы непрерывного обновления работающими гражданами своих </a:t>
          </a:r>
          <a:r>
            <a:rPr lang="ru-RU" sz="1600" b="1" kern="1200" dirty="0" smtClean="0"/>
            <a:t>профессиональных знаний </a:t>
          </a:r>
          <a:r>
            <a:rPr lang="ru-RU" sz="1600" kern="1200" dirty="0" smtClean="0"/>
            <a:t>и приобретения ими новых профессиональных навыков... </a:t>
          </a:r>
          <a:endParaRPr lang="ru-RU" sz="1600" kern="1200" dirty="0"/>
        </a:p>
      </dsp:txBody>
      <dsp:txXfrm rot="-5400000">
        <a:off x="756004" y="39801"/>
        <a:ext cx="7455996" cy="633465"/>
      </dsp:txXfrm>
    </dsp:sp>
    <dsp:sp modelId="{4910D4CB-34A6-4890-ADAD-44545E514862}">
      <dsp:nvSpPr>
        <dsp:cNvPr id="0" name=""/>
        <dsp:cNvSpPr/>
      </dsp:nvSpPr>
      <dsp:spPr>
        <a:xfrm rot="5400000">
          <a:off x="-162000" y="1133869"/>
          <a:ext cx="1080005" cy="756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8</a:t>
          </a:r>
          <a:endParaRPr lang="ru-RU" sz="2100" kern="1200" dirty="0"/>
        </a:p>
      </dsp:txBody>
      <dsp:txXfrm rot="-5400000">
        <a:off x="2" y="1349870"/>
        <a:ext cx="756003" cy="324002"/>
      </dsp:txXfrm>
    </dsp:sp>
    <dsp:sp modelId="{D5B2600C-688B-4205-BC7D-CA4740E9B424}">
      <dsp:nvSpPr>
        <dsp:cNvPr id="0" name=""/>
        <dsp:cNvSpPr/>
      </dsp:nvSpPr>
      <dsp:spPr>
        <a:xfrm rot="5400000">
          <a:off x="4150134" y="-2422261"/>
          <a:ext cx="702003" cy="74902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Формирование системы </a:t>
          </a:r>
          <a:r>
            <a:rPr lang="ru-RU" sz="1500" b="1" kern="1200" dirty="0" smtClean="0"/>
            <a:t>профессиональных конкурсов </a:t>
          </a:r>
          <a:r>
            <a:rPr lang="ru-RU" sz="1500" kern="1200" dirty="0" smtClean="0"/>
            <a:t>в целях предоставления гражданам возможностей для профессионального и карьерного роста</a:t>
          </a:r>
          <a:endParaRPr lang="ru-RU" sz="1500" kern="1200" dirty="0"/>
        </a:p>
      </dsp:txBody>
      <dsp:txXfrm rot="-5400000">
        <a:off x="756004" y="1006138"/>
        <a:ext cx="7455996" cy="633465"/>
      </dsp:txXfrm>
    </dsp:sp>
    <dsp:sp modelId="{FD9A1F64-0C10-48DD-8961-7E1782DEAB96}">
      <dsp:nvSpPr>
        <dsp:cNvPr id="0" name=""/>
        <dsp:cNvSpPr/>
      </dsp:nvSpPr>
      <dsp:spPr>
        <a:xfrm rot="5400000">
          <a:off x="-162000" y="2100206"/>
          <a:ext cx="1080005" cy="756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9</a:t>
          </a:r>
          <a:endParaRPr lang="ru-RU" sz="2100" kern="1200" dirty="0"/>
        </a:p>
      </dsp:txBody>
      <dsp:txXfrm rot="-5400000">
        <a:off x="2" y="2316207"/>
        <a:ext cx="756003" cy="324002"/>
      </dsp:txXfrm>
    </dsp:sp>
    <dsp:sp modelId="{788FF620-BBD5-496B-85FC-2F60FF118DBB}">
      <dsp:nvSpPr>
        <dsp:cNvPr id="0" name=""/>
        <dsp:cNvSpPr/>
      </dsp:nvSpPr>
      <dsp:spPr>
        <a:xfrm rot="5400000">
          <a:off x="4150134" y="-1455925"/>
          <a:ext cx="702003" cy="74902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Создание условий для развития наставничества, поддержки общественных инициатив и проектов в том числе в сфере добровольчества (</a:t>
          </a:r>
          <a:r>
            <a:rPr lang="ru-RU" sz="1400" kern="1200" dirty="0" err="1" smtClean="0"/>
            <a:t>волонтерства</a:t>
          </a:r>
          <a:r>
            <a:rPr lang="ru-RU" sz="1400" kern="1200" dirty="0" smtClean="0"/>
            <a:t>)</a:t>
          </a:r>
          <a:endParaRPr lang="ru-RU" sz="1400" kern="1200" dirty="0"/>
        </a:p>
      </dsp:txBody>
      <dsp:txXfrm rot="-5400000">
        <a:off x="756004" y="1972474"/>
        <a:ext cx="7455996" cy="633465"/>
      </dsp:txXfrm>
    </dsp:sp>
    <dsp:sp modelId="{39A2CD48-DB16-45F1-9310-71F489DE554D}">
      <dsp:nvSpPr>
        <dsp:cNvPr id="0" name=""/>
        <dsp:cNvSpPr/>
      </dsp:nvSpPr>
      <dsp:spPr>
        <a:xfrm rot="5400000">
          <a:off x="-162000" y="3066543"/>
          <a:ext cx="1080005" cy="756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10</a:t>
          </a:r>
          <a:endParaRPr lang="ru-RU" sz="2100" kern="1200" dirty="0"/>
        </a:p>
      </dsp:txBody>
      <dsp:txXfrm rot="-5400000">
        <a:off x="2" y="3282544"/>
        <a:ext cx="756003" cy="324002"/>
      </dsp:txXfrm>
    </dsp:sp>
    <dsp:sp modelId="{6E684F2E-757D-48D2-9FF6-EF86081F9D2E}">
      <dsp:nvSpPr>
        <dsp:cNvPr id="0" name=""/>
        <dsp:cNvSpPr/>
      </dsp:nvSpPr>
      <dsp:spPr>
        <a:xfrm rot="5400000">
          <a:off x="4150134" y="-489588"/>
          <a:ext cx="702003" cy="74902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Увеличение не менее чем в два раза количества иностранных граждан, обучающихся в образовательных организациях высшего образования и научных организациях…</a:t>
          </a:r>
          <a:endParaRPr lang="ru-RU" sz="1400" kern="1200" dirty="0"/>
        </a:p>
      </dsp:txBody>
      <dsp:txXfrm rot="-5400000">
        <a:off x="756004" y="2938811"/>
        <a:ext cx="7455996" cy="633465"/>
      </dsp:txXfrm>
    </dsp:sp>
    <dsp:sp modelId="{1737E3E2-3A16-439C-98CB-36E7261AD925}">
      <dsp:nvSpPr>
        <dsp:cNvPr id="0" name=""/>
        <dsp:cNvSpPr/>
      </dsp:nvSpPr>
      <dsp:spPr>
        <a:xfrm rot="5400000">
          <a:off x="-162000" y="4166148"/>
          <a:ext cx="1080005" cy="756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11</a:t>
          </a:r>
          <a:endParaRPr lang="ru-RU" sz="2100" kern="1200" dirty="0"/>
        </a:p>
      </dsp:txBody>
      <dsp:txXfrm rot="-5400000">
        <a:off x="2" y="4382149"/>
        <a:ext cx="756003" cy="324002"/>
      </dsp:txXfrm>
    </dsp:sp>
    <dsp:sp modelId="{648A9733-B827-438D-8E36-2BF9D006C7D4}">
      <dsp:nvSpPr>
        <dsp:cNvPr id="0" name=""/>
        <dsp:cNvSpPr/>
      </dsp:nvSpPr>
      <dsp:spPr>
        <a:xfrm rot="5400000">
          <a:off x="4016866" y="610016"/>
          <a:ext cx="968540" cy="74902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/>
            <a:t>Задача в сфере демографии</a:t>
          </a:r>
          <a:endParaRPr lang="ru-RU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Создание условий для осуществления трудовой деятельности женщин, имеющих детей, включая достижение 100-% доступности (к 2021 году) дошкольного образования для детей в возрасте до трех лет</a:t>
          </a:r>
          <a:endParaRPr lang="ru-RU" sz="1200" kern="1200" dirty="0"/>
        </a:p>
      </dsp:txBody>
      <dsp:txXfrm rot="-5400000">
        <a:off x="756004" y="3918158"/>
        <a:ext cx="7442985" cy="8739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00E36-B07C-462F-BF4B-7192AAFC3E8C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ABCE4-44FE-498F-B242-FEB10B40A6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283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46213" y="657225"/>
            <a:ext cx="4384675" cy="328930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582FB-3676-C642-A750-D909C1FAA46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33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Работа в режиме высокой неопределенности и быстрой смены условий задач (умение быстро принимать решения, реагировать на изменение условий работы, умение распределять ресурсы и управлять своим временем).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ABCE4-44FE-498F-B242-FEB10B40A6F7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17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624638" y="6513603"/>
            <a:ext cx="2133600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>
            <a:lvl1pPr>
              <a:defRPr lang="en-GB" sz="900" smtClean="0"/>
            </a:lvl1pPr>
          </a:lstStyle>
          <a:p>
            <a:pPr marL="609600" indent="-609600" defTabSz="895350">
              <a:tabLst>
                <a:tab pos="612775" algn="l"/>
              </a:tabLst>
            </a:pPr>
            <a:fld id="{57153B26-6239-CF4E-80FF-3947CE3A97F4}" type="slidenum">
              <a:rPr lang="en-US" smtClean="0">
                <a:solidFill>
                  <a:srgbClr val="1A1A1A"/>
                </a:solidFill>
              </a:rPr>
              <a:pPr marL="609600" indent="-609600" defTabSz="895350">
                <a:tabLst>
                  <a:tab pos="612775" algn="l"/>
                </a:tabLst>
              </a:pPr>
              <a:t>‹#›</a:t>
            </a:fld>
            <a:endParaRPr lang="en-US">
              <a:solidFill>
                <a:srgbClr val="1A1A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720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14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AB979B4-2B77-4479-9853-6A7AB4B8656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159B232-4A07-431B-AE28-3657552D52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6" r:id="rId13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yandex.ru/images/search?text=%D0%9F%D0%BE%D1%80%D1%82%D1%80%D0%B5%D1%82%20%D0%9A.%D0%94.%D0%A3%D1%88%D0%B8%D0%BD%D1%81%D0%BA%D0%BE%D0%B3%D0%BE%20%D0%B8%20%D0%BE%D0%B1%D1%80%D0%B0%D0%B7%D0%BE%D0%B2%D0%B0%D0%BD%D0%B8%D0%B5%20%D0%BA%D0%B0%D1%80%D1%82%D0%B8%D0%BD%D0%BA%D0%B8&amp;img_url=http://www.pravmir.ru/wp-content/uploads/2013/09/10-447x600.jpg&amp;pos=3&amp;rpt=simage&amp;stype=image&amp;lr=191&amp;noreask=1&amp;source=wiz&amp;uinfo=sw-1280-sh-1024-ww-1259-wh-823-pd-1-wp-5x4_1280x1024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image" Target="../media/image7.emf"/><Relationship Id="rId3" Type="http://schemas.openxmlformats.org/officeDocument/2006/relationships/tags" Target="../tags/tag2.xml"/><Relationship Id="rId21" Type="http://schemas.openxmlformats.org/officeDocument/2006/relationships/notesSlide" Target="../notesSlides/notesSlide1.xml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image" Target="../media/image6.emf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0" Type="http://schemas.openxmlformats.org/officeDocument/2006/relationships/slideLayout" Target="../slideLayouts/slideLayout12.xml"/><Relationship Id="rId29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image" Target="../media/image5.emf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image" Target="../media/image4.emf"/><Relationship Id="rId28" Type="http://schemas.openxmlformats.org/officeDocument/2006/relationships/image" Target="../media/image9.emf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image" Target="../media/image12.png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oleObject" Target="../embeddings/oleObject1.bin"/><Relationship Id="rId27" Type="http://schemas.openxmlformats.org/officeDocument/2006/relationships/image" Target="../media/image8.emf"/><Relationship Id="rId30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268760"/>
            <a:ext cx="6172200" cy="1894362"/>
          </a:xfrm>
        </p:spPr>
        <p:txBody>
          <a:bodyPr>
            <a:noAutofit/>
          </a:bodyPr>
          <a:lstStyle/>
          <a:p>
            <a:r>
              <a:rPr lang="ru-RU" sz="3600" dirty="0" smtClean="0"/>
              <a:t>Стратегические ориентиры в сфере образования РФ. Компетенции </a:t>
            </a:r>
            <a:r>
              <a:rPr lang="en-US" sz="3600" dirty="0" smtClean="0"/>
              <a:t>XXI </a:t>
            </a:r>
            <a:r>
              <a:rPr lang="ru-RU" sz="3600" dirty="0" smtClean="0"/>
              <a:t>века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err="1" smtClean="0"/>
              <a:t>Пихенько</a:t>
            </a:r>
            <a:r>
              <a:rPr lang="ru-RU" dirty="0" smtClean="0"/>
              <a:t> И.Н., </a:t>
            </a:r>
          </a:p>
          <a:p>
            <a:r>
              <a:rPr lang="ru-RU" dirty="0" err="1" smtClean="0"/>
              <a:t>к.п.н</a:t>
            </a:r>
            <a:r>
              <a:rPr lang="ru-RU" dirty="0" smtClean="0"/>
              <a:t>., доцент, ректор БИПКРО</a:t>
            </a:r>
          </a:p>
          <a:p>
            <a:pPr algn="r"/>
            <a:r>
              <a:rPr lang="ru-RU" dirty="0" smtClean="0"/>
              <a:t>15 ноября 2018г.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76" y="170688"/>
            <a:ext cx="8814816" cy="533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28216" y="326136"/>
            <a:ext cx="6839712" cy="527304"/>
          </a:xfrm>
          <a:prstGeom prst="rect">
            <a:avLst/>
          </a:prstGeom>
          <a:solidFill>
            <a:srgbClr val="0F6FC6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2184"/>
              </a:lnSpc>
            </a:pPr>
            <a:r>
              <a:rPr lang="ru" sz="1600" b="1">
                <a:solidFill>
                  <a:srgbClr val="FFFFFF"/>
                </a:solidFill>
                <a:latin typeface="Arial"/>
              </a:rPr>
              <a:t>Обеспечение вхождения Российской Федерации в число 10 ведущих стран мира по качеству общего образования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263571"/>
              </p:ext>
            </p:extLst>
          </p:nvPr>
        </p:nvGraphicFramePr>
        <p:xfrm>
          <a:off x="374904" y="5504688"/>
          <a:ext cx="8637016" cy="1255776"/>
        </p:xfrm>
        <a:graphic>
          <a:graphicData uri="http://schemas.openxmlformats.org/drawingml/2006/table">
            <a:tbl>
              <a:tblPr/>
              <a:tblGrid>
                <a:gridCol w="2731008"/>
                <a:gridCol w="208280"/>
                <a:gridCol w="2502408"/>
                <a:gridCol w="208280"/>
                <a:gridCol w="2654808"/>
                <a:gridCol w="332232"/>
              </a:tblGrid>
              <a:tr h="384048">
                <a:tc gridSpan="2">
                  <a:txBody>
                    <a:bodyPr/>
                    <a:lstStyle/>
                    <a:p>
                      <a:endParaRPr sz="1900" dirty="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900"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indent="0">
                        <a:lnSpc>
                          <a:spcPts val="1450"/>
                        </a:lnSpc>
                      </a:pPr>
                      <a:r>
                        <a:rPr lang="ru" sz="1200" b="1" i="1">
                          <a:solidFill>
                            <a:srgbClr val="C00000"/>
                          </a:solidFill>
                          <a:latin typeface="Arial"/>
                        </a:rPr>
                        <a:t>Управленческие воздействия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sz="19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9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900"/>
                    </a:p>
                  </a:txBody>
                  <a:tcPr marL="0" marR="0" marT="0" marB="0"/>
                </a:tc>
              </a:tr>
              <a:tr h="219456">
                <a:tc gridSpan="2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450"/>
                        </a:lnSpc>
                      </a:pPr>
                      <a:r>
                        <a:rPr lang="ru" sz="400" i="1">
                          <a:solidFill>
                            <a:srgbClr val="C00000"/>
                          </a:solidFill>
                          <a:latin typeface="Arial"/>
                        </a:rPr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700" indent="0">
                        <a:lnSpc>
                          <a:spcPts val="1340"/>
                        </a:lnSpc>
                      </a:pPr>
                      <a:r>
                        <a:rPr lang="ru" sz="1200" b="1">
                          <a:solidFill>
                            <a:srgbClr val="C00000"/>
                          </a:solidFill>
                          <a:latin typeface="Arial"/>
                        </a:rPr>
                        <a:t>|</a:t>
                      </a:r>
                    </a:p>
                  </a:txBody>
                  <a:tcPr marL="0" marR="0" marT="0" marB="0" anchor="b"/>
                </a:tc>
              </a:tr>
              <a:tr h="429768">
                <a:tc>
                  <a:txBody>
                    <a:bodyPr/>
                    <a:lstStyle/>
                    <a:p>
                      <a:pPr marR="241300" indent="0" algn="ctr">
                        <a:lnSpc>
                          <a:spcPts val="1900"/>
                        </a:lnSpc>
                      </a:pPr>
                      <a:r>
                        <a:rPr lang="ru" sz="1700">
                          <a:latin typeface="Arial"/>
                        </a:rPr>
                        <a:t>Развитие сети</a:t>
                      </a:r>
                    </a:p>
                  </a:txBody>
                  <a:tcPr marL="0" marR="0" marT="0" marB="0" anchor="b">
                    <a:solidFill>
                      <a:srgbClr val="BCEDAC"/>
                    </a:solidFill>
                  </a:tcPr>
                </a:tc>
                <a:tc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700" indent="0">
                        <a:lnSpc>
                          <a:spcPts val="1900"/>
                        </a:lnSpc>
                      </a:pPr>
                      <a:r>
                        <a:rPr lang="ru" sz="1700">
                          <a:latin typeface="Arial"/>
                        </a:rPr>
                        <a:t>Поддержка педагогов</a:t>
                      </a:r>
                    </a:p>
                  </a:txBody>
                  <a:tcPr marL="0" marR="0" marT="0" marB="0" anchor="b">
                    <a:solidFill>
                      <a:srgbClr val="BCEDAC"/>
                    </a:solidFill>
                  </a:tcPr>
                </a:tc>
                <a:tc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440"/>
                        </a:lnSpc>
                      </a:pPr>
                      <a:r>
                        <a:rPr lang="ru" sz="1200" b="1" dirty="0">
                          <a:latin typeface="Arial"/>
                        </a:rPr>
                        <a:t>Поддержка индивидуализации образования</a:t>
                      </a:r>
                    </a:p>
                  </a:txBody>
                  <a:tcPr marL="0" marR="0" marT="0" marB="0" anchor="b">
                    <a:solidFill>
                      <a:srgbClr val="BCEDAC"/>
                    </a:solidFill>
                  </a:tcPr>
                </a:tc>
                <a:tc>
                  <a:txBody>
                    <a:bodyPr/>
                    <a:lstStyle/>
                    <a:p>
                      <a:pPr marL="139700" indent="0">
                        <a:lnSpc>
                          <a:spcPts val="1056"/>
                        </a:lnSpc>
                      </a:pPr>
                      <a:endParaRPr lang="ru" sz="1200" b="1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22504"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>
                    <a:solidFill>
                      <a:srgbClr val="BCEDAC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>
                    <a:solidFill>
                      <a:srgbClr val="D7DFF2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>
                    <a:solidFill>
                      <a:srgbClr val="BCEDAC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700" indent="0">
                        <a:lnSpc>
                          <a:spcPts val="1340"/>
                        </a:lnSpc>
                      </a:pPr>
                      <a:r>
                        <a:rPr lang="ru" sz="800" b="1" dirty="0">
                          <a:solidFill>
                            <a:srgbClr val="C00000"/>
                          </a:solidFill>
                          <a:latin typeface="Arial"/>
                        </a:rPr>
                        <a:t>| </a:t>
                      </a:r>
                      <a:r>
                        <a:rPr lang="ru" sz="1100" dirty="0">
                          <a:latin typeface="Arial"/>
                        </a:rPr>
                        <a:t>7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4904" y="188640"/>
            <a:ext cx="8847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092280" y="2596377"/>
            <a:ext cx="1728191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БИПКРО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32240" y="4077072"/>
            <a:ext cx="2088231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876256" y="4116017"/>
            <a:ext cx="19442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Математика, физика, русский язык, информатика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888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5104"/>
            <a:ext cx="4139184" cy="10728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260648"/>
            <a:ext cx="8424936" cy="654144"/>
          </a:xfrm>
          <a:prstGeom prst="rect">
            <a:avLst/>
          </a:prstGeom>
          <a:solidFill>
            <a:srgbClr val="0F6FC6"/>
          </a:solidFill>
        </p:spPr>
        <p:txBody>
          <a:bodyPr wrap="none" lIns="0" tIns="0" rIns="0" bIns="0">
            <a:noAutofit/>
          </a:bodyPr>
          <a:lstStyle/>
          <a:p>
            <a:pPr indent="0" algn="ctr">
              <a:lnSpc>
                <a:spcPts val="4000"/>
              </a:lnSpc>
            </a:pPr>
            <a:r>
              <a:rPr lang="ru" sz="3600" b="1" dirty="0" smtClean="0">
                <a:solidFill>
                  <a:srgbClr val="FFFFFF"/>
                </a:solidFill>
                <a:latin typeface="Arial"/>
              </a:rPr>
              <a:t>   ФП «Современная </a:t>
            </a:r>
            <a:r>
              <a:rPr lang="ru" sz="3600" b="1" dirty="0">
                <a:solidFill>
                  <a:srgbClr val="FFFFFF"/>
                </a:solidFill>
                <a:latin typeface="Arial"/>
              </a:rPr>
              <a:t>школа»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26024" y="1052736"/>
            <a:ext cx="3222440" cy="505240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165100" indent="0" algn="ctr">
              <a:lnSpc>
                <a:spcPts val="1790"/>
              </a:lnSpc>
              <a:spcAft>
                <a:spcPts val="490"/>
              </a:spcAft>
            </a:pPr>
            <a:r>
              <a:rPr lang="ru" sz="1600" b="1" dirty="0">
                <a:solidFill>
                  <a:srgbClr val="C00000"/>
                </a:solidFill>
                <a:latin typeface="Arial"/>
              </a:rPr>
              <a:t>Результат</a:t>
            </a:r>
          </a:p>
          <a:p>
            <a:pPr marL="177800" indent="-177800">
              <a:lnSpc>
                <a:spcPts val="1680"/>
              </a:lnSpc>
            </a:pPr>
            <a:r>
              <a:rPr lang="ru" sz="1300" b="1" dirty="0" smtClean="0">
                <a:solidFill>
                  <a:srgbClr val="C00000"/>
                </a:solidFill>
                <a:latin typeface="Arial"/>
              </a:rPr>
              <a:t>-    </a:t>
            </a:r>
            <a:r>
              <a:rPr lang="ru" sz="1300" b="1" dirty="0">
                <a:solidFill>
                  <a:srgbClr val="C00000"/>
                </a:solidFill>
                <a:latin typeface="Arial"/>
              </a:rPr>
              <a:t>не ниже 10 места в мире </a:t>
            </a:r>
            <a:r>
              <a:rPr lang="ru" sz="1300" dirty="0">
                <a:latin typeface="Arial"/>
              </a:rPr>
              <a:t>- результат Российской Федерации в международном исследовании </a:t>
            </a:r>
            <a:r>
              <a:rPr lang="en-US" sz="1300" dirty="0">
                <a:latin typeface="Arial"/>
              </a:rPr>
              <a:t>PISA </a:t>
            </a:r>
            <a:r>
              <a:rPr lang="ru" sz="1300" dirty="0">
                <a:latin typeface="Arial"/>
              </a:rPr>
              <a:t>(математическая, читательская и естественнонаучная грамотность);</a:t>
            </a:r>
          </a:p>
          <a:p>
            <a:pPr marL="177800" indent="-177800">
              <a:lnSpc>
                <a:spcPts val="1680"/>
              </a:lnSpc>
            </a:pPr>
            <a:r>
              <a:rPr lang="ru" sz="1300" b="1" dirty="0" smtClean="0">
                <a:solidFill>
                  <a:srgbClr val="C00000"/>
                </a:solidFill>
                <a:latin typeface="Arial"/>
              </a:rPr>
              <a:t>-   </a:t>
            </a:r>
            <a:r>
              <a:rPr lang="ru" sz="1300" b="1" dirty="0">
                <a:solidFill>
                  <a:srgbClr val="C00000"/>
                </a:solidFill>
                <a:latin typeface="Arial"/>
              </a:rPr>
              <a:t>376 тыс. новых ме</a:t>
            </a:r>
            <a:r>
              <a:rPr lang="ru" sz="1300" b="1" dirty="0">
                <a:latin typeface="Arial"/>
              </a:rPr>
              <a:t>ст </a:t>
            </a:r>
            <a:r>
              <a:rPr lang="ru" sz="1300" dirty="0">
                <a:latin typeface="Arial"/>
              </a:rPr>
              <a:t>создано в общеобразовательных организациях в субъектах Российской Федерации;</a:t>
            </a:r>
          </a:p>
          <a:p>
            <a:pPr marL="177800" indent="-177800">
              <a:lnSpc>
                <a:spcPts val="1680"/>
              </a:lnSpc>
            </a:pPr>
            <a:r>
              <a:rPr lang="ru" sz="1300" b="1" dirty="0" smtClean="0">
                <a:solidFill>
                  <a:srgbClr val="C00000"/>
                </a:solidFill>
                <a:latin typeface="Arial"/>
              </a:rPr>
              <a:t>-    </a:t>
            </a:r>
            <a:r>
              <a:rPr lang="ru" sz="1300" b="1" dirty="0">
                <a:solidFill>
                  <a:srgbClr val="C00000"/>
                </a:solidFill>
                <a:latin typeface="Arial"/>
              </a:rPr>
              <a:t>в 10 тыс. общеобразовательных организаций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, </a:t>
            </a:r>
            <a:r>
              <a:rPr lang="ru" sz="1300" dirty="0">
                <a:latin typeface="Arial"/>
              </a:rPr>
              <a:t>расположенных в сельской местности и поселках городского типа, обновлена МТБ для центров коллективного пользования; технологического и гуманитарного образования;</a:t>
            </a:r>
          </a:p>
          <a:p>
            <a:pPr marL="177800" indent="-177800">
              <a:lnSpc>
                <a:spcPts val="1680"/>
              </a:lnSpc>
            </a:pPr>
            <a:r>
              <a:rPr lang="ru" sz="1300" b="1" dirty="0" smtClean="0">
                <a:solidFill>
                  <a:srgbClr val="C00000"/>
                </a:solidFill>
                <a:latin typeface="Arial"/>
              </a:rPr>
              <a:t>-   </a:t>
            </a:r>
            <a:r>
              <a:rPr lang="ru" sz="1300" b="1" dirty="0">
                <a:solidFill>
                  <a:srgbClr val="C00000"/>
                </a:solidFill>
                <a:latin typeface="Arial"/>
              </a:rPr>
              <a:t>100 % обучающихся </a:t>
            </a:r>
            <a:r>
              <a:rPr lang="ru" sz="1300" dirty="0">
                <a:latin typeface="Arial"/>
              </a:rPr>
              <a:t>охвачено обновленными программами, позволяющими сформировать ключевые цифровые навыки, навыки в области финансовых, общекультурных, гибких компетенций, отвечающие вызовам современности.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23960" y="6547104"/>
            <a:ext cx="106680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8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1124744"/>
            <a:ext cx="4405112" cy="72008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b="1" dirty="0">
                <a:latin typeface="Arial"/>
              </a:rPr>
              <a:t>Обновление методик, стандарта и </a:t>
            </a:r>
            <a:r>
              <a:rPr lang="ru" b="1" dirty="0" smtClean="0">
                <a:latin typeface="Arial"/>
              </a:rPr>
              <a:t>технологий обучения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2140616"/>
            <a:ext cx="4410731" cy="105684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b="1" dirty="0">
                <a:latin typeface="Arial"/>
              </a:rPr>
              <a:t>Создание условий для освоения обучающимися отдельных предметов и образовательных </a:t>
            </a:r>
            <a:r>
              <a:rPr lang="ru" b="1" dirty="0" smtClean="0">
                <a:latin typeface="Arial"/>
              </a:rPr>
              <a:t>модулей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3414544"/>
            <a:ext cx="4410731" cy="87855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b="1" dirty="0">
                <a:latin typeface="Arial"/>
              </a:rPr>
              <a:t>Создание новых мест в общеобразовательных </a:t>
            </a:r>
            <a:r>
              <a:rPr lang="ru" b="1" dirty="0" smtClean="0">
                <a:latin typeface="Arial"/>
              </a:rPr>
              <a:t>организациях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9552" y="4503048"/>
            <a:ext cx="4410731" cy="1158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b="1" dirty="0">
                <a:latin typeface="Arial"/>
              </a:rPr>
              <a:t>Осуществление подготовки педагогических кадров по обновленным программам повышения </a:t>
            </a:r>
            <a:r>
              <a:rPr lang="ru" b="1" dirty="0" smtClean="0">
                <a:latin typeface="Arial"/>
              </a:rPr>
              <a:t>квалификации</a:t>
            </a:r>
            <a:endParaRPr lang="ru-RU" dirty="0"/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5148064" y="1052736"/>
            <a:ext cx="288032" cy="4732368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278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445008"/>
            <a:ext cx="8640256" cy="560832"/>
          </a:xfrm>
          <a:prstGeom prst="rect">
            <a:avLst/>
          </a:prstGeom>
          <a:solidFill>
            <a:srgbClr val="0F6FC6"/>
          </a:solidFill>
        </p:spPr>
        <p:txBody>
          <a:bodyPr wrap="none" lIns="0" tIns="0" rIns="0" bIns="0">
            <a:noAutofit/>
          </a:bodyPr>
          <a:lstStyle/>
          <a:p>
            <a:pPr indent="0" algn="ctr">
              <a:lnSpc>
                <a:spcPts val="4000"/>
              </a:lnSpc>
            </a:pPr>
            <a:r>
              <a:rPr lang="ru" sz="3600" b="1" dirty="0" smtClean="0">
                <a:solidFill>
                  <a:srgbClr val="FFFFFF"/>
                </a:solidFill>
                <a:latin typeface="Arial"/>
              </a:rPr>
              <a:t>ФП «Цифровая </a:t>
            </a:r>
            <a:r>
              <a:rPr lang="ru" sz="3600" b="1" dirty="0">
                <a:solidFill>
                  <a:srgbClr val="FFFFFF"/>
                </a:solidFill>
                <a:latin typeface="Arial"/>
              </a:rPr>
              <a:t>школа»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0560" y="1374648"/>
            <a:ext cx="4773168" cy="3566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>
            <a:noAutofit/>
          </a:bodyPr>
          <a:lstStyle/>
          <a:p>
            <a:pPr indent="0" algn="ctr">
              <a:lnSpc>
                <a:spcPts val="1340"/>
              </a:lnSpc>
            </a:pPr>
            <a:r>
              <a:rPr lang="ru" sz="1200" b="1" dirty="0">
                <a:latin typeface="Arial"/>
              </a:rPr>
              <a:t>Утверждение Стандарта цифровой школы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0560" y="1908048"/>
            <a:ext cx="4773168" cy="4480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 dirty="0">
                <a:latin typeface="Arial"/>
              </a:rPr>
              <a:t>Утверждение Стандарта создания и функционирования, информационного наполнения сайтов и </a:t>
            </a:r>
            <a:r>
              <a:rPr lang="ru" sz="1050" b="1" dirty="0" smtClean="0">
                <a:latin typeface="Arial"/>
              </a:rPr>
              <a:t>информационных ситстем ОО</a:t>
            </a:r>
            <a:endParaRPr lang="ru" sz="1050" b="1" dirty="0">
              <a:latin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0560" y="2776728"/>
            <a:ext cx="4773168" cy="466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 dirty="0">
                <a:latin typeface="Arial"/>
              </a:rPr>
              <a:t>Включение вопросов цифровизации образования в образовательные программы подготовки административноуправленческих и педагогических кадров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5540" y="4834128"/>
            <a:ext cx="4788188" cy="3718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 dirty="0">
                <a:latin typeface="Arial"/>
              </a:rPr>
              <a:t>Обеспечение Интернет соединения в каждую ОО с минимальной скоростью соединения 10 Мбит/с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0560" y="3605784"/>
            <a:ext cx="4773168" cy="3261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 dirty="0">
                <a:latin typeface="Arial"/>
              </a:rPr>
              <a:t>Создание и функционирование единой информационной системы «Цифровая школа»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55540" y="5516880"/>
            <a:ext cx="4788188" cy="4632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 dirty="0">
                <a:latin typeface="Arial"/>
              </a:rPr>
              <a:t>Интегрирование в процесс преподавания отдельных предметов современных технологий, в том числе виртуальной и дополненной реальности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14160" y="1243584"/>
            <a:ext cx="118872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1600" b="1">
                <a:solidFill>
                  <a:srgbClr val="C00000"/>
                </a:solidFill>
                <a:latin typeface="Arial"/>
              </a:rPr>
              <a:t>Результат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925312" y="2188464"/>
            <a:ext cx="2968752" cy="34137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28600" indent="-228600">
              <a:lnSpc>
                <a:spcPts val="1896"/>
              </a:lnSpc>
            </a:pPr>
            <a:r>
              <a:rPr lang="ru" sz="1500" dirty="0">
                <a:solidFill>
                  <a:srgbClr val="C00000"/>
                </a:solidFill>
                <a:latin typeface="Arial"/>
              </a:rPr>
              <a:t>-</a:t>
            </a:r>
            <a:r>
              <a:rPr lang="ru" sz="1500" dirty="0" smtClean="0">
                <a:solidFill>
                  <a:srgbClr val="C00000"/>
                </a:solidFill>
                <a:latin typeface="Arial"/>
              </a:rPr>
              <a:t>    </a:t>
            </a:r>
            <a:r>
              <a:rPr lang="ru" sz="1500" dirty="0">
                <a:solidFill>
                  <a:srgbClr val="C00000"/>
                </a:solidFill>
                <a:latin typeface="Arial"/>
              </a:rPr>
              <a:t>100 % образовательных организаций </a:t>
            </a:r>
            <a:r>
              <a:rPr lang="ru" sz="1500" dirty="0">
                <a:latin typeface="Arial"/>
              </a:rPr>
              <a:t>обеспечены доступом к сети Интернет</a:t>
            </a:r>
          </a:p>
          <a:p>
            <a:pPr marL="228600" indent="0">
              <a:lnSpc>
                <a:spcPts val="1896"/>
              </a:lnSpc>
              <a:spcAft>
                <a:spcPts val="1330"/>
              </a:spcAft>
            </a:pPr>
            <a:r>
              <a:rPr lang="ru" sz="1500" dirty="0">
                <a:latin typeface="Arial"/>
              </a:rPr>
              <a:t>с высокой скоростью (выше 10 Мбит/с) и функционируют по стандарту цифровой школы;</a:t>
            </a:r>
          </a:p>
          <a:p>
            <a:pPr marL="228600" indent="-228600">
              <a:lnSpc>
                <a:spcPts val="1896"/>
              </a:lnSpc>
            </a:pPr>
            <a:r>
              <a:rPr lang="ru" sz="1500" dirty="0" smtClean="0">
                <a:solidFill>
                  <a:srgbClr val="C00000"/>
                </a:solidFill>
                <a:latin typeface="Arial"/>
              </a:rPr>
              <a:t>-    </a:t>
            </a:r>
            <a:r>
              <a:rPr lang="ru" sz="1500" dirty="0">
                <a:solidFill>
                  <a:srgbClr val="C00000"/>
                </a:solidFill>
                <a:latin typeface="Arial"/>
              </a:rPr>
              <a:t>40 % обучающихся </a:t>
            </a:r>
            <a:r>
              <a:rPr lang="ru" sz="1500" dirty="0">
                <a:latin typeface="Arial"/>
              </a:rPr>
              <a:t>общеобразовательных организаций, успешно продемонстрировавших высокий уровень владения цифровыми навыками.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747760" y="6547104"/>
            <a:ext cx="170688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11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43279" y="4221003"/>
            <a:ext cx="4773168" cy="3566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>
            <a:noAutofit/>
          </a:bodyPr>
          <a:lstStyle/>
          <a:p>
            <a:pPr indent="0" algn="ctr">
              <a:lnSpc>
                <a:spcPts val="1340"/>
              </a:lnSpc>
            </a:pPr>
            <a:r>
              <a:rPr lang="ru" sz="1200" b="1" dirty="0" smtClean="0">
                <a:latin typeface="Arial"/>
              </a:rPr>
              <a:t>Создание системы развития онлайн-образования</a:t>
            </a:r>
            <a:endParaRPr lang="ru" sz="1200" b="1" dirty="0">
              <a:latin typeface="Arial"/>
            </a:endParaRPr>
          </a:p>
        </p:txBody>
      </p:sp>
      <p:sp>
        <p:nvSpPr>
          <p:cNvPr id="17" name="Правая фигурная скобка 16"/>
          <p:cNvSpPr/>
          <p:nvPr/>
        </p:nvSpPr>
        <p:spPr>
          <a:xfrm>
            <a:off x="5580112" y="1243584"/>
            <a:ext cx="288032" cy="4921720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65304"/>
            <a:ext cx="4139184" cy="69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28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04" y="124346"/>
            <a:ext cx="8634160" cy="563300"/>
          </a:xfrm>
          <a:prstGeom prst="rect">
            <a:avLst/>
          </a:prstGeom>
          <a:solidFill>
            <a:srgbClr val="0F6FC6"/>
          </a:solidFill>
        </p:spPr>
        <p:txBody>
          <a:bodyPr wrap="none" lIns="0" tIns="0" rIns="0" bIns="0">
            <a:noAutofit/>
          </a:bodyPr>
          <a:lstStyle/>
          <a:p>
            <a:pPr indent="0" algn="ctr">
              <a:lnSpc>
                <a:spcPts val="4000"/>
              </a:lnSpc>
            </a:pPr>
            <a:r>
              <a:rPr lang="ru" sz="3600" b="1" dirty="0" smtClean="0">
                <a:solidFill>
                  <a:srgbClr val="FFFFFF"/>
                </a:solidFill>
                <a:latin typeface="Arial"/>
              </a:rPr>
              <a:t>ФП «Успех </a:t>
            </a:r>
            <a:r>
              <a:rPr lang="ru" sz="3600" b="1" dirty="0">
                <a:solidFill>
                  <a:srgbClr val="FFFFFF"/>
                </a:solidFill>
                <a:latin typeface="Arial"/>
              </a:rPr>
              <a:t>каждого ребенка»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77824" y="1124744"/>
            <a:ext cx="4370832" cy="6065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 dirty="0">
                <a:latin typeface="Arial"/>
              </a:rPr>
              <a:t>Реализация образовательных программ основного общего и среднего общего образования в сетевой форме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5737" y="1988099"/>
            <a:ext cx="4370832" cy="2987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 dirty="0">
                <a:latin typeface="Arial"/>
              </a:rPr>
              <a:t>Реализация модели мобильных детских технопарков «Кванториум», а также освоения онлайн модульных курсов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7824" y="2688336"/>
            <a:ext cx="4370832" cy="3086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>
            <a:noAutofit/>
          </a:bodyPr>
          <a:lstStyle/>
          <a:p>
            <a:pPr marL="177800" indent="0">
              <a:lnSpc>
                <a:spcPts val="1340"/>
              </a:lnSpc>
            </a:pPr>
            <a:r>
              <a:rPr lang="ru" sz="1200" b="1" dirty="0">
                <a:latin typeface="Arial"/>
              </a:rPr>
              <a:t>Создание сети центров цифрового образования </a:t>
            </a:r>
            <a:endParaRPr lang="ru" sz="1200" b="1" dirty="0" smtClean="0">
              <a:latin typeface="Arial"/>
            </a:endParaRPr>
          </a:p>
          <a:p>
            <a:pPr marL="177800" indent="0" algn="ctr">
              <a:lnSpc>
                <a:spcPts val="1340"/>
              </a:lnSpc>
            </a:pPr>
            <a:r>
              <a:rPr lang="en-US" sz="1200" b="1" dirty="0" smtClean="0">
                <a:latin typeface="Arial"/>
              </a:rPr>
              <a:t>«</a:t>
            </a:r>
            <a:r>
              <a:rPr lang="en-US" sz="1200" b="1" dirty="0">
                <a:latin typeface="Arial"/>
              </a:rPr>
              <a:t>IT-cube»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77824" y="3209152"/>
            <a:ext cx="4370832" cy="566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>
              <a:lnSpc>
                <a:spcPts val="1320"/>
              </a:lnSpc>
            </a:pPr>
            <a:r>
              <a:rPr lang="ru" sz="1050" b="1" dirty="0">
                <a:latin typeface="Arial"/>
              </a:rPr>
              <a:t>Реализация проекта ранней профессиональной ориентации учащихся 6-11 классов общеобразовательных </a:t>
            </a:r>
            <a:r>
              <a:rPr lang="ru" sz="1050" b="1" dirty="0" smtClean="0">
                <a:latin typeface="Arial"/>
              </a:rPr>
              <a:t>организаций «Билет в будущее»</a:t>
            </a:r>
            <a:endParaRPr lang="ru" sz="1050" b="1" dirty="0">
              <a:latin typeface="Arial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7824" y="3965448"/>
            <a:ext cx="4370832" cy="4754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 dirty="0">
                <a:latin typeface="Arial"/>
              </a:rPr>
              <a:t>Проведение открытых онлайн уроков «Проектория», направленных на раннюю </a:t>
            </a:r>
            <a:r>
              <a:rPr lang="ru" sz="1200" b="1" dirty="0" smtClean="0">
                <a:latin typeface="Arial"/>
              </a:rPr>
              <a:t> профориентацию </a:t>
            </a:r>
            <a:r>
              <a:rPr lang="ru" sz="1200" b="1" dirty="0">
                <a:latin typeface="Arial"/>
              </a:rPr>
              <a:t>детей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77824" y="4653136"/>
            <a:ext cx="4370832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>
            <a:noAutofit/>
          </a:bodyPr>
          <a:lstStyle/>
          <a:p>
            <a:pPr indent="0" algn="ctr">
              <a:lnSpc>
                <a:spcPts val="1340"/>
              </a:lnSpc>
            </a:pPr>
            <a:r>
              <a:rPr lang="ru" sz="1200" b="1" dirty="0">
                <a:latin typeface="Arial"/>
              </a:rPr>
              <a:t>Создание сети детских технопарков «Кванториум»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77824" y="5225376"/>
            <a:ext cx="4370832" cy="1817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>
            <a:noAutofit/>
          </a:bodyPr>
          <a:lstStyle/>
          <a:p>
            <a:pPr indent="0" algn="ctr">
              <a:lnSpc>
                <a:spcPts val="1340"/>
              </a:lnSpc>
            </a:pPr>
            <a:r>
              <a:rPr lang="ru" sz="1200" b="1" dirty="0">
                <a:latin typeface="Arial"/>
              </a:rPr>
              <a:t>Работа детских общественных объединений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77824" y="5718048"/>
            <a:ext cx="4370832" cy="466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 dirty="0">
                <a:latin typeface="Arial"/>
              </a:rPr>
              <a:t>Обеспечение доступности дополнительного образования обучающимся с инвалидностью и ОВЗ до уровня 70 % от общего числа детей указанной категории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14160" y="1243584"/>
            <a:ext cx="118872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1600" b="1">
                <a:solidFill>
                  <a:srgbClr val="C00000"/>
                </a:solidFill>
                <a:latin typeface="Arial"/>
              </a:rPr>
              <a:t>Результат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858256" y="1969008"/>
            <a:ext cx="2773680" cy="41391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03200" indent="-203200">
              <a:lnSpc>
                <a:spcPts val="1920"/>
              </a:lnSpc>
              <a:spcAft>
                <a:spcPts val="1330"/>
              </a:spcAft>
            </a:pPr>
            <a:r>
              <a:rPr lang="ru" sz="1500" dirty="0">
                <a:solidFill>
                  <a:srgbClr val="C00000"/>
                </a:solidFill>
                <a:latin typeface="Arial"/>
              </a:rPr>
              <a:t>-</a:t>
            </a:r>
            <a:r>
              <a:rPr lang="ru" sz="1500" dirty="0" smtClean="0">
                <a:solidFill>
                  <a:srgbClr val="C00000"/>
                </a:solidFill>
                <a:latin typeface="Arial"/>
              </a:rPr>
              <a:t>    </a:t>
            </a:r>
            <a:r>
              <a:rPr lang="ru" sz="1500" dirty="0">
                <a:solidFill>
                  <a:srgbClr val="C00000"/>
                </a:solidFill>
                <a:latin typeface="Arial"/>
              </a:rPr>
              <a:t>80% детей </a:t>
            </a:r>
            <a:r>
              <a:rPr lang="ru" sz="1500" dirty="0">
                <a:latin typeface="Arial"/>
              </a:rPr>
              <a:t>в возрасте от 5 до 18 лет охвачены дополнительным образованием;</a:t>
            </a:r>
          </a:p>
          <a:p>
            <a:pPr marL="203200" indent="-203200">
              <a:lnSpc>
                <a:spcPts val="1920"/>
              </a:lnSpc>
            </a:pPr>
            <a:r>
              <a:rPr lang="ru" sz="1500" dirty="0">
                <a:solidFill>
                  <a:srgbClr val="C00000"/>
                </a:solidFill>
                <a:latin typeface="Arial"/>
              </a:rPr>
              <a:t>-</a:t>
            </a:r>
            <a:r>
              <a:rPr lang="ru" sz="1500" dirty="0" smtClean="0">
                <a:solidFill>
                  <a:srgbClr val="C00000"/>
                </a:solidFill>
                <a:latin typeface="Arial"/>
              </a:rPr>
              <a:t>    </a:t>
            </a:r>
            <a:r>
              <a:rPr lang="ru" sz="1500" dirty="0">
                <a:solidFill>
                  <a:srgbClr val="C00000"/>
                </a:solidFill>
                <a:latin typeface="Arial"/>
              </a:rPr>
              <a:t>225 детских технопарков</a:t>
            </a:r>
          </a:p>
          <a:p>
            <a:pPr marL="203200" indent="0">
              <a:lnSpc>
                <a:spcPts val="1920"/>
              </a:lnSpc>
              <a:spcAft>
                <a:spcPts val="1330"/>
              </a:spcAft>
            </a:pPr>
            <a:r>
              <a:rPr lang="ru" sz="1500" dirty="0">
                <a:latin typeface="Arial"/>
              </a:rPr>
              <a:t>«Кванториум» и 900 тыс. новых ученико-мест дополнительного образования;</a:t>
            </a:r>
          </a:p>
          <a:p>
            <a:pPr marL="203200" indent="-203200">
              <a:lnSpc>
                <a:spcPts val="1920"/>
              </a:lnSpc>
            </a:pPr>
            <a:r>
              <a:rPr lang="ru" sz="1500" dirty="0">
                <a:solidFill>
                  <a:srgbClr val="C00000"/>
                </a:solidFill>
                <a:latin typeface="Arial"/>
              </a:rPr>
              <a:t>-</a:t>
            </a:r>
            <a:r>
              <a:rPr lang="ru" sz="1500" dirty="0" smtClean="0">
                <a:solidFill>
                  <a:srgbClr val="C00000"/>
                </a:solidFill>
                <a:latin typeface="Arial"/>
              </a:rPr>
              <a:t>   </a:t>
            </a:r>
            <a:r>
              <a:rPr lang="ru" sz="1500" dirty="0">
                <a:solidFill>
                  <a:srgbClr val="C00000"/>
                </a:solidFill>
                <a:latin typeface="Arial"/>
              </a:rPr>
              <a:t>во всех регионах</a:t>
            </a:r>
          </a:p>
          <a:p>
            <a:pPr marL="203200" indent="0">
              <a:lnSpc>
                <a:spcPts val="1920"/>
              </a:lnSpc>
            </a:pPr>
            <a:r>
              <a:rPr lang="ru" sz="1500" dirty="0">
                <a:latin typeface="Arial"/>
              </a:rPr>
              <a:t>функционируют региональные центры выявления и поддержки детей, проявивших выдающиеся способности.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741664" y="6547104"/>
            <a:ext cx="182880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13</a:t>
            </a:r>
          </a:p>
        </p:txBody>
      </p:sp>
      <p:sp>
        <p:nvSpPr>
          <p:cNvPr id="16" name="Правая фигурная скобка 15"/>
          <p:cNvSpPr/>
          <p:nvPr/>
        </p:nvSpPr>
        <p:spPr>
          <a:xfrm>
            <a:off x="5508104" y="980728"/>
            <a:ext cx="350152" cy="5400600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982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5104"/>
            <a:ext cx="5681472" cy="10728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123692"/>
            <a:ext cx="8562152" cy="655868"/>
          </a:xfrm>
          <a:prstGeom prst="rect">
            <a:avLst/>
          </a:prstGeom>
          <a:solidFill>
            <a:srgbClr val="0F6FC6"/>
          </a:solidFill>
        </p:spPr>
        <p:txBody>
          <a:bodyPr wrap="none" lIns="0" tIns="0" rIns="0" bIns="0">
            <a:noAutofit/>
          </a:bodyPr>
          <a:lstStyle/>
          <a:p>
            <a:pPr indent="0" algn="ctr">
              <a:lnSpc>
                <a:spcPts val="4000"/>
              </a:lnSpc>
            </a:pPr>
            <a:r>
              <a:rPr lang="ru" sz="3600" b="1" dirty="0" smtClean="0">
                <a:solidFill>
                  <a:srgbClr val="FFFFFF"/>
                </a:solidFill>
                <a:latin typeface="Arial"/>
              </a:rPr>
              <a:t>ФП «Современные </a:t>
            </a:r>
            <a:r>
              <a:rPr lang="ru" sz="3600" b="1" dirty="0">
                <a:solidFill>
                  <a:srgbClr val="FFFFFF"/>
                </a:solidFill>
                <a:latin typeface="Arial"/>
              </a:rPr>
              <a:t>родители»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49808" y="1405128"/>
            <a:ext cx="4572000" cy="30480"/>
          </a:xfrm>
          <a:prstGeom prst="rect">
            <a:avLst/>
          </a:prstGeom>
          <a:solidFill>
            <a:srgbClr val="FEF1BC"/>
          </a:solidFill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16"/>
              </a:lnSpc>
            </a:pPr>
            <a:endParaRPr lang="ru" sz="800" b="1" dirty="0">
              <a:latin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2104" y="1106424"/>
            <a:ext cx="4440936" cy="1082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16"/>
              </a:lnSpc>
            </a:pPr>
            <a:r>
              <a:rPr lang="ru" sz="1200" b="1" dirty="0">
                <a:latin typeface="Arial"/>
              </a:rPr>
              <a:t>Разработка методических материалов для педагогических работников и родителей по вопросам прав детей, семейного права, экономики семьи, этики и психологии семейных и детско-родительских отношений, семейного </a:t>
            </a:r>
            <a:r>
              <a:rPr lang="ru" sz="1200" b="1" dirty="0" smtClean="0">
                <a:latin typeface="Arial"/>
              </a:rPr>
              <a:t>уклада</a:t>
            </a:r>
            <a:endParaRPr lang="ru" sz="1200" b="1" dirty="0">
              <a:latin typeface="Arial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2104" y="2487168"/>
            <a:ext cx="4440936" cy="932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 dirty="0">
                <a:latin typeface="Arial"/>
              </a:rPr>
              <a:t>Создание родительских клубов, как центров формирования и развития родительских компетенций, взаимодействия и поддержки, в том числе по вопросам раннего развития детей в возрасте до трех лет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32104" y="3532632"/>
            <a:ext cx="4486656" cy="27432"/>
          </a:xfrm>
          <a:prstGeom prst="rect">
            <a:avLst/>
          </a:prstGeom>
          <a:solidFill>
            <a:srgbClr val="FEF1BC"/>
          </a:solidFill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890"/>
              </a:lnSpc>
              <a:spcAft>
                <a:spcPts val="1190"/>
              </a:spcAft>
            </a:pPr>
            <a:endParaRPr lang="ru" sz="800" b="1" dirty="0">
              <a:solidFill>
                <a:srgbClr val="252623"/>
              </a:solidFill>
              <a:latin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71728" y="3761232"/>
            <a:ext cx="4401312" cy="874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 dirty="0">
                <a:latin typeface="Arial"/>
              </a:rPr>
              <a:t>Создание консультативных центров методической, психолого-педагогической, медико-социальной, диагностической и консультативной помощи (включая службу ранней коррекционной помощи) образовательным организациям и родителям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58256" y="1761744"/>
            <a:ext cx="188976" cy="19507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670"/>
              </a:lnSpc>
            </a:pPr>
            <a:r>
              <a:rPr lang="ru" sz="1500">
                <a:solidFill>
                  <a:srgbClr val="C00000"/>
                </a:solidFill>
                <a:latin typeface="Arial"/>
              </a:rPr>
              <a:t>&gt;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58256" y="3956304"/>
            <a:ext cx="188976" cy="19507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670"/>
              </a:lnSpc>
            </a:pPr>
            <a:r>
              <a:rPr lang="ru" sz="1500">
                <a:solidFill>
                  <a:srgbClr val="C00000"/>
                </a:solidFill>
                <a:latin typeface="Arial"/>
              </a:rPr>
              <a:t>&gt;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71728" y="4904232"/>
            <a:ext cx="4401312" cy="682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  <a:spcAft>
                <a:spcPts val="280"/>
              </a:spcAft>
            </a:pPr>
            <a:r>
              <a:rPr lang="ru" sz="1200" b="1" dirty="0">
                <a:latin typeface="Arial"/>
              </a:rPr>
              <a:t>Разработка и реализация комплекса обучающих модулей для родителей детей-инвалидов по вопросам здоровья, развития, коррекции, обучения и воспитания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156960" y="1136904"/>
            <a:ext cx="2554224" cy="452323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508000" indent="0">
              <a:lnSpc>
                <a:spcPts val="1790"/>
              </a:lnSpc>
              <a:spcAft>
                <a:spcPts val="2170"/>
              </a:spcAft>
            </a:pPr>
            <a:r>
              <a:rPr lang="ru" sz="1600" b="1">
                <a:solidFill>
                  <a:srgbClr val="C00000"/>
                </a:solidFill>
                <a:latin typeface="Arial"/>
              </a:rPr>
              <a:t>Результат</a:t>
            </a:r>
          </a:p>
          <a:p>
            <a:pPr indent="0">
              <a:lnSpc>
                <a:spcPts val="1920"/>
              </a:lnSpc>
              <a:spcAft>
                <a:spcPts val="1330"/>
              </a:spcAft>
            </a:pPr>
            <a:r>
              <a:rPr lang="ru" sz="1500">
                <a:solidFill>
                  <a:srgbClr val="C00000"/>
                </a:solidFill>
                <a:latin typeface="Arial"/>
              </a:rPr>
              <a:t>760 консультационных центров </a:t>
            </a:r>
            <a:r>
              <a:rPr lang="ru" sz="1500">
                <a:latin typeface="Arial"/>
              </a:rPr>
              <a:t>методической, психолого-педагогической, диагностической и консультативной помощи родителям (по 9 центров в каждом субъекте Российской Федерации);</a:t>
            </a:r>
          </a:p>
          <a:p>
            <a:pPr indent="0">
              <a:lnSpc>
                <a:spcPts val="1920"/>
              </a:lnSpc>
            </a:pPr>
            <a:r>
              <a:rPr lang="ru" sz="1500">
                <a:solidFill>
                  <a:srgbClr val="C00000"/>
                </a:solidFill>
                <a:latin typeface="Arial"/>
              </a:rPr>
              <a:t>40 </a:t>
            </a:r>
            <a:r>
              <a:rPr lang="ru" sz="1500" b="1" i="1">
                <a:solidFill>
                  <a:srgbClr val="C00000"/>
                </a:solidFill>
                <a:latin typeface="Arial"/>
              </a:rPr>
              <a:t>%</a:t>
            </a:r>
            <a:r>
              <a:rPr lang="ru" sz="1500">
                <a:solidFill>
                  <a:srgbClr val="C00000"/>
                </a:solidFill>
                <a:latin typeface="Arial"/>
              </a:rPr>
              <a:t> детей, </a:t>
            </a:r>
            <a:r>
              <a:rPr lang="ru" sz="1500">
                <a:latin typeface="Arial"/>
              </a:rPr>
              <a:t>родители</a:t>
            </a:r>
          </a:p>
          <a:p>
            <a:pPr indent="0">
              <a:lnSpc>
                <a:spcPts val="1920"/>
              </a:lnSpc>
            </a:pPr>
            <a:r>
              <a:rPr lang="ru" sz="1500">
                <a:latin typeface="Arial"/>
              </a:rPr>
              <a:t>которых вовлечены в</a:t>
            </a:r>
          </a:p>
          <a:p>
            <a:pPr indent="0">
              <a:lnSpc>
                <a:spcPts val="1920"/>
              </a:lnSpc>
            </a:pPr>
            <a:r>
              <a:rPr lang="ru" sz="1500">
                <a:latin typeface="Arial"/>
              </a:rPr>
              <a:t>учебно-воспитательную и</a:t>
            </a:r>
          </a:p>
          <a:p>
            <a:pPr indent="0">
              <a:lnSpc>
                <a:spcPts val="1920"/>
              </a:lnSpc>
            </a:pPr>
            <a:r>
              <a:rPr lang="ru" sz="1500">
                <a:latin typeface="Arial"/>
              </a:rPr>
              <a:t>организационную</a:t>
            </a:r>
          </a:p>
          <a:p>
            <a:pPr indent="0">
              <a:lnSpc>
                <a:spcPts val="1920"/>
              </a:lnSpc>
            </a:pPr>
            <a:r>
              <a:rPr lang="ru" sz="1500">
                <a:latin typeface="Arial"/>
              </a:rPr>
              <a:t>деятельность</a:t>
            </a:r>
          </a:p>
          <a:p>
            <a:pPr indent="0">
              <a:lnSpc>
                <a:spcPts val="1920"/>
              </a:lnSpc>
            </a:pPr>
            <a:r>
              <a:rPr lang="ru" sz="1500">
                <a:latin typeface="Arial"/>
              </a:rPr>
              <a:t>образовательных</a:t>
            </a:r>
          </a:p>
          <a:p>
            <a:pPr indent="0">
              <a:lnSpc>
                <a:spcPts val="1920"/>
              </a:lnSpc>
            </a:pPr>
            <a:r>
              <a:rPr lang="ru" sz="1500">
                <a:latin typeface="Arial"/>
              </a:rPr>
              <a:t>организаций.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741664" y="6547104"/>
            <a:ext cx="185928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17</a:t>
            </a:r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5508104" y="980728"/>
            <a:ext cx="288032" cy="4679408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29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09744"/>
            <a:ext cx="5754624" cy="20482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021" y="92964"/>
            <a:ext cx="8634160" cy="588264"/>
          </a:xfrm>
          <a:prstGeom prst="rect">
            <a:avLst/>
          </a:prstGeom>
          <a:solidFill>
            <a:srgbClr val="0F6FC6"/>
          </a:solidFill>
        </p:spPr>
        <p:txBody>
          <a:bodyPr wrap="none" lIns="0" tIns="0" rIns="0" bIns="0">
            <a:noAutofit/>
          </a:bodyPr>
          <a:lstStyle/>
          <a:p>
            <a:pPr indent="0" algn="ctr">
              <a:lnSpc>
                <a:spcPts val="4000"/>
              </a:lnSpc>
            </a:pPr>
            <a:r>
              <a:rPr lang="ru" sz="3600" b="1" dirty="0" smtClean="0">
                <a:solidFill>
                  <a:srgbClr val="FFFFFF"/>
                </a:solidFill>
                <a:latin typeface="Arial"/>
              </a:rPr>
              <a:t>ФП «Учитель </a:t>
            </a:r>
            <a:r>
              <a:rPr lang="ru" sz="3600" b="1" dirty="0">
                <a:solidFill>
                  <a:srgbClr val="FFFFFF"/>
                </a:solidFill>
                <a:latin typeface="Arial"/>
              </a:rPr>
              <a:t>будущего»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5072" y="1158240"/>
            <a:ext cx="207264" cy="140208"/>
          </a:xfrm>
          <a:prstGeom prst="rect">
            <a:avLst/>
          </a:prstGeom>
          <a:solidFill>
            <a:srgbClr val="D6E79E"/>
          </a:solidFill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170"/>
              </a:lnSpc>
            </a:pPr>
            <a:r>
              <a:rPr lang="ru" sz="1050">
                <a:latin typeface="Arial"/>
              </a:rPr>
              <a:t>Г'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69848" y="1347216"/>
            <a:ext cx="3983736" cy="463296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>
                <a:latin typeface="Arial"/>
              </a:rPr>
              <a:t>Утверждение стандарта функционирования Центра непрерывного развития профессионального мастерства работников системы образования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74776" y="2054352"/>
            <a:ext cx="4364736" cy="466344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>
                <a:latin typeface="Arial"/>
              </a:rPr>
              <a:t>Формирование бесплатных дистанционных программ повышения квалификации педагогических и иных работников образовательных организаций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77824" y="2862072"/>
            <a:ext cx="4364736" cy="292608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296"/>
              </a:lnSpc>
            </a:pPr>
            <a:r>
              <a:rPr lang="ru" sz="1050" b="1">
                <a:latin typeface="Arial"/>
              </a:rPr>
              <a:t>Нормативное закрепление уровней профессионального роста учителей и руководителей образовательных организаций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80744" y="3581400"/>
            <a:ext cx="3352800" cy="295656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>
                <a:latin typeface="Arial"/>
              </a:rPr>
              <a:t>Внедрение методики аттестации руководителей общеобразовательных организаций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04672" y="4187952"/>
            <a:ext cx="4511040" cy="505968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>
                <a:latin typeface="Arial"/>
              </a:rPr>
              <a:t>Создание условий для привлечения в образовательные организации выпускников непедагогических образовательных организаций высшего образования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614160" y="1243584"/>
            <a:ext cx="118872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1600" b="1">
                <a:solidFill>
                  <a:srgbClr val="C00000"/>
                </a:solidFill>
                <a:latin typeface="Arial"/>
              </a:rPr>
              <a:t>Результат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58256" y="2176272"/>
            <a:ext cx="2865120" cy="34137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15900" indent="-215900">
              <a:lnSpc>
                <a:spcPts val="1920"/>
              </a:lnSpc>
              <a:spcAft>
                <a:spcPts val="1330"/>
              </a:spcAft>
            </a:pPr>
            <a:r>
              <a:rPr lang="ru" sz="1500">
                <a:solidFill>
                  <a:srgbClr val="C00000"/>
                </a:solidFill>
                <a:latin typeface="Arial"/>
              </a:rPr>
              <a:t>&gt;    50 % учителей общеобразовательных организаций </a:t>
            </a:r>
            <a:r>
              <a:rPr lang="ru" sz="1500">
                <a:latin typeface="Arial"/>
              </a:rPr>
              <a:t>вовлечены в национальную систему профессионального роста педагогических работников;</a:t>
            </a:r>
          </a:p>
          <a:p>
            <a:pPr marL="215900" indent="-215900">
              <a:lnSpc>
                <a:spcPts val="1920"/>
              </a:lnSpc>
            </a:pPr>
            <a:r>
              <a:rPr lang="ru" sz="1500">
                <a:solidFill>
                  <a:srgbClr val="C00000"/>
                </a:solidFill>
                <a:latin typeface="Arial"/>
              </a:rPr>
              <a:t>&gt;    во всех регионах</a:t>
            </a:r>
          </a:p>
          <a:p>
            <a:pPr marL="215900" indent="0">
              <a:lnSpc>
                <a:spcPts val="1920"/>
              </a:lnSpc>
            </a:pPr>
            <a:r>
              <a:rPr lang="ru" sz="1500">
                <a:latin typeface="Arial"/>
              </a:rPr>
              <a:t>функционируют центры непрерывного развития и аккредитационные центры профессионального мастерства для работников системы образования.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741664" y="6547104"/>
            <a:ext cx="188976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1690993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49808" y="1371600"/>
            <a:ext cx="4535424" cy="329184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272"/>
              </a:lnSpc>
            </a:pPr>
            <a:r>
              <a:rPr lang="ru" sz="1050" b="1">
                <a:latin typeface="Arial"/>
              </a:rPr>
              <a:t>Формирование и утверждение с участием работодателей целевой модели развития региональной системы СПО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9320" y="205857"/>
            <a:ext cx="8463472" cy="603504"/>
          </a:xfrm>
          <a:prstGeom prst="rect">
            <a:avLst/>
          </a:prstGeom>
          <a:solidFill>
            <a:srgbClr val="0F6FC6"/>
          </a:solidFill>
        </p:spPr>
        <p:txBody>
          <a:bodyPr lIns="0" tIns="0" rIns="0" bIns="0">
            <a:noAutofit/>
          </a:bodyPr>
          <a:lstStyle/>
          <a:p>
            <a:pPr marL="304800" indent="0" algn="ctr">
              <a:lnSpc>
                <a:spcPts val="2230"/>
              </a:lnSpc>
            </a:pPr>
            <a:r>
              <a:rPr lang="ru" sz="2000" b="1" dirty="0">
                <a:solidFill>
                  <a:srgbClr val="FFFFFF"/>
                </a:solidFill>
                <a:latin typeface="Arial"/>
              </a:rPr>
              <a:t>Федеральные проекты в сфере профессионального</a:t>
            </a:r>
          </a:p>
          <a:p>
            <a:pPr indent="0" algn="ctr">
              <a:lnSpc>
                <a:spcPts val="2230"/>
              </a:lnSpc>
            </a:pPr>
            <a:r>
              <a:rPr lang="ru" sz="2000" b="1" dirty="0">
                <a:solidFill>
                  <a:srgbClr val="FFFFFF"/>
                </a:solidFill>
                <a:latin typeface="Arial"/>
              </a:rPr>
              <a:t>образования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57016" y="1011936"/>
            <a:ext cx="3240024" cy="2103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  <a:spcAft>
                <a:spcPts val="420"/>
              </a:spcAft>
            </a:pPr>
            <a:r>
              <a:rPr lang="ru" sz="1600" b="1">
                <a:solidFill>
                  <a:srgbClr val="C00000"/>
                </a:solidFill>
                <a:latin typeface="Arial"/>
              </a:rPr>
              <a:t>«Молодые профессионалы»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03136" y="1301496"/>
            <a:ext cx="1091184" cy="17678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  <a:spcAft>
                <a:spcPts val="420"/>
              </a:spcAft>
            </a:pPr>
            <a:r>
              <a:rPr lang="ru" sz="1600" b="1" u="sng">
                <a:solidFill>
                  <a:srgbClr val="C00000"/>
                </a:solidFill>
                <a:latin typeface="Arial"/>
              </a:rPr>
              <a:t>Результат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00928" y="1664208"/>
            <a:ext cx="2776728" cy="55168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165100">
              <a:lnSpc>
                <a:spcPts val="1560"/>
              </a:lnSpc>
              <a:spcAft>
                <a:spcPts val="1050"/>
              </a:spcAft>
            </a:pPr>
            <a:r>
              <a:rPr lang="ru" sz="1300" dirty="0" smtClean="0">
                <a:latin typeface="Arial"/>
              </a:rPr>
              <a:t>- </a:t>
            </a:r>
            <a:r>
              <a:rPr lang="ru" sz="1300" dirty="0" smtClean="0">
                <a:latin typeface="Arial"/>
              </a:rPr>
              <a:t>   </a:t>
            </a:r>
            <a:r>
              <a:rPr lang="ru" sz="1300" dirty="0">
                <a:latin typeface="Arial"/>
              </a:rPr>
              <a:t>Создано 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не менее 100 центров </a:t>
            </a:r>
            <a:r>
              <a:rPr lang="ru" sz="1300" dirty="0">
                <a:latin typeface="Arial"/>
              </a:rPr>
              <a:t>опережающей профессиональной подготовки и 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5000 лабораторий;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00928" y="2456688"/>
            <a:ext cx="2959608" cy="35356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165100">
              <a:lnSpc>
                <a:spcPts val="1560"/>
              </a:lnSpc>
              <a:spcAft>
                <a:spcPts val="1050"/>
              </a:spcAft>
            </a:pPr>
            <a:r>
              <a:rPr lang="ru" sz="1300" dirty="0" smtClean="0">
                <a:solidFill>
                  <a:srgbClr val="C00000"/>
                </a:solidFill>
                <a:latin typeface="Arial"/>
              </a:rPr>
              <a:t>-     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Не менее 50% </a:t>
            </a:r>
            <a:r>
              <a:rPr lang="ru" sz="1300" dirty="0">
                <a:latin typeface="Arial"/>
              </a:rPr>
              <a:t>ПОО проводят ГИА в форме демоэкзамена;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00928" y="3051048"/>
            <a:ext cx="2831592" cy="9387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165100">
              <a:lnSpc>
                <a:spcPts val="1560"/>
              </a:lnSpc>
            </a:pPr>
            <a:r>
              <a:rPr lang="ru" sz="1300" dirty="0" smtClean="0">
                <a:solidFill>
                  <a:srgbClr val="C00000"/>
                </a:solidFill>
                <a:latin typeface="Arial"/>
              </a:rPr>
              <a:t>-     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Не менее 15 тыс. </a:t>
            </a:r>
            <a:r>
              <a:rPr lang="ru" sz="1300" dirty="0">
                <a:latin typeface="Arial"/>
              </a:rPr>
              <a:t>преподавателей (мастеров производственного обучения), 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30 тыс. экспертов </a:t>
            </a:r>
            <a:r>
              <a:rPr lang="ru" sz="1300" dirty="0">
                <a:latin typeface="Arial"/>
              </a:rPr>
              <a:t>прошли обучение для проведения демоэкзамена;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49808" y="1828800"/>
            <a:ext cx="4206240" cy="329184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248"/>
              </a:lnSpc>
            </a:pPr>
            <a:r>
              <a:rPr lang="ru" sz="1050" b="1">
                <a:latin typeface="Arial"/>
              </a:rPr>
              <a:t>Формирование инфраструктуры и обновление материальнотехнической базы для сдачи демонстрационного экзамена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2000" y="2328672"/>
            <a:ext cx="4553712" cy="487680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1248"/>
              </a:lnSpc>
            </a:pPr>
            <a:r>
              <a:rPr lang="ru" sz="1050" b="1">
                <a:latin typeface="Arial"/>
              </a:rPr>
              <a:t>Создание центров опережающей профессиональной подготовки и популяризации рабочих профессий с учетом утвержденных стандартов (целевых моделей) Ворлдскиллс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62000" y="2974848"/>
            <a:ext cx="4498848" cy="323088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272"/>
              </a:lnSpc>
            </a:pPr>
            <a:r>
              <a:rPr lang="ru" sz="1050" b="1">
                <a:latin typeface="Arial"/>
              </a:rPr>
              <a:t>Обновление требований к профессиональным образовательным программам по перечню ТОП-50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55904" y="3389376"/>
            <a:ext cx="3810000" cy="323088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272"/>
              </a:lnSpc>
            </a:pPr>
            <a:r>
              <a:rPr lang="ru" sz="1050" b="1">
                <a:latin typeface="Arial"/>
              </a:rPr>
              <a:t>Повышение квалификации преподавателей и мастеров производственного обучения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62000" y="3816096"/>
            <a:ext cx="4346448" cy="469392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1248"/>
              </a:lnSpc>
            </a:pPr>
            <a:r>
              <a:rPr lang="ru" sz="1050" b="1">
                <a:latin typeface="Arial"/>
              </a:rPr>
              <a:t>Проведение Мирового и Европейского чемпионатов по профессиональному мастерству по стандартам Ворлдскиллс в 2019 г., 2022 г.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33344" y="4437888"/>
            <a:ext cx="2517648" cy="21336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1600" b="1" dirty="0">
                <a:solidFill>
                  <a:srgbClr val="C00000"/>
                </a:solidFill>
                <a:latin typeface="Arial"/>
              </a:rPr>
              <a:t>«Новые возможности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22960" y="4925568"/>
            <a:ext cx="4620768" cy="1091184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1248"/>
              </a:lnSpc>
              <a:spcAft>
                <a:spcPts val="630"/>
              </a:spcAft>
            </a:pPr>
            <a:r>
              <a:rPr lang="ru" sz="1050" b="1" dirty="0">
                <a:latin typeface="Arial"/>
              </a:rPr>
              <a:t>Утверждение стандарта создания и функционирования центров опережающего дополнительного профессионального образования на базе действующей сети образовательных организаций</a:t>
            </a:r>
          </a:p>
          <a:p>
            <a:pPr indent="0">
              <a:lnSpc>
                <a:spcPts val="1248"/>
              </a:lnSpc>
            </a:pPr>
            <a:r>
              <a:rPr lang="ru" sz="1050" b="1" dirty="0">
                <a:latin typeface="Arial"/>
              </a:rPr>
              <a:t>Разработка и внедрение модульных образовательных программ дополнительного профессионального образования, в т.ч. по направлениям цифровой экономики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74776" y="6205728"/>
            <a:ext cx="4251960" cy="286512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272"/>
              </a:lnSpc>
            </a:pPr>
            <a:r>
              <a:rPr lang="ru" sz="1050" b="1">
                <a:latin typeface="Arial"/>
              </a:rPr>
              <a:t>Создание информационного портала о деятельности ЦОДПО и единого национального реестра профессиональных конкурсов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625909" y="4439247"/>
            <a:ext cx="1524000" cy="1524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  <a:spcAft>
                <a:spcPts val="350"/>
              </a:spcAft>
            </a:pPr>
            <a:r>
              <a:rPr lang="ru" sz="1600" b="1" dirty="0">
                <a:solidFill>
                  <a:srgbClr val="C00000"/>
                </a:solidFill>
                <a:latin typeface="Arial"/>
              </a:rPr>
              <a:t>для каждого»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900928" y="4809744"/>
            <a:ext cx="2721864" cy="74980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165100">
              <a:lnSpc>
                <a:spcPts val="1560"/>
              </a:lnSpc>
              <a:spcAft>
                <a:spcPts val="1050"/>
              </a:spcAft>
            </a:pPr>
            <a:r>
              <a:rPr lang="ru" sz="1300" dirty="0" smtClean="0">
                <a:latin typeface="Arial"/>
              </a:rPr>
              <a:t>-     </a:t>
            </a:r>
            <a:r>
              <a:rPr lang="ru" sz="1300" dirty="0">
                <a:latin typeface="Arial"/>
              </a:rPr>
              <a:t>Создано 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не менее 250 центров </a:t>
            </a:r>
            <a:r>
              <a:rPr lang="ru" sz="1300" dirty="0">
                <a:latin typeface="Arial"/>
              </a:rPr>
              <a:t>опережающего дополнительного профессионального образования взрослых к 2024 году ;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900928" y="5800344"/>
            <a:ext cx="2907792" cy="74980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-165100">
              <a:lnSpc>
                <a:spcPts val="1560"/>
              </a:lnSpc>
            </a:pPr>
            <a:r>
              <a:rPr lang="ru" sz="1300" dirty="0" smtClean="0">
                <a:latin typeface="Arial"/>
              </a:rPr>
              <a:t>-    </a:t>
            </a:r>
            <a:r>
              <a:rPr lang="ru" sz="1300" dirty="0">
                <a:latin typeface="Arial"/>
              </a:rPr>
              <a:t>Доля работающих граждан в возрасте старше 25лет, прошедших обучение, составляет </a:t>
            </a:r>
            <a:r>
              <a:rPr lang="ru" sz="1300" dirty="0">
                <a:solidFill>
                  <a:srgbClr val="C00000"/>
                </a:solidFill>
                <a:latin typeface="Arial"/>
              </a:rPr>
              <a:t>не менее 40% </a:t>
            </a:r>
            <a:r>
              <a:rPr lang="ru" sz="1300" dirty="0">
                <a:latin typeface="Arial"/>
              </a:rPr>
              <a:t>к 2024 году 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8726424" y="6547104"/>
            <a:ext cx="204216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2743552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32" y="1261872"/>
            <a:ext cx="5041392" cy="6827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32" y="2066544"/>
            <a:ext cx="4767072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75960"/>
            <a:ext cx="5754624" cy="10820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12264" y="475488"/>
            <a:ext cx="6141720" cy="274320"/>
          </a:xfrm>
          <a:prstGeom prst="rect">
            <a:avLst/>
          </a:prstGeom>
          <a:solidFill>
            <a:srgbClr val="0F6FC6"/>
          </a:solidFill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2230"/>
              </a:lnSpc>
            </a:pPr>
            <a:r>
              <a:rPr lang="ru" sz="2000" b="1">
                <a:solidFill>
                  <a:srgbClr val="FFFFFF"/>
                </a:solidFill>
                <a:latin typeface="Arial"/>
              </a:rPr>
              <a:t>Федеральный проект «Социальная активность»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41592" y="1274064"/>
            <a:ext cx="1127760" cy="24993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1600" b="1">
                <a:solidFill>
                  <a:srgbClr val="C00000"/>
                </a:solidFill>
                <a:latin typeface="Arial"/>
              </a:rPr>
              <a:t>Результат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2960" y="2840736"/>
            <a:ext cx="4559808" cy="1261872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>
                <a:latin typeface="Arial"/>
              </a:rPr>
              <a:t>Разработка стандарта (целевой модели) функционирования отрядов поддержки добровольчества в образовательных организациях</a:t>
            </a:r>
          </a:p>
          <a:p>
            <a:pPr indent="0" algn="just">
              <a:lnSpc>
                <a:spcPts val="1440"/>
              </a:lnSpc>
            </a:pPr>
            <a:r>
              <a:rPr lang="ru" sz="900">
                <a:latin typeface="Arial"/>
              </a:rPr>
              <a:t>_</a:t>
            </a:r>
            <a:r>
              <a:rPr lang="ru" sz="900" u="sng">
                <a:latin typeface="Arial"/>
              </a:rPr>
              <a:t>I</a:t>
            </a:r>
          </a:p>
          <a:p>
            <a:pPr indent="0" algn="ctr">
              <a:lnSpc>
                <a:spcPts val="1320"/>
              </a:lnSpc>
            </a:pPr>
            <a:r>
              <a:rPr lang="ru" sz="1050" b="1">
                <a:latin typeface="Arial"/>
              </a:rPr>
              <a:t>Разработка стандарта (целевой модели) функционирования объединений полезного действия по популяризации здорового образа жизни на базе образовательных организаций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14400" y="4334256"/>
            <a:ext cx="4364736" cy="676656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320"/>
              </a:lnSpc>
            </a:pPr>
            <a:r>
              <a:rPr lang="ru" sz="1050" b="1">
                <a:latin typeface="Arial"/>
              </a:rPr>
              <a:t>Создание единой информационной платформы коммуникационного и содержательного взаимодействия для отрядов и полезного действия по популяризации здорового образа жизни в образовательных организациях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0864" y="2996184"/>
            <a:ext cx="2950464" cy="14447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920"/>
              </a:lnSpc>
            </a:pPr>
            <a:r>
              <a:rPr lang="ru" sz="1500">
                <a:solidFill>
                  <a:srgbClr val="C00000"/>
                </a:solidFill>
                <a:latin typeface="Arial"/>
              </a:rPr>
              <a:t>Более 60 % образовательных организаций </a:t>
            </a:r>
            <a:r>
              <a:rPr lang="ru" sz="1500">
                <a:latin typeface="Arial"/>
              </a:rPr>
              <a:t>охвачены деятельностью</a:t>
            </a:r>
          </a:p>
          <a:p>
            <a:pPr indent="0">
              <a:lnSpc>
                <a:spcPts val="1920"/>
              </a:lnSpc>
            </a:pPr>
            <a:r>
              <a:rPr lang="ru" sz="1500">
                <a:latin typeface="Arial"/>
              </a:rPr>
              <a:t>добровольческих объединений (сообществ)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4088" y="5172456"/>
            <a:ext cx="4745736" cy="82296"/>
          </a:xfrm>
          <a:prstGeom prst="rect">
            <a:avLst/>
          </a:prstGeom>
          <a:solidFill>
            <a:srgbClr val="FEF1BC"/>
          </a:solidFill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1170"/>
              </a:lnSpc>
            </a:pPr>
            <a:r>
              <a:rPr lang="ru" sz="1000" b="1" i="1">
                <a:latin typeface="Arial"/>
              </a:rPr>
              <a:t>Г</a:t>
            </a:r>
            <a:r>
              <a:rPr lang="ru" sz="1050" b="1">
                <a:latin typeface="Arial"/>
              </a:rPr>
              <a:t>--</a:t>
            </a:r>
            <a:r>
              <a:rPr lang="en-US" sz="1050" b="1">
                <a:latin typeface="Arial"/>
              </a:rPr>
              <a:t>N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61872" y="5263896"/>
            <a:ext cx="3621024" cy="298704"/>
          </a:xfrm>
          <a:prstGeom prst="rect">
            <a:avLst/>
          </a:prstGeom>
          <a:solidFill>
            <a:srgbClr val="FEF1BC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1320"/>
              </a:lnSpc>
            </a:pPr>
            <a:r>
              <a:rPr lang="ru" sz="1050" b="1">
                <a:latin typeface="Arial"/>
              </a:rPr>
              <a:t>Разработка образовательных программ подготовки (переподготовки) специалистов по работе в сфере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5800" y="5580888"/>
            <a:ext cx="4559808" cy="207264"/>
          </a:xfrm>
          <a:prstGeom prst="rect">
            <a:avLst/>
          </a:prstGeom>
          <a:solidFill>
            <a:srgbClr val="FEF1BC"/>
          </a:solidFill>
        </p:spPr>
        <p:txBody>
          <a:bodyPr wrap="none" lIns="0" tIns="0" rIns="0" bIns="0">
            <a:noAutofit/>
          </a:bodyPr>
          <a:lstStyle/>
          <a:p>
            <a:pPr indent="0" algn="r">
              <a:lnSpc>
                <a:spcPts val="1170"/>
              </a:lnSpc>
            </a:pPr>
            <a:r>
              <a:rPr lang="ru" sz="1050" b="1">
                <a:latin typeface="Arial"/>
              </a:rPr>
              <a:t>добровольчества и технологиям работы с волонтерами в ОО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726424" y="6547104"/>
            <a:ext cx="201168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180264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71590"/>
            <a:ext cx="8613957" cy="106054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dirty="0" smtClean="0"/>
              <a:t>ФП «Создание </a:t>
            </a:r>
            <a:r>
              <a:rPr lang="ru-RU" sz="2000" dirty="0"/>
              <a:t>условий для осуществления трудовой занятости женщин с детьми, включая ликвидацию очередности в ясли для детей до 3 лет</a:t>
            </a:r>
            <a:r>
              <a:rPr lang="ru-RU" sz="2000" dirty="0" smtClean="0"/>
              <a:t>»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4556" y="1719897"/>
            <a:ext cx="1647183" cy="3000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350" b="1" dirty="0">
                <a:solidFill>
                  <a:srgbClr val="FF0000"/>
                </a:solidFill>
              </a:rPr>
              <a:t>Результат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6264" y="2452494"/>
            <a:ext cx="2701560" cy="692497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68,5% работающих женщин, имеющих детей дошкольного возраста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8380" y="5424100"/>
            <a:ext cx="2702494" cy="1169551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solidFill>
                  <a:srgbClr val="FF0000"/>
                </a:solidFill>
              </a:rPr>
              <a:t>Создано 5 тыс. мест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для детей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в возрасте до 3 лет в рамках поддержки негосударственных форм дошкольного образования 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8532440" y="2811843"/>
            <a:ext cx="0" cy="2943327"/>
          </a:xfrm>
          <a:prstGeom prst="line">
            <a:avLst/>
          </a:prstGeom>
          <a:solidFill>
            <a:srgbClr val="FFFFFF"/>
          </a:solidFill>
          <a:ln w="3810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cxnSp>
        <p:nvCxnSpPr>
          <p:cNvPr id="16" name="Прямая соединительная линия 15"/>
          <p:cNvCxnSpPr/>
          <p:nvPr/>
        </p:nvCxnSpPr>
        <p:spPr bwMode="auto">
          <a:xfrm>
            <a:off x="3275856" y="2875044"/>
            <a:ext cx="0" cy="2930220"/>
          </a:xfrm>
          <a:prstGeom prst="line">
            <a:avLst/>
          </a:prstGeom>
          <a:solidFill>
            <a:srgbClr val="FFFFFF"/>
          </a:solidFill>
          <a:ln w="38100" cap="flat" cmpd="sng" algn="ctr">
            <a:solidFill>
              <a:schemeClr val="tx1"/>
            </a:solidFill>
            <a:prstDash val="dash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17" name="TextBox 16"/>
          <p:cNvSpPr txBox="1"/>
          <p:nvPr/>
        </p:nvSpPr>
        <p:spPr>
          <a:xfrm>
            <a:off x="3527884" y="2452495"/>
            <a:ext cx="4622014" cy="6924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Предоставление субсидий на создание групп кратковременного пребывания детей дошкольного возраста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27884" y="3177257"/>
            <a:ext cx="4622014" cy="6924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Профессиональная подготовка по программам подготовки специалистов по присмотру и уходу ха детьми дошкольного возраста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27884" y="4628557"/>
            <a:ext cx="4622014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Утверждение базовых требований к уровню компетенций работников, оказывающих услуги по присмотру и уходу за детьми дошкольного возраста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28184" y="1664654"/>
            <a:ext cx="1921714" cy="5078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350" b="1" dirty="0">
                <a:solidFill>
                  <a:srgbClr val="FF0000"/>
                </a:solidFill>
              </a:rPr>
              <a:t>Ключевые мероприятия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27884" y="3898194"/>
            <a:ext cx="4622014" cy="6924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Возмещение нуждающимся семьям затрат  на получение услуг в группах кратковременного пребывания детей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29712" y="5424100"/>
            <a:ext cx="4622014" cy="49244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Разработка целевой модели оказания услуги по присмотру и уходу (кратковременного пребывания)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6264" y="3177257"/>
            <a:ext cx="2701560" cy="1092607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1426,1 тыс. воспитанников в возрасте до 3 лет, посещающих государственные и муниципальные дошкольные образовательные организации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0521" y="4235753"/>
            <a:ext cx="2727303" cy="1092607"/>
          </a:xfrm>
          <a:prstGeom prst="rect">
            <a:avLst/>
          </a:prstGeom>
          <a:gradFill flip="none" rotWithShape="1">
            <a:gsLst>
              <a:gs pos="0">
                <a:srgbClr val="0AB6BA">
                  <a:tint val="66000"/>
                  <a:satMod val="160000"/>
                </a:srgbClr>
              </a:gs>
              <a:gs pos="50000">
                <a:srgbClr val="0AB6BA">
                  <a:tint val="44500"/>
                  <a:satMod val="160000"/>
                </a:srgbClr>
              </a:gs>
              <a:gs pos="100000">
                <a:srgbClr val="0AB6BA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solidFill>
                  <a:schemeClr val="accent1">
                    <a:lumMod val="50000"/>
                  </a:schemeClr>
                </a:solidFill>
              </a:rPr>
              <a:t>Создано 255 тыс. мест для детей в возрасте до 3 лет, посещающих государственные и муниципальные дошкольные образовательные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218343166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780792" y="83560"/>
            <a:ext cx="7752023" cy="712269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16 </a:t>
            </a:r>
            <a:r>
              <a:rPr lang="ru-RU" sz="2400" b="1" dirty="0">
                <a:latin typeface="Georgia" panose="02040502050405020303" pitchFamily="18" charset="0"/>
              </a:rPr>
              <a:t>навыков, </a:t>
            </a:r>
            <a:r>
              <a:rPr lang="ru-RU" sz="2400" b="1" dirty="0" smtClean="0">
                <a:latin typeface="Georgia" panose="02040502050405020303" pitchFamily="18" charset="0"/>
              </a:rPr>
              <a:t>которыми </a:t>
            </a:r>
            <a:r>
              <a:rPr lang="ru-RU" sz="2400" b="1" dirty="0">
                <a:latin typeface="Georgia" panose="02040502050405020303" pitchFamily="18" charset="0"/>
              </a:rPr>
              <a:t>должны владеть ученики</a:t>
            </a:r>
            <a:r>
              <a:rPr lang="en-US" sz="2400" b="1" dirty="0">
                <a:latin typeface="Georgia" panose="02040502050405020303" pitchFamily="18" charset="0"/>
              </a:rPr>
              <a:t> </a:t>
            </a:r>
            <a:r>
              <a:rPr lang="ru-RU" sz="2400" b="1" dirty="0">
                <a:latin typeface="Georgia" panose="02040502050405020303" pitchFamily="18" charset="0"/>
              </a:rPr>
              <a:t>в</a:t>
            </a:r>
            <a:r>
              <a:rPr lang="en-US" sz="2400" b="1" dirty="0">
                <a:latin typeface="Georgia" panose="02040502050405020303" pitchFamily="18" charset="0"/>
              </a:rPr>
              <a:t> XXI</a:t>
            </a:r>
            <a:r>
              <a:rPr lang="ru-RU" sz="2400" b="1" dirty="0">
                <a:latin typeface="Georgia" panose="02040502050405020303" pitchFamily="18" charset="0"/>
              </a:rPr>
              <a:t> веке</a:t>
            </a:r>
            <a:endParaRPr lang="en-GB" sz="2400" b="1" dirty="0">
              <a:latin typeface="Georgia" panose="02040502050405020303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04685" y="865134"/>
            <a:ext cx="8104238" cy="5761808"/>
          </a:xfrm>
          <a:prstGeom prst="roundRect">
            <a:avLst/>
          </a:prstGeom>
          <a:noFill/>
          <a:ln w="177800">
            <a:solidFill>
              <a:srgbClr val="D4EE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80792" y="709379"/>
            <a:ext cx="8011206" cy="435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rgbClr val="185797"/>
                </a:solidFill>
              </a:rPr>
              <a:t>Навыки </a:t>
            </a:r>
            <a:r>
              <a:rPr lang="en-US" b="1" dirty="0">
                <a:solidFill>
                  <a:srgbClr val="185797"/>
                </a:solidFill>
              </a:rPr>
              <a:t>XXI</a:t>
            </a:r>
            <a:r>
              <a:rPr lang="ru-RU" b="1" dirty="0">
                <a:solidFill>
                  <a:srgbClr val="185797"/>
                </a:solidFill>
              </a:rPr>
              <a:t> века</a:t>
            </a:r>
            <a:endParaRPr lang="en-GB" b="1" dirty="0">
              <a:solidFill>
                <a:srgbClr val="185797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6" t="15345" r="15904" b="65305"/>
          <a:stretch/>
        </p:blipFill>
        <p:spPr>
          <a:xfrm>
            <a:off x="687760" y="1032900"/>
            <a:ext cx="8104238" cy="1388859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687760" y="1952623"/>
            <a:ext cx="3087839" cy="435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Базовые навыки</a:t>
            </a:r>
            <a:endParaRPr lang="en-US" sz="1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2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1600" dirty="0">
                <a:solidFill>
                  <a:srgbClr val="185797"/>
                </a:solidFill>
              </a:rPr>
              <a:t>Как ученики применяют ключевые </a:t>
            </a:r>
            <a:r>
              <a:rPr lang="en-US" sz="1600" dirty="0">
                <a:solidFill>
                  <a:srgbClr val="185797"/>
                </a:solidFill>
              </a:rPr>
              <a:t/>
            </a:r>
            <a:br>
              <a:rPr lang="en-US" sz="1600" dirty="0">
                <a:solidFill>
                  <a:srgbClr val="185797"/>
                </a:solidFill>
              </a:rPr>
            </a:br>
            <a:r>
              <a:rPr lang="ru-RU" sz="1600" dirty="0">
                <a:solidFill>
                  <a:srgbClr val="185797"/>
                </a:solidFill>
              </a:rPr>
              <a:t>навыки </a:t>
            </a:r>
            <a:r>
              <a:rPr lang="ru-RU" sz="1600" dirty="0" smtClean="0">
                <a:solidFill>
                  <a:srgbClr val="185797"/>
                </a:solidFill>
              </a:rPr>
              <a:t>в </a:t>
            </a:r>
            <a:r>
              <a:rPr lang="ru-RU" sz="1600" dirty="0">
                <a:solidFill>
                  <a:srgbClr val="185797"/>
                </a:solidFill>
              </a:rPr>
              <a:t>повседневной жизни</a:t>
            </a:r>
            <a:r>
              <a:rPr lang="en-SG" sz="1600" dirty="0">
                <a:solidFill>
                  <a:srgbClr val="185797"/>
                </a:solidFill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000" dirty="0">
                <a:solidFill>
                  <a:srgbClr val="185797"/>
                </a:solidFill>
              </a:rPr>
              <a:t> 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613898" y="1948546"/>
            <a:ext cx="2290331" cy="435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bg1"/>
                </a:solidFill>
              </a:rPr>
              <a:t>Компетенции</a:t>
            </a:r>
            <a:endParaRPr lang="en-US" sz="1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1600" dirty="0">
                <a:solidFill>
                  <a:srgbClr val="185797"/>
                </a:solidFill>
              </a:rPr>
              <a:t>Как ученики решают </a:t>
            </a:r>
            <a:r>
              <a:rPr lang="en-US" sz="1600" dirty="0">
                <a:solidFill>
                  <a:srgbClr val="185797"/>
                </a:solidFill>
              </a:rPr>
              <a:t/>
            </a:r>
            <a:br>
              <a:rPr lang="en-US" sz="1600" dirty="0">
                <a:solidFill>
                  <a:srgbClr val="185797"/>
                </a:solidFill>
              </a:rPr>
            </a:br>
            <a:r>
              <a:rPr lang="ru-RU" sz="1600" dirty="0">
                <a:solidFill>
                  <a:srgbClr val="185797"/>
                </a:solidFill>
              </a:rPr>
              <a:t>сложные задачи</a:t>
            </a:r>
            <a:endParaRPr lang="en-GB" sz="2000" dirty="0">
              <a:solidFill>
                <a:srgbClr val="185797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078219" y="1759648"/>
            <a:ext cx="2454596" cy="435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</a:rPr>
              <a:t>Личностные качества</a:t>
            </a:r>
            <a:endParaRPr lang="en-US" sz="1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GB" sz="1800" b="1" dirty="0">
              <a:solidFill>
                <a:srgbClr val="185797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1600" dirty="0">
                <a:solidFill>
                  <a:srgbClr val="185797"/>
                </a:solidFill>
              </a:rPr>
              <a:t>Как ученики решают задачи </a:t>
            </a:r>
            <a:r>
              <a:rPr lang="en-US" sz="1600" dirty="0">
                <a:solidFill>
                  <a:srgbClr val="185797"/>
                </a:solidFill>
              </a:rPr>
              <a:t/>
            </a:r>
            <a:br>
              <a:rPr lang="en-US" sz="1600" dirty="0">
                <a:solidFill>
                  <a:srgbClr val="185797"/>
                </a:solidFill>
              </a:rPr>
            </a:br>
            <a:r>
              <a:rPr lang="ru-RU" sz="1600" dirty="0">
                <a:solidFill>
                  <a:srgbClr val="185797"/>
                </a:solidFill>
              </a:rPr>
              <a:t>в изменяющихся условиях</a:t>
            </a:r>
            <a:endParaRPr lang="en-GB" sz="2000" dirty="0">
              <a:solidFill>
                <a:srgbClr val="185797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131840" y="6093296"/>
            <a:ext cx="2853181" cy="435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>
                <a:solidFill>
                  <a:srgbClr val="185797"/>
                </a:solidFill>
              </a:rPr>
              <a:t>Непрерывное образование</a:t>
            </a:r>
            <a:endParaRPr lang="en-GB" sz="2000" dirty="0">
              <a:solidFill>
                <a:srgbClr val="185797"/>
              </a:solidFill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900114" y="3414700"/>
            <a:ext cx="2448272" cy="3096344"/>
            <a:chOff x="1337913" y="3426594"/>
            <a:chExt cx="2150556" cy="2414269"/>
          </a:xfrm>
        </p:grpSpPr>
        <p:sp>
          <p:nvSpPr>
            <p:cNvPr id="4" name="Rounded Rectangle 3"/>
            <p:cNvSpPr/>
            <p:nvPr/>
          </p:nvSpPr>
          <p:spPr>
            <a:xfrm>
              <a:off x="1337913" y="3426594"/>
              <a:ext cx="2143542" cy="2414269"/>
            </a:xfrm>
            <a:prstGeom prst="roundRect">
              <a:avLst>
                <a:gd name="adj" fmla="val 4992"/>
              </a:avLst>
            </a:prstGeom>
            <a:solidFill>
              <a:srgbClr val="A442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42432" y="3532431"/>
              <a:ext cx="1738701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1. </a:t>
              </a:r>
              <a:r>
                <a:rPr lang="ru-RU" sz="1600" dirty="0">
                  <a:solidFill>
                    <a:schemeClr val="bg1"/>
                  </a:solidFill>
                </a:rPr>
                <a:t>Языковая грамотность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4716" y="3531002"/>
              <a:ext cx="414528" cy="2188464"/>
            </a:xfrm>
            <a:prstGeom prst="rect">
              <a:avLst/>
            </a:prstGeom>
          </p:spPr>
        </p:pic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1742431" y="3924371"/>
              <a:ext cx="1738701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2. </a:t>
              </a:r>
              <a:r>
                <a:rPr lang="ru-RU" sz="1600" dirty="0">
                  <a:solidFill>
                    <a:schemeClr val="bg1"/>
                  </a:solidFill>
                </a:rPr>
                <a:t>Математическая грамотность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1714067" y="4307574"/>
              <a:ext cx="1723944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3. </a:t>
              </a:r>
              <a:r>
                <a:rPr lang="ru-RU" sz="1600" dirty="0">
                  <a:solidFill>
                    <a:schemeClr val="bg1"/>
                  </a:solidFill>
                </a:rPr>
                <a:t>Естественно-научная 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1742431" y="4637825"/>
              <a:ext cx="1679832" cy="34413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4. </a:t>
              </a:r>
              <a:r>
                <a:rPr lang="ru-RU" sz="1600" dirty="0">
                  <a:solidFill>
                    <a:schemeClr val="bg1"/>
                  </a:solidFill>
                </a:rPr>
                <a:t>ИКТ-грамотность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1742433" y="5020510"/>
              <a:ext cx="1746036" cy="2738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5. </a:t>
              </a:r>
              <a:r>
                <a:rPr lang="ru-RU" sz="1600" dirty="0">
                  <a:solidFill>
                    <a:schemeClr val="bg1"/>
                  </a:solidFill>
                </a:rPr>
                <a:t>Финансовая  грамотность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1742432" y="5511762"/>
              <a:ext cx="1701924" cy="10385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6. </a:t>
              </a:r>
              <a:r>
                <a:rPr lang="ru-RU" sz="1600" dirty="0">
                  <a:solidFill>
                    <a:schemeClr val="bg1"/>
                  </a:solidFill>
                </a:rPr>
                <a:t>Культурная и гражданская  грамотность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3447628" y="3414700"/>
            <a:ext cx="2428828" cy="2304256"/>
            <a:chOff x="3664664" y="3425685"/>
            <a:chExt cx="2220732" cy="1771958"/>
          </a:xfrm>
        </p:grpSpPr>
        <p:sp>
          <p:nvSpPr>
            <p:cNvPr id="35" name="Rounded Rectangle 34"/>
            <p:cNvSpPr/>
            <p:nvPr/>
          </p:nvSpPr>
          <p:spPr>
            <a:xfrm>
              <a:off x="3664664" y="3425685"/>
              <a:ext cx="2143542" cy="1771958"/>
            </a:xfrm>
            <a:prstGeom prst="roundRect">
              <a:avLst>
                <a:gd name="adj" fmla="val 4992"/>
              </a:avLst>
            </a:prstGeom>
            <a:solidFill>
              <a:srgbClr val="F78F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4081557" y="3509047"/>
              <a:ext cx="1803839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7. </a:t>
              </a:r>
              <a:r>
                <a:rPr lang="ru-RU" sz="1600" dirty="0">
                  <a:solidFill>
                    <a:schemeClr val="bg1"/>
                  </a:solidFill>
                </a:rPr>
                <a:t>Критическое мышление</a:t>
              </a:r>
              <a:r>
                <a:rPr lang="en-SG" sz="1600" dirty="0">
                  <a:solidFill>
                    <a:schemeClr val="bg1"/>
                  </a:solidFill>
                </a:rPr>
                <a:t>/ </a:t>
              </a:r>
              <a:endParaRPr lang="ru-RU" sz="1600" dirty="0">
                <a:solidFill>
                  <a:schemeClr val="bg1"/>
                </a:solidFill>
              </a:endParaRPr>
            </a:p>
            <a:p>
              <a:pPr marL="0" indent="0">
                <a:spcBef>
                  <a:spcPts val="0"/>
                </a:spcBef>
                <a:buNone/>
              </a:pPr>
              <a:r>
                <a:rPr lang="ru-RU" sz="1600" dirty="0">
                  <a:solidFill>
                    <a:schemeClr val="bg1"/>
                  </a:solidFill>
                </a:rPr>
                <a:t>решение проблем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4081557" y="3932183"/>
              <a:ext cx="1640461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8. </a:t>
              </a:r>
              <a:r>
                <a:rPr lang="ru-RU" sz="1600" dirty="0">
                  <a:solidFill>
                    <a:schemeClr val="bg1"/>
                  </a:solidFill>
                </a:rPr>
                <a:t>Креативность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4055248" y="4282046"/>
              <a:ext cx="1752958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9. </a:t>
              </a:r>
              <a:r>
                <a:rPr lang="ru-RU" sz="1600" dirty="0">
                  <a:solidFill>
                    <a:schemeClr val="bg1"/>
                  </a:solidFill>
                </a:rPr>
                <a:t>Коммуникация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4043886" y="4694739"/>
              <a:ext cx="1777875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10. </a:t>
              </a:r>
              <a:r>
                <a:rPr lang="ru-RU" sz="1600" dirty="0">
                  <a:solidFill>
                    <a:schemeClr val="bg1"/>
                  </a:solidFill>
                </a:rPr>
                <a:t>Сотрудничество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505" y="3475490"/>
              <a:ext cx="414528" cy="1520952"/>
            </a:xfrm>
            <a:prstGeom prst="rect">
              <a:avLst/>
            </a:prstGeom>
          </p:spPr>
        </p:pic>
      </p:grpSp>
      <p:grpSp>
        <p:nvGrpSpPr>
          <p:cNvPr id="12" name="Group 55"/>
          <p:cNvGrpSpPr/>
          <p:nvPr/>
        </p:nvGrpSpPr>
        <p:grpSpPr>
          <a:xfrm>
            <a:off x="5933899" y="3414700"/>
            <a:ext cx="3005058" cy="3096344"/>
            <a:chOff x="5705545" y="3426594"/>
            <a:chExt cx="2300534" cy="2414269"/>
          </a:xfrm>
        </p:grpSpPr>
        <p:sp>
          <p:nvSpPr>
            <p:cNvPr id="46" name="Rounded Rectangle 45"/>
            <p:cNvSpPr/>
            <p:nvPr/>
          </p:nvSpPr>
          <p:spPr>
            <a:xfrm>
              <a:off x="5705545" y="3426594"/>
              <a:ext cx="2143542" cy="2414269"/>
            </a:xfrm>
            <a:prstGeom prst="roundRect">
              <a:avLst>
                <a:gd name="adj" fmla="val 4992"/>
              </a:avLst>
            </a:prstGeom>
            <a:solidFill>
              <a:srgbClr val="019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6203130" y="3542057"/>
              <a:ext cx="1802949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 smtClean="0">
                  <a:solidFill>
                    <a:schemeClr val="bg1"/>
                  </a:solidFill>
                </a:rPr>
                <a:t>11.</a:t>
              </a:r>
              <a:r>
                <a:rPr lang="ru-RU" sz="1600" dirty="0" smtClean="0">
                  <a:solidFill>
                    <a:schemeClr val="bg1"/>
                  </a:solidFill>
                </a:rPr>
                <a:t>Любознательность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6203129" y="3922551"/>
              <a:ext cx="1623863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 smtClean="0">
                  <a:solidFill>
                    <a:schemeClr val="bg1"/>
                  </a:solidFill>
                </a:rPr>
                <a:t>12.</a:t>
              </a:r>
              <a:r>
                <a:rPr lang="ru-RU" sz="1600" dirty="0" smtClean="0">
                  <a:solidFill>
                    <a:schemeClr val="bg1"/>
                  </a:solidFill>
                </a:rPr>
                <a:t>Инициативность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6203130" y="4281136"/>
              <a:ext cx="1623863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13. </a:t>
              </a:r>
              <a:r>
                <a:rPr lang="ru-RU" sz="1600" dirty="0">
                  <a:solidFill>
                    <a:schemeClr val="bg1"/>
                  </a:solidFill>
                </a:rPr>
                <a:t>Упорство/</a:t>
              </a:r>
            </a:p>
            <a:p>
              <a:pPr marL="0" indent="0">
                <a:spcBef>
                  <a:spcPts val="0"/>
                </a:spcBef>
                <a:buNone/>
              </a:pPr>
              <a:r>
                <a:rPr lang="ru-RU" sz="1600" dirty="0">
                  <a:solidFill>
                    <a:schemeClr val="bg1"/>
                  </a:solidFill>
                </a:rPr>
                <a:t>настойчивость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51" name="Content Placeholder 2"/>
            <p:cNvSpPr txBox="1">
              <a:spLocks/>
            </p:cNvSpPr>
            <p:nvPr/>
          </p:nvSpPr>
          <p:spPr>
            <a:xfrm>
              <a:off x="6218853" y="4636005"/>
              <a:ext cx="1630233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14.</a:t>
              </a:r>
              <a:r>
                <a:rPr lang="ru-RU" sz="1600" dirty="0">
                  <a:solidFill>
                    <a:schemeClr val="bg1"/>
                  </a:solidFill>
                </a:rPr>
                <a:t> Приспособляемость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6225223" y="4981962"/>
              <a:ext cx="1623863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15. </a:t>
              </a:r>
              <a:r>
                <a:rPr lang="ru-RU" sz="1600" dirty="0">
                  <a:solidFill>
                    <a:schemeClr val="bg1"/>
                  </a:solidFill>
                </a:rPr>
                <a:t>Лидерство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6229305" y="5388223"/>
              <a:ext cx="1564027" cy="349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en-SG" sz="1600" dirty="0">
                  <a:solidFill>
                    <a:schemeClr val="bg1"/>
                  </a:solidFill>
                </a:rPr>
                <a:t>16. </a:t>
              </a:r>
              <a:r>
                <a:rPr lang="ru-RU" sz="1600" dirty="0">
                  <a:solidFill>
                    <a:schemeClr val="bg1"/>
                  </a:solidFill>
                </a:rPr>
                <a:t>Социо-культурная осведомленность</a:t>
              </a:r>
              <a:endParaRPr lang="en-SG" sz="1600" dirty="0">
                <a:solidFill>
                  <a:schemeClr val="bg1"/>
                </a:solidFill>
              </a:endParaRPr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9102" y="3497095"/>
              <a:ext cx="432816" cy="2282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110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6DD5D3DA-CFA5-4CE6-B4AC-38774799A4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39" b="7482"/>
          <a:stretch/>
        </p:blipFill>
        <p:spPr>
          <a:xfrm>
            <a:off x="0" y="0"/>
            <a:ext cx="9144000" cy="7257668"/>
          </a:xfrm>
          <a:prstGeom prst="rect">
            <a:avLst/>
          </a:prstGeom>
        </p:spPr>
      </p:pic>
      <p:sp>
        <p:nvSpPr>
          <p:cNvPr id="7" name="Pentagon 70">
            <a:extLst>
              <a:ext uri="{FF2B5EF4-FFF2-40B4-BE49-F238E27FC236}">
                <a16:creationId xmlns="" xmlns:a16="http://schemas.microsoft.com/office/drawing/2014/main" id="{6F6C5DE1-3FB6-487F-8865-83BAEF4A8532}"/>
              </a:ext>
            </a:extLst>
          </p:cNvPr>
          <p:cNvSpPr/>
          <p:nvPr/>
        </p:nvSpPr>
        <p:spPr>
          <a:xfrm>
            <a:off x="3059833" y="1716995"/>
            <a:ext cx="3096344" cy="3260499"/>
          </a:xfrm>
          <a:prstGeom prst="homePlate">
            <a:avLst>
              <a:gd name="adj" fmla="val 20618"/>
            </a:avLst>
          </a:prstGeom>
          <a:solidFill>
            <a:srgbClr val="7030A0"/>
          </a:solidFill>
          <a:ln w="762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НАСТОЯЩЕЕ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Pentagon 70">
            <a:extLst>
              <a:ext uri="{FF2B5EF4-FFF2-40B4-BE49-F238E27FC236}">
                <a16:creationId xmlns="" xmlns:a16="http://schemas.microsoft.com/office/drawing/2014/main" id="{B8B7A474-C221-4F89-B7EE-0AF74B2F921A}"/>
              </a:ext>
            </a:extLst>
          </p:cNvPr>
          <p:cNvSpPr/>
          <p:nvPr/>
        </p:nvSpPr>
        <p:spPr>
          <a:xfrm>
            <a:off x="323528" y="1716995"/>
            <a:ext cx="2540817" cy="3260499"/>
          </a:xfrm>
          <a:prstGeom prst="homePlate">
            <a:avLst>
              <a:gd name="adj" fmla="val 20618"/>
            </a:avLst>
          </a:prstGeom>
          <a:solidFill>
            <a:srgbClr val="7030A0"/>
          </a:solidFill>
          <a:ln w="762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ПРОШЛОЕ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Pentagon 70">
            <a:extLst>
              <a:ext uri="{FF2B5EF4-FFF2-40B4-BE49-F238E27FC236}">
                <a16:creationId xmlns="" xmlns:a16="http://schemas.microsoft.com/office/drawing/2014/main" id="{367DA7DE-F8D4-4DD5-A8A7-FECD1B155176}"/>
              </a:ext>
            </a:extLst>
          </p:cNvPr>
          <p:cNvSpPr/>
          <p:nvPr/>
        </p:nvSpPr>
        <p:spPr>
          <a:xfrm>
            <a:off x="6351663" y="1716995"/>
            <a:ext cx="2540817" cy="3260499"/>
          </a:xfrm>
          <a:prstGeom prst="homePlate">
            <a:avLst>
              <a:gd name="adj" fmla="val 20618"/>
            </a:avLst>
          </a:prstGeom>
          <a:solidFill>
            <a:srgbClr val="7030A0"/>
          </a:solidFill>
          <a:ln w="762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БУДУЩЕЕ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31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Навыки будущего: ключевые типы грамотности и базовые навыки 21 века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• </a:t>
            </a:r>
            <a:r>
              <a:rPr lang="ru-RU" sz="3200" dirty="0" smtClean="0"/>
              <a:t>Грамотности 21 века: </a:t>
            </a:r>
          </a:p>
          <a:p>
            <a:r>
              <a:rPr lang="ru-RU" sz="3200" dirty="0" smtClean="0"/>
              <a:t>понимание глобальных проблем, </a:t>
            </a:r>
          </a:p>
          <a:p>
            <a:r>
              <a:rPr lang="ru-RU" sz="3200" dirty="0" smtClean="0"/>
              <a:t>навыки управления своим здоровьем, </a:t>
            </a:r>
          </a:p>
          <a:p>
            <a:r>
              <a:rPr lang="ru-RU" sz="3200" dirty="0" smtClean="0"/>
              <a:t>понимание принципов работы общества, </a:t>
            </a:r>
          </a:p>
          <a:p>
            <a:r>
              <a:rPr lang="ru-RU" sz="3200" dirty="0" smtClean="0"/>
              <a:t>умение заботиться об окружающей среде, </a:t>
            </a:r>
          </a:p>
          <a:p>
            <a:r>
              <a:rPr lang="ru-RU" sz="3200" dirty="0" smtClean="0"/>
              <a:t>финансовая грамотность и пр.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НАДПРОФЕССИОНАЛЬНЫЕ </a:t>
            </a:r>
            <a:br>
              <a:rPr lang="ru-RU" b="1" dirty="0" smtClean="0"/>
            </a:br>
            <a:r>
              <a:rPr lang="ru-RU" b="1" dirty="0" smtClean="0"/>
              <a:t>НАВЫКИ И УМЕНИЯ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Умение управлять проектами и процессами. </a:t>
            </a:r>
          </a:p>
          <a:p>
            <a:r>
              <a:rPr lang="ru-RU" sz="2800" dirty="0" smtClean="0"/>
              <a:t>Работа в режиме высокой неопределенности и быстрой смены условий задач </a:t>
            </a:r>
          </a:p>
          <a:p>
            <a:r>
              <a:rPr lang="ru-RU" sz="2800" dirty="0" smtClean="0"/>
              <a:t>Способность </a:t>
            </a:r>
            <a:r>
              <a:rPr lang="ru-RU" sz="2800" dirty="0"/>
              <a:t>учиться, разучиваться и переучиваться в течение жизни </a:t>
            </a:r>
          </a:p>
          <a:p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388424" cy="5039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75" y="5162530"/>
            <a:ext cx="8858250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en-US" sz="2800" b="1" dirty="0">
                <a:latin typeface="Georgia" pitchFamily="18" charset="0"/>
              </a:rPr>
              <a:t>“</a:t>
            </a:r>
            <a:r>
              <a:rPr lang="ru-RU" altLang="en-US" sz="2800" b="1" dirty="0">
                <a:latin typeface="Georgia" pitchFamily="18" charset="0"/>
              </a:rPr>
              <a:t>Качество ни одной системы</a:t>
            </a:r>
            <a:r>
              <a:rPr lang="en-US" altLang="en-US" sz="2800" b="1" dirty="0">
                <a:latin typeface="Georgia" pitchFamily="18" charset="0"/>
              </a:rPr>
              <a:t> </a:t>
            </a:r>
            <a:r>
              <a:rPr lang="ru-RU" altLang="en-US" sz="2800" b="1" dirty="0">
                <a:latin typeface="Georgia" pitchFamily="18" charset="0"/>
              </a:rPr>
              <a:t>образования </a:t>
            </a:r>
            <a:r>
              <a:rPr lang="en-US" altLang="en-US" sz="2800" b="1" dirty="0">
                <a:latin typeface="Georgia" pitchFamily="18" charset="0"/>
              </a:rPr>
              <a:t/>
            </a:r>
            <a:br>
              <a:rPr lang="en-US" altLang="en-US" sz="2800" b="1" dirty="0">
                <a:latin typeface="Georgia" pitchFamily="18" charset="0"/>
              </a:rPr>
            </a:br>
            <a:r>
              <a:rPr lang="ru-RU" altLang="en-US" sz="2800" b="1" dirty="0">
                <a:latin typeface="Georgia" pitchFamily="18" charset="0"/>
              </a:rPr>
              <a:t>не может</a:t>
            </a:r>
            <a:r>
              <a:rPr lang="en-US" altLang="en-US" sz="2800" b="1" dirty="0">
                <a:latin typeface="Georgia" pitchFamily="18" charset="0"/>
              </a:rPr>
              <a:t> </a:t>
            </a:r>
            <a:r>
              <a:rPr lang="ru-RU" altLang="en-US" sz="2800" b="1" dirty="0">
                <a:latin typeface="Georgia" pitchFamily="18" charset="0"/>
              </a:rPr>
              <a:t>превышать качество её учителей</a:t>
            </a:r>
            <a:r>
              <a:rPr lang="en-US" altLang="en-US" sz="2800" b="1" dirty="0">
                <a:latin typeface="Georgia" pitchFamily="18" charset="0"/>
              </a:rPr>
              <a:t>.” </a:t>
            </a:r>
            <a:endParaRPr lang="en-SG" sz="2800" dirty="0"/>
          </a:p>
          <a:p>
            <a:pPr algn="r"/>
            <a:endParaRPr lang="en-SG" dirty="0"/>
          </a:p>
          <a:p>
            <a:pPr algn="r" eaLnBrk="1" hangingPunct="1">
              <a:buFont typeface="Arial" pitchFamily="34" charset="0"/>
              <a:buNone/>
            </a:pPr>
            <a:r>
              <a:rPr lang="en-US" altLang="en-US" sz="1500" b="1" i="1" dirty="0"/>
              <a:t>- </a:t>
            </a:r>
            <a:r>
              <a:rPr lang="ru-RU" altLang="en-US" sz="1500" b="1" i="1" dirty="0"/>
              <a:t>Отчет </a:t>
            </a:r>
            <a:r>
              <a:rPr lang="en-US" altLang="en-US" sz="1500" b="1" i="1" dirty="0"/>
              <a:t>McKinsey, 2007</a:t>
            </a:r>
          </a:p>
          <a:p>
            <a:pPr algn="r"/>
            <a:endParaRPr lang="en-SG" sz="1200" dirty="0"/>
          </a:p>
          <a:p>
            <a:endParaRPr lang="en-SG" dirty="0"/>
          </a:p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99219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4" algn="ctr" rtl="0">
              <a:lnSpc>
                <a:spcPts val="3000"/>
              </a:lnSpc>
              <a:spcBef>
                <a:spcPct val="0"/>
              </a:spcBef>
            </a:pPr>
            <a:r>
              <a:rPr lang="ru-RU" altLang="ru-RU" sz="3200" b="1" dirty="0" smtClean="0"/>
              <a:t>«Педагог – ключевая фигура реформирования образования»</a:t>
            </a:r>
            <a:br>
              <a:rPr lang="ru-RU" altLang="ru-RU" sz="3200" b="1" dirty="0" smtClean="0"/>
            </a:br>
            <a:endParaRPr lang="ru-RU" altLang="ru-RU" sz="3200" b="1" dirty="0" smtClean="0">
              <a:solidFill>
                <a:srgbClr val="105766"/>
              </a:solidFill>
            </a:endParaRPr>
          </a:p>
        </p:txBody>
      </p:sp>
      <p:pic>
        <p:nvPicPr>
          <p:cNvPr id="5124" name="Picture 4" descr="i?id=df994d38133f33116027cc5e936aae5e-95-144&amp;n=2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557338"/>
            <a:ext cx="2935287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851275" y="2636838"/>
            <a:ext cx="4572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2800" dirty="0"/>
              <a:t>В деле обучения и </a:t>
            </a:r>
          </a:p>
          <a:p>
            <a:r>
              <a:rPr lang="ru-RU" altLang="ru-RU" sz="2800" dirty="0"/>
              <a:t>воспитания, во всем </a:t>
            </a:r>
          </a:p>
          <a:p>
            <a:r>
              <a:rPr lang="ru-RU" altLang="ru-RU" sz="2800" dirty="0"/>
              <a:t>школьном деле ничего </a:t>
            </a:r>
          </a:p>
          <a:p>
            <a:r>
              <a:rPr lang="ru-RU" altLang="ru-RU" sz="2800" dirty="0"/>
              <a:t>нельзя улучшить, минуя </a:t>
            </a:r>
          </a:p>
          <a:p>
            <a:r>
              <a:rPr lang="ru-RU" altLang="ru-RU" sz="2800" dirty="0"/>
              <a:t>голову </a:t>
            </a:r>
            <a:r>
              <a:rPr lang="ru-RU" altLang="ru-RU" sz="2800" dirty="0" smtClean="0"/>
              <a:t>учителя. </a:t>
            </a:r>
            <a:endParaRPr lang="ru-RU" altLang="ru-RU" sz="2800" dirty="0"/>
          </a:p>
          <a:p>
            <a:endParaRPr lang="ru-RU" altLang="ru-RU" sz="2800" dirty="0"/>
          </a:p>
          <a:p>
            <a:pPr algn="r"/>
            <a:r>
              <a:rPr lang="ru-RU" altLang="ru-RU" dirty="0"/>
              <a:t> </a:t>
            </a:r>
            <a:r>
              <a:rPr lang="ru-RU" altLang="ru-RU" sz="2000" dirty="0"/>
              <a:t>Константин Дмитриевич Ушинский.</a:t>
            </a:r>
          </a:p>
        </p:txBody>
      </p:sp>
    </p:spTree>
    <p:extLst>
      <p:ext uri="{BB962C8B-B14F-4D97-AF65-F5344CB8AC3E}">
        <p14:creationId xmlns:p14="http://schemas.microsoft.com/office/powerpoint/2010/main" val="36011953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5201"/>
            <a:ext cx="7467600" cy="1143000"/>
          </a:xfrm>
        </p:spPr>
        <p:txBody>
          <a:bodyPr/>
          <a:lstStyle/>
          <a:p>
            <a:r>
              <a:rPr lang="ru-RU" dirty="0" smtClean="0"/>
              <a:t>Необходимые навыки учителей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Гибкость, открытость, готовность принимать (и создавать) новое </a:t>
            </a:r>
            <a:r>
              <a:rPr lang="ru-RU" sz="2800" dirty="0" smtClean="0"/>
              <a:t> </a:t>
            </a:r>
            <a:endParaRPr lang="ru-RU" sz="2800" dirty="0" smtClean="0"/>
          </a:p>
          <a:p>
            <a:r>
              <a:rPr lang="ru-RU" sz="2800" dirty="0" smtClean="0"/>
              <a:t>Смешанная (</a:t>
            </a:r>
            <a:r>
              <a:rPr lang="ru-RU" sz="2800" dirty="0" err="1" smtClean="0"/>
              <a:t>blended</a:t>
            </a:r>
            <a:r>
              <a:rPr lang="ru-RU" sz="2800" dirty="0" smtClean="0"/>
              <a:t>) педагогика </a:t>
            </a:r>
          </a:p>
          <a:p>
            <a:r>
              <a:rPr lang="ru-RU" sz="2800" dirty="0" smtClean="0"/>
              <a:t>Педагогика, поддерживающая сотрудничество между учениками (команды, проекты), с учителями и внешними агентами, в т.ч. обучение через совместное исследование из позиции «старшего, но равного»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5201"/>
            <a:ext cx="7467600" cy="1143000"/>
          </a:xfrm>
        </p:spPr>
        <p:txBody>
          <a:bodyPr/>
          <a:lstStyle/>
          <a:p>
            <a:r>
              <a:rPr lang="ru-RU" dirty="0" smtClean="0"/>
              <a:t>Необходимые навыки учителей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Игрофикация</a:t>
            </a:r>
            <a:r>
              <a:rPr lang="ru-RU" sz="2800" dirty="0" smtClean="0"/>
              <a:t> </a:t>
            </a:r>
            <a:r>
              <a:rPr lang="ru-RU" sz="2800" dirty="0" smtClean="0"/>
              <a:t>образования: </a:t>
            </a:r>
          </a:p>
          <a:p>
            <a:pPr marL="0" indent="0">
              <a:buNone/>
            </a:pPr>
            <a:r>
              <a:rPr lang="ru-RU" sz="2800" dirty="0" smtClean="0"/>
              <a:t>• разработка игр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• </a:t>
            </a:r>
            <a:r>
              <a:rPr lang="ru-RU" sz="2800" dirty="0" err="1" smtClean="0"/>
              <a:t>игропедагогика</a:t>
            </a:r>
            <a:r>
              <a:rPr lang="ru-RU" sz="2800" dirty="0" smtClean="0"/>
              <a:t>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• </a:t>
            </a:r>
            <a:r>
              <a:rPr lang="ru-RU" sz="2800" dirty="0" smtClean="0"/>
              <a:t>учитель действует как NPC в игре </a:t>
            </a:r>
          </a:p>
          <a:p>
            <a:r>
              <a:rPr lang="ru-RU" sz="2800" dirty="0" err="1" smtClean="0"/>
              <a:t>Менторство</a:t>
            </a:r>
            <a:r>
              <a:rPr lang="ru-RU" sz="2800" dirty="0" smtClean="0"/>
              <a:t> и </a:t>
            </a:r>
            <a:r>
              <a:rPr lang="ru-RU" sz="2800" dirty="0" err="1" smtClean="0"/>
              <a:t>коучинг</a:t>
            </a:r>
            <a:r>
              <a:rPr lang="ru-RU" sz="2800" dirty="0" smtClean="0"/>
              <a:t> (на основе целей ученика) </a:t>
            </a:r>
          </a:p>
        </p:txBody>
      </p:sp>
    </p:spTree>
    <p:extLst>
      <p:ext uri="{BB962C8B-B14F-4D97-AF65-F5344CB8AC3E}">
        <p14:creationId xmlns:p14="http://schemas.microsoft.com/office/powerpoint/2010/main" val="38731162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Необходимые навыки учителей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Предпринимательство (в образовании и внутри учебных проектов) </a:t>
            </a:r>
          </a:p>
          <a:p>
            <a:r>
              <a:rPr lang="ru-RU" sz="2800" dirty="0" smtClean="0"/>
              <a:t>Обучение исследованию / решению проблем </a:t>
            </a:r>
          </a:p>
          <a:p>
            <a:r>
              <a:rPr lang="ru-RU" sz="2800" dirty="0" smtClean="0"/>
              <a:t>Проектно-ориентированное образование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229600" cy="100965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Ожидания от учителя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1628800"/>
            <a:ext cx="82296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dirty="0" smtClean="0"/>
              <a:t>Готовность к переменам</a:t>
            </a:r>
          </a:p>
          <a:p>
            <a:pPr eaLnBrk="1" hangingPunct="1"/>
            <a:r>
              <a:rPr lang="ru-RU" altLang="ru-RU" sz="2800" dirty="0" smtClean="0"/>
              <a:t>Мобильность</a:t>
            </a:r>
          </a:p>
          <a:p>
            <a:pPr eaLnBrk="1" hangingPunct="1"/>
            <a:r>
              <a:rPr lang="ru-RU" altLang="ru-RU" sz="2800" dirty="0" smtClean="0"/>
              <a:t>Способность к нестандартным трудовым действиям</a:t>
            </a:r>
          </a:p>
          <a:p>
            <a:pPr eaLnBrk="1" hangingPunct="1"/>
            <a:r>
              <a:rPr lang="ru-RU" altLang="ru-RU" sz="2800" dirty="0" smtClean="0"/>
              <a:t>Ответственность и самостоятельность в принятии решений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8092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Успехов!</a:t>
            </a:r>
            <a:endParaRPr lang="ru-RU" sz="7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altLang="ru-RU" b="1" smtClean="0">
                <a:solidFill>
                  <a:schemeClr val="accent2"/>
                </a:solidFill>
              </a:rPr>
              <a:t>В заключение ….</a:t>
            </a:r>
          </a:p>
        </p:txBody>
      </p:sp>
      <p:sp>
        <p:nvSpPr>
          <p:cNvPr id="48131" name="Содержимое 2"/>
          <p:cNvSpPr>
            <a:spLocks noGrp="1"/>
          </p:cNvSpPr>
          <p:nvPr>
            <p:ph idx="4294967295"/>
          </p:nvPr>
        </p:nvSpPr>
        <p:spPr>
          <a:xfrm>
            <a:off x="0" y="1557338"/>
            <a:ext cx="8229600" cy="45688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Ничто не является хорошим или плохим, все зависит от того, 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как мы смотрим на вещи.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endParaRPr lang="ru-RU" altLang="ru-RU" sz="2400" b="1" smtClean="0">
              <a:solidFill>
                <a:srgbClr val="FF0000"/>
              </a:solidFill>
            </a:endParaRP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00B050"/>
                </a:solidFill>
              </a:rPr>
              <a:t>В любой ситуации выбор всегда за вами. 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00B050"/>
                </a:solidFill>
              </a:rPr>
              <a:t>Вы либо гуляете под дождем, 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00B050"/>
                </a:solidFill>
              </a:rPr>
              <a:t>либо просто под ним мокнете.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endParaRPr lang="ru-RU" altLang="ru-RU" sz="2400" b="1" i="1" smtClean="0">
              <a:solidFill>
                <a:srgbClr val="92D050"/>
              </a:solidFill>
            </a:endParaRP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000000"/>
                </a:solidFill>
              </a:rPr>
              <a:t>Жизнь на 10% состоит из того, 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000000"/>
                </a:solidFill>
              </a:rPr>
              <a:t>что с нами происходит, 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000000"/>
                </a:solidFill>
              </a:rPr>
              <a:t>а на 90% - из того, </a:t>
            </a:r>
          </a:p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ru-RU" sz="2400" b="1" i="1" smtClean="0">
                <a:solidFill>
                  <a:srgbClr val="000000"/>
                </a:solidFill>
              </a:rPr>
              <a:t>как мы на это реагируем.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altLang="ru-RU" sz="2400" b="1" i="1" smtClean="0">
              <a:solidFill>
                <a:srgbClr val="92D050"/>
              </a:solidFill>
            </a:endParaRPr>
          </a:p>
          <a:p>
            <a:pPr eaLnBrk="1" hangingPunct="1"/>
            <a:endParaRPr lang="ru-RU" altLang="ru-RU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144096" y="1856"/>
          <a:ext cx="893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think-cell Slide" r:id="rId22" imgW="360" imgH="360" progId="">
                  <p:embed/>
                </p:oleObj>
              </mc:Choice>
              <mc:Fallback>
                <p:oleObj name="think-cell Slide" r:id="rId22" imgW="360" imgH="3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4096" y="1856"/>
                        <a:ext cx="893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McK 5. Source"/>
          <p:cNvSpPr>
            <a:spLocks noChangeArrowheads="1"/>
          </p:cNvSpPr>
          <p:nvPr/>
        </p:nvSpPr>
        <p:spPr bwMode="auto">
          <a:xfrm>
            <a:off x="1304425" y="6526865"/>
            <a:ext cx="4849820" cy="2872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t">
            <a:spAutoFit/>
          </a:bodyPr>
          <a:lstStyle/>
          <a:p>
            <a:pPr marL="575373" indent="-575373" defTabSz="911520"/>
            <a:r>
              <a:rPr lang="en-US" sz="918" dirty="0">
                <a:solidFill>
                  <a:srgbClr val="1A1A1A"/>
                </a:solidFill>
                <a:ea typeface="ヒラギノ角ゴ Pro W3" charset="0"/>
                <a:cs typeface="ヒラギノ角ゴ Pro W3" charset="0"/>
              </a:rPr>
              <a:t>SOURCE:	Press reports; McKinsey Global Institute analysis</a:t>
            </a:r>
          </a:p>
          <a:p>
            <a:pPr marL="575373" indent="-575373" defTabSz="911520"/>
            <a:endParaRPr lang="en-US" sz="918" dirty="0">
              <a:solidFill>
                <a:srgbClr val="1A1A1A"/>
              </a:solidFill>
              <a:ea typeface="ヒラギノ角ゴ Pro W3" charset="0"/>
              <a:cs typeface="ヒラギノ角ゴ Pro W3" charset="0"/>
            </a:endParaRPr>
          </a:p>
        </p:txBody>
      </p:sp>
      <p:sp>
        <p:nvSpPr>
          <p:cNvPr id="19" name="McK 3. Unit of measure"/>
          <p:cNvSpPr txBox="1">
            <a:spLocks noChangeArrowheads="1"/>
          </p:cNvSpPr>
          <p:nvPr/>
        </p:nvSpPr>
        <p:spPr bwMode="auto">
          <a:xfrm>
            <a:off x="4337483" y="1185417"/>
            <a:ext cx="4694950" cy="177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noAutofit/>
          </a:bodyPr>
          <a:lstStyle>
            <a:defPPr>
              <a:defRPr lang="en-US"/>
            </a:defPPr>
            <a:lvl1pPr defTabSz="895350">
              <a:defRPr baseline="0">
                <a:solidFill>
                  <a:srgbClr val="808080"/>
                </a:solidFill>
                <a:latin typeface="+mn-lt"/>
              </a:defRPr>
            </a:lvl1pPr>
            <a:lvl2pPr marL="447675" defTabSz="895350">
              <a:defRPr sz="2400"/>
            </a:lvl2pPr>
            <a:lvl3pPr marL="895350" defTabSz="895350">
              <a:defRPr sz="2400"/>
            </a:lvl3pPr>
            <a:lvl4pPr marL="1344613" defTabSz="895350">
              <a:defRPr sz="2400"/>
            </a:lvl4pPr>
            <a:lvl5pPr marL="1792288" defTabSz="895350">
              <a:defRPr sz="2400"/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/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/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/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/>
            </a:lvl9pPr>
          </a:lstStyle>
          <a:p>
            <a:pPr>
              <a:spcBef>
                <a:spcPts val="600"/>
              </a:spcBef>
            </a:pPr>
            <a:r>
              <a:rPr lang="ru-RU" sz="1837" b="1" dirty="0">
                <a:solidFill>
                  <a:srgbClr val="1A1A1A"/>
                </a:solidFill>
                <a:latin typeface="Georgia" panose="02040502050405020303" pitchFamily="18" charset="0"/>
              </a:rPr>
              <a:t>ВРЕМЯ, КОТОРОЕ ПОТРЕБОВАЛОСЬ, </a:t>
            </a:r>
            <a:br>
              <a:rPr lang="ru-RU" sz="1837" b="1" dirty="0">
                <a:solidFill>
                  <a:srgbClr val="1A1A1A"/>
                </a:solidFill>
                <a:latin typeface="Georgia" panose="02040502050405020303" pitchFamily="18" charset="0"/>
              </a:rPr>
            </a:br>
            <a:r>
              <a:rPr lang="ru-RU" sz="1837" b="1" dirty="0">
                <a:solidFill>
                  <a:srgbClr val="1A1A1A"/>
                </a:solidFill>
                <a:latin typeface="Georgia" panose="02040502050405020303" pitchFamily="18" charset="0"/>
              </a:rPr>
              <a:t>ЧТОБЫ </a:t>
            </a:r>
            <a:r>
              <a:rPr lang="ru-RU" sz="1837" b="1" dirty="0" smtClean="0">
                <a:solidFill>
                  <a:srgbClr val="1A1A1A"/>
                </a:solidFill>
                <a:latin typeface="Georgia" panose="02040502050405020303" pitchFamily="18" charset="0"/>
              </a:rPr>
              <a:t>ЗАВОЕВАТЬ </a:t>
            </a:r>
            <a:r>
              <a:rPr lang="ru-RU" sz="1837" b="1" dirty="0">
                <a:solidFill>
                  <a:srgbClr val="1A1A1A"/>
                </a:solidFill>
                <a:latin typeface="Georgia" panose="02040502050405020303" pitchFamily="18" charset="0"/>
              </a:rPr>
              <a:t>АУДИТОРИЮ </a:t>
            </a:r>
            <a:br>
              <a:rPr lang="ru-RU" sz="1837" b="1" dirty="0">
                <a:solidFill>
                  <a:srgbClr val="1A1A1A"/>
                </a:solidFill>
                <a:latin typeface="Georgia" panose="02040502050405020303" pitchFamily="18" charset="0"/>
              </a:rPr>
            </a:br>
            <a:r>
              <a:rPr lang="ru-RU" sz="1837" b="1" dirty="0">
                <a:solidFill>
                  <a:srgbClr val="1A1A1A"/>
                </a:solidFill>
                <a:latin typeface="Georgia" panose="02040502050405020303" pitchFamily="18" charset="0"/>
              </a:rPr>
              <a:t>В 50 МИЛЛИОНОВ ПОЛЬЗОВАТЕЛЕЙ</a:t>
            </a:r>
          </a:p>
          <a:p>
            <a:pPr>
              <a:spcBef>
                <a:spcPts val="600"/>
              </a:spcBef>
            </a:pPr>
            <a:r>
              <a:rPr lang="ru-RU" sz="1837" b="1">
                <a:solidFill>
                  <a:srgbClr val="1A1A1A"/>
                </a:solidFill>
                <a:latin typeface="Georgia" panose="02040502050405020303" pitchFamily="18" charset="0"/>
              </a:rPr>
              <a:t> </a:t>
            </a:r>
            <a:endParaRPr lang="en-US" altLang="ko-KR" sz="1837" b="1" dirty="0">
              <a:solidFill>
                <a:srgbClr val="1A1A1A"/>
              </a:solidFill>
              <a:latin typeface="Georgia" panose="02040502050405020303" pitchFamily="18" charset="0"/>
            </a:endParaRPr>
          </a:p>
        </p:txBody>
      </p:sp>
      <p:grpSp>
        <p:nvGrpSpPr>
          <p:cNvPr id="3" name="Group 200703"/>
          <p:cNvGrpSpPr/>
          <p:nvPr/>
        </p:nvGrpSpPr>
        <p:grpSpPr>
          <a:xfrm>
            <a:off x="3205131" y="4720243"/>
            <a:ext cx="2981906" cy="1647570"/>
            <a:chOff x="3473226" y="4725774"/>
            <a:chExt cx="3220871" cy="1647570"/>
          </a:xfrm>
        </p:grpSpPr>
        <p:sp>
          <p:nvSpPr>
            <p:cNvPr id="33" name="McK 3. Unit of measure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709017" y="4725774"/>
              <a:ext cx="206361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en-US" altLang="ko-KR" sz="3200" b="1" dirty="0">
                  <a:solidFill>
                    <a:srgbClr val="1A1A1A"/>
                  </a:solidFill>
                </a:rPr>
                <a:t>4</a:t>
              </a:r>
            </a:p>
          </p:txBody>
        </p:sp>
        <p:sp>
          <p:nvSpPr>
            <p:cNvPr id="37" name="McK 3. Unit of measure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495983" y="5170197"/>
              <a:ext cx="1081377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ru-RU" altLang="ko-KR" sz="1224" dirty="0">
                  <a:solidFill>
                    <a:srgbClr val="1A1A1A"/>
                  </a:solidFill>
                </a:rPr>
                <a:t>года/</a:t>
              </a:r>
              <a:r>
                <a:rPr lang="en-US" altLang="ko-KR" sz="1224" dirty="0" err="1">
                  <a:solidFill>
                    <a:srgbClr val="1A1A1A"/>
                  </a:solidFill>
                </a:rPr>
                <a:t>yrs</a:t>
              </a:r>
              <a:endParaRPr lang="en-US" altLang="ko-KR" sz="1224" dirty="0">
                <a:solidFill>
                  <a:srgbClr val="1A1A1A"/>
                </a:solidFill>
              </a:endParaRPr>
            </a:p>
          </p:txBody>
        </p:sp>
        <p:sp>
          <p:nvSpPr>
            <p:cNvPr id="34" name="McK 3. Unit of measure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481562" y="4857647"/>
              <a:ext cx="206361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en-US" altLang="ko-KR" sz="3200" b="1" dirty="0">
                  <a:solidFill>
                    <a:srgbClr val="1A1A1A"/>
                  </a:solidFill>
                </a:rPr>
                <a:t>3</a:t>
              </a:r>
            </a:p>
          </p:txBody>
        </p:sp>
        <p:sp>
          <p:nvSpPr>
            <p:cNvPr id="38" name="McK 3. Unit of measure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274158" y="5275864"/>
              <a:ext cx="852237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ru-RU" altLang="ko-KR" sz="1224" dirty="0">
                  <a:solidFill>
                    <a:srgbClr val="1A1A1A"/>
                  </a:solidFill>
                </a:rPr>
                <a:t>года/</a:t>
              </a:r>
              <a:r>
                <a:rPr lang="en-US" altLang="ko-KR" sz="1224" dirty="0" err="1">
                  <a:solidFill>
                    <a:srgbClr val="1A1A1A"/>
                  </a:solidFill>
                </a:rPr>
                <a:t>yrs</a:t>
              </a:r>
              <a:endParaRPr lang="en-US" altLang="ko-KR" sz="1224" dirty="0">
                <a:solidFill>
                  <a:srgbClr val="1A1A1A"/>
                </a:solidFill>
              </a:endParaRPr>
            </a:p>
          </p:txBody>
        </p:sp>
        <p:sp>
          <p:nvSpPr>
            <p:cNvPr id="35" name="McK 3. Unit of measure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5199184" y="5012507"/>
              <a:ext cx="206363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en-US" altLang="ko-KR" sz="3200" b="1" dirty="0">
                  <a:solidFill>
                    <a:srgbClr val="1A1A1A"/>
                  </a:solidFill>
                </a:rPr>
                <a:t>1</a:t>
              </a:r>
            </a:p>
          </p:txBody>
        </p:sp>
        <p:sp>
          <p:nvSpPr>
            <p:cNvPr id="39" name="McK 3. Unit of measure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5126395" y="5422298"/>
              <a:ext cx="667985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ru-RU" altLang="ko-KR" sz="1224" dirty="0">
                  <a:solidFill>
                    <a:srgbClr val="1A1A1A"/>
                  </a:solidFill>
                </a:rPr>
                <a:t>год/</a:t>
              </a:r>
              <a:r>
                <a:rPr lang="en-US" altLang="ko-KR" sz="1224" dirty="0" err="1">
                  <a:solidFill>
                    <a:srgbClr val="1A1A1A"/>
                  </a:solidFill>
                </a:rPr>
                <a:t>yr</a:t>
              </a:r>
              <a:endParaRPr lang="en-US" altLang="ko-KR" sz="1224" dirty="0">
                <a:solidFill>
                  <a:srgbClr val="1A1A1A"/>
                </a:solidFill>
              </a:endParaRPr>
            </a:p>
          </p:txBody>
        </p:sp>
        <p:sp>
          <p:nvSpPr>
            <p:cNvPr id="36" name="McK 3. Unit of measure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954583" y="5141150"/>
              <a:ext cx="205205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en-US" altLang="ko-KR" sz="3200" b="1" dirty="0">
                  <a:solidFill>
                    <a:srgbClr val="1A1A1A"/>
                  </a:solidFill>
                </a:rPr>
                <a:t>9</a:t>
              </a:r>
            </a:p>
          </p:txBody>
        </p:sp>
        <p:sp>
          <p:nvSpPr>
            <p:cNvPr id="40" name="McK 3. Unit of measure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711005" y="5561156"/>
              <a:ext cx="983092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ru-RU" altLang="ko-KR" sz="1224" dirty="0" err="1">
                  <a:solidFill>
                    <a:srgbClr val="1A1A1A"/>
                  </a:solidFill>
                </a:rPr>
                <a:t>Мес</a:t>
              </a:r>
              <a:r>
                <a:rPr lang="ru-RU" altLang="ko-KR" sz="1224" dirty="0">
                  <a:solidFill>
                    <a:srgbClr val="1A1A1A"/>
                  </a:solidFill>
                </a:rPr>
                <a:t>/</a:t>
              </a:r>
              <a:r>
                <a:rPr lang="en-US" altLang="ko-KR" sz="1224" dirty="0" err="1">
                  <a:solidFill>
                    <a:srgbClr val="1A1A1A"/>
                  </a:solidFill>
                </a:rPr>
                <a:t>mths</a:t>
              </a:r>
              <a:endParaRPr lang="en-US" altLang="ko-KR" sz="1224" dirty="0">
                <a:solidFill>
                  <a:srgbClr val="1A1A1A"/>
                </a:solidFill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3226" y="5436694"/>
              <a:ext cx="759891" cy="935194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0752" y="5504950"/>
              <a:ext cx="792930" cy="868394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240" y="5712077"/>
              <a:ext cx="847996" cy="658452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1660" y="5805264"/>
              <a:ext cx="561659" cy="552351"/>
            </a:xfrm>
            <a:prstGeom prst="rect">
              <a:avLst/>
            </a:prstGeom>
          </p:spPr>
        </p:pic>
      </p:grpSp>
      <p:grpSp>
        <p:nvGrpSpPr>
          <p:cNvPr id="4" name="Group 27"/>
          <p:cNvGrpSpPr/>
          <p:nvPr/>
        </p:nvGrpSpPr>
        <p:grpSpPr>
          <a:xfrm>
            <a:off x="2489418" y="3894878"/>
            <a:ext cx="1107111" cy="2483718"/>
            <a:chOff x="2822494" y="3884670"/>
            <a:chExt cx="1050861" cy="2483718"/>
          </a:xfrm>
        </p:grpSpPr>
        <p:sp>
          <p:nvSpPr>
            <p:cNvPr id="41" name="McK 3. Unit of measure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05871" y="3884670"/>
              <a:ext cx="451233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en-US" altLang="ko-KR" sz="3200" b="1" dirty="0">
                  <a:solidFill>
                    <a:srgbClr val="1A1A1A"/>
                  </a:solidFill>
                </a:rPr>
                <a:t>13</a:t>
              </a:r>
            </a:p>
          </p:txBody>
        </p:sp>
        <p:sp>
          <p:nvSpPr>
            <p:cNvPr id="42" name="McK 3. Unit of measure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889123" y="4282921"/>
              <a:ext cx="984232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ru-RU" altLang="ko-KR" sz="1224" dirty="0">
                  <a:solidFill>
                    <a:srgbClr val="1A1A1A"/>
                  </a:solidFill>
                </a:rPr>
                <a:t>лет/</a:t>
              </a:r>
              <a:r>
                <a:rPr lang="en-US" altLang="ko-KR" sz="1224" dirty="0" err="1">
                  <a:solidFill>
                    <a:srgbClr val="1A1A1A"/>
                  </a:solidFill>
                </a:rPr>
                <a:t>yrs</a:t>
              </a:r>
              <a:endParaRPr lang="en-US" altLang="ko-KR" sz="1224" dirty="0">
                <a:solidFill>
                  <a:srgbClr val="1A1A1A"/>
                </a:solidFill>
              </a:endParaRP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2494" y="4545713"/>
              <a:ext cx="561659" cy="1822675"/>
            </a:xfrm>
            <a:prstGeom prst="rect">
              <a:avLst/>
            </a:prstGeom>
          </p:spPr>
        </p:pic>
      </p:grpSp>
      <p:grpSp>
        <p:nvGrpSpPr>
          <p:cNvPr id="5" name="Group 25"/>
          <p:cNvGrpSpPr/>
          <p:nvPr/>
        </p:nvGrpSpPr>
        <p:grpSpPr>
          <a:xfrm>
            <a:off x="1629235" y="1754815"/>
            <a:ext cx="1575897" cy="4606897"/>
            <a:chOff x="2087826" y="1767980"/>
            <a:chExt cx="1385396" cy="4606897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39"/>
            <a:stretch/>
          </p:blipFill>
          <p:spPr>
            <a:xfrm>
              <a:off x="2087826" y="2438400"/>
              <a:ext cx="561659" cy="3936477"/>
            </a:xfrm>
            <a:prstGeom prst="rect">
              <a:avLst/>
            </a:prstGeom>
          </p:spPr>
        </p:pic>
        <p:sp>
          <p:nvSpPr>
            <p:cNvPr id="43" name="McK 3. Unit of measure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166509" y="1767980"/>
              <a:ext cx="431879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en-US" altLang="ko-KR" sz="3200" b="1" dirty="0">
                  <a:solidFill>
                    <a:srgbClr val="1A1A1A"/>
                  </a:solidFill>
                </a:rPr>
                <a:t>38</a:t>
              </a:r>
            </a:p>
          </p:txBody>
        </p:sp>
        <p:sp>
          <p:nvSpPr>
            <p:cNvPr id="44" name="McK 3. Unit of measure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166509" y="2173065"/>
              <a:ext cx="1306713" cy="3767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ru-RU" altLang="ko-KR" sz="1224" dirty="0">
                  <a:solidFill>
                    <a:srgbClr val="1A1A1A"/>
                  </a:solidFill>
                </a:rPr>
                <a:t>лет/</a:t>
              </a:r>
              <a:r>
                <a:rPr lang="en-US" altLang="ko-KR" sz="1224" dirty="0" err="1">
                  <a:solidFill>
                    <a:srgbClr val="1A1A1A"/>
                  </a:solidFill>
                </a:rPr>
                <a:t>yrs</a:t>
              </a:r>
              <a:endParaRPr lang="en-US" altLang="ko-KR" sz="1224" dirty="0">
                <a:solidFill>
                  <a:srgbClr val="1A1A1A"/>
                </a:solidFill>
              </a:endParaRPr>
            </a:p>
            <a:p>
              <a:endParaRPr lang="en-US" altLang="ko-KR" sz="1224" dirty="0">
                <a:solidFill>
                  <a:srgbClr val="1A1A1A"/>
                </a:solidFill>
              </a:endParaRPr>
            </a:p>
          </p:txBody>
        </p:sp>
      </p:grpSp>
      <p:sp>
        <p:nvSpPr>
          <p:cNvPr id="45" name="Title 3"/>
          <p:cNvSpPr txBox="1">
            <a:spLocks/>
          </p:cNvSpPr>
          <p:nvPr/>
        </p:nvSpPr>
        <p:spPr>
          <a:xfrm>
            <a:off x="409645" y="300397"/>
            <a:ext cx="7690685" cy="783627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1A1A1A"/>
                </a:solidFill>
                <a:latin typeface="Georgia" panose="02040502050405020303" pitchFamily="18" charset="0"/>
              </a:rPr>
              <a:t>ПРОЦЕСС ПРИНЯТИЯ НОВЫХ ТЕХНОЛОГИЙ </a:t>
            </a:r>
            <a:r>
              <a:rPr lang="ru-RU" sz="2400" b="1" dirty="0" smtClean="0">
                <a:solidFill>
                  <a:srgbClr val="1A1A1A"/>
                </a:solidFill>
                <a:latin typeface="Georgia" panose="02040502050405020303" pitchFamily="18" charset="0"/>
              </a:rPr>
              <a:t>УСКОРЯЕТСЯ</a:t>
            </a:r>
            <a:endParaRPr lang="ru-RU" sz="2400" b="1" dirty="0">
              <a:solidFill>
                <a:srgbClr val="1A1A1A"/>
              </a:solidFill>
              <a:latin typeface="Georgia" panose="02040502050405020303" pitchFamily="18" charset="0"/>
            </a:endParaRPr>
          </a:p>
        </p:txBody>
      </p:sp>
      <p:grpSp>
        <p:nvGrpSpPr>
          <p:cNvPr id="6" name="Group 24"/>
          <p:cNvGrpSpPr/>
          <p:nvPr/>
        </p:nvGrpSpPr>
        <p:grpSpPr>
          <a:xfrm>
            <a:off x="758559" y="1105306"/>
            <a:ext cx="1234208" cy="5215795"/>
            <a:chOff x="1311974" y="1116306"/>
            <a:chExt cx="1138912" cy="5215795"/>
          </a:xfrm>
        </p:grpSpPr>
        <p:sp>
          <p:nvSpPr>
            <p:cNvPr id="48" name="McK 3. Unit of measure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426281" y="1116306"/>
              <a:ext cx="433840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en-US" altLang="ko-KR" sz="3200" b="1" dirty="0">
                  <a:solidFill>
                    <a:srgbClr val="1A1A1A"/>
                  </a:solidFill>
                </a:rPr>
                <a:t>75</a:t>
              </a:r>
            </a:p>
          </p:txBody>
        </p:sp>
        <p:sp>
          <p:nvSpPr>
            <p:cNvPr id="49" name="McK 3. Unit of measure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26281" y="1502821"/>
              <a:ext cx="1024605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r>
                <a:rPr lang="ru-RU" altLang="ko-KR" sz="1224" dirty="0">
                  <a:solidFill>
                    <a:srgbClr val="1A1A1A"/>
                  </a:solidFill>
                </a:rPr>
                <a:t>лет/</a:t>
              </a:r>
              <a:r>
                <a:rPr lang="en-US" altLang="ko-KR" sz="1224" dirty="0" err="1">
                  <a:solidFill>
                    <a:srgbClr val="1A1A1A"/>
                  </a:solidFill>
                </a:rPr>
                <a:t>yrs</a:t>
              </a:r>
              <a:endParaRPr lang="en-US" altLang="ko-KR" sz="1224" dirty="0">
                <a:solidFill>
                  <a:srgbClr val="1A1A1A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349558" y="1844663"/>
              <a:ext cx="561659" cy="44874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20"/>
              <a:endParaRPr lang="en-US" sz="1837">
                <a:solidFill>
                  <a:prstClr val="white"/>
                </a:solidFill>
              </a:endParaRPr>
            </a:p>
          </p:txBody>
        </p:sp>
        <p:sp>
          <p:nvSpPr>
            <p:cNvPr id="50" name="McK 3. Unit of measure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311974" y="6168201"/>
              <a:ext cx="633962" cy="141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pPr algn="ctr"/>
              <a:r>
                <a:rPr lang="en-US" altLang="ko-KR" sz="918" dirty="0">
                  <a:solidFill>
                    <a:prstClr val="white"/>
                  </a:solidFill>
                </a:rPr>
                <a:t>Phone</a:t>
              </a:r>
            </a:p>
          </p:txBody>
        </p:sp>
        <p:pic>
          <p:nvPicPr>
            <p:cNvPr id="200711" name="Picture 7" descr="Image result for image of telefone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1767" y="5712436"/>
              <a:ext cx="430904" cy="430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 15"/>
            <p:cNvGrpSpPr/>
            <p:nvPr/>
          </p:nvGrpSpPr>
          <p:grpSpPr>
            <a:xfrm>
              <a:off x="1349558" y="2131354"/>
              <a:ext cx="561659" cy="226378"/>
              <a:chOff x="1262742" y="5169242"/>
              <a:chExt cx="706531" cy="239061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 flipV="1">
                <a:off x="1262742" y="5169242"/>
                <a:ext cx="706531" cy="16684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V="1">
                <a:off x="1262742" y="5241456"/>
                <a:ext cx="706531" cy="16684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AutoShape 11" descr="Image result for angry birds"/>
          <p:cNvSpPr>
            <a:spLocks noChangeAspect="1" noChangeArrowheads="1"/>
          </p:cNvSpPr>
          <p:nvPr/>
        </p:nvSpPr>
        <p:spPr bwMode="auto">
          <a:xfrm>
            <a:off x="1230709" y="-144456"/>
            <a:ext cx="17144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73" tIns="45686" rIns="91373" bIns="45686" numCol="1" anchor="t" anchorCtr="0" compatLnSpc="1">
            <a:prstTxWarp prst="textNoShape">
              <a:avLst/>
            </a:prstTxWarp>
          </a:bodyPr>
          <a:lstStyle/>
          <a:p>
            <a:pPr defTabSz="456720"/>
            <a:endParaRPr lang="en-US" sz="1837">
              <a:solidFill>
                <a:srgbClr val="1A1A1A"/>
              </a:solidFill>
            </a:endParaRPr>
          </a:p>
        </p:txBody>
      </p:sp>
      <p:sp>
        <p:nvSpPr>
          <p:cNvPr id="22" name="AutoShape 13" descr="Image result for angry birds"/>
          <p:cNvSpPr>
            <a:spLocks noChangeAspect="1" noChangeArrowheads="1"/>
          </p:cNvSpPr>
          <p:nvPr/>
        </p:nvSpPr>
        <p:spPr bwMode="auto">
          <a:xfrm>
            <a:off x="1316428" y="8020"/>
            <a:ext cx="17144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73" tIns="45686" rIns="91373" bIns="45686" numCol="1" anchor="t" anchorCtr="0" compatLnSpc="1">
            <a:prstTxWarp prst="textNoShape">
              <a:avLst/>
            </a:prstTxWarp>
          </a:bodyPr>
          <a:lstStyle/>
          <a:p>
            <a:pPr defTabSz="456720"/>
            <a:endParaRPr lang="en-US" sz="1837">
              <a:solidFill>
                <a:srgbClr val="1A1A1A"/>
              </a:solidFill>
            </a:endParaRPr>
          </a:p>
        </p:txBody>
      </p:sp>
      <p:grpSp>
        <p:nvGrpSpPr>
          <p:cNvPr id="9" name="Group 200704"/>
          <p:cNvGrpSpPr/>
          <p:nvPr/>
        </p:nvGrpSpPr>
        <p:grpSpPr>
          <a:xfrm>
            <a:off x="5870409" y="5566739"/>
            <a:ext cx="734180" cy="756931"/>
            <a:chOff x="6287672" y="5562584"/>
            <a:chExt cx="898858" cy="756931"/>
          </a:xfrm>
        </p:grpSpPr>
        <p:sp>
          <p:nvSpPr>
            <p:cNvPr id="52" name="McK 3. Unit of measure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441914" y="5562584"/>
              <a:ext cx="591442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pPr algn="ctr"/>
              <a:r>
                <a:rPr lang="en-US" altLang="ko-KR" sz="3200" b="1" dirty="0" smtClean="0">
                  <a:solidFill>
                    <a:srgbClr val="1A1A1A"/>
                  </a:solidFill>
                </a:rPr>
                <a:t>35</a:t>
              </a:r>
              <a:endParaRPr lang="en-US" altLang="ko-KR" sz="3200" b="1" dirty="0">
                <a:solidFill>
                  <a:srgbClr val="1A1A1A"/>
                </a:solidFill>
              </a:endParaRPr>
            </a:p>
          </p:txBody>
        </p:sp>
        <p:sp>
          <p:nvSpPr>
            <p:cNvPr id="53" name="McK 3. Unit of measure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287672" y="5948712"/>
              <a:ext cx="898858" cy="188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defTabSz="895350">
                <a:defRPr baseline="0">
                  <a:solidFill>
                    <a:srgbClr val="808080"/>
                  </a:solidFill>
                  <a:latin typeface="+mn-lt"/>
                </a:defRPr>
              </a:lvl1pPr>
              <a:lvl2pPr marL="447675" defTabSz="895350">
                <a:defRPr sz="2400"/>
              </a:lvl2pPr>
              <a:lvl3pPr marL="895350" defTabSz="895350">
                <a:defRPr sz="2400"/>
              </a:lvl3pPr>
              <a:lvl4pPr marL="1344613" defTabSz="895350">
                <a:defRPr sz="2400"/>
              </a:lvl4pPr>
              <a:lvl5pPr marL="1792288" defTabSz="895350">
                <a:defRPr sz="2400"/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/>
              </a:lvl9pPr>
            </a:lstStyle>
            <a:p>
              <a:pPr algn="ctr"/>
              <a:r>
                <a:rPr lang="ru-RU" altLang="ko-KR" sz="1224" dirty="0" err="1">
                  <a:solidFill>
                    <a:srgbClr val="1A1A1A"/>
                  </a:solidFill>
                </a:rPr>
                <a:t>дн</a:t>
              </a:r>
              <a:r>
                <a:rPr lang="ru-RU" altLang="ko-KR" sz="1224" dirty="0">
                  <a:solidFill>
                    <a:srgbClr val="1A1A1A"/>
                  </a:solidFill>
                </a:rPr>
                <a:t>/</a:t>
              </a:r>
              <a:r>
                <a:rPr lang="en-US" altLang="ko-KR" sz="1224" dirty="0">
                  <a:solidFill>
                    <a:srgbClr val="1A1A1A"/>
                  </a:solidFill>
                </a:rPr>
                <a:t>days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458296" y="6165305"/>
              <a:ext cx="561659" cy="15421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20"/>
              <a:endParaRPr lang="en-US" sz="1837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Group 200705"/>
          <p:cNvGrpSpPr/>
          <p:nvPr/>
        </p:nvGrpSpPr>
        <p:grpSpPr>
          <a:xfrm>
            <a:off x="6468533" y="4785620"/>
            <a:ext cx="1470776" cy="1771985"/>
            <a:chOff x="7316701" y="5348807"/>
            <a:chExt cx="1592334" cy="1329669"/>
          </a:xfrm>
        </p:grpSpPr>
        <p:pic>
          <p:nvPicPr>
            <p:cNvPr id="200719" name="Picture 15" descr="http://static1.wikia.nocookie.net/__cb20130304122244/angrybirdsfanon/images/f/f0/Angry_Bird_red.png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2486" y="5348807"/>
              <a:ext cx="1406549" cy="1329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4" name="Straight Arrow Connector 23"/>
            <p:cNvCxnSpPr>
              <a:stCxn id="56" idx="3"/>
              <a:endCxn id="200719" idx="1"/>
            </p:cNvCxnSpPr>
            <p:nvPr/>
          </p:nvCxnSpPr>
          <p:spPr>
            <a:xfrm flipV="1">
              <a:off x="7316701" y="6013642"/>
              <a:ext cx="185786" cy="4028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663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304" y="1411224"/>
            <a:ext cx="3316224" cy="18470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" y="3834384"/>
            <a:ext cx="8040624" cy="190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54624"/>
            <a:ext cx="4139184" cy="11033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438864"/>
            <a:ext cx="7630194" cy="829896"/>
          </a:xfrm>
          <a:prstGeom prst="rect">
            <a:avLst/>
          </a:prstGeom>
          <a:solidFill>
            <a:srgbClr val="0F6FC6"/>
          </a:solidFill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2230"/>
              </a:lnSpc>
            </a:pPr>
            <a:endParaRPr lang="ru" sz="2400" b="1" dirty="0" smtClean="0">
              <a:solidFill>
                <a:srgbClr val="FFFFFF"/>
              </a:solidFill>
              <a:latin typeface="Arial"/>
            </a:endParaRPr>
          </a:p>
          <a:p>
            <a:pPr indent="0">
              <a:lnSpc>
                <a:spcPts val="2230"/>
              </a:lnSpc>
            </a:pPr>
            <a:r>
              <a:rPr lang="ru" sz="2400" b="1" dirty="0" smtClean="0">
                <a:solidFill>
                  <a:srgbClr val="FFFFFF"/>
                </a:solidFill>
                <a:latin typeface="Arial"/>
              </a:rPr>
              <a:t>  Национальный </a:t>
            </a:r>
            <a:r>
              <a:rPr lang="ru" sz="2400" b="1" dirty="0">
                <a:solidFill>
                  <a:srgbClr val="FFFFFF"/>
                </a:solidFill>
                <a:latin typeface="Arial"/>
              </a:rPr>
              <a:t>проект </a:t>
            </a:r>
            <a:r>
              <a:rPr lang="ru" sz="2400" b="1" dirty="0" smtClean="0">
                <a:solidFill>
                  <a:srgbClr val="FFFFFF"/>
                </a:solidFill>
                <a:latin typeface="Arial"/>
              </a:rPr>
              <a:t>«Развитие образования»</a:t>
            </a:r>
            <a:endParaRPr lang="ru" sz="24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9664" y="1499616"/>
            <a:ext cx="4846320" cy="17312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2376"/>
              </a:lnSpc>
              <a:spcAft>
                <a:spcPts val="1680"/>
              </a:spcAft>
            </a:pPr>
            <a:r>
              <a:rPr lang="ru" sz="2000" b="1">
                <a:solidFill>
                  <a:srgbClr val="0070C0"/>
                </a:solidFill>
                <a:latin typeface="Arial"/>
              </a:rPr>
              <a:t>Указ Президента Российской Федерации №204 от 07.05.2018 года</a:t>
            </a:r>
          </a:p>
          <a:p>
            <a:pPr indent="0" algn="ctr">
              <a:lnSpc>
                <a:spcPts val="2160"/>
              </a:lnSpc>
            </a:pPr>
            <a:r>
              <a:rPr lang="ru" sz="1600" b="1">
                <a:latin typeface="Arial"/>
              </a:rPr>
              <a:t>«О национальных целях и стратегических задачах развития Российской Федерации на период до 2024 года»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833104" y="6547104"/>
            <a:ext cx="85344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3221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xfrm>
            <a:off x="4139184" y="-8070"/>
            <a:ext cx="8229600" cy="567063"/>
          </a:xfrm>
        </p:spPr>
        <p:txBody>
          <a:bodyPr/>
          <a:lstStyle/>
          <a:p>
            <a:pPr defTabSz="171450">
              <a:defRPr/>
            </a:pPr>
            <a:r>
              <a:rPr lang="ru-RU" sz="2475" b="1" dirty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Задачи в сфере </a:t>
            </a:r>
            <a:r>
              <a:rPr lang="ru-RU" sz="2475" b="1" dirty="0" smtClean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образования</a:t>
            </a:r>
            <a:endParaRPr lang="ru-RU" sz="2475" b="1" dirty="0">
              <a:solidFill>
                <a:srgbClr val="393F94"/>
              </a:solidFill>
              <a:latin typeface="MullerBold" charset="0"/>
              <a:ea typeface="Arial" charset="0"/>
              <a:cs typeface="MullerBold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4277676"/>
              </p:ext>
            </p:extLst>
          </p:nvPr>
        </p:nvGraphicFramePr>
        <p:xfrm>
          <a:off x="395536" y="692696"/>
          <a:ext cx="8246269" cy="5337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754624"/>
            <a:ext cx="4139184" cy="110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107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xfrm>
            <a:off x="448865" y="0"/>
            <a:ext cx="8229600" cy="567063"/>
          </a:xfrm>
        </p:spPr>
        <p:txBody>
          <a:bodyPr/>
          <a:lstStyle/>
          <a:p>
            <a:pPr algn="r" defTabSz="171450">
              <a:defRPr/>
            </a:pPr>
            <a:r>
              <a:rPr lang="ru-RU" sz="2475" b="1" dirty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Задачи в сфере </a:t>
            </a:r>
            <a:r>
              <a:rPr lang="ru-RU" sz="2475" b="1" dirty="0" smtClean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образования</a:t>
            </a:r>
            <a:endParaRPr lang="ru-RU" sz="2475" b="1" dirty="0">
              <a:solidFill>
                <a:srgbClr val="393F94"/>
              </a:solidFill>
              <a:latin typeface="MullerBold" charset="0"/>
              <a:ea typeface="Arial" charset="0"/>
              <a:cs typeface="MullerBold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932723"/>
              </p:ext>
            </p:extLst>
          </p:nvPr>
        </p:nvGraphicFramePr>
        <p:xfrm>
          <a:off x="440531" y="664939"/>
          <a:ext cx="8246269" cy="5089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754624"/>
            <a:ext cx="4139184" cy="110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378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xfrm>
            <a:off x="0" y="764703"/>
            <a:ext cx="8937993" cy="94907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defTabSz="171450">
              <a:defRPr/>
            </a:pPr>
            <a:r>
              <a:rPr lang="ru-RU" sz="2800" b="1" dirty="0" smtClean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  Национальный </a:t>
            </a:r>
            <a:r>
              <a:rPr lang="ru-RU" sz="2800" b="1" dirty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проект «Развитие образования</a:t>
            </a:r>
            <a:r>
              <a:rPr lang="ru-RU" sz="2800" b="1" dirty="0" smtClean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»</a:t>
            </a:r>
            <a:br>
              <a:rPr lang="ru-RU" sz="2800" b="1" dirty="0" smtClean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</a:br>
            <a:endParaRPr lang="ru-RU" sz="2800" b="1" dirty="0">
              <a:solidFill>
                <a:srgbClr val="393F94"/>
              </a:solidFill>
              <a:latin typeface="MullerBold" charset="0"/>
              <a:ea typeface="Arial" charset="0"/>
              <a:cs typeface="MullerBold" charset="0"/>
            </a:endParaRPr>
          </a:p>
        </p:txBody>
      </p:sp>
      <p:sp>
        <p:nvSpPr>
          <p:cNvPr id="10" name="Шестиугольник 9"/>
          <p:cNvSpPr/>
          <p:nvPr/>
        </p:nvSpPr>
        <p:spPr bwMode="auto">
          <a:xfrm>
            <a:off x="3434839" y="3231766"/>
            <a:ext cx="2055263" cy="1419573"/>
          </a:xfrm>
          <a:prstGeom prst="hexagon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solidFill>
              <a:srgbClr val="0365C0"/>
            </a:solidFill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endParaRPr lang="ru-RU" sz="1650" dirty="0">
              <a:solidFill>
                <a:srgbClr val="000000"/>
              </a:solidFill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b="1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Федеральные проекты</a:t>
            </a:r>
          </a:p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endParaRPr lang="ru-RU" sz="1650" dirty="0">
              <a:solidFill>
                <a:srgbClr val="000000"/>
              </a:solidFill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411760" y="2321878"/>
            <a:ext cx="1822703" cy="5157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Современная школа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774522" y="2321878"/>
            <a:ext cx="1822703" cy="5157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Успех каждого ребенка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6820980" y="2969950"/>
            <a:ext cx="1890210" cy="5157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Современные родители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832031" y="3684686"/>
            <a:ext cx="1890210" cy="5157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Цифровая </a:t>
            </a:r>
          </a:p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школа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6840252" y="4399422"/>
            <a:ext cx="1890210" cy="5157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Учитель </a:t>
            </a:r>
          </a:p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будущего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10217" y="2969950"/>
            <a:ext cx="1847256" cy="5157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Молодые профессионалы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421269" y="3569270"/>
            <a:ext cx="1847256" cy="74659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cs typeface="Helvetica Light" charset="0"/>
              </a:rPr>
              <a:t>Новые возможности для каждого</a:t>
            </a:r>
            <a:endParaRPr lang="ru-RU" sz="1500" dirty="0">
              <a:solidFill>
                <a:srgbClr val="000000"/>
              </a:solidFill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429489" y="4399422"/>
            <a:ext cx="1847256" cy="5157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Социальная активность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2465766" y="5022177"/>
            <a:ext cx="1749125" cy="60809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Повышение </a:t>
            </a:r>
            <a:r>
              <a:rPr lang="ru-RU" sz="1200" dirty="0" err="1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конкурентоспос-ти</a:t>
            </a:r>
            <a:r>
              <a:rPr lang="ru-RU" sz="12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 российского ВО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572000" y="5022177"/>
            <a:ext cx="2079231" cy="608099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26789" tIns="26789" rIns="26789" bIns="26789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defTabSz="219075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Helvetica Light" charset="0"/>
                <a:ea typeface="Arial" charset="0"/>
                <a:cs typeface="Helvetica Light" charset="0"/>
                <a:sym typeface="Helvetica Light" charset="0"/>
              </a:rPr>
              <a:t>Доступность дошкольного образования до 3 лет (Занятость женщин)</a:t>
            </a:r>
          </a:p>
        </p:txBody>
      </p:sp>
      <p:cxnSp>
        <p:nvCxnSpPr>
          <p:cNvPr id="22" name="Прямая соединительная линия 21"/>
          <p:cNvCxnSpPr>
            <a:stCxn id="11" idx="2"/>
            <a:endCxn id="10" idx="4"/>
          </p:cNvCxnSpPr>
          <p:nvPr/>
        </p:nvCxnSpPr>
        <p:spPr bwMode="auto">
          <a:xfrm>
            <a:off x="3323112" y="2837644"/>
            <a:ext cx="466620" cy="39412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26" name="Прямая соединительная линия 25"/>
          <p:cNvCxnSpPr>
            <a:stCxn id="13" idx="2"/>
            <a:endCxn id="10" idx="5"/>
          </p:cNvCxnSpPr>
          <p:nvPr/>
        </p:nvCxnSpPr>
        <p:spPr bwMode="auto">
          <a:xfrm flipH="1">
            <a:off x="5135209" y="2837644"/>
            <a:ext cx="550665" cy="39412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28" name="Прямая соединительная линия 27"/>
          <p:cNvCxnSpPr>
            <a:stCxn id="14" idx="1"/>
            <a:endCxn id="10" idx="0"/>
          </p:cNvCxnSpPr>
          <p:nvPr/>
        </p:nvCxnSpPr>
        <p:spPr bwMode="auto">
          <a:xfrm flipH="1">
            <a:off x="5490102" y="3227833"/>
            <a:ext cx="1330878" cy="7137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30" name="Прямая соединительная линия 29"/>
          <p:cNvCxnSpPr>
            <a:stCxn id="15" idx="1"/>
            <a:endCxn id="10" idx="0"/>
          </p:cNvCxnSpPr>
          <p:nvPr/>
        </p:nvCxnSpPr>
        <p:spPr bwMode="auto">
          <a:xfrm flipH="1" flipV="1">
            <a:off x="5490102" y="3941553"/>
            <a:ext cx="1341929" cy="101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4096" name="Прямая соединительная линия 4095"/>
          <p:cNvCxnSpPr>
            <a:stCxn id="16" idx="1"/>
            <a:endCxn id="10" idx="0"/>
          </p:cNvCxnSpPr>
          <p:nvPr/>
        </p:nvCxnSpPr>
        <p:spPr bwMode="auto">
          <a:xfrm flipH="1" flipV="1">
            <a:off x="5490102" y="3941553"/>
            <a:ext cx="1350150" cy="7157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4098" name="Прямая соединительная линия 4097"/>
          <p:cNvCxnSpPr>
            <a:stCxn id="21" idx="0"/>
            <a:endCxn id="10" idx="1"/>
          </p:cNvCxnSpPr>
          <p:nvPr/>
        </p:nvCxnSpPr>
        <p:spPr bwMode="auto">
          <a:xfrm flipH="1" flipV="1">
            <a:off x="5135209" y="4651339"/>
            <a:ext cx="476407" cy="3708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4101" name="Прямая соединительная линия 4100"/>
          <p:cNvCxnSpPr>
            <a:stCxn id="20" idx="0"/>
            <a:endCxn id="10" idx="2"/>
          </p:cNvCxnSpPr>
          <p:nvPr/>
        </p:nvCxnSpPr>
        <p:spPr bwMode="auto">
          <a:xfrm flipV="1">
            <a:off x="3340329" y="4651339"/>
            <a:ext cx="449403" cy="3708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4103" name="Прямая соединительная линия 4102"/>
          <p:cNvCxnSpPr>
            <a:stCxn id="17" idx="3"/>
            <a:endCxn id="10" idx="3"/>
          </p:cNvCxnSpPr>
          <p:nvPr/>
        </p:nvCxnSpPr>
        <p:spPr bwMode="auto">
          <a:xfrm>
            <a:off x="2257473" y="3227833"/>
            <a:ext cx="1177366" cy="7137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4105" name="Прямая соединительная линия 4104"/>
          <p:cNvCxnSpPr>
            <a:stCxn id="18" idx="3"/>
            <a:endCxn id="10" idx="3"/>
          </p:cNvCxnSpPr>
          <p:nvPr/>
        </p:nvCxnSpPr>
        <p:spPr bwMode="auto">
          <a:xfrm flipV="1">
            <a:off x="2268525" y="3941553"/>
            <a:ext cx="1166314" cy="101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cxnSp>
        <p:nvCxnSpPr>
          <p:cNvPr id="4107" name="Прямая соединительная линия 4106"/>
          <p:cNvCxnSpPr>
            <a:stCxn id="19" idx="3"/>
            <a:endCxn id="10" idx="3"/>
          </p:cNvCxnSpPr>
          <p:nvPr/>
        </p:nvCxnSpPr>
        <p:spPr bwMode="auto">
          <a:xfrm flipV="1">
            <a:off x="2276745" y="3941553"/>
            <a:ext cx="1158094" cy="7157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54624"/>
            <a:ext cx="4139184" cy="110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0184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8384"/>
            <a:ext cx="6352032" cy="53096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50152" y="1405128"/>
            <a:ext cx="2383536" cy="899160"/>
          </a:xfrm>
          <a:prstGeom prst="rect">
            <a:avLst/>
          </a:prstGeom>
          <a:solidFill>
            <a:srgbClr val="D7FFFF"/>
          </a:solidFill>
        </p:spPr>
        <p:txBody>
          <a:bodyPr lIns="0" tIns="0" rIns="0" bIns="0">
            <a:noAutofit/>
          </a:bodyPr>
          <a:lstStyle/>
          <a:p>
            <a:pPr indent="4546600">
              <a:lnSpc>
                <a:spcPts val="1440"/>
              </a:lnSpc>
              <a:spcBef>
                <a:spcPts val="3080"/>
              </a:spcBef>
              <a:spcAft>
                <a:spcPts val="5600"/>
              </a:spcAft>
            </a:pPr>
            <a:r>
              <a:rPr lang="ru" sz="1200" b="1">
                <a:latin typeface="Arial"/>
              </a:rPr>
              <a:t>Воспитание </a:t>
            </a:r>
            <a:r>
              <a:rPr lang="ru" sz="1200" b="1">
                <a:solidFill>
                  <a:srgbClr val="C00000"/>
                </a:solidFill>
                <a:latin typeface="Arial"/>
              </a:rPr>
              <a:t>гармонично развитой и социально ответственной личности </a:t>
            </a:r>
            <a:r>
              <a:rPr lang="ru" sz="1200" b="1">
                <a:latin typeface="Arial"/>
              </a:rPr>
              <a:t>на основе духовно-нравственных ценностей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88480" y="3334512"/>
            <a:ext cx="1749552" cy="545592"/>
          </a:xfrm>
          <a:prstGeom prst="rect">
            <a:avLst/>
          </a:prstGeom>
          <a:solidFill>
            <a:srgbClr val="D7FFFF"/>
          </a:solidFill>
        </p:spPr>
        <p:txBody>
          <a:bodyPr lIns="0" tIns="0" rIns="0" bIns="0">
            <a:noAutofit/>
          </a:bodyPr>
          <a:lstStyle/>
          <a:p>
            <a:pPr indent="368300">
              <a:lnSpc>
                <a:spcPts val="1440"/>
              </a:lnSpc>
              <a:spcBef>
                <a:spcPts val="5600"/>
              </a:spcBef>
            </a:pPr>
            <a:r>
              <a:rPr lang="ru" sz="1200" b="1">
                <a:latin typeface="Arial"/>
              </a:rPr>
              <a:t>Обеспечение </a:t>
            </a:r>
            <a:r>
              <a:rPr lang="ru" sz="1200" b="1">
                <a:solidFill>
                  <a:srgbClr val="C00000"/>
                </a:solidFill>
                <a:latin typeface="Arial"/>
              </a:rPr>
              <a:t>конкурентоспособного качества </a:t>
            </a:r>
            <a:r>
              <a:rPr lang="ru" sz="1200" b="1">
                <a:latin typeface="Arial"/>
              </a:rPr>
              <a:t>образования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41592" y="5367528"/>
            <a:ext cx="2197608" cy="329184"/>
          </a:xfrm>
          <a:prstGeom prst="rect">
            <a:avLst/>
          </a:prstGeom>
          <a:solidFill>
            <a:srgbClr val="D7FFFF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440"/>
              </a:lnSpc>
            </a:pPr>
            <a:r>
              <a:rPr lang="ru" sz="1200" b="1">
                <a:latin typeface="Arial"/>
              </a:rPr>
              <a:t>Формирование компетенций </a:t>
            </a:r>
            <a:r>
              <a:rPr lang="ru" sz="1200" b="1">
                <a:solidFill>
                  <a:srgbClr val="C00000"/>
                </a:solidFill>
                <a:latin typeface="Arial"/>
              </a:rPr>
              <a:t>21 века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726424" y="6547104"/>
            <a:ext cx="204216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29</a:t>
            </a:r>
          </a:p>
        </p:txBody>
      </p:sp>
      <p:sp>
        <p:nvSpPr>
          <p:cNvPr id="9" name="Название 3"/>
          <p:cNvSpPr txBox="1">
            <a:spLocks/>
          </p:cNvSpPr>
          <p:nvPr/>
        </p:nvSpPr>
        <p:spPr>
          <a:xfrm>
            <a:off x="4643" y="223454"/>
            <a:ext cx="8937993" cy="9490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71450">
              <a:defRPr/>
            </a:pPr>
            <a:r>
              <a:rPr lang="ru-RU" sz="2800" b="1" smtClean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  <a:t>  Национальный проект «Развитие образования»</a:t>
            </a:r>
            <a:br>
              <a:rPr lang="ru-RU" sz="2800" b="1" smtClean="0">
                <a:solidFill>
                  <a:srgbClr val="393F94"/>
                </a:solidFill>
                <a:latin typeface="MullerBold" charset="0"/>
                <a:ea typeface="Arial" charset="0"/>
                <a:cs typeface="MullerBold" charset="0"/>
              </a:rPr>
            </a:br>
            <a:endParaRPr lang="ru-RU" sz="2800" b="1" dirty="0">
              <a:solidFill>
                <a:srgbClr val="393F94"/>
              </a:solidFill>
              <a:latin typeface="MullerBold" charset="0"/>
              <a:ea typeface="Arial" charset="0"/>
              <a:cs typeface="Muller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002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" name="Прямая соединительная линия 111"/>
          <p:cNvCxnSpPr>
            <a:stCxn id="65" idx="3"/>
            <a:endCxn id="90" idx="1"/>
          </p:cNvCxnSpPr>
          <p:nvPr/>
        </p:nvCxnSpPr>
        <p:spPr>
          <a:xfrm flipV="1">
            <a:off x="1455865" y="5130788"/>
            <a:ext cx="5969188" cy="3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>
            <a:stCxn id="45" idx="3"/>
            <a:endCxn id="106" idx="1"/>
          </p:cNvCxnSpPr>
          <p:nvPr/>
        </p:nvCxnSpPr>
        <p:spPr>
          <a:xfrm flipV="1">
            <a:off x="1437716" y="2700497"/>
            <a:ext cx="6014604" cy="202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79512" y="108356"/>
            <a:ext cx="8496943" cy="624663"/>
          </a:xfrm>
          <a:prstGeom prst="rect">
            <a:avLst/>
          </a:prstGeom>
          <a:solidFill>
            <a:srgbClr val="0F6FC6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2184"/>
              </a:lnSpc>
              <a:spcAft>
                <a:spcPts val="1050"/>
              </a:spcAft>
            </a:pPr>
            <a:r>
              <a:rPr lang="ru" sz="2000" b="1" dirty="0">
                <a:solidFill>
                  <a:srgbClr val="FFFFFF"/>
                </a:solidFill>
                <a:latin typeface="Arial"/>
              </a:rPr>
              <a:t>Обеспечение вхождения Российской Федерации в число 10 ведущих стран мира по качеству общего образования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770884"/>
            <a:ext cx="8277928" cy="65836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240"/>
              </a:lnSpc>
              <a:spcBef>
                <a:spcPts val="1050"/>
              </a:spcBef>
            </a:pPr>
            <a:r>
              <a:rPr lang="ru" sz="1600" b="1" dirty="0">
                <a:solidFill>
                  <a:srgbClr val="C00000"/>
                </a:solidFill>
                <a:latin typeface="Arial"/>
              </a:rPr>
              <a:t>Положение России в </a:t>
            </a:r>
            <a:r>
              <a:rPr lang="ru" sz="1600" b="1" dirty="0" smtClean="0">
                <a:solidFill>
                  <a:srgbClr val="C00000"/>
                </a:solidFill>
                <a:latin typeface="Arial"/>
              </a:rPr>
              <a:t>основных международный рейтингах </a:t>
            </a:r>
            <a:r>
              <a:rPr lang="ru" sz="1600" b="1" dirty="0">
                <a:solidFill>
                  <a:srgbClr val="C00000"/>
                </a:solidFill>
                <a:latin typeface="Arial"/>
              </a:rPr>
              <a:t>по образованию </a:t>
            </a:r>
            <a:endParaRPr lang="ru" sz="1600" b="1" dirty="0" smtClean="0">
              <a:solidFill>
                <a:srgbClr val="C00000"/>
              </a:solidFill>
              <a:latin typeface="Arial"/>
            </a:endParaRPr>
          </a:p>
          <a:p>
            <a:pPr indent="0" algn="ctr">
              <a:lnSpc>
                <a:spcPts val="3240"/>
              </a:lnSpc>
              <a:spcBef>
                <a:spcPts val="1050"/>
              </a:spcBef>
            </a:pPr>
            <a:r>
              <a:rPr lang="ru" sz="1600" b="1" i="1" u="sng" dirty="0" smtClean="0">
                <a:latin typeface="Arial"/>
              </a:rPr>
              <a:t>Индекс </a:t>
            </a:r>
            <a:r>
              <a:rPr lang="ru" sz="1600" b="1" i="1" u="sng" dirty="0">
                <a:latin typeface="Arial"/>
              </a:rPr>
              <a:t>уровня образования в странах мира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18704" y="1136904"/>
            <a:ext cx="115824" cy="1097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840"/>
              </a:lnSpc>
            </a:pPr>
            <a:r>
              <a:rPr lang="ru" sz="750" i="1">
                <a:solidFill>
                  <a:srgbClr val="C00000"/>
                </a:solidFill>
                <a:latin typeface="Arial"/>
              </a:rPr>
              <a:t>*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65159" y="3306143"/>
            <a:ext cx="813816" cy="20421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1600" b="1" dirty="0">
                <a:solidFill>
                  <a:srgbClr val="C00000"/>
                </a:solidFill>
                <a:latin typeface="Arial"/>
              </a:rPr>
              <a:t>Россия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8912" y="3791712"/>
            <a:ext cx="8162544" cy="23164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  <a:spcBef>
                <a:spcPts val="2380"/>
              </a:spcBef>
              <a:spcAft>
                <a:spcPts val="2030"/>
              </a:spcAft>
            </a:pPr>
            <a:r>
              <a:rPr lang="ru" sz="1600" b="1" i="1" u="sng">
                <a:latin typeface="Arial"/>
              </a:rPr>
              <a:t>Рейтинг эффективности национальных систем образования группы Пирсон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95528" y="4413504"/>
            <a:ext cx="4096512" cy="17373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113284" indent="0" algn="just">
              <a:lnSpc>
                <a:spcPts val="1450"/>
              </a:lnSpc>
              <a:spcBef>
                <a:spcPts val="2030"/>
              </a:spcBef>
            </a:pPr>
            <a:r>
              <a:rPr lang="ru" sz="1400" b="1" dirty="0">
                <a:latin typeface="Arial"/>
              </a:rPr>
              <a:t>США    </a:t>
            </a:r>
            <a:r>
              <a:rPr lang="ru" sz="1400" b="1" dirty="0" smtClean="0">
                <a:latin typeface="Arial"/>
              </a:rPr>
              <a:t>                     Дания                      </a:t>
            </a:r>
            <a:r>
              <a:rPr lang="ru" sz="1400" b="1" dirty="0">
                <a:latin typeface="Arial"/>
              </a:rPr>
              <a:t>Швеция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85150" y="5766936"/>
            <a:ext cx="816864" cy="20421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1600" b="1" dirty="0">
                <a:solidFill>
                  <a:srgbClr val="C00000"/>
                </a:solidFill>
                <a:latin typeface="Arial"/>
              </a:rPr>
              <a:t>Россия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379464" y="6336792"/>
            <a:ext cx="1856232" cy="18897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790"/>
              </a:lnSpc>
            </a:pPr>
            <a:r>
              <a:rPr lang="ru" sz="600" dirty="0" smtClean="0">
                <a:latin typeface="Arial"/>
              </a:rPr>
              <a:t>*</a:t>
            </a:r>
            <a:r>
              <a:rPr lang="ru" sz="1600" i="1" dirty="0" smtClean="0">
                <a:latin typeface="Arial"/>
              </a:rPr>
              <a:t>данные </a:t>
            </a:r>
            <a:r>
              <a:rPr lang="ru" sz="1600" b="1" i="1" dirty="0">
                <a:latin typeface="Arial"/>
              </a:rPr>
              <a:t>2016</a:t>
            </a:r>
            <a:r>
              <a:rPr lang="ru" sz="1600" i="1" dirty="0">
                <a:latin typeface="Arial"/>
              </a:rPr>
              <a:t> года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820912" y="6547104"/>
            <a:ext cx="109728" cy="15849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lnSpc>
                <a:spcPts val="1440"/>
              </a:lnSpc>
            </a:pPr>
            <a:r>
              <a:rPr lang="ru" sz="1300">
                <a:latin typeface="Times New Roman"/>
              </a:rPr>
              <a:t>6</a:t>
            </a:r>
          </a:p>
        </p:txBody>
      </p:sp>
      <p:grpSp>
        <p:nvGrpSpPr>
          <p:cNvPr id="23" name="Group 40"/>
          <p:cNvGrpSpPr>
            <a:grpSpLocks/>
          </p:cNvGrpSpPr>
          <p:nvPr/>
        </p:nvGrpSpPr>
        <p:grpSpPr bwMode="auto">
          <a:xfrm>
            <a:off x="2521589" y="2429986"/>
            <a:ext cx="632616" cy="597408"/>
            <a:chOff x="647" y="2562"/>
            <a:chExt cx="1229" cy="1278"/>
          </a:xfrm>
        </p:grpSpPr>
        <p:pic>
          <p:nvPicPr>
            <p:cNvPr id="24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chemeClr val="accent2">
                <a:lumMod val="50000"/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40"/>
          <p:cNvGrpSpPr>
            <a:grpSpLocks/>
          </p:cNvGrpSpPr>
          <p:nvPr/>
        </p:nvGrpSpPr>
        <p:grpSpPr bwMode="auto">
          <a:xfrm>
            <a:off x="3352004" y="2415027"/>
            <a:ext cx="632616" cy="597408"/>
            <a:chOff x="647" y="2562"/>
            <a:chExt cx="1229" cy="1278"/>
          </a:xfrm>
        </p:grpSpPr>
        <p:pic>
          <p:nvPicPr>
            <p:cNvPr id="29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chemeClr val="accent2">
                <a:lumMod val="50000"/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40"/>
          <p:cNvGrpSpPr>
            <a:grpSpLocks/>
          </p:cNvGrpSpPr>
          <p:nvPr/>
        </p:nvGrpSpPr>
        <p:grpSpPr bwMode="auto">
          <a:xfrm>
            <a:off x="4259424" y="2438400"/>
            <a:ext cx="632616" cy="597408"/>
            <a:chOff x="647" y="2562"/>
            <a:chExt cx="1229" cy="1278"/>
          </a:xfrm>
        </p:grpSpPr>
        <p:pic>
          <p:nvPicPr>
            <p:cNvPr id="34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chemeClr val="accent2">
                <a:lumMod val="50000"/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Group 40"/>
          <p:cNvGrpSpPr>
            <a:grpSpLocks/>
          </p:cNvGrpSpPr>
          <p:nvPr/>
        </p:nvGrpSpPr>
        <p:grpSpPr bwMode="auto">
          <a:xfrm>
            <a:off x="1707137" y="2438400"/>
            <a:ext cx="632616" cy="597408"/>
            <a:chOff x="647" y="2562"/>
            <a:chExt cx="1229" cy="1278"/>
          </a:xfrm>
        </p:grpSpPr>
        <p:pic>
          <p:nvPicPr>
            <p:cNvPr id="39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chemeClr val="accent2">
                <a:lumMod val="50000"/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" name="Group 40"/>
          <p:cNvGrpSpPr>
            <a:grpSpLocks/>
          </p:cNvGrpSpPr>
          <p:nvPr/>
        </p:nvGrpSpPr>
        <p:grpSpPr bwMode="auto">
          <a:xfrm>
            <a:off x="814880" y="2445412"/>
            <a:ext cx="632616" cy="597408"/>
            <a:chOff x="647" y="2562"/>
            <a:chExt cx="1229" cy="1278"/>
          </a:xfrm>
        </p:grpSpPr>
        <p:pic>
          <p:nvPicPr>
            <p:cNvPr id="44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chemeClr val="accent2">
                <a:lumMod val="50000"/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8" name="Group 40"/>
          <p:cNvGrpSpPr>
            <a:grpSpLocks/>
          </p:cNvGrpSpPr>
          <p:nvPr/>
        </p:nvGrpSpPr>
        <p:grpSpPr bwMode="auto">
          <a:xfrm>
            <a:off x="7485793" y="2423799"/>
            <a:ext cx="632616" cy="597408"/>
            <a:chOff x="647" y="2562"/>
            <a:chExt cx="1229" cy="1278"/>
          </a:xfrm>
        </p:grpSpPr>
        <p:pic>
          <p:nvPicPr>
            <p:cNvPr id="49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chemeClr val="accent2">
                <a:lumMod val="50000"/>
                <a:alpha val="5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44173" y="2042135"/>
            <a:ext cx="1192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Австралия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94408" y="3119635"/>
            <a:ext cx="1192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Норвегия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038583" y="2062966"/>
            <a:ext cx="1192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Германия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196075" y="1828034"/>
            <a:ext cx="1192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Новая Зеландия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61093" y="3152165"/>
            <a:ext cx="1192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Дания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" name="Group 40"/>
          <p:cNvGrpSpPr>
            <a:grpSpLocks/>
          </p:cNvGrpSpPr>
          <p:nvPr/>
        </p:nvGrpSpPr>
        <p:grpSpPr bwMode="auto">
          <a:xfrm>
            <a:off x="5410164" y="2164665"/>
            <a:ext cx="1063407" cy="1067280"/>
            <a:chOff x="647" y="2562"/>
            <a:chExt cx="1229" cy="1278"/>
          </a:xfrm>
        </p:grpSpPr>
        <p:pic>
          <p:nvPicPr>
            <p:cNvPr id="59" name="Picture 41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42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C0000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Group 40"/>
          <p:cNvGrpSpPr>
            <a:grpSpLocks/>
          </p:cNvGrpSpPr>
          <p:nvPr/>
        </p:nvGrpSpPr>
        <p:grpSpPr bwMode="auto">
          <a:xfrm>
            <a:off x="833029" y="4887457"/>
            <a:ext cx="632616" cy="597408"/>
            <a:chOff x="647" y="2562"/>
            <a:chExt cx="1229" cy="1278"/>
          </a:xfrm>
        </p:grpSpPr>
        <p:pic>
          <p:nvPicPr>
            <p:cNvPr id="64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00B0F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8" name="Group 40"/>
          <p:cNvGrpSpPr>
            <a:grpSpLocks/>
          </p:cNvGrpSpPr>
          <p:nvPr/>
        </p:nvGrpSpPr>
        <p:grpSpPr bwMode="auto">
          <a:xfrm>
            <a:off x="1646397" y="4885944"/>
            <a:ext cx="632616" cy="597408"/>
            <a:chOff x="647" y="2562"/>
            <a:chExt cx="1229" cy="1278"/>
          </a:xfrm>
        </p:grpSpPr>
        <p:pic>
          <p:nvPicPr>
            <p:cNvPr id="69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00B0F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3" name="Group 40"/>
          <p:cNvGrpSpPr>
            <a:grpSpLocks/>
          </p:cNvGrpSpPr>
          <p:nvPr/>
        </p:nvGrpSpPr>
        <p:grpSpPr bwMode="auto">
          <a:xfrm>
            <a:off x="2505840" y="4862282"/>
            <a:ext cx="632616" cy="597408"/>
            <a:chOff x="647" y="2562"/>
            <a:chExt cx="1229" cy="1278"/>
          </a:xfrm>
        </p:grpSpPr>
        <p:pic>
          <p:nvPicPr>
            <p:cNvPr id="74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00B0F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8" name="Group 40"/>
          <p:cNvGrpSpPr>
            <a:grpSpLocks/>
          </p:cNvGrpSpPr>
          <p:nvPr/>
        </p:nvGrpSpPr>
        <p:grpSpPr bwMode="auto">
          <a:xfrm>
            <a:off x="3413584" y="4869871"/>
            <a:ext cx="632616" cy="597408"/>
            <a:chOff x="647" y="2562"/>
            <a:chExt cx="1229" cy="1278"/>
          </a:xfrm>
        </p:grpSpPr>
        <p:pic>
          <p:nvPicPr>
            <p:cNvPr id="79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1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00B0F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3" name="Group 40"/>
          <p:cNvGrpSpPr>
            <a:grpSpLocks/>
          </p:cNvGrpSpPr>
          <p:nvPr/>
        </p:nvGrpSpPr>
        <p:grpSpPr bwMode="auto">
          <a:xfrm>
            <a:off x="4235880" y="4879123"/>
            <a:ext cx="632616" cy="597408"/>
            <a:chOff x="647" y="2562"/>
            <a:chExt cx="1229" cy="1278"/>
          </a:xfrm>
        </p:grpSpPr>
        <p:pic>
          <p:nvPicPr>
            <p:cNvPr id="84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5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6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00B0F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8" name="Group 40"/>
          <p:cNvGrpSpPr>
            <a:grpSpLocks/>
          </p:cNvGrpSpPr>
          <p:nvPr/>
        </p:nvGrpSpPr>
        <p:grpSpPr bwMode="auto">
          <a:xfrm>
            <a:off x="7425053" y="4855457"/>
            <a:ext cx="632616" cy="597408"/>
            <a:chOff x="647" y="2562"/>
            <a:chExt cx="1229" cy="1278"/>
          </a:xfrm>
        </p:grpSpPr>
        <p:pic>
          <p:nvPicPr>
            <p:cNvPr id="89" name="Picture 41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0" name="Picture 42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1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00B0F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3" name="Group 40"/>
          <p:cNvGrpSpPr>
            <a:grpSpLocks/>
          </p:cNvGrpSpPr>
          <p:nvPr/>
        </p:nvGrpSpPr>
        <p:grpSpPr bwMode="auto">
          <a:xfrm>
            <a:off x="5463177" y="4538232"/>
            <a:ext cx="1063407" cy="1067280"/>
            <a:chOff x="647" y="2562"/>
            <a:chExt cx="1229" cy="1278"/>
          </a:xfrm>
        </p:grpSpPr>
        <p:pic>
          <p:nvPicPr>
            <p:cNvPr id="94" name="Picture 41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5" name="Picture 42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6" name="Oval 43"/>
            <p:cNvSpPr>
              <a:spLocks noChangeArrowheads="1"/>
            </p:cNvSpPr>
            <p:nvPr/>
          </p:nvSpPr>
          <p:spPr bwMode="gray">
            <a:xfrm>
              <a:off x="674" y="2577"/>
              <a:ext cx="1202" cy="1182"/>
            </a:xfrm>
            <a:prstGeom prst="ellipse">
              <a:avLst/>
            </a:prstGeom>
            <a:solidFill>
              <a:srgbClr val="C00000">
                <a:alpha val="5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1953440" y="44365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1413157" y="5754921"/>
            <a:ext cx="4096512" cy="17373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113284" indent="0" algn="just">
              <a:lnSpc>
                <a:spcPts val="1450"/>
              </a:lnSpc>
              <a:spcBef>
                <a:spcPts val="2030"/>
              </a:spcBef>
            </a:pPr>
            <a:r>
              <a:rPr lang="ru" sz="1400" b="1" dirty="0" smtClean="0">
                <a:latin typeface="Arial"/>
              </a:rPr>
              <a:t>Швейцария              Великобритания</a:t>
            </a:r>
            <a:endParaRPr lang="ru" sz="1400" b="1" dirty="0">
              <a:latin typeface="Arial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74734" y="2524834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1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43747" y="2513209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643974" y="2498266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5725964" y="2441929"/>
            <a:ext cx="502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34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468394" y="2484730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404228" y="2526013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452320" y="2500442"/>
            <a:ext cx="653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188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85835" y="4956765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1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614343" y="4977766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1774987" y="4974910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395499" y="4951595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5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724128" y="4901098"/>
            <a:ext cx="584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34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517419" y="4921674"/>
            <a:ext cx="540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50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547471" y="4974538"/>
            <a:ext cx="35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4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20" name="Рисунок 1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094500"/>
            <a:ext cx="4139184" cy="76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279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1301</TotalTime>
  <Words>2020</Words>
  <Application>Microsoft Office PowerPoint</Application>
  <PresentationFormat>Экран (4:3)</PresentationFormat>
  <Paragraphs>323</Paragraphs>
  <Slides>29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2" baseType="lpstr">
      <vt:lpstr>Arial</vt:lpstr>
      <vt:lpstr>Calibri</vt:lpstr>
      <vt:lpstr>Century Schoolbook</vt:lpstr>
      <vt:lpstr>Georgia</vt:lpstr>
      <vt:lpstr>Helvetica Light</vt:lpstr>
      <vt:lpstr>휴먼매직체</vt:lpstr>
      <vt:lpstr>MullerBold</vt:lpstr>
      <vt:lpstr>Times New Roman</vt:lpstr>
      <vt:lpstr>Wingdings</vt:lpstr>
      <vt:lpstr>Wingdings 2</vt:lpstr>
      <vt:lpstr>ヒラギノ角ゴ Pro W3</vt:lpstr>
      <vt:lpstr>Эркер</vt:lpstr>
      <vt:lpstr>think-cell Slide</vt:lpstr>
      <vt:lpstr>Стратегические ориентиры в сфере образования РФ. Компетенции XXI века</vt:lpstr>
      <vt:lpstr>Презентация PowerPoint</vt:lpstr>
      <vt:lpstr>Презентация PowerPoint</vt:lpstr>
      <vt:lpstr>Презентация PowerPoint</vt:lpstr>
      <vt:lpstr>Задачи в сфере образования</vt:lpstr>
      <vt:lpstr>Задачи в сфере образования</vt:lpstr>
      <vt:lpstr>  Национальный проект «Развитие образования»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ФП «Создание условий для осуществления трудовой занятости женщин с детьми, включая ликвидацию очередности в ясли для детей до 3 лет»</vt:lpstr>
      <vt:lpstr>16 навыков, которыми должны владеть ученики в XXI веке</vt:lpstr>
      <vt:lpstr>Навыки будущего: ключевые типы грамотности и базовые навыки 21 века  </vt:lpstr>
      <vt:lpstr>НАДПРОФЕССИОНАЛЬНЫЕ  НАВЫКИ И УМЕНИЯ</vt:lpstr>
      <vt:lpstr>Презентация PowerPoint</vt:lpstr>
      <vt:lpstr>«Педагог – ключевая фигура реформирования образования» </vt:lpstr>
      <vt:lpstr>Необходимые навыки учителей </vt:lpstr>
      <vt:lpstr>Необходимые навыки учителей </vt:lpstr>
      <vt:lpstr>Необходимые навыки учителей </vt:lpstr>
      <vt:lpstr>Ожидания от учителя</vt:lpstr>
      <vt:lpstr>Успехов!</vt:lpstr>
      <vt:lpstr>В заключение ….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профессиональных клмпетенций педагога в современных условиях</dc:title>
  <dc:creator>1</dc:creator>
  <cp:lastModifiedBy>RePack by Diakov</cp:lastModifiedBy>
  <cp:revision>75</cp:revision>
  <dcterms:created xsi:type="dcterms:W3CDTF">2018-11-05T14:03:02Z</dcterms:created>
  <dcterms:modified xsi:type="dcterms:W3CDTF">2018-11-14T13:49:46Z</dcterms:modified>
</cp:coreProperties>
</file>