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8" r:id="rId3"/>
    <p:sldId id="259" r:id="rId4"/>
    <p:sldId id="261" r:id="rId5"/>
    <p:sldId id="263" r:id="rId6"/>
    <p:sldId id="264" r:id="rId7"/>
    <p:sldId id="265" r:id="rId8"/>
    <p:sldId id="266" r:id="rId9"/>
    <p:sldId id="267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833" autoAdjust="0"/>
  </p:normalViewPr>
  <p:slideViewPr>
    <p:cSldViewPr>
      <p:cViewPr varScale="1">
        <p:scale>
          <a:sx n="45" d="100"/>
          <a:sy n="45" d="100"/>
        </p:scale>
        <p:origin x="-12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AF05AF-4DFB-41D5-A190-2E765A56B55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1508DF-ECF7-4D0C-8976-7E7F15FBF40D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sz="2100" b="1" dirty="0" smtClean="0">
              <a:latin typeface="Arial" pitchFamily="34" charset="0"/>
              <a:cs typeface="Arial" pitchFamily="34" charset="0"/>
            </a:rPr>
            <a:t>I</a:t>
          </a:r>
          <a:r>
            <a:rPr lang="ru-RU" sz="2100" b="1" dirty="0" smtClean="0">
              <a:latin typeface="Arial" pitchFamily="34" charset="0"/>
              <a:cs typeface="Arial" pitchFamily="34" charset="0"/>
            </a:rPr>
            <a:t>. ОБЩИЕ ПОЛОЖЕНИЯ</a:t>
          </a:r>
          <a:endParaRPr lang="ru-RU" sz="2100" b="1" dirty="0">
            <a:latin typeface="Arial" pitchFamily="34" charset="0"/>
            <a:cs typeface="Arial" pitchFamily="34" charset="0"/>
          </a:endParaRPr>
        </a:p>
      </dgm:t>
    </dgm:pt>
    <dgm:pt modelId="{5F589B38-BCA2-4281-8F3C-EA1F943D41EF}" type="parTrans" cxnId="{A6230B2F-0497-426F-8F9D-4F59C0AB116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6029C0D-5CC6-4445-9F48-7E9E7FFE18BA}" type="sibTrans" cxnId="{A6230B2F-0497-426F-8F9D-4F59C0AB116B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85CB2EAC-43ED-445A-8C05-2CCD7D33A7A0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latin typeface="Arial" pitchFamily="34" charset="0"/>
              <a:cs typeface="Arial" pitchFamily="34" charset="0"/>
            </a:rPr>
            <a:t>II. ТРЕБОВАНИЯ К СТРУКТУРЕ ООП ДО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0887337A-20DD-4DB6-82E2-C7DF4C0BE97E}" type="parTrans" cxnId="{7A5E0620-DD17-44FE-9B63-643822D4D88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4B5DAB52-4D3C-46C2-98FC-571DB4BE0A95}" type="sibTrans" cxnId="{7A5E0620-DD17-44FE-9B63-643822D4D88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90E34C2-A4FA-4375-B527-9784E035028A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latin typeface="Arial" pitchFamily="34" charset="0"/>
              <a:cs typeface="Arial" pitchFamily="34" charset="0"/>
            </a:rPr>
            <a:t>III</a:t>
          </a:r>
          <a:r>
            <a:rPr lang="en-US" b="1" dirty="0" smtClean="0">
              <a:latin typeface="Arial" pitchFamily="34" charset="0"/>
              <a:cs typeface="Arial" pitchFamily="34" charset="0"/>
            </a:rPr>
            <a:t>.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ТРЕБОВАНИЯ К УСЛОВИЯМ РЕАЛИЗАЦИИ ООП ДО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00220888-29C8-42FA-9FFB-B64E7A9BE8B0}" type="parTrans" cxnId="{64CC7629-11DF-4866-A20F-CBA7EAF10AA6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03163B00-95C3-49B7-A9B4-3B376D6FB8E3}" type="sibTrans" cxnId="{64CC7629-11DF-4866-A20F-CBA7EAF10AA6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583EC3D-F4BB-4AD2-88E6-0235CC3848F0}">
      <dgm:prSet custT="1"/>
      <dgm:spPr/>
      <dgm:t>
        <a:bodyPr/>
        <a:lstStyle/>
        <a:p>
          <a:pPr rtl="0"/>
          <a:r>
            <a:rPr lang="ru-RU" sz="1600" dirty="0" smtClean="0">
              <a:latin typeface="Arial" pitchFamily="34" charset="0"/>
              <a:cs typeface="Arial" pitchFamily="34" charset="0"/>
            </a:rPr>
            <a:t>к психолого-педагогическим условиям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3744B668-2304-4353-8347-8C07AD4D894A}" type="parTrans" cxnId="{EA623947-C106-499D-A38D-3A6D9555471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AE9F0EF2-C182-41EC-987D-0C11E351D9F0}" type="sibTrans" cxnId="{EA623947-C106-499D-A38D-3A6D9555471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3DB3E541-298E-42DA-B4AE-8DA7485DF609}">
      <dgm:prSet custT="1"/>
      <dgm:spPr/>
      <dgm:t>
        <a:bodyPr/>
        <a:lstStyle/>
        <a:p>
          <a:pPr rtl="0"/>
          <a:r>
            <a:rPr lang="ru-RU" sz="1600" dirty="0" smtClean="0">
              <a:latin typeface="Arial" pitchFamily="34" charset="0"/>
              <a:cs typeface="Arial" pitchFamily="34" charset="0"/>
            </a:rPr>
            <a:t>к кадровым условиям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6EAF8A6A-AB69-4902-B267-6D3A9724A26C}" type="parTrans" cxnId="{A77613DB-C35C-4C9E-AB6F-03CBB7E9AA8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ADC96E31-0149-4434-B12C-C061D78042A9}" type="sibTrans" cxnId="{A77613DB-C35C-4C9E-AB6F-03CBB7E9AA8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6326B01-09B7-423F-8A2C-40690B449300}">
      <dgm:prSet custT="1"/>
      <dgm:spPr/>
      <dgm:t>
        <a:bodyPr/>
        <a:lstStyle/>
        <a:p>
          <a:pPr rtl="0"/>
          <a:r>
            <a:rPr lang="ru-RU" sz="1600" dirty="0" smtClean="0">
              <a:latin typeface="Arial" pitchFamily="34" charset="0"/>
              <a:cs typeface="Arial" pitchFamily="34" charset="0"/>
            </a:rPr>
            <a:t>к материально-техническим условиям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3BB8546D-ED04-4E5A-8848-4361FECD5164}" type="parTrans" cxnId="{9E4E6E7B-D4DA-4DB0-AE89-7B5537875902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CB5D6F8-A1EA-4F50-B6E5-592E1347DECE}" type="sibTrans" cxnId="{9E4E6E7B-D4DA-4DB0-AE89-7B5537875902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8E277B1-706C-4771-8153-064EB254E3E7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latin typeface="Arial" pitchFamily="34" charset="0"/>
              <a:cs typeface="Arial" pitchFamily="34" charset="0"/>
            </a:rPr>
            <a:t>IV. ТРЕБОВАНИЯ К РЕЗУЛЬТАТАМ ОСВОЕНИЯ ООП ДО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4A528337-FABD-4634-BEE1-5315F3007DB4}" type="parTrans" cxnId="{78713B34-73D9-4573-A255-482D884D2A0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8F2BC2F-5E79-4B87-B98F-1033EF6DF2AC}" type="sibTrans" cxnId="{78713B34-73D9-4573-A255-482D884D2A0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27DE84C-0145-45C0-BCC3-522093119E69}">
      <dgm:prSet custT="1"/>
      <dgm:spPr/>
      <dgm:t>
        <a:bodyPr/>
        <a:lstStyle/>
        <a:p>
          <a:pPr rtl="0"/>
          <a:r>
            <a:rPr lang="ru-RU" sz="1600" dirty="0" smtClean="0">
              <a:latin typeface="Arial" pitchFamily="34" charset="0"/>
              <a:cs typeface="Arial" pitchFamily="34" charset="0"/>
            </a:rPr>
            <a:t>к развивающей предметно-пространственной среде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A8B48B7B-5269-49ED-A40C-531CD5181CEA}" type="parTrans" cxnId="{BF817CE9-1678-4CC6-BADA-762E014A67F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097FE776-E94E-4BF9-86CA-CAD98FED2C7A}" type="sibTrans" cxnId="{BF817CE9-1678-4CC6-BADA-762E014A67F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045F5FA8-A43F-48CB-A9E0-654784D38D99}">
      <dgm:prSet custT="1"/>
      <dgm:spPr/>
      <dgm:t>
        <a:bodyPr/>
        <a:lstStyle/>
        <a:p>
          <a:pPr rtl="0"/>
          <a:r>
            <a:rPr lang="ru-RU" sz="1600" dirty="0" smtClean="0">
              <a:latin typeface="Arial" pitchFamily="34" charset="0"/>
              <a:cs typeface="Arial" pitchFamily="34" charset="0"/>
            </a:rPr>
            <a:t>к финансовым условиям</a:t>
          </a:r>
          <a:endParaRPr lang="ru-RU" sz="1600" dirty="0">
            <a:latin typeface="Arial" pitchFamily="34" charset="0"/>
            <a:cs typeface="Arial" pitchFamily="34" charset="0"/>
          </a:endParaRPr>
        </a:p>
      </dgm:t>
    </dgm:pt>
    <dgm:pt modelId="{7E388F2E-D876-4911-A4DE-B31618D9C589}" type="parTrans" cxnId="{29C229AD-C96D-4FF2-8182-CA9652C0C3E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110C64C-39FF-4463-B68D-E4EC0DB76809}" type="sibTrans" cxnId="{29C229AD-C96D-4FF2-8182-CA9652C0C3E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A0153C59-322C-45DD-B261-0BEA1DD1FB39}" type="pres">
      <dgm:prSet presAssocID="{C3AF05AF-4DFB-41D5-A190-2E765A56B55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EE5608-F722-4C50-A604-D4A8088B3C52}" type="pres">
      <dgm:prSet presAssocID="{AC1508DF-ECF7-4D0C-8976-7E7F15FBF40D}" presName="parentText" presStyleLbl="node1" presStyleIdx="0" presStyleCnt="4" custLinFactY="-2151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A502E1-0132-44DC-A231-8DC41D9B0923}" type="pres">
      <dgm:prSet presAssocID="{D6029C0D-5CC6-4445-9F48-7E9E7FFE18BA}" presName="spacer" presStyleCnt="0"/>
      <dgm:spPr/>
    </dgm:pt>
    <dgm:pt modelId="{82C9DFBF-D5B7-422D-8423-A9566CF8165A}" type="pres">
      <dgm:prSet presAssocID="{85CB2EAC-43ED-445A-8C05-2CCD7D33A7A0}" presName="parentText" presStyleLbl="node1" presStyleIdx="1" presStyleCnt="4" custLinFactNeighborY="-673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D69FFC-924C-42CC-B9F9-542FA872891D}" type="pres">
      <dgm:prSet presAssocID="{4B5DAB52-4D3C-46C2-98FC-571DB4BE0A95}" presName="spacer" presStyleCnt="0"/>
      <dgm:spPr/>
    </dgm:pt>
    <dgm:pt modelId="{F2C7EA58-5A01-44EE-ABEF-75818CB85192}" type="pres">
      <dgm:prSet presAssocID="{D90E34C2-A4FA-4375-B527-9784E035028A}" presName="parentText" presStyleLbl="node1" presStyleIdx="2" presStyleCnt="4" custLinFactNeighborY="76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ED4AFF-BE05-4E75-BA4D-43614F6C4FFB}" type="pres">
      <dgm:prSet presAssocID="{D90E34C2-A4FA-4375-B527-9784E035028A}" presName="childText" presStyleLbl="revTx" presStyleIdx="0" presStyleCnt="1" custScaleY="105023" custLinFactNeighborY="289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6C2E60-155B-45B6-8CA3-F1BDCFF20623}" type="pres">
      <dgm:prSet presAssocID="{78E277B1-706C-4771-8153-064EB254E3E7}" presName="parentText" presStyleLbl="node1" presStyleIdx="3" presStyleCnt="4" custLinFactNeighborY="205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244B8A-4935-42DC-986B-D03A9508D764}" type="presOf" srcId="{AC1508DF-ECF7-4D0C-8976-7E7F15FBF40D}" destId="{5BEE5608-F722-4C50-A604-D4A8088B3C52}" srcOrd="0" destOrd="0" presId="urn:microsoft.com/office/officeart/2005/8/layout/vList2"/>
    <dgm:cxn modelId="{A77613DB-C35C-4C9E-AB6F-03CBB7E9AA80}" srcId="{D90E34C2-A4FA-4375-B527-9784E035028A}" destId="{3DB3E541-298E-42DA-B4AE-8DA7485DF609}" srcOrd="2" destOrd="0" parTransId="{6EAF8A6A-AB69-4902-B267-6D3A9724A26C}" sibTransId="{ADC96E31-0149-4434-B12C-C061D78042A9}"/>
    <dgm:cxn modelId="{BF817CE9-1678-4CC6-BADA-762E014A67FD}" srcId="{D90E34C2-A4FA-4375-B527-9784E035028A}" destId="{D27DE84C-0145-45C0-BCC3-522093119E69}" srcOrd="1" destOrd="0" parTransId="{A8B48B7B-5269-49ED-A40C-531CD5181CEA}" sibTransId="{097FE776-E94E-4BF9-86CA-CAD98FED2C7A}"/>
    <dgm:cxn modelId="{BA1CC8EB-004A-4E50-B8B7-8A2895E50C71}" type="presOf" srcId="{045F5FA8-A43F-48CB-A9E0-654784D38D99}" destId="{0CED4AFF-BE05-4E75-BA4D-43614F6C4FFB}" srcOrd="0" destOrd="4" presId="urn:microsoft.com/office/officeart/2005/8/layout/vList2"/>
    <dgm:cxn modelId="{5F608A16-851D-48F8-B5E2-B2565068865D}" type="presOf" srcId="{D27DE84C-0145-45C0-BCC3-522093119E69}" destId="{0CED4AFF-BE05-4E75-BA4D-43614F6C4FFB}" srcOrd="0" destOrd="1" presId="urn:microsoft.com/office/officeart/2005/8/layout/vList2"/>
    <dgm:cxn modelId="{CF3A0118-CC94-4501-9710-CCF0039DAA90}" type="presOf" srcId="{3DB3E541-298E-42DA-B4AE-8DA7485DF609}" destId="{0CED4AFF-BE05-4E75-BA4D-43614F6C4FFB}" srcOrd="0" destOrd="2" presId="urn:microsoft.com/office/officeart/2005/8/layout/vList2"/>
    <dgm:cxn modelId="{7A5E0620-DD17-44FE-9B63-643822D4D889}" srcId="{C3AF05AF-4DFB-41D5-A190-2E765A56B557}" destId="{85CB2EAC-43ED-445A-8C05-2CCD7D33A7A0}" srcOrd="1" destOrd="0" parTransId="{0887337A-20DD-4DB6-82E2-C7DF4C0BE97E}" sibTransId="{4B5DAB52-4D3C-46C2-98FC-571DB4BE0A95}"/>
    <dgm:cxn modelId="{29C229AD-C96D-4FF2-8182-CA9652C0C3EC}" srcId="{D90E34C2-A4FA-4375-B527-9784E035028A}" destId="{045F5FA8-A43F-48CB-A9E0-654784D38D99}" srcOrd="4" destOrd="0" parTransId="{7E388F2E-D876-4911-A4DE-B31618D9C589}" sibTransId="{7110C64C-39FF-4463-B68D-E4EC0DB76809}"/>
    <dgm:cxn modelId="{8BC31913-331F-446A-8B8D-ABE2308E4719}" type="presOf" srcId="{56326B01-09B7-423F-8A2C-40690B449300}" destId="{0CED4AFF-BE05-4E75-BA4D-43614F6C4FFB}" srcOrd="0" destOrd="3" presId="urn:microsoft.com/office/officeart/2005/8/layout/vList2"/>
    <dgm:cxn modelId="{E3208831-B515-45B4-B357-2D29C781BF53}" type="presOf" srcId="{78E277B1-706C-4771-8153-064EB254E3E7}" destId="{536C2E60-155B-45B6-8CA3-F1BDCFF20623}" srcOrd="0" destOrd="0" presId="urn:microsoft.com/office/officeart/2005/8/layout/vList2"/>
    <dgm:cxn modelId="{D6D6EB68-BDD8-4E17-A253-8B9A04A568AD}" type="presOf" srcId="{C3AF05AF-4DFB-41D5-A190-2E765A56B557}" destId="{A0153C59-322C-45DD-B261-0BEA1DD1FB39}" srcOrd="0" destOrd="0" presId="urn:microsoft.com/office/officeart/2005/8/layout/vList2"/>
    <dgm:cxn modelId="{EA623947-C106-499D-A38D-3A6D9555471C}" srcId="{D90E34C2-A4FA-4375-B527-9784E035028A}" destId="{D583EC3D-F4BB-4AD2-88E6-0235CC3848F0}" srcOrd="0" destOrd="0" parTransId="{3744B668-2304-4353-8347-8C07AD4D894A}" sibTransId="{AE9F0EF2-C182-41EC-987D-0C11E351D9F0}"/>
    <dgm:cxn modelId="{072FA0D6-6496-45A2-9974-483F7C7EB5FB}" type="presOf" srcId="{D90E34C2-A4FA-4375-B527-9784E035028A}" destId="{F2C7EA58-5A01-44EE-ABEF-75818CB85192}" srcOrd="0" destOrd="0" presId="urn:microsoft.com/office/officeart/2005/8/layout/vList2"/>
    <dgm:cxn modelId="{9E4E6E7B-D4DA-4DB0-AE89-7B5537875902}" srcId="{D90E34C2-A4FA-4375-B527-9784E035028A}" destId="{56326B01-09B7-423F-8A2C-40690B449300}" srcOrd="3" destOrd="0" parTransId="{3BB8546D-ED04-4E5A-8848-4361FECD5164}" sibTransId="{DCB5D6F8-A1EA-4F50-B6E5-592E1347DECE}"/>
    <dgm:cxn modelId="{78713B34-73D9-4573-A255-482D884D2A0C}" srcId="{C3AF05AF-4DFB-41D5-A190-2E765A56B557}" destId="{78E277B1-706C-4771-8153-064EB254E3E7}" srcOrd="3" destOrd="0" parTransId="{4A528337-FABD-4634-BEE1-5315F3007DB4}" sibTransId="{D8F2BC2F-5E79-4B87-B98F-1033EF6DF2AC}"/>
    <dgm:cxn modelId="{4F193546-C9A4-44BA-9169-E3FB19303EAF}" type="presOf" srcId="{D583EC3D-F4BB-4AD2-88E6-0235CC3848F0}" destId="{0CED4AFF-BE05-4E75-BA4D-43614F6C4FFB}" srcOrd="0" destOrd="0" presId="urn:microsoft.com/office/officeart/2005/8/layout/vList2"/>
    <dgm:cxn modelId="{846646DE-485F-4D62-BCE5-60381C61B651}" type="presOf" srcId="{85CB2EAC-43ED-445A-8C05-2CCD7D33A7A0}" destId="{82C9DFBF-D5B7-422D-8423-A9566CF8165A}" srcOrd="0" destOrd="0" presId="urn:microsoft.com/office/officeart/2005/8/layout/vList2"/>
    <dgm:cxn modelId="{64CC7629-11DF-4866-A20F-CBA7EAF10AA6}" srcId="{C3AF05AF-4DFB-41D5-A190-2E765A56B557}" destId="{D90E34C2-A4FA-4375-B527-9784E035028A}" srcOrd="2" destOrd="0" parTransId="{00220888-29C8-42FA-9FFB-B64E7A9BE8B0}" sibTransId="{03163B00-95C3-49B7-A9B4-3B376D6FB8E3}"/>
    <dgm:cxn modelId="{A6230B2F-0497-426F-8F9D-4F59C0AB116B}" srcId="{C3AF05AF-4DFB-41D5-A190-2E765A56B557}" destId="{AC1508DF-ECF7-4D0C-8976-7E7F15FBF40D}" srcOrd="0" destOrd="0" parTransId="{5F589B38-BCA2-4281-8F3C-EA1F943D41EF}" sibTransId="{D6029C0D-5CC6-4445-9F48-7E9E7FFE18BA}"/>
    <dgm:cxn modelId="{79C8AF0F-9528-42C4-8146-22B861295F4E}" type="presParOf" srcId="{A0153C59-322C-45DD-B261-0BEA1DD1FB39}" destId="{5BEE5608-F722-4C50-A604-D4A8088B3C52}" srcOrd="0" destOrd="0" presId="urn:microsoft.com/office/officeart/2005/8/layout/vList2"/>
    <dgm:cxn modelId="{2A8540F4-79D6-450D-B057-A4E196F387B9}" type="presParOf" srcId="{A0153C59-322C-45DD-B261-0BEA1DD1FB39}" destId="{B7A502E1-0132-44DC-A231-8DC41D9B0923}" srcOrd="1" destOrd="0" presId="urn:microsoft.com/office/officeart/2005/8/layout/vList2"/>
    <dgm:cxn modelId="{BF91CC90-8233-4F38-B531-58F5875F7196}" type="presParOf" srcId="{A0153C59-322C-45DD-B261-0BEA1DD1FB39}" destId="{82C9DFBF-D5B7-422D-8423-A9566CF8165A}" srcOrd="2" destOrd="0" presId="urn:microsoft.com/office/officeart/2005/8/layout/vList2"/>
    <dgm:cxn modelId="{54BA33E3-6EE0-42DF-97B5-D6B875BB7161}" type="presParOf" srcId="{A0153C59-322C-45DD-B261-0BEA1DD1FB39}" destId="{2ED69FFC-924C-42CC-B9F9-542FA872891D}" srcOrd="3" destOrd="0" presId="urn:microsoft.com/office/officeart/2005/8/layout/vList2"/>
    <dgm:cxn modelId="{E4946E97-3B7E-4F2C-9227-099C5F43F682}" type="presParOf" srcId="{A0153C59-322C-45DD-B261-0BEA1DD1FB39}" destId="{F2C7EA58-5A01-44EE-ABEF-75818CB85192}" srcOrd="4" destOrd="0" presId="urn:microsoft.com/office/officeart/2005/8/layout/vList2"/>
    <dgm:cxn modelId="{297C9A06-5F88-4301-AF15-C5E035C9E428}" type="presParOf" srcId="{A0153C59-322C-45DD-B261-0BEA1DD1FB39}" destId="{0CED4AFF-BE05-4E75-BA4D-43614F6C4FFB}" srcOrd="5" destOrd="0" presId="urn:microsoft.com/office/officeart/2005/8/layout/vList2"/>
    <dgm:cxn modelId="{153B5816-DF8B-41D1-83EE-41B968B67615}" type="presParOf" srcId="{A0153C59-322C-45DD-B261-0BEA1DD1FB39}" destId="{536C2E60-155B-45B6-8CA3-F1BDCFF2062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159792-9AA1-4E0B-BCFC-6D33ED49FC47}" type="doc">
      <dgm:prSet loTypeId="urn:microsoft.com/office/officeart/2005/8/layout/vList2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5BE07E89-CFC0-446D-AD29-8762F0CF37B3}">
      <dgm:prSet phldrT="[Текст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Социально – коммуникативное развитие</a:t>
          </a:r>
        </a:p>
      </dgm:t>
    </dgm:pt>
    <dgm:pt modelId="{7467EDB1-80C7-4C2C-92FB-BC1102DD2E45}" type="parTrans" cxnId="{65B0592E-2687-4ACD-8B01-5232CE06D6D1}">
      <dgm:prSet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BD91BA10-6C8D-42DD-BBE8-4531799BBFDD}" type="sibTrans" cxnId="{65B0592E-2687-4ACD-8B01-5232CE06D6D1}">
      <dgm:prSet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C3404A39-4C89-4197-B2F6-F2FC912339D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Познавательное развитие</a:t>
          </a:r>
        </a:p>
      </dgm:t>
    </dgm:pt>
    <dgm:pt modelId="{AD5990B2-148D-47DC-959D-ED7423481140}" type="parTrans" cxnId="{98677C67-53CB-422D-B000-90AE6A773CFB}">
      <dgm:prSet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B4C9A160-DD40-4BB5-A771-4B494200BA89}" type="sibTrans" cxnId="{98677C67-53CB-422D-B000-90AE6A773CFB}">
      <dgm:prSet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D2270F81-58DC-49E8-8A66-35A9C33228E1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Речевое развитие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7D26E5A1-11BC-4672-A1B3-D4EB9A714CBE}" type="parTrans" cxnId="{1BE2F093-46AA-40CB-96C9-1364D723644B}">
      <dgm:prSet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35969F29-E1D8-41E3-94EA-45D2FFAFD369}" type="sibTrans" cxnId="{1BE2F093-46AA-40CB-96C9-1364D723644B}">
      <dgm:prSet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3E1BCB2E-9F85-4CC8-8661-E2ADE1D20A37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Художественно – эстетическое развитие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7BBF4F59-E106-416C-9D1C-672C629AE4B1}" type="parTrans" cxnId="{8F07FB3E-56B0-4C8E-86D1-1179FDF074FC}">
      <dgm:prSet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F1553C92-9AB8-4200-91BB-981587BB4790}" type="sibTrans" cxnId="{8F07FB3E-56B0-4C8E-86D1-1179FDF074FC}">
      <dgm:prSet/>
      <dgm:spPr/>
      <dgm:t>
        <a:bodyPr/>
        <a:lstStyle/>
        <a:p>
          <a:endParaRPr lang="ru-RU" sz="2800" b="1">
            <a:latin typeface="Arial" pitchFamily="34" charset="0"/>
            <a:cs typeface="Arial" pitchFamily="34" charset="0"/>
          </a:endParaRPr>
        </a:p>
      </dgm:t>
    </dgm:pt>
    <dgm:pt modelId="{5CB6E894-3CFF-4C66-AAAB-F5351ED59987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Физическое развитие</a:t>
          </a:r>
          <a:endParaRPr lang="ru-RU" sz="2800" b="1" dirty="0">
            <a:latin typeface="Arial" pitchFamily="34" charset="0"/>
            <a:cs typeface="Arial" pitchFamily="34" charset="0"/>
          </a:endParaRPr>
        </a:p>
      </dgm:t>
    </dgm:pt>
    <dgm:pt modelId="{9F009770-6CD6-4F91-8921-5593FC368A89}" type="parTrans" cxnId="{1D095573-3780-44E3-82CA-87BEC1FE5ED5}">
      <dgm:prSet/>
      <dgm:spPr/>
      <dgm:t>
        <a:bodyPr/>
        <a:lstStyle/>
        <a:p>
          <a:endParaRPr lang="ru-RU" sz="2800" b="1"/>
        </a:p>
      </dgm:t>
    </dgm:pt>
    <dgm:pt modelId="{A5F5F590-60CE-4F54-BB13-E0B1199A7112}" type="sibTrans" cxnId="{1D095573-3780-44E3-82CA-87BEC1FE5ED5}">
      <dgm:prSet/>
      <dgm:spPr/>
      <dgm:t>
        <a:bodyPr/>
        <a:lstStyle/>
        <a:p>
          <a:endParaRPr lang="ru-RU" sz="2800" b="1"/>
        </a:p>
      </dgm:t>
    </dgm:pt>
    <dgm:pt modelId="{AD4D2CAE-C594-460C-B406-DBF4B8203B80}" type="pres">
      <dgm:prSet presAssocID="{0B159792-9AA1-4E0B-BCFC-6D33ED49FC4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F234E9-32B2-4603-9345-EAC2CCC68311}" type="pres">
      <dgm:prSet presAssocID="{5BE07E89-CFC0-446D-AD29-8762F0CF37B3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40D06E-C045-46D3-A5EA-6B2A737D8416}" type="pres">
      <dgm:prSet presAssocID="{BD91BA10-6C8D-42DD-BBE8-4531799BBFDD}" presName="spacer" presStyleCnt="0"/>
      <dgm:spPr/>
      <dgm:t>
        <a:bodyPr/>
        <a:lstStyle/>
        <a:p>
          <a:endParaRPr lang="ru-RU"/>
        </a:p>
      </dgm:t>
    </dgm:pt>
    <dgm:pt modelId="{45CFF9DE-50E9-494A-9527-E172E9EA87C7}" type="pres">
      <dgm:prSet presAssocID="{C3404A39-4C89-4197-B2F6-F2FC912339D8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15143-DD6F-4D9D-A359-78F2CD7BDAA1}" type="pres">
      <dgm:prSet presAssocID="{B4C9A160-DD40-4BB5-A771-4B494200BA89}" presName="spacer" presStyleCnt="0"/>
      <dgm:spPr/>
      <dgm:t>
        <a:bodyPr/>
        <a:lstStyle/>
        <a:p>
          <a:endParaRPr lang="ru-RU"/>
        </a:p>
      </dgm:t>
    </dgm:pt>
    <dgm:pt modelId="{0A6A6963-B32E-40B7-A635-38314618755E}" type="pres">
      <dgm:prSet presAssocID="{D2270F81-58DC-49E8-8A66-35A9C33228E1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C1FD8C-9ED7-4F40-AA4F-D092561D6D4F}" type="pres">
      <dgm:prSet presAssocID="{35969F29-E1D8-41E3-94EA-45D2FFAFD369}" presName="spacer" presStyleCnt="0"/>
      <dgm:spPr/>
      <dgm:t>
        <a:bodyPr/>
        <a:lstStyle/>
        <a:p>
          <a:endParaRPr lang="ru-RU"/>
        </a:p>
      </dgm:t>
    </dgm:pt>
    <dgm:pt modelId="{546A7023-3E8D-40DC-A7B9-262E596755EF}" type="pres">
      <dgm:prSet presAssocID="{3E1BCB2E-9F85-4CC8-8661-E2ADE1D20A37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26968C-45B5-434C-8E6E-FE7D4908D8C1}" type="pres">
      <dgm:prSet presAssocID="{F1553C92-9AB8-4200-91BB-981587BB4790}" presName="spacer" presStyleCnt="0"/>
      <dgm:spPr/>
      <dgm:t>
        <a:bodyPr/>
        <a:lstStyle/>
        <a:p>
          <a:endParaRPr lang="ru-RU"/>
        </a:p>
      </dgm:t>
    </dgm:pt>
    <dgm:pt modelId="{905765B8-07BD-4E72-AA1F-AF51D5040DF2}" type="pres">
      <dgm:prSet presAssocID="{5CB6E894-3CFF-4C66-AAAB-F5351ED5998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095573-3780-44E3-82CA-87BEC1FE5ED5}" srcId="{0B159792-9AA1-4E0B-BCFC-6D33ED49FC47}" destId="{5CB6E894-3CFF-4C66-AAAB-F5351ED59987}" srcOrd="4" destOrd="0" parTransId="{9F009770-6CD6-4F91-8921-5593FC368A89}" sibTransId="{A5F5F590-60CE-4F54-BB13-E0B1199A7112}"/>
    <dgm:cxn modelId="{1BE2F093-46AA-40CB-96C9-1364D723644B}" srcId="{0B159792-9AA1-4E0B-BCFC-6D33ED49FC47}" destId="{D2270F81-58DC-49E8-8A66-35A9C33228E1}" srcOrd="2" destOrd="0" parTransId="{7D26E5A1-11BC-4672-A1B3-D4EB9A714CBE}" sibTransId="{35969F29-E1D8-41E3-94EA-45D2FFAFD369}"/>
    <dgm:cxn modelId="{3CCB9944-A1F1-4E14-8C5A-479DC7852020}" type="presOf" srcId="{C3404A39-4C89-4197-B2F6-F2FC912339D8}" destId="{45CFF9DE-50E9-494A-9527-E172E9EA87C7}" srcOrd="0" destOrd="0" presId="urn:microsoft.com/office/officeart/2005/8/layout/vList2"/>
    <dgm:cxn modelId="{EE616933-641A-4AFD-A6B9-FD7C143D19C1}" type="presOf" srcId="{5BE07E89-CFC0-446D-AD29-8762F0CF37B3}" destId="{65F234E9-32B2-4603-9345-EAC2CCC68311}" srcOrd="0" destOrd="0" presId="urn:microsoft.com/office/officeart/2005/8/layout/vList2"/>
    <dgm:cxn modelId="{C372BE80-A71F-4390-ADE9-7DFB4238B991}" type="presOf" srcId="{0B159792-9AA1-4E0B-BCFC-6D33ED49FC47}" destId="{AD4D2CAE-C594-460C-B406-DBF4B8203B80}" srcOrd="0" destOrd="0" presId="urn:microsoft.com/office/officeart/2005/8/layout/vList2"/>
    <dgm:cxn modelId="{8F07FB3E-56B0-4C8E-86D1-1179FDF074FC}" srcId="{0B159792-9AA1-4E0B-BCFC-6D33ED49FC47}" destId="{3E1BCB2E-9F85-4CC8-8661-E2ADE1D20A37}" srcOrd="3" destOrd="0" parTransId="{7BBF4F59-E106-416C-9D1C-672C629AE4B1}" sibTransId="{F1553C92-9AB8-4200-91BB-981587BB4790}"/>
    <dgm:cxn modelId="{248124FF-E7C0-4630-9DEA-A4A2CA432386}" type="presOf" srcId="{5CB6E894-3CFF-4C66-AAAB-F5351ED59987}" destId="{905765B8-07BD-4E72-AA1F-AF51D5040DF2}" srcOrd="0" destOrd="0" presId="urn:microsoft.com/office/officeart/2005/8/layout/vList2"/>
    <dgm:cxn modelId="{C8902D7D-F477-447D-8D33-3236684FF65A}" type="presOf" srcId="{3E1BCB2E-9F85-4CC8-8661-E2ADE1D20A37}" destId="{546A7023-3E8D-40DC-A7B9-262E596755EF}" srcOrd="0" destOrd="0" presId="urn:microsoft.com/office/officeart/2005/8/layout/vList2"/>
    <dgm:cxn modelId="{65B0592E-2687-4ACD-8B01-5232CE06D6D1}" srcId="{0B159792-9AA1-4E0B-BCFC-6D33ED49FC47}" destId="{5BE07E89-CFC0-446D-AD29-8762F0CF37B3}" srcOrd="0" destOrd="0" parTransId="{7467EDB1-80C7-4C2C-92FB-BC1102DD2E45}" sibTransId="{BD91BA10-6C8D-42DD-BBE8-4531799BBFDD}"/>
    <dgm:cxn modelId="{98677C67-53CB-422D-B000-90AE6A773CFB}" srcId="{0B159792-9AA1-4E0B-BCFC-6D33ED49FC47}" destId="{C3404A39-4C89-4197-B2F6-F2FC912339D8}" srcOrd="1" destOrd="0" parTransId="{AD5990B2-148D-47DC-959D-ED7423481140}" sibTransId="{B4C9A160-DD40-4BB5-A771-4B494200BA89}"/>
    <dgm:cxn modelId="{C7314130-D78E-405B-9BCF-4ABAD8421797}" type="presOf" srcId="{D2270F81-58DC-49E8-8A66-35A9C33228E1}" destId="{0A6A6963-B32E-40B7-A635-38314618755E}" srcOrd="0" destOrd="0" presId="urn:microsoft.com/office/officeart/2005/8/layout/vList2"/>
    <dgm:cxn modelId="{C7640949-2F49-4DD3-976D-34C70FC36E9A}" type="presParOf" srcId="{AD4D2CAE-C594-460C-B406-DBF4B8203B80}" destId="{65F234E9-32B2-4603-9345-EAC2CCC68311}" srcOrd="0" destOrd="0" presId="urn:microsoft.com/office/officeart/2005/8/layout/vList2"/>
    <dgm:cxn modelId="{DDFF650F-6F02-44CD-8794-7FBB6C7DE206}" type="presParOf" srcId="{AD4D2CAE-C594-460C-B406-DBF4B8203B80}" destId="{4740D06E-C045-46D3-A5EA-6B2A737D8416}" srcOrd="1" destOrd="0" presId="urn:microsoft.com/office/officeart/2005/8/layout/vList2"/>
    <dgm:cxn modelId="{91F2E2DF-CC52-4344-903A-EDD4A25C5ACD}" type="presParOf" srcId="{AD4D2CAE-C594-460C-B406-DBF4B8203B80}" destId="{45CFF9DE-50E9-494A-9527-E172E9EA87C7}" srcOrd="2" destOrd="0" presId="urn:microsoft.com/office/officeart/2005/8/layout/vList2"/>
    <dgm:cxn modelId="{23ABCACE-B478-4480-97F3-CBAB477722F4}" type="presParOf" srcId="{AD4D2CAE-C594-460C-B406-DBF4B8203B80}" destId="{2D315143-DD6F-4D9D-A359-78F2CD7BDAA1}" srcOrd="3" destOrd="0" presId="urn:microsoft.com/office/officeart/2005/8/layout/vList2"/>
    <dgm:cxn modelId="{9D528818-509B-4B05-AA62-BD7BAF5ED0B3}" type="presParOf" srcId="{AD4D2CAE-C594-460C-B406-DBF4B8203B80}" destId="{0A6A6963-B32E-40B7-A635-38314618755E}" srcOrd="4" destOrd="0" presId="urn:microsoft.com/office/officeart/2005/8/layout/vList2"/>
    <dgm:cxn modelId="{25EC5FC1-5C75-4FFB-8B48-B43D32807F4A}" type="presParOf" srcId="{AD4D2CAE-C594-460C-B406-DBF4B8203B80}" destId="{62C1FD8C-9ED7-4F40-AA4F-D092561D6D4F}" srcOrd="5" destOrd="0" presId="urn:microsoft.com/office/officeart/2005/8/layout/vList2"/>
    <dgm:cxn modelId="{0C40DBF0-A825-40FF-9C80-869C9966DD6C}" type="presParOf" srcId="{AD4D2CAE-C594-460C-B406-DBF4B8203B80}" destId="{546A7023-3E8D-40DC-A7B9-262E596755EF}" srcOrd="6" destOrd="0" presId="urn:microsoft.com/office/officeart/2005/8/layout/vList2"/>
    <dgm:cxn modelId="{295EF6A5-22EF-4198-BF68-A7062E690003}" type="presParOf" srcId="{AD4D2CAE-C594-460C-B406-DBF4B8203B80}" destId="{E926968C-45B5-434C-8E6E-FE7D4908D8C1}" srcOrd="7" destOrd="0" presId="urn:microsoft.com/office/officeart/2005/8/layout/vList2"/>
    <dgm:cxn modelId="{C5F9E7D9-3A59-4D08-9A91-209DC3D98060}" type="presParOf" srcId="{AD4D2CAE-C594-460C-B406-DBF4B8203B80}" destId="{905765B8-07BD-4E72-AA1F-AF51D5040DF2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590FA9-3C21-430F-A47F-FA3515446FDA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</dgm:pt>
    <dgm:pt modelId="{EF982042-F9C1-4420-8922-52FBEBB1CC4F}">
      <dgm:prSet phldrT="[Текст]" custT="1"/>
      <dgm:spPr/>
      <dgm:t>
        <a:bodyPr/>
        <a:lstStyle/>
        <a:p>
          <a:pPr algn="ctr"/>
          <a:endParaRPr lang="ru-RU" sz="2400" b="1" dirty="0" smtClean="0">
            <a:latin typeface="Calibri" pitchFamily="34" charset="0"/>
          </a:endParaRPr>
        </a:p>
        <a:p>
          <a:pPr algn="ctr"/>
          <a:r>
            <a:rPr lang="ru-RU" sz="2400" b="1" dirty="0" smtClean="0">
              <a:latin typeface="Calibri" pitchFamily="34" charset="0"/>
            </a:rPr>
            <a:t>2 месяца – 1 год</a:t>
          </a:r>
          <a:endParaRPr lang="ru-RU" sz="2400" b="1" dirty="0">
            <a:latin typeface="Calibri" pitchFamily="34" charset="0"/>
          </a:endParaRPr>
        </a:p>
      </dgm:t>
    </dgm:pt>
    <dgm:pt modelId="{C9399749-B234-4069-A7FE-CC053B8C9ED6}" type="sibTrans" cxnId="{A9A4D7A8-F3A0-47BA-8C26-66B34CA3E9AB}">
      <dgm:prSet/>
      <dgm:spPr/>
      <dgm:t>
        <a:bodyPr/>
        <a:lstStyle/>
        <a:p>
          <a:endParaRPr lang="ru-RU"/>
        </a:p>
      </dgm:t>
    </dgm:pt>
    <dgm:pt modelId="{A863B747-B49B-487F-A21F-523A9B836800}" type="parTrans" cxnId="{A9A4D7A8-F3A0-47BA-8C26-66B34CA3E9AB}">
      <dgm:prSet/>
      <dgm:spPr/>
      <dgm:t>
        <a:bodyPr/>
        <a:lstStyle/>
        <a:p>
          <a:endParaRPr lang="ru-RU"/>
        </a:p>
      </dgm:t>
    </dgm:pt>
    <dgm:pt modelId="{B4881BDA-8267-4A5F-B39B-D1A063CC77CA}">
      <dgm:prSet phldrT="[Текст]" custT="1"/>
      <dgm:spPr/>
      <dgm:t>
        <a:bodyPr/>
        <a:lstStyle/>
        <a:p>
          <a:pPr algn="ctr">
            <a:lnSpc>
              <a:spcPct val="80000"/>
            </a:lnSpc>
          </a:pPr>
          <a:endParaRPr lang="ru-RU" sz="2400" dirty="0" smtClean="0">
            <a:latin typeface="Calibri" pitchFamily="34" charset="0"/>
          </a:endParaRPr>
        </a:p>
        <a:p>
          <a:pPr algn="ctr">
            <a:lnSpc>
              <a:spcPct val="80000"/>
            </a:lnSpc>
          </a:pPr>
          <a:r>
            <a:rPr lang="ru-RU" sz="2400" b="1" dirty="0" smtClean="0">
              <a:latin typeface="Calibri" pitchFamily="34" charset="0"/>
            </a:rPr>
            <a:t>1 год – 3 года</a:t>
          </a:r>
        </a:p>
      </dgm:t>
    </dgm:pt>
    <dgm:pt modelId="{ECDC85AF-D658-49FC-8B8E-06D18E2F1D98}" type="sibTrans" cxnId="{4DFBBD45-3602-4AE2-87BC-5468AF42D215}">
      <dgm:prSet/>
      <dgm:spPr/>
      <dgm:t>
        <a:bodyPr/>
        <a:lstStyle/>
        <a:p>
          <a:endParaRPr lang="ru-RU"/>
        </a:p>
      </dgm:t>
    </dgm:pt>
    <dgm:pt modelId="{2F8F0DA4-C8E8-42C0-9D1B-66CA850C1B3D}" type="parTrans" cxnId="{4DFBBD45-3602-4AE2-87BC-5468AF42D215}">
      <dgm:prSet/>
      <dgm:spPr/>
      <dgm:t>
        <a:bodyPr/>
        <a:lstStyle/>
        <a:p>
          <a:endParaRPr lang="ru-RU"/>
        </a:p>
      </dgm:t>
    </dgm:pt>
    <dgm:pt modelId="{69B1BC6A-F50F-4596-A661-7DE32EA524F5}">
      <dgm:prSet phldrT="[Текст]" custT="1"/>
      <dgm:spPr/>
      <dgm:t>
        <a:bodyPr/>
        <a:lstStyle/>
        <a:p>
          <a:pPr algn="ctr">
            <a:lnSpc>
              <a:spcPct val="90000"/>
            </a:lnSpc>
          </a:pPr>
          <a:endParaRPr lang="ru-RU" sz="900" dirty="0" smtClean="0">
            <a:latin typeface="Calibri" pitchFamily="34" charset="0"/>
          </a:endParaRPr>
        </a:p>
        <a:p>
          <a:pPr algn="ctr">
            <a:lnSpc>
              <a:spcPct val="90000"/>
            </a:lnSpc>
          </a:pPr>
          <a:endParaRPr lang="ru-RU" sz="900" dirty="0" smtClean="0">
            <a:latin typeface="Calibri" pitchFamily="34" charset="0"/>
          </a:endParaRPr>
        </a:p>
        <a:p>
          <a:pPr algn="ctr">
            <a:lnSpc>
              <a:spcPct val="90000"/>
            </a:lnSpc>
          </a:pPr>
          <a:r>
            <a:rPr lang="ru-RU" sz="2400" b="1" dirty="0" smtClean="0">
              <a:latin typeface="Calibri" pitchFamily="34" charset="0"/>
            </a:rPr>
            <a:t>3 года – 8 лет</a:t>
          </a:r>
        </a:p>
      </dgm:t>
    </dgm:pt>
    <dgm:pt modelId="{B0084C10-3E88-4406-B5FD-E3128F8DD39F}" type="sibTrans" cxnId="{8C660385-CCC7-44A0-979F-B588853ABD81}">
      <dgm:prSet/>
      <dgm:spPr/>
      <dgm:t>
        <a:bodyPr/>
        <a:lstStyle/>
        <a:p>
          <a:endParaRPr lang="ru-RU"/>
        </a:p>
      </dgm:t>
    </dgm:pt>
    <dgm:pt modelId="{73C0F08E-12EF-46CF-82FF-E5FFF0656D56}" type="parTrans" cxnId="{8C660385-CCC7-44A0-979F-B588853ABD81}">
      <dgm:prSet/>
      <dgm:spPr/>
      <dgm:t>
        <a:bodyPr/>
        <a:lstStyle/>
        <a:p>
          <a:endParaRPr lang="ru-RU"/>
        </a:p>
      </dgm:t>
    </dgm:pt>
    <dgm:pt modelId="{53CACEE0-B064-43EB-8E81-970FAD226FB8}" type="pres">
      <dgm:prSet presAssocID="{13590FA9-3C21-430F-A47F-FA3515446FDA}" presName="Name0" presStyleCnt="0">
        <dgm:presLayoutVars>
          <dgm:dir/>
          <dgm:resizeHandles val="exact"/>
        </dgm:presLayoutVars>
      </dgm:prSet>
      <dgm:spPr/>
    </dgm:pt>
    <dgm:pt modelId="{6F0D62C9-01DA-4299-9B69-6BD49A6D34C0}" type="pres">
      <dgm:prSet presAssocID="{13590FA9-3C21-430F-A47F-FA3515446FDA}" presName="bkgdShp" presStyleLbl="alignAccFollowNode1" presStyleIdx="0" presStyleCnt="1"/>
      <dgm:spPr/>
    </dgm:pt>
    <dgm:pt modelId="{03E552B4-2937-4039-8FC8-F90CA2518B0C}" type="pres">
      <dgm:prSet presAssocID="{13590FA9-3C21-430F-A47F-FA3515446FDA}" presName="linComp" presStyleCnt="0"/>
      <dgm:spPr/>
    </dgm:pt>
    <dgm:pt modelId="{4873ECD9-E205-44D0-95F8-9D3DBD495981}" type="pres">
      <dgm:prSet presAssocID="{EF982042-F9C1-4420-8922-52FBEBB1CC4F}" presName="compNode" presStyleCnt="0"/>
      <dgm:spPr/>
    </dgm:pt>
    <dgm:pt modelId="{1A894428-79CB-423C-BB4D-30A6C3E77BCE}" type="pres">
      <dgm:prSet presAssocID="{EF982042-F9C1-4420-8922-52FBEBB1CC4F}" presName="node" presStyleLbl="node1" presStyleIdx="0" presStyleCnt="3" custScaleY="68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9F4ADE-628E-4169-B7F9-2A2F81C4F94D}" type="pres">
      <dgm:prSet presAssocID="{EF982042-F9C1-4420-8922-52FBEBB1CC4F}" presName="invisiNode" presStyleLbl="node1" presStyleIdx="0" presStyleCnt="3"/>
      <dgm:spPr/>
    </dgm:pt>
    <dgm:pt modelId="{EFF86632-F075-422D-A5F0-BA26FE2CFA75}" type="pres">
      <dgm:prSet presAssocID="{EF982042-F9C1-4420-8922-52FBEBB1CC4F}" presName="imagNode" presStyleLbl="fgImgPlace1" presStyleIdx="0" presStyleCnt="3" custLinFactNeighborX="2133" custLinFactNeighborY="-326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09E37DD-4998-4BF3-9F17-687C889A11A7}" type="pres">
      <dgm:prSet presAssocID="{C9399749-B234-4069-A7FE-CC053B8C9ED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D5BC70F-FA51-4927-A137-C13F60649B8D}" type="pres">
      <dgm:prSet presAssocID="{B4881BDA-8267-4A5F-B39B-D1A063CC77CA}" presName="compNode" presStyleCnt="0"/>
      <dgm:spPr/>
    </dgm:pt>
    <dgm:pt modelId="{51541D23-952B-4D22-B39C-31786E038924}" type="pres">
      <dgm:prSet presAssocID="{B4881BDA-8267-4A5F-B39B-D1A063CC77CA}" presName="node" presStyleLbl="node1" presStyleIdx="1" presStyleCnt="3" custScaleY="67944" custLinFactNeighborY="9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D80836-B2A4-41EB-9E73-1B9F9850BD97}" type="pres">
      <dgm:prSet presAssocID="{B4881BDA-8267-4A5F-B39B-D1A063CC77CA}" presName="invisiNode" presStyleLbl="node1" presStyleIdx="1" presStyleCnt="3"/>
      <dgm:spPr/>
    </dgm:pt>
    <dgm:pt modelId="{A9DC371F-F86A-4FCC-A5AC-A91CED73D335}" type="pres">
      <dgm:prSet presAssocID="{B4881BDA-8267-4A5F-B39B-D1A063CC77CA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9F6B771-BEB7-44A4-91AC-1CA6C263E81C}" type="pres">
      <dgm:prSet presAssocID="{ECDC85AF-D658-49FC-8B8E-06D18E2F1D9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7AF7534-704A-48CB-A511-F7F252A9F3A7}" type="pres">
      <dgm:prSet presAssocID="{69B1BC6A-F50F-4596-A661-7DE32EA524F5}" presName="compNode" presStyleCnt="0"/>
      <dgm:spPr/>
    </dgm:pt>
    <dgm:pt modelId="{9F34CAC0-CB82-4436-B173-B3BD25665D1E}" type="pres">
      <dgm:prSet presAssocID="{69B1BC6A-F50F-4596-A661-7DE32EA524F5}" presName="node" presStyleLbl="node1" presStyleIdx="2" presStyleCnt="3" custScaleY="72201" custLinFactNeighborX="249" custLinFactNeighborY="3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652D41-3125-4E44-8D0D-ACBABE168383}" type="pres">
      <dgm:prSet presAssocID="{69B1BC6A-F50F-4596-A661-7DE32EA524F5}" presName="invisiNode" presStyleLbl="node1" presStyleIdx="2" presStyleCnt="3"/>
      <dgm:spPr/>
    </dgm:pt>
    <dgm:pt modelId="{AC6D28BA-13B8-447C-BB0C-C95CAFF52532}" type="pres">
      <dgm:prSet presAssocID="{69B1BC6A-F50F-4596-A661-7DE32EA524F5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EB9CCAAC-8A68-4760-A30A-2691EC22C2BD}" type="presOf" srcId="{13590FA9-3C21-430F-A47F-FA3515446FDA}" destId="{53CACEE0-B064-43EB-8E81-970FAD226FB8}" srcOrd="0" destOrd="0" presId="urn:microsoft.com/office/officeart/2005/8/layout/pList2#1"/>
    <dgm:cxn modelId="{0A9D7376-2239-4F66-B5A2-990DF4B24FC0}" type="presOf" srcId="{EF982042-F9C1-4420-8922-52FBEBB1CC4F}" destId="{1A894428-79CB-423C-BB4D-30A6C3E77BCE}" srcOrd="0" destOrd="0" presId="urn:microsoft.com/office/officeart/2005/8/layout/pList2#1"/>
    <dgm:cxn modelId="{33E1E629-3071-45A2-A719-27871F7BE8E6}" type="presOf" srcId="{69B1BC6A-F50F-4596-A661-7DE32EA524F5}" destId="{9F34CAC0-CB82-4436-B173-B3BD25665D1E}" srcOrd="0" destOrd="0" presId="urn:microsoft.com/office/officeart/2005/8/layout/pList2#1"/>
    <dgm:cxn modelId="{8C660385-CCC7-44A0-979F-B588853ABD81}" srcId="{13590FA9-3C21-430F-A47F-FA3515446FDA}" destId="{69B1BC6A-F50F-4596-A661-7DE32EA524F5}" srcOrd="2" destOrd="0" parTransId="{73C0F08E-12EF-46CF-82FF-E5FFF0656D56}" sibTransId="{B0084C10-3E88-4406-B5FD-E3128F8DD39F}"/>
    <dgm:cxn modelId="{31A1B4FD-22C5-4D6B-B9BE-260B974F0068}" type="presOf" srcId="{ECDC85AF-D658-49FC-8B8E-06D18E2F1D98}" destId="{89F6B771-BEB7-44A4-91AC-1CA6C263E81C}" srcOrd="0" destOrd="0" presId="urn:microsoft.com/office/officeart/2005/8/layout/pList2#1"/>
    <dgm:cxn modelId="{4DFBBD45-3602-4AE2-87BC-5468AF42D215}" srcId="{13590FA9-3C21-430F-A47F-FA3515446FDA}" destId="{B4881BDA-8267-4A5F-B39B-D1A063CC77CA}" srcOrd="1" destOrd="0" parTransId="{2F8F0DA4-C8E8-42C0-9D1B-66CA850C1B3D}" sibTransId="{ECDC85AF-D658-49FC-8B8E-06D18E2F1D98}"/>
    <dgm:cxn modelId="{73EEE346-1856-4BB0-A89B-E44AEE281071}" type="presOf" srcId="{B4881BDA-8267-4A5F-B39B-D1A063CC77CA}" destId="{51541D23-952B-4D22-B39C-31786E038924}" srcOrd="0" destOrd="0" presId="urn:microsoft.com/office/officeart/2005/8/layout/pList2#1"/>
    <dgm:cxn modelId="{A9A4D7A8-F3A0-47BA-8C26-66B34CA3E9AB}" srcId="{13590FA9-3C21-430F-A47F-FA3515446FDA}" destId="{EF982042-F9C1-4420-8922-52FBEBB1CC4F}" srcOrd="0" destOrd="0" parTransId="{A863B747-B49B-487F-A21F-523A9B836800}" sibTransId="{C9399749-B234-4069-A7FE-CC053B8C9ED6}"/>
    <dgm:cxn modelId="{B8F401D3-0E36-4FAF-BDE9-6FCDCAAD74D3}" type="presOf" srcId="{C9399749-B234-4069-A7FE-CC053B8C9ED6}" destId="{C09E37DD-4998-4BF3-9F17-687C889A11A7}" srcOrd="0" destOrd="0" presId="urn:microsoft.com/office/officeart/2005/8/layout/pList2#1"/>
    <dgm:cxn modelId="{9BA49CDA-3451-451F-85ED-1B57125536A8}" type="presParOf" srcId="{53CACEE0-B064-43EB-8E81-970FAD226FB8}" destId="{6F0D62C9-01DA-4299-9B69-6BD49A6D34C0}" srcOrd="0" destOrd="0" presId="urn:microsoft.com/office/officeart/2005/8/layout/pList2#1"/>
    <dgm:cxn modelId="{E8196CE4-3183-4518-B428-CE91BB43757B}" type="presParOf" srcId="{53CACEE0-B064-43EB-8E81-970FAD226FB8}" destId="{03E552B4-2937-4039-8FC8-F90CA2518B0C}" srcOrd="1" destOrd="0" presId="urn:microsoft.com/office/officeart/2005/8/layout/pList2#1"/>
    <dgm:cxn modelId="{90B25775-50C2-4F1C-A046-6CF5CE04DE43}" type="presParOf" srcId="{03E552B4-2937-4039-8FC8-F90CA2518B0C}" destId="{4873ECD9-E205-44D0-95F8-9D3DBD495981}" srcOrd="0" destOrd="0" presId="urn:microsoft.com/office/officeart/2005/8/layout/pList2#1"/>
    <dgm:cxn modelId="{A2A44C8F-0707-4439-B3DA-C3430DC56526}" type="presParOf" srcId="{4873ECD9-E205-44D0-95F8-9D3DBD495981}" destId="{1A894428-79CB-423C-BB4D-30A6C3E77BCE}" srcOrd="0" destOrd="0" presId="urn:microsoft.com/office/officeart/2005/8/layout/pList2#1"/>
    <dgm:cxn modelId="{C4D4CDA3-0C1A-424F-A63B-2E6046AAE438}" type="presParOf" srcId="{4873ECD9-E205-44D0-95F8-9D3DBD495981}" destId="{D89F4ADE-628E-4169-B7F9-2A2F81C4F94D}" srcOrd="1" destOrd="0" presId="urn:microsoft.com/office/officeart/2005/8/layout/pList2#1"/>
    <dgm:cxn modelId="{7F996A9A-B410-4B55-86CF-1C98163255E3}" type="presParOf" srcId="{4873ECD9-E205-44D0-95F8-9D3DBD495981}" destId="{EFF86632-F075-422D-A5F0-BA26FE2CFA75}" srcOrd="2" destOrd="0" presId="urn:microsoft.com/office/officeart/2005/8/layout/pList2#1"/>
    <dgm:cxn modelId="{137D4E12-1453-4363-BE77-86A1ABC0BE19}" type="presParOf" srcId="{03E552B4-2937-4039-8FC8-F90CA2518B0C}" destId="{C09E37DD-4998-4BF3-9F17-687C889A11A7}" srcOrd="1" destOrd="0" presId="urn:microsoft.com/office/officeart/2005/8/layout/pList2#1"/>
    <dgm:cxn modelId="{E3809C2F-2EE0-4ABF-A5C8-02398C2481C1}" type="presParOf" srcId="{03E552B4-2937-4039-8FC8-F90CA2518B0C}" destId="{CD5BC70F-FA51-4927-A137-C13F60649B8D}" srcOrd="2" destOrd="0" presId="urn:microsoft.com/office/officeart/2005/8/layout/pList2#1"/>
    <dgm:cxn modelId="{3D82200E-5AF5-4A86-B353-AC84620FCDC4}" type="presParOf" srcId="{CD5BC70F-FA51-4927-A137-C13F60649B8D}" destId="{51541D23-952B-4D22-B39C-31786E038924}" srcOrd="0" destOrd="0" presId="urn:microsoft.com/office/officeart/2005/8/layout/pList2#1"/>
    <dgm:cxn modelId="{9EF9D949-A4A9-416E-92E2-F01E08CD825E}" type="presParOf" srcId="{CD5BC70F-FA51-4927-A137-C13F60649B8D}" destId="{52D80836-B2A4-41EB-9E73-1B9F9850BD97}" srcOrd="1" destOrd="0" presId="urn:microsoft.com/office/officeart/2005/8/layout/pList2#1"/>
    <dgm:cxn modelId="{3A00882A-2DD7-4769-A5F1-06AB477A8BAF}" type="presParOf" srcId="{CD5BC70F-FA51-4927-A137-C13F60649B8D}" destId="{A9DC371F-F86A-4FCC-A5AC-A91CED73D335}" srcOrd="2" destOrd="0" presId="urn:microsoft.com/office/officeart/2005/8/layout/pList2#1"/>
    <dgm:cxn modelId="{CF1852A3-446E-40C0-86BA-9E780901E861}" type="presParOf" srcId="{03E552B4-2937-4039-8FC8-F90CA2518B0C}" destId="{89F6B771-BEB7-44A4-91AC-1CA6C263E81C}" srcOrd="3" destOrd="0" presId="urn:microsoft.com/office/officeart/2005/8/layout/pList2#1"/>
    <dgm:cxn modelId="{B855C5E5-47E7-40AB-8202-18421EC71476}" type="presParOf" srcId="{03E552B4-2937-4039-8FC8-F90CA2518B0C}" destId="{17AF7534-704A-48CB-A511-F7F252A9F3A7}" srcOrd="4" destOrd="0" presId="urn:microsoft.com/office/officeart/2005/8/layout/pList2#1"/>
    <dgm:cxn modelId="{A5EDF6E2-61DC-4169-83F5-A5F9B78AE5B7}" type="presParOf" srcId="{17AF7534-704A-48CB-A511-F7F252A9F3A7}" destId="{9F34CAC0-CB82-4436-B173-B3BD25665D1E}" srcOrd="0" destOrd="0" presId="urn:microsoft.com/office/officeart/2005/8/layout/pList2#1"/>
    <dgm:cxn modelId="{9DD8B39B-1E96-4D86-89B9-EA4EE8BB0C5A}" type="presParOf" srcId="{17AF7534-704A-48CB-A511-F7F252A9F3A7}" destId="{BE652D41-3125-4E44-8D0D-ACBABE168383}" srcOrd="1" destOrd="0" presId="urn:microsoft.com/office/officeart/2005/8/layout/pList2#1"/>
    <dgm:cxn modelId="{09B0C6FD-40AD-41C9-A4AC-13A0C2250835}" type="presParOf" srcId="{17AF7534-704A-48CB-A511-F7F252A9F3A7}" destId="{AC6D28BA-13B8-447C-BB0C-C95CAFF52532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E529879-A33A-452F-BD37-593DE1ED699F}" type="doc">
      <dgm:prSet loTypeId="urn:microsoft.com/office/officeart/2005/8/layout/list1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B320A83A-0842-4E90-9B15-706C6E8D2613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>
              <a:latin typeface="Arial" pitchFamily="34" charset="0"/>
              <a:cs typeface="Arial" pitchFamily="34" charset="0"/>
            </a:rPr>
            <a:t>Целевой раздел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566EE23F-485A-4DB6-BB56-FA7294BF6039}" type="parTrans" cxnId="{4BFE5C07-219E-4DE3-8E51-0B777AB3E30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61A85AF2-5D4C-4169-BBF9-BE7FCD9A3523}" type="sibTrans" cxnId="{4BFE5C07-219E-4DE3-8E51-0B777AB3E30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671E012-2DCB-4637-B0B0-1A0787653E75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>
              <a:latin typeface="Arial" pitchFamily="34" charset="0"/>
              <a:cs typeface="Arial" pitchFamily="34" charset="0"/>
            </a:rPr>
            <a:t>Содержательный раздел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716C723A-59D7-4AC7-A5C6-DE0C41C0CB86}" type="parTrans" cxnId="{E7C91A91-B45C-40FF-80FA-BFC082E8A79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1BF54134-10C9-4826-8A25-9B4A717F0D8F}" type="sibTrans" cxnId="{E7C91A91-B45C-40FF-80FA-BFC082E8A79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14E99AB-74DC-4F44-8A7C-F054AB0EA558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>
              <a:latin typeface="Arial" pitchFamily="34" charset="0"/>
              <a:cs typeface="Arial" pitchFamily="34" charset="0"/>
            </a:rPr>
            <a:t>Организационный раздел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B880D087-4DBD-4431-853C-66003A749930}" type="parTrans" cxnId="{8CBB7533-7C18-4EEC-9E30-0B855617B6F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20C516C-DE27-4FF6-9212-B24F8C89C6A6}" type="sibTrans" cxnId="{8CBB7533-7C18-4EEC-9E30-0B855617B6F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4F93557-2C89-467D-B888-84557F1F169D}" type="pres">
      <dgm:prSet presAssocID="{6E529879-A33A-452F-BD37-593DE1ED699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1022BA-4976-4CF1-831A-55BA8DB6E0D2}" type="pres">
      <dgm:prSet presAssocID="{B320A83A-0842-4E90-9B15-706C6E8D2613}" presName="parentLin" presStyleCnt="0"/>
      <dgm:spPr/>
      <dgm:t>
        <a:bodyPr/>
        <a:lstStyle/>
        <a:p>
          <a:endParaRPr lang="ru-RU"/>
        </a:p>
      </dgm:t>
    </dgm:pt>
    <dgm:pt modelId="{BEAE3B9B-FC39-45D7-88AC-1EF34A72587E}" type="pres">
      <dgm:prSet presAssocID="{B320A83A-0842-4E90-9B15-706C6E8D261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5581F5D-3A7F-49A4-BE90-691626527ED2}" type="pres">
      <dgm:prSet presAssocID="{B320A83A-0842-4E90-9B15-706C6E8D261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F888F7-2B28-496D-A915-9FFD252922C5}" type="pres">
      <dgm:prSet presAssocID="{B320A83A-0842-4E90-9B15-706C6E8D2613}" presName="negativeSpace" presStyleCnt="0"/>
      <dgm:spPr/>
      <dgm:t>
        <a:bodyPr/>
        <a:lstStyle/>
        <a:p>
          <a:endParaRPr lang="ru-RU"/>
        </a:p>
      </dgm:t>
    </dgm:pt>
    <dgm:pt modelId="{76D800E8-F55D-4306-B57C-6DF74DCC36FC}" type="pres">
      <dgm:prSet presAssocID="{B320A83A-0842-4E90-9B15-706C6E8D2613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AE013A-E765-4E34-8024-9E55ECBA9F1A}" type="pres">
      <dgm:prSet presAssocID="{61A85AF2-5D4C-4169-BBF9-BE7FCD9A3523}" presName="spaceBetweenRectangles" presStyleCnt="0"/>
      <dgm:spPr/>
      <dgm:t>
        <a:bodyPr/>
        <a:lstStyle/>
        <a:p>
          <a:endParaRPr lang="ru-RU"/>
        </a:p>
      </dgm:t>
    </dgm:pt>
    <dgm:pt modelId="{65A992BE-B548-4EC8-9E0C-6DE300E618D2}" type="pres">
      <dgm:prSet presAssocID="{9671E012-2DCB-4637-B0B0-1A0787653E75}" presName="parentLin" presStyleCnt="0"/>
      <dgm:spPr/>
      <dgm:t>
        <a:bodyPr/>
        <a:lstStyle/>
        <a:p>
          <a:endParaRPr lang="ru-RU"/>
        </a:p>
      </dgm:t>
    </dgm:pt>
    <dgm:pt modelId="{6BBFF5CE-D379-4190-AC6C-104A6E94DD68}" type="pres">
      <dgm:prSet presAssocID="{9671E012-2DCB-4637-B0B0-1A0787653E7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1E1E758-A277-49D9-B887-D34E4173601F}" type="pres">
      <dgm:prSet presAssocID="{9671E012-2DCB-4637-B0B0-1A0787653E7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847796-D50F-4B27-ADCA-BBC55F9E7FAE}" type="pres">
      <dgm:prSet presAssocID="{9671E012-2DCB-4637-B0B0-1A0787653E75}" presName="negativeSpace" presStyleCnt="0"/>
      <dgm:spPr/>
      <dgm:t>
        <a:bodyPr/>
        <a:lstStyle/>
        <a:p>
          <a:endParaRPr lang="ru-RU"/>
        </a:p>
      </dgm:t>
    </dgm:pt>
    <dgm:pt modelId="{F66CFA3F-A7D0-4835-9A4D-059FBC3DFCA8}" type="pres">
      <dgm:prSet presAssocID="{9671E012-2DCB-4637-B0B0-1A0787653E75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9D740B-9521-4D5D-9631-563215031380}" type="pres">
      <dgm:prSet presAssocID="{1BF54134-10C9-4826-8A25-9B4A717F0D8F}" presName="spaceBetweenRectangles" presStyleCnt="0"/>
      <dgm:spPr/>
      <dgm:t>
        <a:bodyPr/>
        <a:lstStyle/>
        <a:p>
          <a:endParaRPr lang="ru-RU"/>
        </a:p>
      </dgm:t>
    </dgm:pt>
    <dgm:pt modelId="{7416D1BC-1820-488E-A9BB-9B58AFE8D7A3}" type="pres">
      <dgm:prSet presAssocID="{514E99AB-74DC-4F44-8A7C-F054AB0EA558}" presName="parentLin" presStyleCnt="0"/>
      <dgm:spPr/>
      <dgm:t>
        <a:bodyPr/>
        <a:lstStyle/>
        <a:p>
          <a:endParaRPr lang="ru-RU"/>
        </a:p>
      </dgm:t>
    </dgm:pt>
    <dgm:pt modelId="{B7DF66E3-CB0E-411F-BA20-7F38432772AE}" type="pres">
      <dgm:prSet presAssocID="{514E99AB-74DC-4F44-8A7C-F054AB0EA55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967E199D-D227-4FD5-828B-C6B47CA3797B}" type="pres">
      <dgm:prSet presAssocID="{514E99AB-74DC-4F44-8A7C-F054AB0EA55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294607-8195-48E1-A123-08DDA1AACF12}" type="pres">
      <dgm:prSet presAssocID="{514E99AB-74DC-4F44-8A7C-F054AB0EA558}" presName="negativeSpace" presStyleCnt="0"/>
      <dgm:spPr/>
      <dgm:t>
        <a:bodyPr/>
        <a:lstStyle/>
        <a:p>
          <a:endParaRPr lang="ru-RU"/>
        </a:p>
      </dgm:t>
    </dgm:pt>
    <dgm:pt modelId="{FF1129C6-5D03-4966-AA66-C4C1895ECD56}" type="pres">
      <dgm:prSet presAssocID="{514E99AB-74DC-4F44-8A7C-F054AB0EA558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BB7533-7C18-4EEC-9E30-0B855617B6FD}" srcId="{6E529879-A33A-452F-BD37-593DE1ED699F}" destId="{514E99AB-74DC-4F44-8A7C-F054AB0EA558}" srcOrd="2" destOrd="0" parTransId="{B880D087-4DBD-4431-853C-66003A749930}" sibTransId="{B20C516C-DE27-4FF6-9212-B24F8C89C6A6}"/>
    <dgm:cxn modelId="{7D5634FE-156B-4598-8091-63CD85CFF709}" type="presOf" srcId="{B320A83A-0842-4E90-9B15-706C6E8D2613}" destId="{35581F5D-3A7F-49A4-BE90-691626527ED2}" srcOrd="1" destOrd="0" presId="urn:microsoft.com/office/officeart/2005/8/layout/list1"/>
    <dgm:cxn modelId="{3B31B27F-C6B6-47CA-9DBC-C3E44B533713}" type="presOf" srcId="{9671E012-2DCB-4637-B0B0-1A0787653E75}" destId="{11E1E758-A277-49D9-B887-D34E4173601F}" srcOrd="1" destOrd="0" presId="urn:microsoft.com/office/officeart/2005/8/layout/list1"/>
    <dgm:cxn modelId="{83CCEDA5-9579-46ED-A509-0B7DF5A5D843}" type="presOf" srcId="{9671E012-2DCB-4637-B0B0-1A0787653E75}" destId="{6BBFF5CE-D379-4190-AC6C-104A6E94DD68}" srcOrd="0" destOrd="0" presId="urn:microsoft.com/office/officeart/2005/8/layout/list1"/>
    <dgm:cxn modelId="{17A9D4D0-6763-46FB-B4AE-94EAE44657AC}" type="presOf" srcId="{514E99AB-74DC-4F44-8A7C-F054AB0EA558}" destId="{967E199D-D227-4FD5-828B-C6B47CA3797B}" srcOrd="1" destOrd="0" presId="urn:microsoft.com/office/officeart/2005/8/layout/list1"/>
    <dgm:cxn modelId="{4BFE5C07-219E-4DE3-8E51-0B777AB3E30A}" srcId="{6E529879-A33A-452F-BD37-593DE1ED699F}" destId="{B320A83A-0842-4E90-9B15-706C6E8D2613}" srcOrd="0" destOrd="0" parTransId="{566EE23F-485A-4DB6-BB56-FA7294BF6039}" sibTransId="{61A85AF2-5D4C-4169-BBF9-BE7FCD9A3523}"/>
    <dgm:cxn modelId="{6862DB84-310E-4AAF-A6C1-D191CC5441EB}" type="presOf" srcId="{B320A83A-0842-4E90-9B15-706C6E8D2613}" destId="{BEAE3B9B-FC39-45D7-88AC-1EF34A72587E}" srcOrd="0" destOrd="0" presId="urn:microsoft.com/office/officeart/2005/8/layout/list1"/>
    <dgm:cxn modelId="{11137E55-8B08-4D69-A7B1-49AA9733D4F0}" type="presOf" srcId="{6E529879-A33A-452F-BD37-593DE1ED699F}" destId="{B4F93557-2C89-467D-B888-84557F1F169D}" srcOrd="0" destOrd="0" presId="urn:microsoft.com/office/officeart/2005/8/layout/list1"/>
    <dgm:cxn modelId="{E7C91A91-B45C-40FF-80FA-BFC082E8A79C}" srcId="{6E529879-A33A-452F-BD37-593DE1ED699F}" destId="{9671E012-2DCB-4637-B0B0-1A0787653E75}" srcOrd="1" destOrd="0" parTransId="{716C723A-59D7-4AC7-A5C6-DE0C41C0CB86}" sibTransId="{1BF54134-10C9-4826-8A25-9B4A717F0D8F}"/>
    <dgm:cxn modelId="{0255A9E3-6550-4E3B-A38F-9FF8B7A4D57E}" type="presOf" srcId="{514E99AB-74DC-4F44-8A7C-F054AB0EA558}" destId="{B7DF66E3-CB0E-411F-BA20-7F38432772AE}" srcOrd="0" destOrd="0" presId="urn:microsoft.com/office/officeart/2005/8/layout/list1"/>
    <dgm:cxn modelId="{281E821D-2A01-4EF6-9C58-BDD4FE257BA4}" type="presParOf" srcId="{B4F93557-2C89-467D-B888-84557F1F169D}" destId="{8A1022BA-4976-4CF1-831A-55BA8DB6E0D2}" srcOrd="0" destOrd="0" presId="urn:microsoft.com/office/officeart/2005/8/layout/list1"/>
    <dgm:cxn modelId="{CBC6E721-050B-4C01-B83C-9D3A43355042}" type="presParOf" srcId="{8A1022BA-4976-4CF1-831A-55BA8DB6E0D2}" destId="{BEAE3B9B-FC39-45D7-88AC-1EF34A72587E}" srcOrd="0" destOrd="0" presId="urn:microsoft.com/office/officeart/2005/8/layout/list1"/>
    <dgm:cxn modelId="{25926C8E-02F5-4191-8A1E-EDCE80AC1644}" type="presParOf" srcId="{8A1022BA-4976-4CF1-831A-55BA8DB6E0D2}" destId="{35581F5D-3A7F-49A4-BE90-691626527ED2}" srcOrd="1" destOrd="0" presId="urn:microsoft.com/office/officeart/2005/8/layout/list1"/>
    <dgm:cxn modelId="{2E056F96-9958-4BD9-B737-403D44530931}" type="presParOf" srcId="{B4F93557-2C89-467D-B888-84557F1F169D}" destId="{A6F888F7-2B28-496D-A915-9FFD252922C5}" srcOrd="1" destOrd="0" presId="urn:microsoft.com/office/officeart/2005/8/layout/list1"/>
    <dgm:cxn modelId="{151C5700-90CB-474E-BA90-2CF113A23EAA}" type="presParOf" srcId="{B4F93557-2C89-467D-B888-84557F1F169D}" destId="{76D800E8-F55D-4306-B57C-6DF74DCC36FC}" srcOrd="2" destOrd="0" presId="urn:microsoft.com/office/officeart/2005/8/layout/list1"/>
    <dgm:cxn modelId="{4A593080-B819-4D81-BCD0-6C1F15885262}" type="presParOf" srcId="{B4F93557-2C89-467D-B888-84557F1F169D}" destId="{9CAE013A-E765-4E34-8024-9E55ECBA9F1A}" srcOrd="3" destOrd="0" presId="urn:microsoft.com/office/officeart/2005/8/layout/list1"/>
    <dgm:cxn modelId="{8F24375F-AA6B-4D5D-8192-CCC3C5E4A1B9}" type="presParOf" srcId="{B4F93557-2C89-467D-B888-84557F1F169D}" destId="{65A992BE-B548-4EC8-9E0C-6DE300E618D2}" srcOrd="4" destOrd="0" presId="urn:microsoft.com/office/officeart/2005/8/layout/list1"/>
    <dgm:cxn modelId="{C26F0705-1FA4-405A-ACE5-37A99212E5AF}" type="presParOf" srcId="{65A992BE-B548-4EC8-9E0C-6DE300E618D2}" destId="{6BBFF5CE-D379-4190-AC6C-104A6E94DD68}" srcOrd="0" destOrd="0" presId="urn:microsoft.com/office/officeart/2005/8/layout/list1"/>
    <dgm:cxn modelId="{9747E41C-F546-450A-9AC5-C00B33406C42}" type="presParOf" srcId="{65A992BE-B548-4EC8-9E0C-6DE300E618D2}" destId="{11E1E758-A277-49D9-B887-D34E4173601F}" srcOrd="1" destOrd="0" presId="urn:microsoft.com/office/officeart/2005/8/layout/list1"/>
    <dgm:cxn modelId="{AB0A59F4-B3FE-4AF4-AB16-48E3E460E5F2}" type="presParOf" srcId="{B4F93557-2C89-467D-B888-84557F1F169D}" destId="{32847796-D50F-4B27-ADCA-BBC55F9E7FAE}" srcOrd="5" destOrd="0" presId="urn:microsoft.com/office/officeart/2005/8/layout/list1"/>
    <dgm:cxn modelId="{77EAAE25-0A96-478E-8619-A33D46AF0869}" type="presParOf" srcId="{B4F93557-2C89-467D-B888-84557F1F169D}" destId="{F66CFA3F-A7D0-4835-9A4D-059FBC3DFCA8}" srcOrd="6" destOrd="0" presId="urn:microsoft.com/office/officeart/2005/8/layout/list1"/>
    <dgm:cxn modelId="{C915C2D6-3A4C-45BC-97FB-2D06C83B2962}" type="presParOf" srcId="{B4F93557-2C89-467D-B888-84557F1F169D}" destId="{9B9D740B-9521-4D5D-9631-563215031380}" srcOrd="7" destOrd="0" presId="urn:microsoft.com/office/officeart/2005/8/layout/list1"/>
    <dgm:cxn modelId="{4B64E6B2-B38C-4EC2-A618-1BB85AA99CAA}" type="presParOf" srcId="{B4F93557-2C89-467D-B888-84557F1F169D}" destId="{7416D1BC-1820-488E-A9BB-9B58AFE8D7A3}" srcOrd="8" destOrd="0" presId="urn:microsoft.com/office/officeart/2005/8/layout/list1"/>
    <dgm:cxn modelId="{56BA081E-D0DD-4160-979C-F4F33A49206C}" type="presParOf" srcId="{7416D1BC-1820-488E-A9BB-9B58AFE8D7A3}" destId="{B7DF66E3-CB0E-411F-BA20-7F38432772AE}" srcOrd="0" destOrd="0" presId="urn:microsoft.com/office/officeart/2005/8/layout/list1"/>
    <dgm:cxn modelId="{606EBDB1-C25B-4388-94C8-8DADFF48EBCA}" type="presParOf" srcId="{7416D1BC-1820-488E-A9BB-9B58AFE8D7A3}" destId="{967E199D-D227-4FD5-828B-C6B47CA3797B}" srcOrd="1" destOrd="0" presId="urn:microsoft.com/office/officeart/2005/8/layout/list1"/>
    <dgm:cxn modelId="{7A769A41-4DBC-4420-91F7-3540B17F9AC8}" type="presParOf" srcId="{B4F93557-2C89-467D-B888-84557F1F169D}" destId="{D2294607-8195-48E1-A123-08DDA1AACF12}" srcOrd="9" destOrd="0" presId="urn:microsoft.com/office/officeart/2005/8/layout/list1"/>
    <dgm:cxn modelId="{96947427-43E6-4F61-BCD2-AD6A97352912}" type="presParOf" srcId="{B4F93557-2C89-467D-B888-84557F1F169D}" destId="{FF1129C6-5D03-4966-AA66-C4C1895ECD5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45FFD4B-9E3C-44A4-9A32-771C948E565C}" type="doc">
      <dgm:prSet loTypeId="urn:microsoft.com/office/officeart/2005/8/layout/default#3" loCatId="list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68FDB0C5-E8B9-4142-ADE8-7AB5FB01B4CC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latin typeface="Calibri" pitchFamily="34" charset="0"/>
            </a:rPr>
            <a:t>построения образовательной политики на соответствующих уровнях с учётом целей ДО, общих для всего образовательного пространства РФ</a:t>
          </a:r>
          <a:endParaRPr lang="ru-RU" b="1" dirty="0">
            <a:latin typeface="Calibri" pitchFamily="34" charset="0"/>
          </a:endParaRPr>
        </a:p>
      </dgm:t>
    </dgm:pt>
    <dgm:pt modelId="{AB365724-967E-467D-AD03-828C4672D0EC}" type="parTrans" cxnId="{835FE340-76D3-409E-8E00-E7BD53DFF36C}">
      <dgm:prSet/>
      <dgm:spPr/>
      <dgm:t>
        <a:bodyPr/>
        <a:lstStyle/>
        <a:p>
          <a:endParaRPr lang="ru-RU" b="1">
            <a:latin typeface="Calibri" pitchFamily="34" charset="0"/>
          </a:endParaRPr>
        </a:p>
      </dgm:t>
    </dgm:pt>
    <dgm:pt modelId="{FCFCA359-04A7-46B7-BAD3-3FE34F07885B}" type="sibTrans" cxnId="{835FE340-76D3-409E-8E00-E7BD53DFF36C}">
      <dgm:prSet/>
      <dgm:spPr/>
      <dgm:t>
        <a:bodyPr/>
        <a:lstStyle/>
        <a:p>
          <a:endParaRPr lang="ru-RU" b="1">
            <a:latin typeface="Calibri" pitchFamily="34" charset="0"/>
          </a:endParaRPr>
        </a:p>
      </dgm:t>
    </dgm:pt>
    <dgm:pt modelId="{0534161F-6D7D-4855-AF64-A51632E687BF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b="1" dirty="0" smtClean="0">
              <a:latin typeface="Calibri" pitchFamily="34" charset="0"/>
            </a:rPr>
            <a:t>формирования Программы, анализа профессиональной деятельности, взаимодействия с семьями</a:t>
          </a:r>
          <a:endParaRPr lang="ru-RU" b="1" dirty="0">
            <a:latin typeface="Calibri" pitchFamily="34" charset="0"/>
          </a:endParaRPr>
        </a:p>
      </dgm:t>
    </dgm:pt>
    <dgm:pt modelId="{EA5C78B2-153C-41BF-BEB8-B1FDF8140750}" type="parTrans" cxnId="{2B1438B7-2836-4A13-A197-EB3CEC140000}">
      <dgm:prSet/>
      <dgm:spPr/>
      <dgm:t>
        <a:bodyPr/>
        <a:lstStyle/>
        <a:p>
          <a:endParaRPr lang="ru-RU" b="1">
            <a:latin typeface="Calibri" pitchFamily="34" charset="0"/>
          </a:endParaRPr>
        </a:p>
      </dgm:t>
    </dgm:pt>
    <dgm:pt modelId="{97267C6F-4C9D-4B43-9418-A6216F6A75ED}" type="sibTrans" cxnId="{2B1438B7-2836-4A13-A197-EB3CEC140000}">
      <dgm:prSet/>
      <dgm:spPr/>
      <dgm:t>
        <a:bodyPr/>
        <a:lstStyle/>
        <a:p>
          <a:endParaRPr lang="ru-RU" b="1">
            <a:latin typeface="Calibri" pitchFamily="34" charset="0"/>
          </a:endParaRPr>
        </a:p>
      </dgm:t>
    </dgm:pt>
    <dgm:pt modelId="{254F7567-C4F6-4FA9-9876-DBD870A8815C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latin typeface="Calibri" pitchFamily="34" charset="0"/>
            </a:rPr>
            <a:t>изучения характеристик образования детей</a:t>
          </a:r>
          <a:br>
            <a:rPr lang="ru-RU" b="1" dirty="0" smtClean="0">
              <a:latin typeface="Calibri" pitchFamily="34" charset="0"/>
            </a:rPr>
          </a:br>
          <a:r>
            <a:rPr lang="ru-RU" b="1" dirty="0" smtClean="0">
              <a:latin typeface="Calibri" pitchFamily="34" charset="0"/>
            </a:rPr>
            <a:t>в возрасте от 2 мес. до 8 лет</a:t>
          </a:r>
          <a:endParaRPr lang="ru-RU" b="1" dirty="0">
            <a:latin typeface="Calibri" pitchFamily="34" charset="0"/>
          </a:endParaRPr>
        </a:p>
      </dgm:t>
    </dgm:pt>
    <dgm:pt modelId="{5956189D-30BA-4936-B732-2B85F703BD59}" type="parTrans" cxnId="{5DB38D82-8D51-4A15-8A7D-73774F4DAD7E}">
      <dgm:prSet/>
      <dgm:spPr/>
      <dgm:t>
        <a:bodyPr/>
        <a:lstStyle/>
        <a:p>
          <a:endParaRPr lang="ru-RU" b="1">
            <a:latin typeface="Calibri" pitchFamily="34" charset="0"/>
          </a:endParaRPr>
        </a:p>
      </dgm:t>
    </dgm:pt>
    <dgm:pt modelId="{3E9BCC1D-A7E4-4059-82FC-ABF03D27A44C}" type="sibTrans" cxnId="{5DB38D82-8D51-4A15-8A7D-73774F4DAD7E}">
      <dgm:prSet/>
      <dgm:spPr/>
      <dgm:t>
        <a:bodyPr/>
        <a:lstStyle/>
        <a:p>
          <a:endParaRPr lang="ru-RU" b="1">
            <a:latin typeface="Calibri" pitchFamily="34" charset="0"/>
          </a:endParaRPr>
        </a:p>
      </dgm:t>
    </dgm:pt>
    <dgm:pt modelId="{2846BD39-AA30-4635-B571-E8706CA09004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b="1" dirty="0" smtClean="0">
              <a:latin typeface="Calibri" pitchFamily="34" charset="0"/>
            </a:rPr>
            <a:t>информирования родителей и иной общественности относительно целей ДО, общих для всего образовательного пространства РФ</a:t>
          </a:r>
          <a:endParaRPr lang="ru-RU" b="1" dirty="0">
            <a:latin typeface="Calibri" pitchFamily="34" charset="0"/>
          </a:endParaRPr>
        </a:p>
      </dgm:t>
    </dgm:pt>
    <dgm:pt modelId="{EAFDC75B-1D3B-425E-87B6-B57AEC84EE6B}" type="parTrans" cxnId="{FB13BFA0-2F4B-4A19-9746-1D242E096B5A}">
      <dgm:prSet/>
      <dgm:spPr/>
      <dgm:t>
        <a:bodyPr/>
        <a:lstStyle/>
        <a:p>
          <a:endParaRPr lang="ru-RU" b="1">
            <a:latin typeface="Calibri" pitchFamily="34" charset="0"/>
          </a:endParaRPr>
        </a:p>
      </dgm:t>
    </dgm:pt>
    <dgm:pt modelId="{3375FAAC-D6EB-4312-9A6E-3512FA153751}" type="sibTrans" cxnId="{FB13BFA0-2F4B-4A19-9746-1D242E096B5A}">
      <dgm:prSet/>
      <dgm:spPr/>
      <dgm:t>
        <a:bodyPr/>
        <a:lstStyle/>
        <a:p>
          <a:endParaRPr lang="ru-RU" b="1">
            <a:latin typeface="Calibri" pitchFamily="34" charset="0"/>
          </a:endParaRPr>
        </a:p>
      </dgm:t>
    </dgm:pt>
    <dgm:pt modelId="{19DFFB93-80D2-48F2-BC06-626259F8D2C2}" type="pres">
      <dgm:prSet presAssocID="{045FFD4B-9E3C-44A4-9A32-771C948E565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151C37-1A86-4132-BE2D-C9F517C951F4}" type="pres">
      <dgm:prSet presAssocID="{68FDB0C5-E8B9-4142-ADE8-7AB5FB01B4C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A413D8-0E37-4D82-8D68-679BBDCCEAA0}" type="pres">
      <dgm:prSet presAssocID="{FCFCA359-04A7-46B7-BAD3-3FE34F07885B}" presName="sibTrans" presStyleCnt="0"/>
      <dgm:spPr/>
    </dgm:pt>
    <dgm:pt modelId="{7C15A013-E7EC-47CB-AE71-50862332A466}" type="pres">
      <dgm:prSet presAssocID="{0534161F-6D7D-4855-AF64-A51632E687B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FC711F-A0DB-4641-B5EE-914AE6945CF0}" type="pres">
      <dgm:prSet presAssocID="{97267C6F-4C9D-4B43-9418-A6216F6A75ED}" presName="sibTrans" presStyleCnt="0"/>
      <dgm:spPr/>
    </dgm:pt>
    <dgm:pt modelId="{7B020337-C91A-4B6E-BC2A-8E774328246F}" type="pres">
      <dgm:prSet presAssocID="{254F7567-C4F6-4FA9-9876-DBD870A8815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ECA78B-2031-46F2-9DF9-478EA8277F56}" type="pres">
      <dgm:prSet presAssocID="{3E9BCC1D-A7E4-4059-82FC-ABF03D27A44C}" presName="sibTrans" presStyleCnt="0"/>
      <dgm:spPr/>
    </dgm:pt>
    <dgm:pt modelId="{5FD8E7A9-67C5-46F1-8BAA-74EA5F84B484}" type="pres">
      <dgm:prSet presAssocID="{2846BD39-AA30-4635-B571-E8706CA0900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B13BFA0-2F4B-4A19-9746-1D242E096B5A}" srcId="{045FFD4B-9E3C-44A4-9A32-771C948E565C}" destId="{2846BD39-AA30-4635-B571-E8706CA09004}" srcOrd="3" destOrd="0" parTransId="{EAFDC75B-1D3B-425E-87B6-B57AEC84EE6B}" sibTransId="{3375FAAC-D6EB-4312-9A6E-3512FA153751}"/>
    <dgm:cxn modelId="{FECC9037-BDDE-4DBC-8974-7BFA14B1083E}" type="presOf" srcId="{0534161F-6D7D-4855-AF64-A51632E687BF}" destId="{7C15A013-E7EC-47CB-AE71-50862332A466}" srcOrd="0" destOrd="0" presId="urn:microsoft.com/office/officeart/2005/8/layout/default#3"/>
    <dgm:cxn modelId="{CD1D669B-65A6-48C8-BC88-F31F1DC9013C}" type="presOf" srcId="{68FDB0C5-E8B9-4142-ADE8-7AB5FB01B4CC}" destId="{E8151C37-1A86-4132-BE2D-C9F517C951F4}" srcOrd="0" destOrd="0" presId="urn:microsoft.com/office/officeart/2005/8/layout/default#3"/>
    <dgm:cxn modelId="{EFB49ED6-1156-4F65-B800-BEB9AB1A81F5}" type="presOf" srcId="{2846BD39-AA30-4635-B571-E8706CA09004}" destId="{5FD8E7A9-67C5-46F1-8BAA-74EA5F84B484}" srcOrd="0" destOrd="0" presId="urn:microsoft.com/office/officeart/2005/8/layout/default#3"/>
    <dgm:cxn modelId="{4E20F4E3-E199-45F8-9F79-2A4E0A81301A}" type="presOf" srcId="{045FFD4B-9E3C-44A4-9A32-771C948E565C}" destId="{19DFFB93-80D2-48F2-BC06-626259F8D2C2}" srcOrd="0" destOrd="0" presId="urn:microsoft.com/office/officeart/2005/8/layout/default#3"/>
    <dgm:cxn modelId="{835FE340-76D3-409E-8E00-E7BD53DFF36C}" srcId="{045FFD4B-9E3C-44A4-9A32-771C948E565C}" destId="{68FDB0C5-E8B9-4142-ADE8-7AB5FB01B4CC}" srcOrd="0" destOrd="0" parTransId="{AB365724-967E-467D-AD03-828C4672D0EC}" sibTransId="{FCFCA359-04A7-46B7-BAD3-3FE34F07885B}"/>
    <dgm:cxn modelId="{2B1438B7-2836-4A13-A197-EB3CEC140000}" srcId="{045FFD4B-9E3C-44A4-9A32-771C948E565C}" destId="{0534161F-6D7D-4855-AF64-A51632E687BF}" srcOrd="1" destOrd="0" parTransId="{EA5C78B2-153C-41BF-BEB8-B1FDF8140750}" sibTransId="{97267C6F-4C9D-4B43-9418-A6216F6A75ED}"/>
    <dgm:cxn modelId="{CDB3B24B-F3B2-49A7-BEF5-6CB2CCB9DED3}" type="presOf" srcId="{254F7567-C4F6-4FA9-9876-DBD870A8815C}" destId="{7B020337-C91A-4B6E-BC2A-8E774328246F}" srcOrd="0" destOrd="0" presId="urn:microsoft.com/office/officeart/2005/8/layout/default#3"/>
    <dgm:cxn modelId="{5DB38D82-8D51-4A15-8A7D-73774F4DAD7E}" srcId="{045FFD4B-9E3C-44A4-9A32-771C948E565C}" destId="{254F7567-C4F6-4FA9-9876-DBD870A8815C}" srcOrd="2" destOrd="0" parTransId="{5956189D-30BA-4936-B732-2B85F703BD59}" sibTransId="{3E9BCC1D-A7E4-4059-82FC-ABF03D27A44C}"/>
    <dgm:cxn modelId="{F916E1FD-BB37-4B7F-B917-B9FB2103E31A}" type="presParOf" srcId="{19DFFB93-80D2-48F2-BC06-626259F8D2C2}" destId="{E8151C37-1A86-4132-BE2D-C9F517C951F4}" srcOrd="0" destOrd="0" presId="urn:microsoft.com/office/officeart/2005/8/layout/default#3"/>
    <dgm:cxn modelId="{3D4F56D6-C882-412A-A7DC-81722EF7837C}" type="presParOf" srcId="{19DFFB93-80D2-48F2-BC06-626259F8D2C2}" destId="{76A413D8-0E37-4D82-8D68-679BBDCCEAA0}" srcOrd="1" destOrd="0" presId="urn:microsoft.com/office/officeart/2005/8/layout/default#3"/>
    <dgm:cxn modelId="{B23D2A27-F7B7-433F-B55B-0697168A083F}" type="presParOf" srcId="{19DFFB93-80D2-48F2-BC06-626259F8D2C2}" destId="{7C15A013-E7EC-47CB-AE71-50862332A466}" srcOrd="2" destOrd="0" presId="urn:microsoft.com/office/officeart/2005/8/layout/default#3"/>
    <dgm:cxn modelId="{CCC51DE7-2365-493F-8587-404E1EF4BD73}" type="presParOf" srcId="{19DFFB93-80D2-48F2-BC06-626259F8D2C2}" destId="{CAFC711F-A0DB-4641-B5EE-914AE6945CF0}" srcOrd="3" destOrd="0" presId="urn:microsoft.com/office/officeart/2005/8/layout/default#3"/>
    <dgm:cxn modelId="{07580CEC-10FB-4210-A3BE-D64F5E070359}" type="presParOf" srcId="{19DFFB93-80D2-48F2-BC06-626259F8D2C2}" destId="{7B020337-C91A-4B6E-BC2A-8E774328246F}" srcOrd="4" destOrd="0" presId="urn:microsoft.com/office/officeart/2005/8/layout/default#3"/>
    <dgm:cxn modelId="{1606C2B3-F372-41E6-BF7B-1A5FD6ADB7FE}" type="presParOf" srcId="{19DFFB93-80D2-48F2-BC06-626259F8D2C2}" destId="{F4ECA78B-2031-46F2-9DF9-478EA8277F56}" srcOrd="5" destOrd="0" presId="urn:microsoft.com/office/officeart/2005/8/layout/default#3"/>
    <dgm:cxn modelId="{ED2D61B2-3348-45DE-AA4C-AC0C907ECBBF}" type="presParOf" srcId="{19DFFB93-80D2-48F2-BC06-626259F8D2C2}" destId="{5FD8E7A9-67C5-46F1-8BAA-74EA5F84B484}" srcOrd="6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EE5608-F722-4C50-A604-D4A8088B3C52}">
      <dsp:nvSpPr>
        <dsp:cNvPr id="0" name=""/>
        <dsp:cNvSpPr/>
      </dsp:nvSpPr>
      <dsp:spPr>
        <a:xfrm>
          <a:off x="0" y="431213"/>
          <a:ext cx="8229600" cy="529790"/>
        </a:xfrm>
        <a:prstGeom prst="roundRect">
          <a:avLst/>
        </a:prstGeom>
        <a:gradFill rotWithShape="1">
          <a:gsLst>
            <a:gs pos="28000">
              <a:schemeClr val="accent3">
                <a:tint val="18000"/>
                <a:satMod val="120000"/>
                <a:lumMod val="88000"/>
              </a:schemeClr>
            </a:gs>
            <a:gs pos="100000">
              <a:schemeClr val="accent3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latin typeface="Arial" pitchFamily="34" charset="0"/>
              <a:cs typeface="Arial" pitchFamily="34" charset="0"/>
            </a:rPr>
            <a:t>I</a:t>
          </a:r>
          <a:r>
            <a:rPr lang="ru-RU" sz="2100" b="1" kern="1200" dirty="0" smtClean="0">
              <a:latin typeface="Arial" pitchFamily="34" charset="0"/>
              <a:cs typeface="Arial" pitchFamily="34" charset="0"/>
            </a:rPr>
            <a:t>. ОБЩИЕ ПОЛОЖЕНИЯ</a:t>
          </a:r>
          <a:endParaRPr lang="ru-RU" sz="2100" b="1" kern="1200" dirty="0">
            <a:latin typeface="Arial" pitchFamily="34" charset="0"/>
            <a:cs typeface="Arial" pitchFamily="34" charset="0"/>
          </a:endParaRPr>
        </a:p>
      </dsp:txBody>
      <dsp:txXfrm>
        <a:off x="25862" y="457075"/>
        <a:ext cx="8177876" cy="478066"/>
      </dsp:txXfrm>
    </dsp:sp>
    <dsp:sp modelId="{82C9DFBF-D5B7-422D-8423-A9566CF8165A}">
      <dsp:nvSpPr>
        <dsp:cNvPr id="0" name=""/>
        <dsp:cNvSpPr/>
      </dsp:nvSpPr>
      <dsp:spPr>
        <a:xfrm>
          <a:off x="0" y="1162859"/>
          <a:ext cx="8229600" cy="529790"/>
        </a:xfrm>
        <a:prstGeom prst="roundRect">
          <a:avLst/>
        </a:prstGeom>
        <a:gradFill rotWithShape="1">
          <a:gsLst>
            <a:gs pos="28000">
              <a:schemeClr val="accent3">
                <a:tint val="18000"/>
                <a:satMod val="120000"/>
                <a:lumMod val="88000"/>
              </a:schemeClr>
            </a:gs>
            <a:gs pos="100000">
              <a:schemeClr val="accent3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Arial" pitchFamily="34" charset="0"/>
              <a:cs typeface="Arial" pitchFamily="34" charset="0"/>
            </a:rPr>
            <a:t>II. ТРЕБОВАНИЯ К СТРУКТУРЕ ООП ДО</a:t>
          </a:r>
          <a:endParaRPr lang="ru-RU" sz="2300" b="1" kern="1200" dirty="0">
            <a:latin typeface="Arial" pitchFamily="34" charset="0"/>
            <a:cs typeface="Arial" pitchFamily="34" charset="0"/>
          </a:endParaRPr>
        </a:p>
      </dsp:txBody>
      <dsp:txXfrm>
        <a:off x="25862" y="1188721"/>
        <a:ext cx="8177876" cy="478066"/>
      </dsp:txXfrm>
    </dsp:sp>
    <dsp:sp modelId="{F2C7EA58-5A01-44EE-ABEF-75818CB85192}">
      <dsp:nvSpPr>
        <dsp:cNvPr id="0" name=""/>
        <dsp:cNvSpPr/>
      </dsp:nvSpPr>
      <dsp:spPr>
        <a:xfrm>
          <a:off x="0" y="1901325"/>
          <a:ext cx="8229600" cy="529790"/>
        </a:xfrm>
        <a:prstGeom prst="roundRect">
          <a:avLst/>
        </a:prstGeom>
        <a:gradFill rotWithShape="1">
          <a:gsLst>
            <a:gs pos="28000">
              <a:schemeClr val="accent3">
                <a:tint val="18000"/>
                <a:satMod val="120000"/>
                <a:lumMod val="88000"/>
              </a:schemeClr>
            </a:gs>
            <a:gs pos="100000">
              <a:schemeClr val="accent3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Arial" pitchFamily="34" charset="0"/>
              <a:cs typeface="Arial" pitchFamily="34" charset="0"/>
            </a:rPr>
            <a:t>III</a:t>
          </a:r>
          <a:r>
            <a:rPr lang="en-US" sz="2300" b="1" kern="1200" dirty="0" smtClean="0">
              <a:latin typeface="Arial" pitchFamily="34" charset="0"/>
              <a:cs typeface="Arial" pitchFamily="34" charset="0"/>
            </a:rPr>
            <a:t>.</a:t>
          </a:r>
          <a:r>
            <a:rPr lang="ru-RU" sz="2300" b="1" kern="1200" dirty="0" smtClean="0">
              <a:latin typeface="Arial" pitchFamily="34" charset="0"/>
              <a:cs typeface="Arial" pitchFamily="34" charset="0"/>
            </a:rPr>
            <a:t> ТРЕБОВАНИЯ К УСЛОВИЯМ РЕАЛИЗАЦИИ ООП ДО</a:t>
          </a:r>
          <a:endParaRPr lang="ru-RU" sz="2300" b="1" kern="1200" dirty="0">
            <a:latin typeface="Arial" pitchFamily="34" charset="0"/>
            <a:cs typeface="Arial" pitchFamily="34" charset="0"/>
          </a:endParaRPr>
        </a:p>
      </dsp:txBody>
      <dsp:txXfrm>
        <a:off x="25862" y="1927187"/>
        <a:ext cx="8177876" cy="478066"/>
      </dsp:txXfrm>
    </dsp:sp>
    <dsp:sp modelId="{0CED4AFF-BE05-4E75-BA4D-43614F6C4FFB}">
      <dsp:nvSpPr>
        <dsp:cNvPr id="0" name=""/>
        <dsp:cNvSpPr/>
      </dsp:nvSpPr>
      <dsp:spPr>
        <a:xfrm>
          <a:off x="0" y="2486494"/>
          <a:ext cx="8229600" cy="13500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20320" rIns="113792" bIns="2032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к психолого-педагогическим условиям</a:t>
          </a:r>
          <a:endParaRPr lang="ru-RU" sz="1600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к развивающей предметно-пространственной среде</a:t>
          </a:r>
          <a:endParaRPr lang="ru-RU" sz="1600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к кадровым условиям</a:t>
          </a:r>
          <a:endParaRPr lang="ru-RU" sz="1600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к материально-техническим условиям</a:t>
          </a:r>
          <a:endParaRPr lang="ru-RU" sz="1600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kern="1200" dirty="0" smtClean="0">
              <a:latin typeface="Arial" pitchFamily="34" charset="0"/>
              <a:cs typeface="Arial" pitchFamily="34" charset="0"/>
            </a:rPr>
            <a:t>к финансовым условиям</a:t>
          </a:r>
          <a:endParaRPr lang="ru-RU" sz="1600" kern="1200" dirty="0">
            <a:latin typeface="Arial" pitchFamily="34" charset="0"/>
            <a:cs typeface="Arial" pitchFamily="34" charset="0"/>
          </a:endParaRPr>
        </a:p>
      </dsp:txBody>
      <dsp:txXfrm>
        <a:off x="0" y="2486494"/>
        <a:ext cx="8229600" cy="1350039"/>
      </dsp:txXfrm>
    </dsp:sp>
    <dsp:sp modelId="{536C2E60-155B-45B6-8CA3-F1BDCFF20623}">
      <dsp:nvSpPr>
        <dsp:cNvPr id="0" name=""/>
        <dsp:cNvSpPr/>
      </dsp:nvSpPr>
      <dsp:spPr>
        <a:xfrm>
          <a:off x="0" y="3946942"/>
          <a:ext cx="8229600" cy="529790"/>
        </a:xfrm>
        <a:prstGeom prst="roundRect">
          <a:avLst/>
        </a:prstGeom>
        <a:gradFill rotWithShape="1">
          <a:gsLst>
            <a:gs pos="28000">
              <a:schemeClr val="accent3">
                <a:tint val="18000"/>
                <a:satMod val="120000"/>
                <a:lumMod val="88000"/>
              </a:schemeClr>
            </a:gs>
            <a:gs pos="100000">
              <a:schemeClr val="accent3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Arial" pitchFamily="34" charset="0"/>
              <a:cs typeface="Arial" pitchFamily="34" charset="0"/>
            </a:rPr>
            <a:t>IV. ТРЕБОВАНИЯ К РЕЗУЛЬТАТАМ ОСВОЕНИЯ ООП ДО</a:t>
          </a:r>
          <a:endParaRPr lang="ru-RU" sz="2300" b="1" kern="1200" dirty="0">
            <a:latin typeface="Arial" pitchFamily="34" charset="0"/>
            <a:cs typeface="Arial" pitchFamily="34" charset="0"/>
          </a:endParaRPr>
        </a:p>
      </dsp:txBody>
      <dsp:txXfrm>
        <a:off x="25862" y="3972804"/>
        <a:ext cx="8177876" cy="4780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BA2FF9-1C07-49CD-9C12-2714A8A613AD}" type="datetimeFigureOut">
              <a:rPr lang="ru-RU" smtClean="0"/>
              <a:t>15.03.2015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1AA912-1D03-486E-8821-536038B8D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324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8669B6-B6FF-40F0-97E7-83ACF61BAA9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0366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63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dirty="0" smtClean="0"/>
              <a:t>Учёт вышеперечисленных особенностей дошкольного детства делает неправомерными требования от ребёнка дошкольного возраста конкретных образовательных достижений и обусловливает необходимость определения результатов освоения образовательной программы не в виде сформированных навыков, знаний и умений, а в виде целевых ориентиров.</a:t>
            </a:r>
          </a:p>
        </p:txBody>
      </p:sp>
      <p:sp>
        <p:nvSpPr>
          <p:cNvPr id="1863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E82D6C5-5E5A-4BC2-903D-F5B7DB5BD7CC}" type="slidenum">
              <a:rPr lang="ru-RU" altLang="ru-RU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 alt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AA912-1D03-486E-8821-536038B8DD6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277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1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22338">
              <a:spcBef>
                <a:spcPct val="0"/>
              </a:spcBef>
            </a:pPr>
            <a:endParaRPr lang="ru-RU" altLang="ru-RU" i="1" dirty="0" smtClean="0"/>
          </a:p>
        </p:txBody>
      </p:sp>
      <p:sp>
        <p:nvSpPr>
          <p:cNvPr id="141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D98A189-60DC-42AC-AD0E-C2D22BBE966B}" type="slidenum">
              <a:rPr lang="ru-RU" altLang="ru-RU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alt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2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smtClean="0"/>
              <a:t>Содержание Программы должно охватывать следующие определенные направления развития и образования детей (далее - образовательные области)</a:t>
            </a:r>
          </a:p>
        </p:txBody>
      </p:sp>
      <p:sp>
        <p:nvSpPr>
          <p:cNvPr id="152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B9C9F5-CA20-4498-A03E-E810565EB5D6}" type="slidenum">
              <a:rPr lang="ru-RU" altLang="ru-RU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alt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dirty="0" smtClean="0"/>
              <a:t>Конкретное содержание данных образовательных областей зависит от возраста детей и должно реализовываться в определённых видах деятельности. </a:t>
            </a:r>
            <a:endParaRPr lang="ru-RU" altLang="ru-RU" i="1" dirty="0" smtClean="0"/>
          </a:p>
        </p:txBody>
      </p:sp>
      <p:sp>
        <p:nvSpPr>
          <p:cNvPr id="153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AE7107-4C62-4AB0-9A4D-0F7B39A4E7B5}" type="slidenum">
              <a:rPr lang="ru-RU" altLang="ru-RU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alt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6B244-F965-492F-AF66-3AF99556ED4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9185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dirty="0" smtClean="0"/>
              <a:t>Программа состоит из обязательной части и части, формируемой участниками образовательных отношений. Обе части являются взаимодополняющими и необходимыми с точки зрения реализации требований Стандарта. </a:t>
            </a:r>
          </a:p>
          <a:p>
            <a:pPr>
              <a:spcBef>
                <a:spcPct val="0"/>
              </a:spcBef>
            </a:pPr>
            <a:r>
              <a:rPr lang="ru-RU" altLang="ru-RU" dirty="0" smtClean="0"/>
              <a:t>Обязательная часть Программы предполагает комплексность подхода, обеспечивая развитие детей во всех пяти взаимодополняющих образовательных областях. </a:t>
            </a:r>
          </a:p>
          <a:p>
            <a:pPr>
              <a:spcBef>
                <a:spcPct val="0"/>
              </a:spcBef>
            </a:pPr>
            <a:r>
              <a:rPr lang="ru-RU" altLang="ru-RU" dirty="0" smtClean="0"/>
              <a:t>В части, формируемой участниками образовательных отношений, должны быть представлены выбранные и/или разработанные самостоятельно участниками образовательных отношений Программы, направленные на развитие детей  в одной или нескольких образовательных областях, видах деятельности и/или культурных практиках (далее - парциальные образовательные программы), методики, формы организации образовательной работы. </a:t>
            </a:r>
          </a:p>
          <a:p>
            <a:pPr>
              <a:spcBef>
                <a:spcPct val="0"/>
              </a:spcBef>
            </a:pPr>
            <a:r>
              <a:rPr lang="ru-RU" altLang="ru-RU" dirty="0" smtClean="0"/>
              <a:t>Объём обязательной части Программы рекомендуется не менее 60% от её общего объёма; части, формируемой участниками образовательных отношений, </a:t>
            </a:r>
          </a:p>
          <a:p>
            <a:pPr>
              <a:spcBef>
                <a:spcPct val="0"/>
              </a:spcBef>
            </a:pPr>
            <a:r>
              <a:rPr lang="ru-RU" altLang="ru-RU" dirty="0" smtClean="0"/>
              <a:t>не более 40%.</a:t>
            </a:r>
          </a:p>
        </p:txBody>
      </p:sp>
      <p:sp>
        <p:nvSpPr>
          <p:cNvPr id="163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926382C-6573-47BA-90E3-E7DAABA53543}" type="slidenum">
              <a:rPr lang="ru-RU" altLang="ru-RU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 alt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4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64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DB0C6B7-56EB-404C-BDE7-BAF9F538C6A3}" type="slidenum">
              <a:rPr lang="ru-RU" altLang="ru-RU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 alt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dirty="0" smtClean="0"/>
              <a:t>…</a:t>
            </a:r>
          </a:p>
          <a:p>
            <a:pPr>
              <a:spcBef>
                <a:spcPct val="0"/>
              </a:spcBef>
            </a:pPr>
            <a:r>
              <a:rPr lang="ru-RU" altLang="ru-RU" dirty="0" smtClean="0"/>
              <a:t>Перечисленные условия должны обеспечивать полноценное развитие детей во всех образовательных областях, на фоне их эмоционального благополучия и положительного отношения к миру, к себе и к другим людям</a:t>
            </a:r>
          </a:p>
        </p:txBody>
      </p:sp>
      <p:sp>
        <p:nvSpPr>
          <p:cNvPr id="174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E06B0E-2A51-4C1A-ADBF-2CCCAD0716DD}" type="slidenum">
              <a:rPr lang="ru-RU" altLang="ru-RU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alt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5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 dirty="0" smtClean="0"/>
              <a:t>ФГОС ДО – это - по выражению самого Александра </a:t>
            </a:r>
            <a:r>
              <a:rPr lang="ru-RU" altLang="ru-RU" dirty="0" err="1" smtClean="0"/>
              <a:t>Асмолова</a:t>
            </a:r>
            <a:r>
              <a:rPr lang="ru-RU" altLang="ru-RU" dirty="0" smtClean="0"/>
              <a:t> - «нестандартный стандарт». Он имеет свою специфику, которая вытекает из специфики самого дошкольного детства, которая  кратко описана в самом начале раздела, посвящённого требованиям к результатам освоения программы.</a:t>
            </a:r>
          </a:p>
          <a:p>
            <a:pPr>
              <a:spcBef>
                <a:spcPct val="0"/>
              </a:spcBef>
            </a:pPr>
            <a:r>
              <a:rPr lang="ru-RU" altLang="ru-RU" dirty="0" smtClean="0"/>
              <a:t>…</a:t>
            </a:r>
          </a:p>
        </p:txBody>
      </p:sp>
      <p:sp>
        <p:nvSpPr>
          <p:cNvPr id="1853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648C1E-5721-421E-9D42-BD190AFAAA56}" type="slidenum">
              <a:rPr lang="ru-RU" altLang="ru-RU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alt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9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777CFD-157E-43DD-BBE2-AF4F0E3125D8}" type="slidenum">
              <a:rPr lang="ru-RU" smtClean="0">
                <a:solidFill>
                  <a:schemeClr val="tx1">
                    <a:tint val="75000"/>
                  </a:schemeClr>
                </a:solidFill>
              </a:rPr>
              <a:pPr>
                <a:defRPr/>
              </a:pPr>
              <a:t>1</a:t>
            </a:fld>
            <a:endParaRPr lang="ru-RU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>
          <a:xfrm>
            <a:off x="525462" y="332656"/>
            <a:ext cx="8351837" cy="7428187"/>
          </a:xfrm>
        </p:spPr>
        <p:txBody>
          <a:bodyPr>
            <a:spAutoFit/>
          </a:bodyPr>
          <a:lstStyle/>
          <a:p>
            <a:pPr algn="ctr">
              <a:buClr>
                <a:srgbClr val="002060"/>
              </a:buClr>
              <a:buFont typeface="Arial" charset="0"/>
              <a:buNone/>
              <a:defRPr/>
            </a:pPr>
            <a:r>
              <a:rPr lang="ru-RU" altLang="ru-RU" sz="3200" i="1" dirty="0">
                <a:solidFill>
                  <a:srgbClr val="FF8021">
                    <a:lumMod val="25000"/>
                  </a:srgbClr>
                </a:solidFill>
              </a:rPr>
              <a:t>Работать по-старому нельзя, поэтому мы начинаем новое дело, которое принесет пользу детям и позволит нам самим работать творчески, делать открытия, а значит расти в личностном  и профессиональных планах!</a:t>
            </a:r>
            <a:br>
              <a:rPr lang="ru-RU" altLang="ru-RU" sz="3200" i="1" dirty="0">
                <a:solidFill>
                  <a:srgbClr val="FF8021">
                    <a:lumMod val="25000"/>
                  </a:srgbClr>
                </a:solidFill>
              </a:rPr>
            </a:br>
            <a:endParaRPr lang="ru-RU" sz="3200" i="1" dirty="0" smtClean="0">
              <a:solidFill>
                <a:srgbClr val="002060"/>
              </a:solidFill>
              <a:latin typeface="Cambria" pitchFamily="18" charset="0"/>
            </a:endParaRPr>
          </a:p>
          <a:p>
            <a:pPr>
              <a:buClr>
                <a:srgbClr val="002060"/>
              </a:buClr>
              <a:buFont typeface="Arial" charset="0"/>
              <a:buNone/>
              <a:defRPr/>
            </a:pPr>
            <a:endParaRPr lang="ru-RU" sz="4000" dirty="0">
              <a:solidFill>
                <a:srgbClr val="002060"/>
              </a:solidFill>
              <a:latin typeface="Cambria" pitchFamily="18" charset="0"/>
            </a:endParaRPr>
          </a:p>
          <a:p>
            <a:pPr>
              <a:buClr>
                <a:srgbClr val="002060"/>
              </a:buClr>
              <a:buFont typeface="Arial" charset="0"/>
              <a:buNone/>
              <a:defRPr/>
            </a:pPr>
            <a:endParaRPr lang="ru-RU" sz="2400" dirty="0" smtClean="0">
              <a:solidFill>
                <a:srgbClr val="002060"/>
              </a:solidFill>
              <a:latin typeface="Cambria" pitchFamily="18" charset="0"/>
            </a:endParaRPr>
          </a:p>
          <a:p>
            <a:pPr>
              <a:buClr>
                <a:srgbClr val="002060"/>
              </a:buClr>
              <a:buFont typeface="Arial" charset="0"/>
              <a:buNone/>
              <a:defRPr/>
            </a:pPr>
            <a:endParaRPr lang="ru-RU" sz="2400" dirty="0">
              <a:solidFill>
                <a:srgbClr val="002060"/>
              </a:solidFill>
              <a:latin typeface="Cambria" pitchFamily="18" charset="0"/>
            </a:endParaRPr>
          </a:p>
          <a:p>
            <a:pPr>
              <a:buClr>
                <a:srgbClr val="002060"/>
              </a:buClr>
              <a:buFont typeface="Arial" charset="0"/>
              <a:buNone/>
              <a:defRPr/>
            </a:pPr>
            <a:endParaRPr lang="ru-RU" sz="2400" dirty="0" smtClean="0">
              <a:solidFill>
                <a:srgbClr val="002060"/>
              </a:solidFill>
              <a:latin typeface="Cambria" pitchFamily="18" charset="0"/>
            </a:endParaRPr>
          </a:p>
          <a:p>
            <a:pPr marL="0" indent="0"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2000" b="1" i="1" dirty="0" smtClean="0">
              <a:solidFill>
                <a:srgbClr val="002060"/>
              </a:solidFill>
              <a:latin typeface="Bookman Old Style" pitchFamily="18" charset="0"/>
              <a:cs typeface="Times New Roman" pitchFamily="18" charset="0"/>
            </a:endParaRPr>
          </a:p>
          <a:p>
            <a:pPr marL="0" indent="0" algn="r" eaLnBrk="1" hangingPunct="1">
              <a:spcBef>
                <a:spcPct val="0"/>
              </a:spcBef>
              <a:buFont typeface="Arial" charset="0"/>
              <a:buNone/>
              <a:defRPr/>
            </a:pPr>
            <a:endParaRPr lang="ru-RU" altLang="ru-RU" sz="2000" b="1" i="1" dirty="0" smtClean="0">
              <a:solidFill>
                <a:srgbClr val="002060"/>
              </a:solidFill>
              <a:latin typeface="Bookman Old Style" pitchFamily="18" charset="0"/>
              <a:cs typeface="Times New Roman" pitchFamily="18" charset="0"/>
            </a:endParaRPr>
          </a:p>
          <a:p>
            <a:pPr>
              <a:buClr>
                <a:srgbClr val="002060"/>
              </a:buClr>
              <a:buFont typeface="Arial" charset="0"/>
              <a:buNone/>
              <a:defRPr/>
            </a:pPr>
            <a:endParaRPr lang="ru-RU" sz="2400" dirty="0" smtClean="0">
              <a:solidFill>
                <a:srgbClr val="002060"/>
              </a:solidFill>
              <a:latin typeface="Cambria" pitchFamily="18" charset="0"/>
            </a:endParaRPr>
          </a:p>
        </p:txBody>
      </p:sp>
      <p:pic>
        <p:nvPicPr>
          <p:cNvPr id="2052" name="Picture 5" descr="E:\Фоны_для_през\novaya_shapka_sad5_kopiya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3717032"/>
            <a:ext cx="789146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461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079432" cy="1116546"/>
          </a:xfrm>
        </p:spPr>
        <p:txBody>
          <a:bodyPr/>
          <a:lstStyle/>
          <a:p>
            <a:pPr algn="l"/>
            <a:r>
              <a:rPr lang="ru-RU" altLang="ru-RU" sz="3600" dirty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СТРУКТУРА   ПРОГРАММЫ</a:t>
            </a:r>
            <a:endParaRPr lang="ru-RU" altLang="ru-RU" sz="3600" dirty="0" smtClean="0"/>
          </a:p>
        </p:txBody>
      </p:sp>
      <p:sp>
        <p:nvSpPr>
          <p:cNvPr id="6" name="Полилиния 5"/>
          <p:cNvSpPr/>
          <p:nvPr/>
        </p:nvSpPr>
        <p:spPr>
          <a:xfrm>
            <a:off x="1259632" y="1124744"/>
            <a:ext cx="7490070" cy="648072"/>
          </a:xfrm>
          <a:custGeom>
            <a:avLst/>
            <a:gdLst>
              <a:gd name="connsiteX0" fmla="*/ 0 w 6504384"/>
              <a:gd name="connsiteY0" fmla="*/ 0 h 1036915"/>
              <a:gd name="connsiteX1" fmla="*/ 6504384 w 6504384"/>
              <a:gd name="connsiteY1" fmla="*/ 0 h 1036915"/>
              <a:gd name="connsiteX2" fmla="*/ 6504384 w 6504384"/>
              <a:gd name="connsiteY2" fmla="*/ 1036915 h 1036915"/>
              <a:gd name="connsiteX3" fmla="*/ 0 w 6504384"/>
              <a:gd name="connsiteY3" fmla="*/ 1036915 h 1036915"/>
              <a:gd name="connsiteX4" fmla="*/ 0 w 6504384"/>
              <a:gd name="connsiteY4" fmla="*/ 0 h 1036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04384" h="1036915">
                <a:moveTo>
                  <a:pt x="0" y="0"/>
                </a:moveTo>
                <a:lnTo>
                  <a:pt x="6504384" y="0"/>
                </a:lnTo>
                <a:lnTo>
                  <a:pt x="6504384" y="1036915"/>
                </a:lnTo>
                <a:lnTo>
                  <a:pt x="0" y="103691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02870" tIns="102870" rIns="102870" bIns="102870" spcCol="1270" anchor="ctr"/>
          <a:lstStyle/>
          <a:p>
            <a:pPr algn="ctr" defTabSz="12001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 О П   Д 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58888" y="1844675"/>
            <a:ext cx="7489825" cy="1655763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/>
          </a:p>
        </p:txBody>
      </p:sp>
      <p:sp>
        <p:nvSpPr>
          <p:cNvPr id="9" name="Полилиния 8"/>
          <p:cNvSpPr/>
          <p:nvPr/>
        </p:nvSpPr>
        <p:spPr>
          <a:xfrm>
            <a:off x="1331640" y="1908523"/>
            <a:ext cx="4536504" cy="1465086"/>
          </a:xfrm>
          <a:custGeom>
            <a:avLst/>
            <a:gdLst>
              <a:gd name="connsiteX0" fmla="*/ 0 w 5147497"/>
              <a:gd name="connsiteY0" fmla="*/ 0 h 2177521"/>
              <a:gd name="connsiteX1" fmla="*/ 5147497 w 5147497"/>
              <a:gd name="connsiteY1" fmla="*/ 0 h 2177521"/>
              <a:gd name="connsiteX2" fmla="*/ 5147497 w 5147497"/>
              <a:gd name="connsiteY2" fmla="*/ 2177521 h 2177521"/>
              <a:gd name="connsiteX3" fmla="*/ 0 w 5147497"/>
              <a:gd name="connsiteY3" fmla="*/ 2177521 h 2177521"/>
              <a:gd name="connsiteX4" fmla="*/ 0 w 5147497"/>
              <a:gd name="connsiteY4" fmla="*/ 0 h 2177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7497" h="2177521">
                <a:moveTo>
                  <a:pt x="0" y="0"/>
                </a:moveTo>
                <a:lnTo>
                  <a:pt x="5147497" y="0"/>
                </a:lnTo>
                <a:lnTo>
                  <a:pt x="5147497" y="2177521"/>
                </a:lnTo>
                <a:lnTo>
                  <a:pt x="0" y="21775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52400" tIns="152400" rIns="152400" bIns="152400" spcCol="1270" anchor="ctr"/>
          <a:lstStyle/>
          <a:p>
            <a:pPr algn="ctr" defTabSz="177800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400" b="1" i="1" dirty="0">
                <a:latin typeface="Arial" pitchFamily="34" charset="0"/>
                <a:cs typeface="Arial" pitchFamily="34" charset="0"/>
              </a:rPr>
              <a:t>(</a:t>
            </a:r>
            <a:r>
              <a:rPr lang="ru-RU" sz="2400" b="1" i="1" dirty="0">
                <a:latin typeface="Arial" pitchFamily="34" charset="0"/>
                <a:cs typeface="Arial" pitchFamily="34" charset="0"/>
              </a:rPr>
              <a:t>не менее</a:t>
            </a:r>
            <a:r>
              <a:rPr lang="en-US" sz="24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i="1" dirty="0">
                <a:latin typeface="Arial" pitchFamily="34" charset="0"/>
                <a:cs typeface="Arial" pitchFamily="34" charset="0"/>
              </a:rPr>
              <a:t>60%)</a:t>
            </a:r>
          </a:p>
        </p:txBody>
      </p:sp>
      <p:sp>
        <p:nvSpPr>
          <p:cNvPr id="16" name="Полилиния 14"/>
          <p:cNvSpPr/>
          <p:nvPr/>
        </p:nvSpPr>
        <p:spPr>
          <a:xfrm>
            <a:off x="5940152" y="1908523"/>
            <a:ext cx="2736304" cy="1465086"/>
          </a:xfrm>
          <a:custGeom>
            <a:avLst/>
            <a:gdLst>
              <a:gd name="connsiteX0" fmla="*/ 0 w 1356107"/>
              <a:gd name="connsiteY0" fmla="*/ 0 h 2177521"/>
              <a:gd name="connsiteX1" fmla="*/ 1356107 w 1356107"/>
              <a:gd name="connsiteY1" fmla="*/ 0 h 2177521"/>
              <a:gd name="connsiteX2" fmla="*/ 1356107 w 1356107"/>
              <a:gd name="connsiteY2" fmla="*/ 2177521 h 2177521"/>
              <a:gd name="connsiteX3" fmla="*/ 0 w 1356107"/>
              <a:gd name="connsiteY3" fmla="*/ 2177521 h 2177521"/>
              <a:gd name="connsiteX4" fmla="*/ 0 w 1356107"/>
              <a:gd name="connsiteY4" fmla="*/ 0 h 2177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107" h="2177521">
                <a:moveTo>
                  <a:pt x="0" y="0"/>
                </a:moveTo>
                <a:lnTo>
                  <a:pt x="1356107" y="0"/>
                </a:lnTo>
                <a:lnTo>
                  <a:pt x="1356107" y="2177521"/>
                </a:lnTo>
                <a:lnTo>
                  <a:pt x="0" y="21775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52400" tIns="152400" rIns="152400" bIns="152400" spcCol="1270" anchor="ctr"/>
          <a:lstStyle/>
          <a:p>
            <a:pPr algn="ctr" defTabSz="17780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400" b="1" i="1" dirty="0">
                <a:latin typeface="Arial" pitchFamily="34" charset="0"/>
                <a:cs typeface="Arial" pitchFamily="34" charset="0"/>
              </a:rPr>
              <a:t>(не более 40%)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95288" y="2349500"/>
            <a:ext cx="1512887" cy="503238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cs typeface="Arial" pitchFamily="34" charset="0"/>
              </a:rPr>
              <a:t>ФГОС</a:t>
            </a:r>
          </a:p>
        </p:txBody>
      </p:sp>
      <p:sp>
        <p:nvSpPr>
          <p:cNvPr id="50190" name="Номер слайда 19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237198F-1474-442C-933C-AC254C128465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0191" name="Прямоугольник 35"/>
          <p:cNvSpPr>
            <a:spLocks noChangeArrowheads="1"/>
          </p:cNvSpPr>
          <p:nvPr/>
        </p:nvSpPr>
        <p:spPr bwMode="auto">
          <a:xfrm>
            <a:off x="1692275" y="5445125"/>
            <a:ext cx="3024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77800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defTabSz="177800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defTabSz="17780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defTabSz="17780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defTabSz="17780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defTabSz="1778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defTabSz="1778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defTabSz="1778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defTabSz="1778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sz="2000" b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Обязательная часть</a:t>
            </a:r>
            <a:endParaRPr lang="en-US" altLang="ru-RU" sz="2000" b="1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192" name="Прямоугольник 36"/>
          <p:cNvSpPr>
            <a:spLocks noChangeArrowheads="1"/>
          </p:cNvSpPr>
          <p:nvPr/>
        </p:nvSpPr>
        <p:spPr bwMode="auto">
          <a:xfrm>
            <a:off x="5364088" y="5373688"/>
            <a:ext cx="2879799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ru-RU" alt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Часть, формируемая</a:t>
            </a:r>
          </a:p>
          <a:p>
            <a:pPr algn="r">
              <a:lnSpc>
                <a:spcPct val="90000"/>
              </a:lnSpc>
            </a:pPr>
            <a:r>
              <a:rPr lang="ru-RU" alt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участниками</a:t>
            </a:r>
            <a:endParaRPr lang="en-US" altLang="ru-RU" b="1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>
              <a:lnSpc>
                <a:spcPct val="90000"/>
              </a:lnSpc>
            </a:pPr>
            <a:r>
              <a:rPr lang="ru-RU" alt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образовательного</a:t>
            </a:r>
            <a:endParaRPr lang="ru-RU" altLang="ru-RU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>
              <a:lnSpc>
                <a:spcPct val="90000"/>
              </a:lnSpc>
            </a:pPr>
            <a:r>
              <a:rPr lang="en-US" altLang="ru-RU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процесса</a:t>
            </a:r>
          </a:p>
        </p:txBody>
      </p:sp>
      <p:grpSp>
        <p:nvGrpSpPr>
          <p:cNvPr id="3" name="Группа 40"/>
          <p:cNvGrpSpPr>
            <a:grpSpLocks/>
          </p:cNvGrpSpPr>
          <p:nvPr/>
        </p:nvGrpSpPr>
        <p:grpSpPr bwMode="auto">
          <a:xfrm>
            <a:off x="395288" y="3644900"/>
            <a:ext cx="8353425" cy="1655763"/>
            <a:chOff x="395536" y="3645024"/>
            <a:chExt cx="8352928" cy="1656184"/>
          </a:xfrm>
        </p:grpSpPr>
        <p:grpSp>
          <p:nvGrpSpPr>
            <p:cNvPr id="50200" name="Группа 31"/>
            <p:cNvGrpSpPr>
              <a:grpSpLocks/>
            </p:cNvGrpSpPr>
            <p:nvPr/>
          </p:nvGrpSpPr>
          <p:grpSpPr bwMode="auto">
            <a:xfrm>
              <a:off x="1259632" y="3645024"/>
              <a:ext cx="7488832" cy="1656184"/>
              <a:chOff x="1259632" y="1988840"/>
              <a:chExt cx="7488832" cy="1872208"/>
            </a:xfrm>
          </p:grpSpPr>
          <p:sp>
            <p:nvSpPr>
              <p:cNvPr id="33" name="Прямоугольник 32"/>
              <p:cNvSpPr/>
              <p:nvPr/>
            </p:nvSpPr>
            <p:spPr>
              <a:xfrm>
                <a:off x="1259085" y="1988840"/>
                <a:ext cx="7489379" cy="187220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600"/>
              </a:p>
            </p:txBody>
          </p:sp>
          <p:sp>
            <p:nvSpPr>
              <p:cNvPr id="34" name="Полилиния 33"/>
              <p:cNvSpPr/>
              <p:nvPr/>
            </p:nvSpPr>
            <p:spPr>
              <a:xfrm>
                <a:off x="1331640" y="2060848"/>
                <a:ext cx="5904656" cy="1656184"/>
              </a:xfrm>
              <a:custGeom>
                <a:avLst/>
                <a:gdLst>
                  <a:gd name="connsiteX0" fmla="*/ 0 w 5147497"/>
                  <a:gd name="connsiteY0" fmla="*/ 0 h 2177521"/>
                  <a:gd name="connsiteX1" fmla="*/ 5147497 w 5147497"/>
                  <a:gd name="connsiteY1" fmla="*/ 0 h 2177521"/>
                  <a:gd name="connsiteX2" fmla="*/ 5147497 w 5147497"/>
                  <a:gd name="connsiteY2" fmla="*/ 2177521 h 2177521"/>
                  <a:gd name="connsiteX3" fmla="*/ 0 w 5147497"/>
                  <a:gd name="connsiteY3" fmla="*/ 2177521 h 2177521"/>
                  <a:gd name="connsiteX4" fmla="*/ 0 w 5147497"/>
                  <a:gd name="connsiteY4" fmla="*/ 0 h 2177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7497" h="2177521">
                    <a:moveTo>
                      <a:pt x="0" y="0"/>
                    </a:moveTo>
                    <a:lnTo>
                      <a:pt x="5147497" y="0"/>
                    </a:lnTo>
                    <a:lnTo>
                      <a:pt x="5147497" y="2177521"/>
                    </a:lnTo>
                    <a:lnTo>
                      <a:pt x="0" y="217752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lIns="152400" tIns="152400" rIns="152400" bIns="152400" spcCol="1270" anchor="ctr"/>
              <a:lstStyle/>
              <a:p>
                <a:pPr algn="ctr" defTabSz="1778000" fontAlgn="auto">
                  <a:lnSpc>
                    <a:spcPct val="90000"/>
                  </a:lnSpc>
                  <a:spcAft>
                    <a:spcPts val="0"/>
                  </a:spcAft>
                  <a:defRPr/>
                </a:pPr>
                <a:r>
                  <a:rPr lang="en-US" sz="2400" b="1" i="1" dirty="0">
                    <a:latin typeface="Arial" pitchFamily="34" charset="0"/>
                    <a:cs typeface="Arial" pitchFamily="34" charset="0"/>
                  </a:rPr>
                  <a:t>(</a:t>
                </a:r>
                <a:r>
                  <a:rPr lang="ru-RU" sz="2400" b="1" i="1" dirty="0">
                    <a:latin typeface="Arial" pitchFamily="34" charset="0"/>
                    <a:cs typeface="Arial" pitchFamily="34" charset="0"/>
                  </a:rPr>
                  <a:t>не менее</a:t>
                </a:r>
                <a:r>
                  <a:rPr lang="en-US" sz="2400" b="1" i="1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ru-RU" sz="2400" b="1" i="1" dirty="0">
                    <a:latin typeface="Arial" pitchFamily="34" charset="0"/>
                    <a:cs typeface="Arial" pitchFamily="34" charset="0"/>
                  </a:rPr>
                  <a:t>80%)</a:t>
                </a:r>
              </a:p>
            </p:txBody>
          </p:sp>
          <p:sp>
            <p:nvSpPr>
              <p:cNvPr id="35" name="Полилиния 14"/>
              <p:cNvSpPr/>
              <p:nvPr/>
            </p:nvSpPr>
            <p:spPr>
              <a:xfrm>
                <a:off x="7308304" y="2060848"/>
                <a:ext cx="1368152" cy="1656184"/>
              </a:xfrm>
              <a:custGeom>
                <a:avLst/>
                <a:gdLst>
                  <a:gd name="connsiteX0" fmla="*/ 0 w 1356107"/>
                  <a:gd name="connsiteY0" fmla="*/ 0 h 2177521"/>
                  <a:gd name="connsiteX1" fmla="*/ 1356107 w 1356107"/>
                  <a:gd name="connsiteY1" fmla="*/ 0 h 2177521"/>
                  <a:gd name="connsiteX2" fmla="*/ 1356107 w 1356107"/>
                  <a:gd name="connsiteY2" fmla="*/ 2177521 h 2177521"/>
                  <a:gd name="connsiteX3" fmla="*/ 0 w 1356107"/>
                  <a:gd name="connsiteY3" fmla="*/ 2177521 h 2177521"/>
                  <a:gd name="connsiteX4" fmla="*/ 0 w 1356107"/>
                  <a:gd name="connsiteY4" fmla="*/ 0 h 2177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6107" h="2177521">
                    <a:moveTo>
                      <a:pt x="0" y="0"/>
                    </a:moveTo>
                    <a:lnTo>
                      <a:pt x="1356107" y="0"/>
                    </a:lnTo>
                    <a:lnTo>
                      <a:pt x="1356107" y="2177521"/>
                    </a:lnTo>
                    <a:lnTo>
                      <a:pt x="0" y="217752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lIns="152400" tIns="152400" rIns="152400" bIns="152400" spcCol="1270" anchor="ctr"/>
              <a:lstStyle/>
              <a:p>
                <a:pPr algn="ctr" defTabSz="177800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ru-RU" sz="2400" b="1" i="1" dirty="0">
                    <a:latin typeface="Arial" pitchFamily="34" charset="0"/>
                    <a:cs typeface="Arial" pitchFamily="34" charset="0"/>
                  </a:rPr>
                  <a:t>(не более 20%)</a:t>
                </a: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395536" y="4292889"/>
              <a:ext cx="1512797" cy="504953"/>
            </a:xfrm>
            <a:prstGeom prst="homePlat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002060"/>
                  </a:solidFill>
                  <a:cs typeface="Arial" pitchFamily="34" charset="0"/>
                </a:rPr>
                <a:t>ФГТ</a:t>
              </a:r>
            </a:p>
          </p:txBody>
        </p:sp>
      </p:grpSp>
      <p:sp>
        <p:nvSpPr>
          <p:cNvPr id="31" name="Полилиния 30"/>
          <p:cNvSpPr/>
          <p:nvPr/>
        </p:nvSpPr>
        <p:spPr>
          <a:xfrm>
            <a:off x="1259632" y="5445224"/>
            <a:ext cx="432048" cy="384966"/>
          </a:xfrm>
          <a:custGeom>
            <a:avLst/>
            <a:gdLst>
              <a:gd name="connsiteX0" fmla="*/ 0 w 5147497"/>
              <a:gd name="connsiteY0" fmla="*/ 0 h 2177521"/>
              <a:gd name="connsiteX1" fmla="*/ 5147497 w 5147497"/>
              <a:gd name="connsiteY1" fmla="*/ 0 h 2177521"/>
              <a:gd name="connsiteX2" fmla="*/ 5147497 w 5147497"/>
              <a:gd name="connsiteY2" fmla="*/ 2177521 h 2177521"/>
              <a:gd name="connsiteX3" fmla="*/ 0 w 5147497"/>
              <a:gd name="connsiteY3" fmla="*/ 2177521 h 2177521"/>
              <a:gd name="connsiteX4" fmla="*/ 0 w 5147497"/>
              <a:gd name="connsiteY4" fmla="*/ 0 h 2177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7497" h="2177521">
                <a:moveTo>
                  <a:pt x="0" y="0"/>
                </a:moveTo>
                <a:lnTo>
                  <a:pt x="5147497" y="0"/>
                </a:lnTo>
                <a:lnTo>
                  <a:pt x="5147497" y="2177521"/>
                </a:lnTo>
                <a:lnTo>
                  <a:pt x="0" y="21775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52400" tIns="152400" rIns="152400" bIns="152400" spcCol="1270" anchor="ctr"/>
          <a:lstStyle/>
          <a:p>
            <a:pPr algn="ctr" defTabSz="1778000" fontAlgn="auto">
              <a:lnSpc>
                <a:spcPct val="90000"/>
              </a:lnSpc>
              <a:spcAft>
                <a:spcPts val="0"/>
              </a:spcAft>
              <a:defRPr/>
            </a:pPr>
            <a:endParaRPr lang="ru-RU" sz="2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Полилиния 14"/>
          <p:cNvSpPr/>
          <p:nvPr/>
        </p:nvSpPr>
        <p:spPr>
          <a:xfrm>
            <a:off x="8316416" y="5445224"/>
            <a:ext cx="440432" cy="431973"/>
          </a:xfrm>
          <a:custGeom>
            <a:avLst/>
            <a:gdLst>
              <a:gd name="connsiteX0" fmla="*/ 0 w 1356107"/>
              <a:gd name="connsiteY0" fmla="*/ 0 h 2177521"/>
              <a:gd name="connsiteX1" fmla="*/ 1356107 w 1356107"/>
              <a:gd name="connsiteY1" fmla="*/ 0 h 2177521"/>
              <a:gd name="connsiteX2" fmla="*/ 1356107 w 1356107"/>
              <a:gd name="connsiteY2" fmla="*/ 2177521 h 2177521"/>
              <a:gd name="connsiteX3" fmla="*/ 0 w 1356107"/>
              <a:gd name="connsiteY3" fmla="*/ 2177521 h 2177521"/>
              <a:gd name="connsiteX4" fmla="*/ 0 w 1356107"/>
              <a:gd name="connsiteY4" fmla="*/ 0 h 2177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107" h="2177521">
                <a:moveTo>
                  <a:pt x="0" y="0"/>
                </a:moveTo>
                <a:lnTo>
                  <a:pt x="1356107" y="0"/>
                </a:lnTo>
                <a:lnTo>
                  <a:pt x="1356107" y="2177521"/>
                </a:lnTo>
                <a:lnTo>
                  <a:pt x="0" y="217752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52400" tIns="152400" rIns="152400" bIns="152400" spcCol="1270" anchor="ctr"/>
          <a:lstStyle/>
          <a:p>
            <a:pPr algn="ctr" defTabSz="17780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400" b="1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70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>
          <a:xfrm>
            <a:off x="323528" y="476250"/>
            <a:ext cx="8820472" cy="1081088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3200" dirty="0" smtClean="0"/>
              <a:t>Структурные  элементы образовательной программы</a:t>
            </a:r>
          </a:p>
        </p:txBody>
      </p:sp>
      <p:sp>
        <p:nvSpPr>
          <p:cNvPr id="51203" name="Номер слайда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E5AB4E-767D-414B-99A6-C8566986E81E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 altLang="ru-RU">
              <a:solidFill>
                <a:srgbClr val="FFFFFF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007468347"/>
              </p:ext>
            </p:extLst>
          </p:nvPr>
        </p:nvGraphicFramePr>
        <p:xfrm>
          <a:off x="395536" y="1628800"/>
          <a:ext cx="6552728" cy="449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07486" y="1377119"/>
            <a:ext cx="1169551" cy="4895850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vert270"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200" dirty="0">
                <a:cs typeface="Arial" pitchFamily="34" charset="0"/>
              </a:rPr>
              <a:t>Обязательная </a:t>
            </a:r>
            <a:r>
              <a:rPr lang="ru-RU" b="1" spc="200" dirty="0" smtClean="0">
                <a:cs typeface="Arial" pitchFamily="34" charset="0"/>
              </a:rPr>
              <a:t>часть +</a:t>
            </a:r>
            <a:endParaRPr lang="ru-RU" b="1" spc="200" dirty="0"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1" spc="200" dirty="0"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200" dirty="0">
                <a:solidFill>
                  <a:srgbClr val="FF0000"/>
                </a:solidFill>
                <a:cs typeface="Arial" pitchFamily="34" charset="0"/>
              </a:rPr>
              <a:t>Часть, формируемая участниками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200" dirty="0">
                <a:solidFill>
                  <a:srgbClr val="FF0000"/>
                </a:solidFill>
                <a:cs typeface="Arial" pitchFamily="34" charset="0"/>
              </a:rPr>
              <a:t>образовательного процесса</a:t>
            </a: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6804248" y="1377119"/>
            <a:ext cx="503237" cy="4895850"/>
          </a:xfrm>
          <a:prstGeom prst="rightBrace">
            <a:avLst>
              <a:gd name="adj1" fmla="val 40893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6124457"/>
            <a:ext cx="8388424" cy="727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662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000132"/>
          </a:xfrm>
        </p:spPr>
        <p:txBody>
          <a:bodyPr/>
          <a:lstStyle/>
          <a:p>
            <a:pPr algn="l"/>
            <a:r>
              <a:rPr lang="ru-RU" sz="3600" dirty="0" smtClean="0"/>
              <a:t>Содержание разделов Программы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357298"/>
            <a:ext cx="8286808" cy="4643470"/>
          </a:xfrm>
        </p:spPr>
        <p:txBody>
          <a:bodyPr>
            <a:normAutofit/>
          </a:bodyPr>
          <a:lstStyle/>
          <a:p>
            <a:pPr marL="457200" indent="-457200" algn="l">
              <a:lnSpc>
                <a:spcPct val="150000"/>
              </a:lnSpc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1.  ЦЕЛЕВОЙ  РАЗДЕЛ</a:t>
            </a:r>
          </a:p>
          <a:p>
            <a:pPr marL="914400" lvl="1" indent="-457200">
              <a:lnSpc>
                <a:spcPct val="150000"/>
              </a:lnSpc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1.1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</a:rPr>
              <a:t>Пояснительная записк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а</a:t>
            </a:r>
          </a:p>
          <a:p>
            <a:pPr marL="1371600" lvl="2" indent="-457200">
              <a:lnSpc>
                <a:spcPct val="150000"/>
              </a:lnSpc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1.1.1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цели и задачи реализации ООП ДО</a:t>
            </a:r>
          </a:p>
          <a:p>
            <a:pPr marL="1371600" lvl="2" indent="-457200">
              <a:lnSpc>
                <a:spcPct val="150000"/>
              </a:lnSpc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1.1.2.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принципы и подходы к формированию ООП ДО</a:t>
            </a:r>
          </a:p>
          <a:p>
            <a:pPr marL="1371600" lvl="2" indent="-457200">
              <a:lnSpc>
                <a:spcPct val="150000"/>
              </a:lnSpc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1.1.3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 значимые для разработки и реализации ООП ДО характеристики</a:t>
            </a:r>
          </a:p>
          <a:p>
            <a:pPr marL="914400" lvl="1" indent="-457200">
              <a:lnSpc>
                <a:spcPct val="150000"/>
              </a:lnSpc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1.2.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</a:rPr>
              <a:t>Планируемые результаты освоение ООП ДО</a:t>
            </a:r>
            <a:endParaRPr lang="ru-RU" sz="2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5517232"/>
            <a:ext cx="87915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522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000132"/>
          </a:xfrm>
        </p:spPr>
        <p:txBody>
          <a:bodyPr/>
          <a:lstStyle/>
          <a:p>
            <a:pPr algn="l"/>
            <a:r>
              <a:rPr lang="ru-RU" sz="3600" dirty="0" smtClean="0"/>
              <a:t>Содержание разделов Программы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19" y="1357298"/>
            <a:ext cx="8685243" cy="4643470"/>
          </a:xfrm>
        </p:spPr>
        <p:txBody>
          <a:bodyPr>
            <a:normAutofit/>
          </a:bodyPr>
          <a:lstStyle/>
          <a:p>
            <a:pPr marL="457200" indent="-457200" algn="l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2. СОДЕРЖАТЕЛЬНЫЙ РАЗДЕЛ</a:t>
            </a:r>
          </a:p>
          <a:p>
            <a:pPr marL="914400" lvl="1" indent="-457200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2.1.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Содержание психолого-педагогической работы (в пяти образовательных областях)</a:t>
            </a:r>
          </a:p>
          <a:p>
            <a:pPr marL="914400" lvl="1" indent="-457200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2.2.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Формы, способы, методы  и средства реализации ООП ДО</a:t>
            </a:r>
          </a:p>
          <a:p>
            <a:pPr marL="914400" lvl="1" indent="-457200"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2.3.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Коррекционная работа и /или инклюзивное образование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038" y="5589240"/>
            <a:ext cx="87979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317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000132"/>
          </a:xfrm>
        </p:spPr>
        <p:txBody>
          <a:bodyPr/>
          <a:lstStyle/>
          <a:p>
            <a:pPr algn="l"/>
            <a:r>
              <a:rPr lang="ru-RU" sz="3600" dirty="0" smtClean="0"/>
              <a:t>Содержание разделов Программы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19" y="1340768"/>
            <a:ext cx="8730679" cy="4643470"/>
          </a:xfrm>
        </p:spPr>
        <p:txBody>
          <a:bodyPr>
            <a:normAutofit lnSpcReduction="10000"/>
          </a:bodyPr>
          <a:lstStyle/>
          <a:p>
            <a:pPr marL="457200" indent="-457200" algn="l">
              <a:lnSpc>
                <a:spcPct val="110000"/>
              </a:lnSpc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3.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ОРГАНИЗАЦИОННЫЙ   РАЗДЕЛ</a:t>
            </a:r>
          </a:p>
          <a:p>
            <a:pPr marL="457200" indent="-457200" algn="l">
              <a:lnSpc>
                <a:spcPct val="11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Материально-техническое обеспечение Программы</a:t>
            </a:r>
          </a:p>
          <a:p>
            <a:pPr marL="457200" indent="-457200" algn="l">
              <a:lnSpc>
                <a:spcPct val="11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Обеспечение методическими материалами и средствами обучения и воспитания</a:t>
            </a:r>
          </a:p>
          <a:p>
            <a:pPr marL="457200" indent="-457200" algn="l">
              <a:lnSpc>
                <a:spcPct val="11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Распорядок и /или режим дня</a:t>
            </a:r>
          </a:p>
          <a:p>
            <a:pPr marL="457200" indent="-457200" algn="l">
              <a:lnSpc>
                <a:spcPct val="11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Особенности традиционных событий, праздников, мероприятий</a:t>
            </a:r>
          </a:p>
          <a:p>
            <a:pPr marL="457200" indent="-457200" algn="l">
              <a:lnSpc>
                <a:spcPct val="11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Особенности организации предметно-пространственной развивающей среды</a:t>
            </a:r>
          </a:p>
          <a:p>
            <a:pPr marL="457200" indent="-457200" algn="l">
              <a:lnSpc>
                <a:spcPct val="11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Содержание коррекционной работы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5877272"/>
            <a:ext cx="88026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134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000132"/>
          </a:xfrm>
        </p:spPr>
        <p:txBody>
          <a:bodyPr/>
          <a:lstStyle/>
          <a:p>
            <a:pPr algn="l"/>
            <a:r>
              <a:rPr lang="ru-RU" sz="3600" dirty="0" smtClean="0"/>
              <a:t>Содержание разделов Программы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357298"/>
            <a:ext cx="8286808" cy="4643470"/>
          </a:xfrm>
        </p:spPr>
        <p:txBody>
          <a:bodyPr>
            <a:normAutofit/>
          </a:bodyPr>
          <a:lstStyle/>
          <a:p>
            <a:pPr marL="457200" indent="-457200" algn="l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4.ДОПОЛНИТЕЛЬНЫЙ РАЗДЕЛ – КРАТКАЯ ПРЕЗЕНТАЦИЯ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Возрастные и иные категории детей, на которых ориентирована ООП ДО, в том числе категории детей  с ОВЗ, если ООП ДО предусматривает особенности ее реализации для этой категории детей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Используемые примерные программы</a:t>
            </a:r>
          </a:p>
          <a:p>
            <a:pPr marL="457200" indent="-457200" algn="l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Характеристика взаимодействия педагогического коллектива с семьями детей</a:t>
            </a:r>
          </a:p>
          <a:p>
            <a:pPr marL="457200" indent="-457200" algn="l">
              <a:lnSpc>
                <a:spcPct val="150000"/>
              </a:lnSpc>
              <a:buFont typeface="Arial" pitchFamily="34" charset="0"/>
              <a:buChar char="•"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 algn="l">
              <a:lnSpc>
                <a:spcPct val="150000"/>
              </a:lnSpc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 algn="l">
              <a:lnSpc>
                <a:spcPct val="150000"/>
              </a:lnSpc>
              <a:buFont typeface="Arial" pitchFamily="34" charset="0"/>
              <a:buChar char="•"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863" y="5877272"/>
            <a:ext cx="88026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92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3490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F42A97E-8426-4B42-9931-B1D268E1BEC3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-206062" y="116632"/>
            <a:ext cx="9530589" cy="864443"/>
          </a:xfrm>
        </p:spPr>
        <p:txBody>
          <a:bodyPr/>
          <a:lstStyle/>
          <a:p>
            <a:pPr algn="ctr"/>
            <a:r>
              <a:rPr lang="ru-RU" sz="3000" dirty="0" smtClean="0"/>
              <a:t>Требования к условиям реализации ООП ДО</a:t>
            </a:r>
            <a:endParaRPr lang="ru-RU" sz="3000" dirty="0"/>
          </a:p>
        </p:txBody>
      </p:sp>
      <p:sp>
        <p:nvSpPr>
          <p:cNvPr id="10" name="Полилиния 9"/>
          <p:cNvSpPr/>
          <p:nvPr/>
        </p:nvSpPr>
        <p:spPr>
          <a:xfrm>
            <a:off x="3348038" y="4027488"/>
            <a:ext cx="2206625" cy="2206625"/>
          </a:xfrm>
          <a:custGeom>
            <a:avLst/>
            <a:gdLst>
              <a:gd name="connsiteX0" fmla="*/ 0 w 2205262"/>
              <a:gd name="connsiteY0" fmla="*/ 1102631 h 2205262"/>
              <a:gd name="connsiteX1" fmla="*/ 322954 w 2205262"/>
              <a:gd name="connsiteY1" fmla="*/ 322953 h 2205262"/>
              <a:gd name="connsiteX2" fmla="*/ 1102633 w 2205262"/>
              <a:gd name="connsiteY2" fmla="*/ 1 h 2205262"/>
              <a:gd name="connsiteX3" fmla="*/ 1882311 w 2205262"/>
              <a:gd name="connsiteY3" fmla="*/ 322955 h 2205262"/>
              <a:gd name="connsiteX4" fmla="*/ 2205263 w 2205262"/>
              <a:gd name="connsiteY4" fmla="*/ 1102634 h 2205262"/>
              <a:gd name="connsiteX5" fmla="*/ 1882310 w 2205262"/>
              <a:gd name="connsiteY5" fmla="*/ 1882312 h 2205262"/>
              <a:gd name="connsiteX6" fmla="*/ 1102632 w 2205262"/>
              <a:gd name="connsiteY6" fmla="*/ 2205265 h 2205262"/>
              <a:gd name="connsiteX7" fmla="*/ 322954 w 2205262"/>
              <a:gd name="connsiteY7" fmla="*/ 1882311 h 2205262"/>
              <a:gd name="connsiteX8" fmla="*/ 2 w 2205262"/>
              <a:gd name="connsiteY8" fmla="*/ 1102633 h 2205262"/>
              <a:gd name="connsiteX9" fmla="*/ 0 w 2205262"/>
              <a:gd name="connsiteY9" fmla="*/ 1102631 h 220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5262" h="2205262">
                <a:moveTo>
                  <a:pt x="0" y="1102631"/>
                </a:moveTo>
                <a:cubicBezTo>
                  <a:pt x="0" y="810195"/>
                  <a:pt x="116170" y="529736"/>
                  <a:pt x="322954" y="322953"/>
                </a:cubicBezTo>
                <a:cubicBezTo>
                  <a:pt x="529738" y="116170"/>
                  <a:pt x="810197" y="0"/>
                  <a:pt x="1102633" y="1"/>
                </a:cubicBezTo>
                <a:cubicBezTo>
                  <a:pt x="1395069" y="1"/>
                  <a:pt x="1675528" y="116171"/>
                  <a:pt x="1882311" y="322955"/>
                </a:cubicBezTo>
                <a:cubicBezTo>
                  <a:pt x="2089094" y="529739"/>
                  <a:pt x="2205264" y="810198"/>
                  <a:pt x="2205263" y="1102634"/>
                </a:cubicBezTo>
                <a:cubicBezTo>
                  <a:pt x="2205263" y="1395070"/>
                  <a:pt x="2089093" y="1675529"/>
                  <a:pt x="1882310" y="1882312"/>
                </a:cubicBezTo>
                <a:cubicBezTo>
                  <a:pt x="1675526" y="2089095"/>
                  <a:pt x="1395068" y="2205265"/>
                  <a:pt x="1102632" y="2205265"/>
                </a:cubicBezTo>
                <a:cubicBezTo>
                  <a:pt x="810196" y="2205265"/>
                  <a:pt x="529737" y="2089095"/>
                  <a:pt x="322954" y="1882311"/>
                </a:cubicBezTo>
                <a:cubicBezTo>
                  <a:pt x="116171" y="1675527"/>
                  <a:pt x="1" y="1395069"/>
                  <a:pt x="2" y="1102633"/>
                </a:cubicBezTo>
                <a:lnTo>
                  <a:pt x="0" y="1102631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335653" tIns="335653" rIns="335653" bIns="335653" spcCol="1270"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Условия реализации Программы </a:t>
            </a:r>
          </a:p>
        </p:txBody>
      </p:sp>
      <p:grpSp>
        <p:nvGrpSpPr>
          <p:cNvPr id="2" name="Группа 24"/>
          <p:cNvGrpSpPr>
            <a:grpSpLocks/>
          </p:cNvGrpSpPr>
          <p:nvPr/>
        </p:nvGrpSpPr>
        <p:grpSpPr bwMode="auto">
          <a:xfrm>
            <a:off x="5659438" y="3789363"/>
            <a:ext cx="3232150" cy="2179637"/>
            <a:chOff x="5660061" y="3789040"/>
            <a:chExt cx="3232219" cy="2179673"/>
          </a:xfrm>
        </p:grpSpPr>
        <p:sp>
          <p:nvSpPr>
            <p:cNvPr id="19" name="Стрелка влево 18"/>
            <p:cNvSpPr/>
            <p:nvPr/>
          </p:nvSpPr>
          <p:spPr>
            <a:xfrm>
              <a:off x="5660061" y="4816169"/>
              <a:ext cx="1820901" cy="628660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20" name="Полилиния 19"/>
            <p:cNvSpPr/>
            <p:nvPr/>
          </p:nvSpPr>
          <p:spPr>
            <a:xfrm>
              <a:off x="6191884" y="4292285"/>
              <a:ext cx="2578155" cy="1676428"/>
            </a:xfrm>
            <a:custGeom>
              <a:avLst/>
              <a:gdLst>
                <a:gd name="connsiteX0" fmla="*/ 0 w 2577163"/>
                <a:gd name="connsiteY0" fmla="*/ 167600 h 1675999"/>
                <a:gd name="connsiteX1" fmla="*/ 49089 w 2577163"/>
                <a:gd name="connsiteY1" fmla="*/ 49089 h 1675999"/>
                <a:gd name="connsiteX2" fmla="*/ 167600 w 2577163"/>
                <a:gd name="connsiteY2" fmla="*/ 0 h 1675999"/>
                <a:gd name="connsiteX3" fmla="*/ 2409563 w 2577163"/>
                <a:gd name="connsiteY3" fmla="*/ 0 h 1675999"/>
                <a:gd name="connsiteX4" fmla="*/ 2528074 w 2577163"/>
                <a:gd name="connsiteY4" fmla="*/ 49089 h 1675999"/>
                <a:gd name="connsiteX5" fmla="*/ 2577163 w 2577163"/>
                <a:gd name="connsiteY5" fmla="*/ 167600 h 1675999"/>
                <a:gd name="connsiteX6" fmla="*/ 2577163 w 2577163"/>
                <a:gd name="connsiteY6" fmla="*/ 1508399 h 1675999"/>
                <a:gd name="connsiteX7" fmla="*/ 2528074 w 2577163"/>
                <a:gd name="connsiteY7" fmla="*/ 1626910 h 1675999"/>
                <a:gd name="connsiteX8" fmla="*/ 2409563 w 2577163"/>
                <a:gd name="connsiteY8" fmla="*/ 1675999 h 1675999"/>
                <a:gd name="connsiteX9" fmla="*/ 167600 w 2577163"/>
                <a:gd name="connsiteY9" fmla="*/ 1675999 h 1675999"/>
                <a:gd name="connsiteX10" fmla="*/ 49089 w 2577163"/>
                <a:gd name="connsiteY10" fmla="*/ 1626910 h 1675999"/>
                <a:gd name="connsiteX11" fmla="*/ 0 w 2577163"/>
                <a:gd name="connsiteY11" fmla="*/ 1508399 h 1675999"/>
                <a:gd name="connsiteX12" fmla="*/ 0 w 2577163"/>
                <a:gd name="connsiteY12" fmla="*/ 167600 h 167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77163" h="1675999">
                  <a:moveTo>
                    <a:pt x="0" y="167600"/>
                  </a:moveTo>
                  <a:cubicBezTo>
                    <a:pt x="0" y="123150"/>
                    <a:pt x="17658" y="80520"/>
                    <a:pt x="49089" y="49089"/>
                  </a:cubicBezTo>
                  <a:cubicBezTo>
                    <a:pt x="80520" y="17658"/>
                    <a:pt x="123150" y="0"/>
                    <a:pt x="167600" y="0"/>
                  </a:cubicBezTo>
                  <a:lnTo>
                    <a:pt x="2409563" y="0"/>
                  </a:lnTo>
                  <a:cubicBezTo>
                    <a:pt x="2454013" y="0"/>
                    <a:pt x="2496643" y="17658"/>
                    <a:pt x="2528074" y="49089"/>
                  </a:cubicBezTo>
                  <a:cubicBezTo>
                    <a:pt x="2559505" y="80520"/>
                    <a:pt x="2577163" y="123150"/>
                    <a:pt x="2577163" y="167600"/>
                  </a:cubicBezTo>
                  <a:lnTo>
                    <a:pt x="2577163" y="1508399"/>
                  </a:lnTo>
                  <a:cubicBezTo>
                    <a:pt x="2577163" y="1552849"/>
                    <a:pt x="2559505" y="1595479"/>
                    <a:pt x="2528074" y="1626910"/>
                  </a:cubicBezTo>
                  <a:cubicBezTo>
                    <a:pt x="2496643" y="1658341"/>
                    <a:pt x="2454013" y="1675999"/>
                    <a:pt x="2409563" y="1675999"/>
                  </a:cubicBezTo>
                  <a:lnTo>
                    <a:pt x="167600" y="1675999"/>
                  </a:lnTo>
                  <a:cubicBezTo>
                    <a:pt x="123150" y="1675999"/>
                    <a:pt x="80520" y="1658341"/>
                    <a:pt x="49089" y="1626910"/>
                  </a:cubicBezTo>
                  <a:cubicBezTo>
                    <a:pt x="17658" y="1595479"/>
                    <a:pt x="0" y="1552849"/>
                    <a:pt x="0" y="1508399"/>
                  </a:cubicBezTo>
                  <a:lnTo>
                    <a:pt x="0" y="167600"/>
                  </a:lnTo>
                  <a:close/>
                </a:path>
              </a:pathLst>
            </a:cu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lIns="79568" tIns="79568" rIns="79568" bIns="79568" spcCol="1270" anchor="b"/>
            <a:lstStyle/>
            <a:p>
              <a:pPr defTabSz="711200" fontAlgn="auto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ru-RU" sz="1600" b="1" dirty="0">
                  <a:latin typeface="Arial" pitchFamily="34" charset="0"/>
                  <a:cs typeface="Arial" pitchFamily="34" charset="0"/>
                </a:rPr>
                <a:t>развивающая </a:t>
              </a:r>
              <a:r>
                <a:rPr lang="ru-RU" sz="1600" b="1" dirty="0" err="1">
                  <a:latin typeface="Arial" pitchFamily="34" charset="0"/>
                  <a:cs typeface="Arial" pitchFamily="34" charset="0"/>
                </a:rPr>
                <a:t>предметно-простран-ственная</a:t>
              </a:r>
              <a:r>
                <a:rPr lang="ru-RU" sz="1600" b="1" dirty="0">
                  <a:latin typeface="Arial" pitchFamily="34" charset="0"/>
                  <a:cs typeface="Arial" pitchFamily="34" charset="0"/>
                </a:rPr>
                <a:t> среда</a:t>
              </a:r>
            </a:p>
          </p:txBody>
        </p:sp>
        <p:pic>
          <p:nvPicPr>
            <p:cNvPr id="1026" name="Picture 2" descr="D:\ПРОСВЕЩЕНИЕ\Картинки разные\Детские_помещения\01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2280" y="3789040"/>
              <a:ext cx="1800000" cy="1355960"/>
            </a:xfrm>
            <a:prstGeom prst="round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grpSp>
        <p:nvGrpSpPr>
          <p:cNvPr id="3" name="Группа 23"/>
          <p:cNvGrpSpPr>
            <a:grpSpLocks/>
          </p:cNvGrpSpPr>
          <p:nvPr/>
        </p:nvGrpSpPr>
        <p:grpSpPr bwMode="auto">
          <a:xfrm>
            <a:off x="5018088" y="1628775"/>
            <a:ext cx="2938462" cy="2239963"/>
            <a:chOff x="5018814" y="1628800"/>
            <a:chExt cx="2937362" cy="2240552"/>
          </a:xfrm>
        </p:grpSpPr>
        <p:sp>
          <p:nvSpPr>
            <p:cNvPr id="17" name="Стрелка влево 16"/>
            <p:cNvSpPr/>
            <p:nvPr/>
          </p:nvSpPr>
          <p:spPr>
            <a:xfrm rot="18900000">
              <a:off x="5018814" y="3240537"/>
              <a:ext cx="2016957" cy="628815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</p:sp>
        <p:sp>
          <p:nvSpPr>
            <p:cNvPr id="18" name="Полилиния 17"/>
            <p:cNvSpPr/>
            <p:nvPr/>
          </p:nvSpPr>
          <p:spPr>
            <a:xfrm>
              <a:off x="5693248" y="2003549"/>
              <a:ext cx="2094716" cy="1676841"/>
            </a:xfrm>
            <a:custGeom>
              <a:avLst/>
              <a:gdLst>
                <a:gd name="connsiteX0" fmla="*/ 0 w 2094999"/>
                <a:gd name="connsiteY0" fmla="*/ 167600 h 1675999"/>
                <a:gd name="connsiteX1" fmla="*/ 49089 w 2094999"/>
                <a:gd name="connsiteY1" fmla="*/ 49089 h 1675999"/>
                <a:gd name="connsiteX2" fmla="*/ 167600 w 2094999"/>
                <a:gd name="connsiteY2" fmla="*/ 0 h 1675999"/>
                <a:gd name="connsiteX3" fmla="*/ 1927399 w 2094999"/>
                <a:gd name="connsiteY3" fmla="*/ 0 h 1675999"/>
                <a:gd name="connsiteX4" fmla="*/ 2045910 w 2094999"/>
                <a:gd name="connsiteY4" fmla="*/ 49089 h 1675999"/>
                <a:gd name="connsiteX5" fmla="*/ 2094999 w 2094999"/>
                <a:gd name="connsiteY5" fmla="*/ 167600 h 1675999"/>
                <a:gd name="connsiteX6" fmla="*/ 2094999 w 2094999"/>
                <a:gd name="connsiteY6" fmla="*/ 1508399 h 1675999"/>
                <a:gd name="connsiteX7" fmla="*/ 2045910 w 2094999"/>
                <a:gd name="connsiteY7" fmla="*/ 1626910 h 1675999"/>
                <a:gd name="connsiteX8" fmla="*/ 1927399 w 2094999"/>
                <a:gd name="connsiteY8" fmla="*/ 1675999 h 1675999"/>
                <a:gd name="connsiteX9" fmla="*/ 167600 w 2094999"/>
                <a:gd name="connsiteY9" fmla="*/ 1675999 h 1675999"/>
                <a:gd name="connsiteX10" fmla="*/ 49089 w 2094999"/>
                <a:gd name="connsiteY10" fmla="*/ 1626910 h 1675999"/>
                <a:gd name="connsiteX11" fmla="*/ 0 w 2094999"/>
                <a:gd name="connsiteY11" fmla="*/ 1508399 h 1675999"/>
                <a:gd name="connsiteX12" fmla="*/ 0 w 2094999"/>
                <a:gd name="connsiteY12" fmla="*/ 167600 h 167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4999" h="1675999">
                  <a:moveTo>
                    <a:pt x="0" y="167600"/>
                  </a:moveTo>
                  <a:cubicBezTo>
                    <a:pt x="0" y="123150"/>
                    <a:pt x="17658" y="80520"/>
                    <a:pt x="49089" y="49089"/>
                  </a:cubicBezTo>
                  <a:cubicBezTo>
                    <a:pt x="80520" y="17658"/>
                    <a:pt x="123150" y="0"/>
                    <a:pt x="167600" y="0"/>
                  </a:cubicBezTo>
                  <a:lnTo>
                    <a:pt x="1927399" y="0"/>
                  </a:lnTo>
                  <a:cubicBezTo>
                    <a:pt x="1971849" y="0"/>
                    <a:pt x="2014479" y="17658"/>
                    <a:pt x="2045910" y="49089"/>
                  </a:cubicBezTo>
                  <a:cubicBezTo>
                    <a:pt x="2077341" y="80520"/>
                    <a:pt x="2094999" y="123150"/>
                    <a:pt x="2094999" y="167600"/>
                  </a:cubicBezTo>
                  <a:lnTo>
                    <a:pt x="2094999" y="1508399"/>
                  </a:lnTo>
                  <a:cubicBezTo>
                    <a:pt x="2094999" y="1552849"/>
                    <a:pt x="2077341" y="1595479"/>
                    <a:pt x="2045910" y="1626910"/>
                  </a:cubicBezTo>
                  <a:cubicBezTo>
                    <a:pt x="2014479" y="1658341"/>
                    <a:pt x="1971849" y="1675999"/>
                    <a:pt x="1927399" y="1675999"/>
                  </a:cubicBezTo>
                  <a:lnTo>
                    <a:pt x="167600" y="1675999"/>
                  </a:lnTo>
                  <a:cubicBezTo>
                    <a:pt x="123150" y="1675999"/>
                    <a:pt x="80520" y="1658341"/>
                    <a:pt x="49089" y="1626910"/>
                  </a:cubicBezTo>
                  <a:cubicBezTo>
                    <a:pt x="17658" y="1595479"/>
                    <a:pt x="0" y="1552849"/>
                    <a:pt x="0" y="1508399"/>
                  </a:cubicBezTo>
                  <a:lnTo>
                    <a:pt x="0" y="167600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lIns="83378" tIns="83378" rIns="83378" bIns="83378" spcCol="1270" anchor="b"/>
            <a:lstStyle/>
            <a:p>
              <a:pPr defTabSz="8001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b="1" dirty="0">
                  <a:latin typeface="Arial" pitchFamily="34" charset="0"/>
                  <a:cs typeface="Arial" pitchFamily="34" charset="0"/>
                </a:rPr>
                <a:t>финансовые</a:t>
              </a:r>
            </a:p>
          </p:txBody>
        </p:sp>
        <p:pic>
          <p:nvPicPr>
            <p:cNvPr id="1028" name="Picture 4" descr="http://www.bolshoyvopros.ru/files/users/images/63/7f/637fdf6934b8d6902d9d87626df981f5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59"/>
            <a:stretch>
              <a:fillRect/>
            </a:stretch>
          </p:blipFill>
          <p:spPr bwMode="auto">
            <a:xfrm>
              <a:off x="6156176" y="1628800"/>
              <a:ext cx="1800000" cy="1368152"/>
            </a:xfrm>
            <a:prstGeom prst="round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grpSp>
        <p:nvGrpSpPr>
          <p:cNvPr id="5" name="Группа 22"/>
          <p:cNvGrpSpPr>
            <a:grpSpLocks/>
          </p:cNvGrpSpPr>
          <p:nvPr/>
        </p:nvGrpSpPr>
        <p:grpSpPr bwMode="auto">
          <a:xfrm>
            <a:off x="3403600" y="981075"/>
            <a:ext cx="2095500" cy="2947988"/>
            <a:chOff x="3403959" y="980728"/>
            <a:chExt cx="2094999" cy="2948497"/>
          </a:xfrm>
        </p:grpSpPr>
        <p:sp>
          <p:nvSpPr>
            <p:cNvPr id="15" name="Стрелка влево 14"/>
            <p:cNvSpPr/>
            <p:nvPr/>
          </p:nvSpPr>
          <p:spPr>
            <a:xfrm rot="16200000">
              <a:off x="3601999" y="2765517"/>
              <a:ext cx="1698918" cy="628500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16" name="Полилиния 15"/>
            <p:cNvSpPr/>
            <p:nvPr/>
          </p:nvSpPr>
          <p:spPr>
            <a:xfrm>
              <a:off x="3403959" y="1391962"/>
              <a:ext cx="2094999" cy="1676689"/>
            </a:xfrm>
            <a:custGeom>
              <a:avLst/>
              <a:gdLst>
                <a:gd name="connsiteX0" fmla="*/ 0 w 2094999"/>
                <a:gd name="connsiteY0" fmla="*/ 167600 h 1675999"/>
                <a:gd name="connsiteX1" fmla="*/ 49089 w 2094999"/>
                <a:gd name="connsiteY1" fmla="*/ 49089 h 1675999"/>
                <a:gd name="connsiteX2" fmla="*/ 167600 w 2094999"/>
                <a:gd name="connsiteY2" fmla="*/ 0 h 1675999"/>
                <a:gd name="connsiteX3" fmla="*/ 1927399 w 2094999"/>
                <a:gd name="connsiteY3" fmla="*/ 0 h 1675999"/>
                <a:gd name="connsiteX4" fmla="*/ 2045910 w 2094999"/>
                <a:gd name="connsiteY4" fmla="*/ 49089 h 1675999"/>
                <a:gd name="connsiteX5" fmla="*/ 2094999 w 2094999"/>
                <a:gd name="connsiteY5" fmla="*/ 167600 h 1675999"/>
                <a:gd name="connsiteX6" fmla="*/ 2094999 w 2094999"/>
                <a:gd name="connsiteY6" fmla="*/ 1508399 h 1675999"/>
                <a:gd name="connsiteX7" fmla="*/ 2045910 w 2094999"/>
                <a:gd name="connsiteY7" fmla="*/ 1626910 h 1675999"/>
                <a:gd name="connsiteX8" fmla="*/ 1927399 w 2094999"/>
                <a:gd name="connsiteY8" fmla="*/ 1675999 h 1675999"/>
                <a:gd name="connsiteX9" fmla="*/ 167600 w 2094999"/>
                <a:gd name="connsiteY9" fmla="*/ 1675999 h 1675999"/>
                <a:gd name="connsiteX10" fmla="*/ 49089 w 2094999"/>
                <a:gd name="connsiteY10" fmla="*/ 1626910 h 1675999"/>
                <a:gd name="connsiteX11" fmla="*/ 0 w 2094999"/>
                <a:gd name="connsiteY11" fmla="*/ 1508399 h 1675999"/>
                <a:gd name="connsiteX12" fmla="*/ 0 w 2094999"/>
                <a:gd name="connsiteY12" fmla="*/ 167600 h 167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4999" h="1675999">
                  <a:moveTo>
                    <a:pt x="0" y="167600"/>
                  </a:moveTo>
                  <a:cubicBezTo>
                    <a:pt x="0" y="123150"/>
                    <a:pt x="17658" y="80520"/>
                    <a:pt x="49089" y="49089"/>
                  </a:cubicBezTo>
                  <a:cubicBezTo>
                    <a:pt x="80520" y="17658"/>
                    <a:pt x="123150" y="0"/>
                    <a:pt x="167600" y="0"/>
                  </a:cubicBezTo>
                  <a:lnTo>
                    <a:pt x="1927399" y="0"/>
                  </a:lnTo>
                  <a:cubicBezTo>
                    <a:pt x="1971849" y="0"/>
                    <a:pt x="2014479" y="17658"/>
                    <a:pt x="2045910" y="49089"/>
                  </a:cubicBezTo>
                  <a:cubicBezTo>
                    <a:pt x="2077341" y="80520"/>
                    <a:pt x="2094999" y="123150"/>
                    <a:pt x="2094999" y="167600"/>
                  </a:cubicBezTo>
                  <a:lnTo>
                    <a:pt x="2094999" y="1508399"/>
                  </a:lnTo>
                  <a:cubicBezTo>
                    <a:pt x="2094999" y="1552849"/>
                    <a:pt x="2077341" y="1595479"/>
                    <a:pt x="2045910" y="1626910"/>
                  </a:cubicBezTo>
                  <a:cubicBezTo>
                    <a:pt x="2014479" y="1658341"/>
                    <a:pt x="1971849" y="1675999"/>
                    <a:pt x="1927399" y="1675999"/>
                  </a:cubicBezTo>
                  <a:lnTo>
                    <a:pt x="167600" y="1675999"/>
                  </a:lnTo>
                  <a:cubicBezTo>
                    <a:pt x="123150" y="1675999"/>
                    <a:pt x="80520" y="1658341"/>
                    <a:pt x="49089" y="1626910"/>
                  </a:cubicBezTo>
                  <a:cubicBezTo>
                    <a:pt x="17658" y="1595479"/>
                    <a:pt x="0" y="1552849"/>
                    <a:pt x="0" y="1508399"/>
                  </a:cubicBezTo>
                  <a:lnTo>
                    <a:pt x="0" y="167600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83378" tIns="83378" rIns="83378" bIns="83378" spcCol="1270" anchor="b"/>
            <a:lstStyle/>
            <a:p>
              <a:pPr algn="ctr" defTabSz="8001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b="1" dirty="0">
                  <a:latin typeface="Arial" pitchFamily="34" charset="0"/>
                  <a:cs typeface="Arial" pitchFamily="34" charset="0"/>
                </a:rPr>
                <a:t>материально-технические</a:t>
              </a:r>
            </a:p>
          </p:txBody>
        </p:sp>
        <p:pic>
          <p:nvPicPr>
            <p:cNvPr id="1030" name="Picture 6" descr="http://img0.liveinternet.ru/images/attach/c/5/92/177/92177630_4565946_k_1_.jp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980728"/>
              <a:ext cx="1800000" cy="1350000"/>
            </a:xfrm>
            <a:prstGeom prst="round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grpSp>
        <p:nvGrpSpPr>
          <p:cNvPr id="6" name="Группа 20"/>
          <p:cNvGrpSpPr>
            <a:grpSpLocks/>
          </p:cNvGrpSpPr>
          <p:nvPr/>
        </p:nvGrpSpPr>
        <p:grpSpPr bwMode="auto">
          <a:xfrm>
            <a:off x="827088" y="1700213"/>
            <a:ext cx="2382837" cy="2863850"/>
            <a:chOff x="827584" y="1700808"/>
            <a:chExt cx="2382818" cy="2862551"/>
          </a:xfrm>
        </p:grpSpPr>
        <p:sp>
          <p:nvSpPr>
            <p:cNvPr id="13" name="Стрелка влево 12"/>
            <p:cNvSpPr/>
            <p:nvPr/>
          </p:nvSpPr>
          <p:spPr>
            <a:xfrm rot="13500000">
              <a:off x="1867043" y="3240638"/>
              <a:ext cx="2016798" cy="628645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4" name="Полилиния 13"/>
            <p:cNvSpPr/>
            <p:nvPr/>
          </p:nvSpPr>
          <p:spPr>
            <a:xfrm>
              <a:off x="1114919" y="2003882"/>
              <a:ext cx="2095483" cy="1675640"/>
            </a:xfrm>
            <a:custGeom>
              <a:avLst/>
              <a:gdLst>
                <a:gd name="connsiteX0" fmla="*/ 0 w 2094999"/>
                <a:gd name="connsiteY0" fmla="*/ 167600 h 1675999"/>
                <a:gd name="connsiteX1" fmla="*/ 49089 w 2094999"/>
                <a:gd name="connsiteY1" fmla="*/ 49089 h 1675999"/>
                <a:gd name="connsiteX2" fmla="*/ 167600 w 2094999"/>
                <a:gd name="connsiteY2" fmla="*/ 0 h 1675999"/>
                <a:gd name="connsiteX3" fmla="*/ 1927399 w 2094999"/>
                <a:gd name="connsiteY3" fmla="*/ 0 h 1675999"/>
                <a:gd name="connsiteX4" fmla="*/ 2045910 w 2094999"/>
                <a:gd name="connsiteY4" fmla="*/ 49089 h 1675999"/>
                <a:gd name="connsiteX5" fmla="*/ 2094999 w 2094999"/>
                <a:gd name="connsiteY5" fmla="*/ 167600 h 1675999"/>
                <a:gd name="connsiteX6" fmla="*/ 2094999 w 2094999"/>
                <a:gd name="connsiteY6" fmla="*/ 1508399 h 1675999"/>
                <a:gd name="connsiteX7" fmla="*/ 2045910 w 2094999"/>
                <a:gd name="connsiteY7" fmla="*/ 1626910 h 1675999"/>
                <a:gd name="connsiteX8" fmla="*/ 1927399 w 2094999"/>
                <a:gd name="connsiteY8" fmla="*/ 1675999 h 1675999"/>
                <a:gd name="connsiteX9" fmla="*/ 167600 w 2094999"/>
                <a:gd name="connsiteY9" fmla="*/ 1675999 h 1675999"/>
                <a:gd name="connsiteX10" fmla="*/ 49089 w 2094999"/>
                <a:gd name="connsiteY10" fmla="*/ 1626910 h 1675999"/>
                <a:gd name="connsiteX11" fmla="*/ 0 w 2094999"/>
                <a:gd name="connsiteY11" fmla="*/ 1508399 h 1675999"/>
                <a:gd name="connsiteX12" fmla="*/ 0 w 2094999"/>
                <a:gd name="connsiteY12" fmla="*/ 167600 h 167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4999" h="1675999">
                  <a:moveTo>
                    <a:pt x="0" y="167600"/>
                  </a:moveTo>
                  <a:cubicBezTo>
                    <a:pt x="0" y="123150"/>
                    <a:pt x="17658" y="80520"/>
                    <a:pt x="49089" y="49089"/>
                  </a:cubicBezTo>
                  <a:cubicBezTo>
                    <a:pt x="80520" y="17658"/>
                    <a:pt x="123150" y="0"/>
                    <a:pt x="167600" y="0"/>
                  </a:cubicBezTo>
                  <a:lnTo>
                    <a:pt x="1927399" y="0"/>
                  </a:lnTo>
                  <a:cubicBezTo>
                    <a:pt x="1971849" y="0"/>
                    <a:pt x="2014479" y="17658"/>
                    <a:pt x="2045910" y="49089"/>
                  </a:cubicBezTo>
                  <a:cubicBezTo>
                    <a:pt x="2077341" y="80520"/>
                    <a:pt x="2094999" y="123150"/>
                    <a:pt x="2094999" y="167600"/>
                  </a:cubicBezTo>
                  <a:lnTo>
                    <a:pt x="2094999" y="1508399"/>
                  </a:lnTo>
                  <a:cubicBezTo>
                    <a:pt x="2094999" y="1552849"/>
                    <a:pt x="2077341" y="1595479"/>
                    <a:pt x="2045910" y="1626910"/>
                  </a:cubicBezTo>
                  <a:cubicBezTo>
                    <a:pt x="2014479" y="1658341"/>
                    <a:pt x="1971849" y="1675999"/>
                    <a:pt x="1927399" y="1675999"/>
                  </a:cubicBezTo>
                  <a:lnTo>
                    <a:pt x="167600" y="1675999"/>
                  </a:lnTo>
                  <a:cubicBezTo>
                    <a:pt x="123150" y="1675999"/>
                    <a:pt x="80520" y="1658341"/>
                    <a:pt x="49089" y="1626910"/>
                  </a:cubicBezTo>
                  <a:cubicBezTo>
                    <a:pt x="17658" y="1595479"/>
                    <a:pt x="0" y="1552849"/>
                    <a:pt x="0" y="1508399"/>
                  </a:cubicBezTo>
                  <a:lnTo>
                    <a:pt x="0" y="167600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83378" tIns="83378" rIns="83378" bIns="83378" spcCol="1270" anchor="b"/>
            <a:lstStyle/>
            <a:p>
              <a:pPr algn="r" defTabSz="8001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b="1" dirty="0">
                  <a:latin typeface="Arial" pitchFamily="34" charset="0"/>
                  <a:cs typeface="Arial" pitchFamily="34" charset="0"/>
                </a:rPr>
                <a:t>кадровые</a:t>
              </a:r>
            </a:p>
          </p:txBody>
        </p:sp>
        <p:pic>
          <p:nvPicPr>
            <p:cNvPr id="1032" name="Picture 8" descr="http://www.proza.ru/pics/2011/01/28/114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1700808"/>
              <a:ext cx="1800000" cy="1368152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pic>
      </p:grpSp>
      <p:grpSp>
        <p:nvGrpSpPr>
          <p:cNvPr id="7" name="Группа 21"/>
          <p:cNvGrpSpPr>
            <a:grpSpLocks/>
          </p:cNvGrpSpPr>
          <p:nvPr/>
        </p:nvGrpSpPr>
        <p:grpSpPr bwMode="auto">
          <a:xfrm>
            <a:off x="250825" y="3789363"/>
            <a:ext cx="3006725" cy="2179637"/>
            <a:chOff x="251520" y="3789040"/>
            <a:chExt cx="3005974" cy="2179673"/>
          </a:xfrm>
        </p:grpSpPr>
        <p:sp>
          <p:nvSpPr>
            <p:cNvPr id="11" name="Стрелка влево 10"/>
            <p:cNvSpPr/>
            <p:nvPr/>
          </p:nvSpPr>
          <p:spPr>
            <a:xfrm rot="10800000">
              <a:off x="1687849" y="4816169"/>
              <a:ext cx="1569645" cy="628660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12" name="Полилиния 11"/>
            <p:cNvSpPr/>
            <p:nvPr/>
          </p:nvSpPr>
          <p:spPr>
            <a:xfrm>
              <a:off x="640361" y="4292285"/>
              <a:ext cx="2094977" cy="1676428"/>
            </a:xfrm>
            <a:custGeom>
              <a:avLst/>
              <a:gdLst>
                <a:gd name="connsiteX0" fmla="*/ 0 w 2094999"/>
                <a:gd name="connsiteY0" fmla="*/ 167600 h 1675999"/>
                <a:gd name="connsiteX1" fmla="*/ 49089 w 2094999"/>
                <a:gd name="connsiteY1" fmla="*/ 49089 h 1675999"/>
                <a:gd name="connsiteX2" fmla="*/ 167600 w 2094999"/>
                <a:gd name="connsiteY2" fmla="*/ 0 h 1675999"/>
                <a:gd name="connsiteX3" fmla="*/ 1927399 w 2094999"/>
                <a:gd name="connsiteY3" fmla="*/ 0 h 1675999"/>
                <a:gd name="connsiteX4" fmla="*/ 2045910 w 2094999"/>
                <a:gd name="connsiteY4" fmla="*/ 49089 h 1675999"/>
                <a:gd name="connsiteX5" fmla="*/ 2094999 w 2094999"/>
                <a:gd name="connsiteY5" fmla="*/ 167600 h 1675999"/>
                <a:gd name="connsiteX6" fmla="*/ 2094999 w 2094999"/>
                <a:gd name="connsiteY6" fmla="*/ 1508399 h 1675999"/>
                <a:gd name="connsiteX7" fmla="*/ 2045910 w 2094999"/>
                <a:gd name="connsiteY7" fmla="*/ 1626910 h 1675999"/>
                <a:gd name="connsiteX8" fmla="*/ 1927399 w 2094999"/>
                <a:gd name="connsiteY8" fmla="*/ 1675999 h 1675999"/>
                <a:gd name="connsiteX9" fmla="*/ 167600 w 2094999"/>
                <a:gd name="connsiteY9" fmla="*/ 1675999 h 1675999"/>
                <a:gd name="connsiteX10" fmla="*/ 49089 w 2094999"/>
                <a:gd name="connsiteY10" fmla="*/ 1626910 h 1675999"/>
                <a:gd name="connsiteX11" fmla="*/ 0 w 2094999"/>
                <a:gd name="connsiteY11" fmla="*/ 1508399 h 1675999"/>
                <a:gd name="connsiteX12" fmla="*/ 0 w 2094999"/>
                <a:gd name="connsiteY12" fmla="*/ 167600 h 1675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94999" h="1675999">
                  <a:moveTo>
                    <a:pt x="0" y="167600"/>
                  </a:moveTo>
                  <a:cubicBezTo>
                    <a:pt x="0" y="123150"/>
                    <a:pt x="17658" y="80520"/>
                    <a:pt x="49089" y="49089"/>
                  </a:cubicBezTo>
                  <a:cubicBezTo>
                    <a:pt x="80520" y="17658"/>
                    <a:pt x="123150" y="0"/>
                    <a:pt x="167600" y="0"/>
                  </a:cubicBezTo>
                  <a:lnTo>
                    <a:pt x="1927399" y="0"/>
                  </a:lnTo>
                  <a:cubicBezTo>
                    <a:pt x="1971849" y="0"/>
                    <a:pt x="2014479" y="17658"/>
                    <a:pt x="2045910" y="49089"/>
                  </a:cubicBezTo>
                  <a:cubicBezTo>
                    <a:pt x="2077341" y="80520"/>
                    <a:pt x="2094999" y="123150"/>
                    <a:pt x="2094999" y="167600"/>
                  </a:cubicBezTo>
                  <a:lnTo>
                    <a:pt x="2094999" y="1508399"/>
                  </a:lnTo>
                  <a:cubicBezTo>
                    <a:pt x="2094999" y="1552849"/>
                    <a:pt x="2077341" y="1595479"/>
                    <a:pt x="2045910" y="1626910"/>
                  </a:cubicBezTo>
                  <a:cubicBezTo>
                    <a:pt x="2014479" y="1658341"/>
                    <a:pt x="1971849" y="1675999"/>
                    <a:pt x="1927399" y="1675999"/>
                  </a:cubicBezTo>
                  <a:lnTo>
                    <a:pt x="167600" y="1675999"/>
                  </a:lnTo>
                  <a:cubicBezTo>
                    <a:pt x="123150" y="1675999"/>
                    <a:pt x="80520" y="1658341"/>
                    <a:pt x="49089" y="1626910"/>
                  </a:cubicBezTo>
                  <a:cubicBezTo>
                    <a:pt x="17658" y="1595479"/>
                    <a:pt x="0" y="1552849"/>
                    <a:pt x="0" y="1508399"/>
                  </a:cubicBezTo>
                  <a:lnTo>
                    <a:pt x="0" y="167600"/>
                  </a:lnTo>
                  <a:close/>
                </a:path>
              </a:pathLst>
            </a:cu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83378" tIns="83378" rIns="83378" bIns="83378" spcCol="1270" anchor="b"/>
            <a:lstStyle/>
            <a:p>
              <a:pPr algn="r" defTabSz="8001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b="1" dirty="0">
                  <a:latin typeface="Arial" pitchFamily="34" charset="0"/>
                  <a:cs typeface="Arial" pitchFamily="34" charset="0"/>
                </a:rPr>
                <a:t>психолого-педагогические</a:t>
              </a:r>
            </a:p>
          </p:txBody>
        </p:sp>
        <p:pic>
          <p:nvPicPr>
            <p:cNvPr id="1033" name="Picture 9" descr="D:\ПРОСВЕЩЕНИЕ\Картинки разные\Эмоции\050.jp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3789040"/>
              <a:ext cx="1800000" cy="1356405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pic>
      </p:grp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249" y="6153910"/>
            <a:ext cx="88026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691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Заголовок 3"/>
          <p:cNvSpPr>
            <a:spLocks noGrp="1"/>
          </p:cNvSpPr>
          <p:nvPr>
            <p:ph type="title"/>
          </p:nvPr>
        </p:nvSpPr>
        <p:spPr>
          <a:xfrm>
            <a:off x="334627" y="260648"/>
            <a:ext cx="7971173" cy="1224136"/>
          </a:xfrm>
        </p:spPr>
        <p:txBody>
          <a:bodyPr/>
          <a:lstStyle/>
          <a:p>
            <a:pPr lvl="0" algn="ctr"/>
            <a:r>
              <a:rPr lang="ru-RU" altLang="ru-RU" sz="40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Специфика дошкольного детства</a:t>
            </a:r>
            <a:r>
              <a:rPr lang="ru-RU" altLang="ru-RU" sz="48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/>
            </a:r>
            <a:br>
              <a:rPr lang="ru-RU" altLang="ru-RU" sz="48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</a:br>
            <a:endParaRPr lang="ru-RU" altLang="ru-RU" dirty="0" smtClean="0"/>
          </a:p>
        </p:txBody>
      </p:sp>
      <p:sp>
        <p:nvSpPr>
          <p:cNvPr id="10957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EC8552B-433C-495D-A6DB-232B2161E6DA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altLang="ru-RU" dirty="0">
              <a:solidFill>
                <a:srgbClr val="FFFFFF"/>
              </a:solidFill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457200" y="1730375"/>
            <a:ext cx="8229600" cy="608013"/>
          </a:xfrm>
          <a:custGeom>
            <a:avLst/>
            <a:gdLst>
              <a:gd name="connsiteX0" fmla="*/ 0 w 8229600"/>
              <a:gd name="connsiteY0" fmla="*/ 101402 h 608400"/>
              <a:gd name="connsiteX1" fmla="*/ 29700 w 8229600"/>
              <a:gd name="connsiteY1" fmla="*/ 29700 h 608400"/>
              <a:gd name="connsiteX2" fmla="*/ 101402 w 8229600"/>
              <a:gd name="connsiteY2" fmla="*/ 0 h 608400"/>
              <a:gd name="connsiteX3" fmla="*/ 8128198 w 8229600"/>
              <a:gd name="connsiteY3" fmla="*/ 0 h 608400"/>
              <a:gd name="connsiteX4" fmla="*/ 8199900 w 8229600"/>
              <a:gd name="connsiteY4" fmla="*/ 29700 h 608400"/>
              <a:gd name="connsiteX5" fmla="*/ 8229600 w 8229600"/>
              <a:gd name="connsiteY5" fmla="*/ 101402 h 608400"/>
              <a:gd name="connsiteX6" fmla="*/ 8229600 w 8229600"/>
              <a:gd name="connsiteY6" fmla="*/ 506998 h 608400"/>
              <a:gd name="connsiteX7" fmla="*/ 8199900 w 8229600"/>
              <a:gd name="connsiteY7" fmla="*/ 578700 h 608400"/>
              <a:gd name="connsiteX8" fmla="*/ 8128198 w 8229600"/>
              <a:gd name="connsiteY8" fmla="*/ 608400 h 608400"/>
              <a:gd name="connsiteX9" fmla="*/ 101402 w 8229600"/>
              <a:gd name="connsiteY9" fmla="*/ 608400 h 608400"/>
              <a:gd name="connsiteX10" fmla="*/ 29700 w 8229600"/>
              <a:gd name="connsiteY10" fmla="*/ 578700 h 608400"/>
              <a:gd name="connsiteX11" fmla="*/ 0 w 8229600"/>
              <a:gd name="connsiteY11" fmla="*/ 506998 h 608400"/>
              <a:gd name="connsiteX12" fmla="*/ 0 w 8229600"/>
              <a:gd name="connsiteY12" fmla="*/ 101402 h 60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29600" h="608400">
                <a:moveTo>
                  <a:pt x="0" y="101402"/>
                </a:moveTo>
                <a:cubicBezTo>
                  <a:pt x="0" y="74509"/>
                  <a:pt x="10683" y="48717"/>
                  <a:pt x="29700" y="29700"/>
                </a:cubicBezTo>
                <a:cubicBezTo>
                  <a:pt x="48717" y="10683"/>
                  <a:pt x="74509" y="0"/>
                  <a:pt x="101402" y="0"/>
                </a:cubicBezTo>
                <a:lnTo>
                  <a:pt x="8128198" y="0"/>
                </a:lnTo>
                <a:cubicBezTo>
                  <a:pt x="8155091" y="0"/>
                  <a:pt x="8180883" y="10683"/>
                  <a:pt x="8199900" y="29700"/>
                </a:cubicBezTo>
                <a:cubicBezTo>
                  <a:pt x="8218917" y="48717"/>
                  <a:pt x="8229600" y="74509"/>
                  <a:pt x="8229600" y="101402"/>
                </a:cubicBezTo>
                <a:lnTo>
                  <a:pt x="8229600" y="506998"/>
                </a:lnTo>
                <a:cubicBezTo>
                  <a:pt x="8229600" y="533891"/>
                  <a:pt x="8218917" y="559683"/>
                  <a:pt x="8199900" y="578700"/>
                </a:cubicBezTo>
                <a:cubicBezTo>
                  <a:pt x="8180883" y="597717"/>
                  <a:pt x="8155091" y="608400"/>
                  <a:pt x="8128198" y="608400"/>
                </a:cubicBezTo>
                <a:lnTo>
                  <a:pt x="101402" y="608400"/>
                </a:lnTo>
                <a:cubicBezTo>
                  <a:pt x="74509" y="608400"/>
                  <a:pt x="48717" y="597717"/>
                  <a:pt x="29700" y="578700"/>
                </a:cubicBezTo>
                <a:cubicBezTo>
                  <a:pt x="10683" y="559683"/>
                  <a:pt x="0" y="533891"/>
                  <a:pt x="0" y="506998"/>
                </a:cubicBezTo>
                <a:lnTo>
                  <a:pt x="0" y="101402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8760" tIns="128760" rIns="128760" bIns="128760" spcCol="1270" anchor="ctr"/>
          <a:lstStyle/>
          <a:p>
            <a:pPr defTabSz="11557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600" dirty="0">
                <a:latin typeface="Arial" pitchFamily="34" charset="0"/>
                <a:cs typeface="Arial" pitchFamily="34" charset="0"/>
              </a:rPr>
              <a:t>Гибкость и пластичность развития ребёнка</a:t>
            </a:r>
          </a:p>
        </p:txBody>
      </p:sp>
      <p:sp>
        <p:nvSpPr>
          <p:cNvPr id="8" name="Полилиния 7"/>
          <p:cNvSpPr/>
          <p:nvPr/>
        </p:nvSpPr>
        <p:spPr>
          <a:xfrm>
            <a:off x="457200" y="2492375"/>
            <a:ext cx="8229600" cy="609600"/>
          </a:xfrm>
          <a:custGeom>
            <a:avLst/>
            <a:gdLst>
              <a:gd name="connsiteX0" fmla="*/ 0 w 8229600"/>
              <a:gd name="connsiteY0" fmla="*/ 101402 h 608400"/>
              <a:gd name="connsiteX1" fmla="*/ 29700 w 8229600"/>
              <a:gd name="connsiteY1" fmla="*/ 29700 h 608400"/>
              <a:gd name="connsiteX2" fmla="*/ 101402 w 8229600"/>
              <a:gd name="connsiteY2" fmla="*/ 0 h 608400"/>
              <a:gd name="connsiteX3" fmla="*/ 8128198 w 8229600"/>
              <a:gd name="connsiteY3" fmla="*/ 0 h 608400"/>
              <a:gd name="connsiteX4" fmla="*/ 8199900 w 8229600"/>
              <a:gd name="connsiteY4" fmla="*/ 29700 h 608400"/>
              <a:gd name="connsiteX5" fmla="*/ 8229600 w 8229600"/>
              <a:gd name="connsiteY5" fmla="*/ 101402 h 608400"/>
              <a:gd name="connsiteX6" fmla="*/ 8229600 w 8229600"/>
              <a:gd name="connsiteY6" fmla="*/ 506998 h 608400"/>
              <a:gd name="connsiteX7" fmla="*/ 8199900 w 8229600"/>
              <a:gd name="connsiteY7" fmla="*/ 578700 h 608400"/>
              <a:gd name="connsiteX8" fmla="*/ 8128198 w 8229600"/>
              <a:gd name="connsiteY8" fmla="*/ 608400 h 608400"/>
              <a:gd name="connsiteX9" fmla="*/ 101402 w 8229600"/>
              <a:gd name="connsiteY9" fmla="*/ 608400 h 608400"/>
              <a:gd name="connsiteX10" fmla="*/ 29700 w 8229600"/>
              <a:gd name="connsiteY10" fmla="*/ 578700 h 608400"/>
              <a:gd name="connsiteX11" fmla="*/ 0 w 8229600"/>
              <a:gd name="connsiteY11" fmla="*/ 506998 h 608400"/>
              <a:gd name="connsiteX12" fmla="*/ 0 w 8229600"/>
              <a:gd name="connsiteY12" fmla="*/ 101402 h 60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29600" h="608400">
                <a:moveTo>
                  <a:pt x="0" y="101402"/>
                </a:moveTo>
                <a:cubicBezTo>
                  <a:pt x="0" y="74509"/>
                  <a:pt x="10683" y="48717"/>
                  <a:pt x="29700" y="29700"/>
                </a:cubicBezTo>
                <a:cubicBezTo>
                  <a:pt x="48717" y="10683"/>
                  <a:pt x="74509" y="0"/>
                  <a:pt x="101402" y="0"/>
                </a:cubicBezTo>
                <a:lnTo>
                  <a:pt x="8128198" y="0"/>
                </a:lnTo>
                <a:cubicBezTo>
                  <a:pt x="8155091" y="0"/>
                  <a:pt x="8180883" y="10683"/>
                  <a:pt x="8199900" y="29700"/>
                </a:cubicBezTo>
                <a:cubicBezTo>
                  <a:pt x="8218917" y="48717"/>
                  <a:pt x="8229600" y="74509"/>
                  <a:pt x="8229600" y="101402"/>
                </a:cubicBezTo>
                <a:lnTo>
                  <a:pt x="8229600" y="506998"/>
                </a:lnTo>
                <a:cubicBezTo>
                  <a:pt x="8229600" y="533891"/>
                  <a:pt x="8218917" y="559683"/>
                  <a:pt x="8199900" y="578700"/>
                </a:cubicBezTo>
                <a:cubicBezTo>
                  <a:pt x="8180883" y="597717"/>
                  <a:pt x="8155091" y="608400"/>
                  <a:pt x="8128198" y="608400"/>
                </a:cubicBezTo>
                <a:lnTo>
                  <a:pt x="101402" y="608400"/>
                </a:lnTo>
                <a:cubicBezTo>
                  <a:pt x="74509" y="608400"/>
                  <a:pt x="48717" y="597717"/>
                  <a:pt x="29700" y="578700"/>
                </a:cubicBezTo>
                <a:cubicBezTo>
                  <a:pt x="10683" y="559683"/>
                  <a:pt x="0" y="533891"/>
                  <a:pt x="0" y="506998"/>
                </a:cubicBezTo>
                <a:lnTo>
                  <a:pt x="0" y="101402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28760" tIns="128760" rIns="128760" bIns="128760" spcCol="1270" anchor="ctr"/>
          <a:lstStyle/>
          <a:p>
            <a:pPr defTabSz="11557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600" dirty="0">
                <a:latin typeface="Arial" pitchFamily="34" charset="0"/>
                <a:cs typeface="Arial" pitchFamily="34" charset="0"/>
              </a:rPr>
              <a:t>Высокий разброс вариантов развития</a:t>
            </a:r>
          </a:p>
        </p:txBody>
      </p:sp>
      <p:sp>
        <p:nvSpPr>
          <p:cNvPr id="10" name="Полилиния 9"/>
          <p:cNvSpPr/>
          <p:nvPr/>
        </p:nvSpPr>
        <p:spPr>
          <a:xfrm>
            <a:off x="457200" y="3284538"/>
            <a:ext cx="8229600" cy="609600"/>
          </a:xfrm>
          <a:custGeom>
            <a:avLst/>
            <a:gdLst>
              <a:gd name="connsiteX0" fmla="*/ 0 w 8229600"/>
              <a:gd name="connsiteY0" fmla="*/ 101402 h 608400"/>
              <a:gd name="connsiteX1" fmla="*/ 29700 w 8229600"/>
              <a:gd name="connsiteY1" fmla="*/ 29700 h 608400"/>
              <a:gd name="connsiteX2" fmla="*/ 101402 w 8229600"/>
              <a:gd name="connsiteY2" fmla="*/ 0 h 608400"/>
              <a:gd name="connsiteX3" fmla="*/ 8128198 w 8229600"/>
              <a:gd name="connsiteY3" fmla="*/ 0 h 608400"/>
              <a:gd name="connsiteX4" fmla="*/ 8199900 w 8229600"/>
              <a:gd name="connsiteY4" fmla="*/ 29700 h 608400"/>
              <a:gd name="connsiteX5" fmla="*/ 8229600 w 8229600"/>
              <a:gd name="connsiteY5" fmla="*/ 101402 h 608400"/>
              <a:gd name="connsiteX6" fmla="*/ 8229600 w 8229600"/>
              <a:gd name="connsiteY6" fmla="*/ 506998 h 608400"/>
              <a:gd name="connsiteX7" fmla="*/ 8199900 w 8229600"/>
              <a:gd name="connsiteY7" fmla="*/ 578700 h 608400"/>
              <a:gd name="connsiteX8" fmla="*/ 8128198 w 8229600"/>
              <a:gd name="connsiteY8" fmla="*/ 608400 h 608400"/>
              <a:gd name="connsiteX9" fmla="*/ 101402 w 8229600"/>
              <a:gd name="connsiteY9" fmla="*/ 608400 h 608400"/>
              <a:gd name="connsiteX10" fmla="*/ 29700 w 8229600"/>
              <a:gd name="connsiteY10" fmla="*/ 578700 h 608400"/>
              <a:gd name="connsiteX11" fmla="*/ 0 w 8229600"/>
              <a:gd name="connsiteY11" fmla="*/ 506998 h 608400"/>
              <a:gd name="connsiteX12" fmla="*/ 0 w 8229600"/>
              <a:gd name="connsiteY12" fmla="*/ 101402 h 60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29600" h="608400">
                <a:moveTo>
                  <a:pt x="0" y="101402"/>
                </a:moveTo>
                <a:cubicBezTo>
                  <a:pt x="0" y="74509"/>
                  <a:pt x="10683" y="48717"/>
                  <a:pt x="29700" y="29700"/>
                </a:cubicBezTo>
                <a:cubicBezTo>
                  <a:pt x="48717" y="10683"/>
                  <a:pt x="74509" y="0"/>
                  <a:pt x="101402" y="0"/>
                </a:cubicBezTo>
                <a:lnTo>
                  <a:pt x="8128198" y="0"/>
                </a:lnTo>
                <a:cubicBezTo>
                  <a:pt x="8155091" y="0"/>
                  <a:pt x="8180883" y="10683"/>
                  <a:pt x="8199900" y="29700"/>
                </a:cubicBezTo>
                <a:cubicBezTo>
                  <a:pt x="8218917" y="48717"/>
                  <a:pt x="8229600" y="74509"/>
                  <a:pt x="8229600" y="101402"/>
                </a:cubicBezTo>
                <a:lnTo>
                  <a:pt x="8229600" y="506998"/>
                </a:lnTo>
                <a:cubicBezTo>
                  <a:pt x="8229600" y="533891"/>
                  <a:pt x="8218917" y="559683"/>
                  <a:pt x="8199900" y="578700"/>
                </a:cubicBezTo>
                <a:cubicBezTo>
                  <a:pt x="8180883" y="597717"/>
                  <a:pt x="8155091" y="608400"/>
                  <a:pt x="8128198" y="608400"/>
                </a:cubicBezTo>
                <a:lnTo>
                  <a:pt x="101402" y="608400"/>
                </a:lnTo>
                <a:cubicBezTo>
                  <a:pt x="74509" y="608400"/>
                  <a:pt x="48717" y="597717"/>
                  <a:pt x="29700" y="578700"/>
                </a:cubicBezTo>
                <a:cubicBezTo>
                  <a:pt x="10683" y="559683"/>
                  <a:pt x="0" y="533891"/>
                  <a:pt x="0" y="506998"/>
                </a:cubicBezTo>
                <a:lnTo>
                  <a:pt x="0" y="101402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8760" tIns="128760" rIns="128760" bIns="128760" spcCol="1270" anchor="ctr"/>
          <a:lstStyle/>
          <a:p>
            <a:pPr defTabSz="11557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600" dirty="0">
                <a:latin typeface="Arial" pitchFamily="34" charset="0"/>
                <a:cs typeface="Arial" pitchFamily="34" charset="0"/>
              </a:rPr>
              <a:t>Непосредственность и непроизвольность</a:t>
            </a:r>
          </a:p>
        </p:txBody>
      </p:sp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457200" y="4149725"/>
            <a:ext cx="8229600" cy="1522413"/>
            <a:chOff x="457200" y="4463622"/>
            <a:chExt cx="8229600" cy="1523340"/>
          </a:xfrm>
        </p:grpSpPr>
        <p:sp>
          <p:nvSpPr>
            <p:cNvPr id="11" name="Полилиния 10"/>
            <p:cNvSpPr/>
            <p:nvPr/>
          </p:nvSpPr>
          <p:spPr>
            <a:xfrm>
              <a:off x="457200" y="4463622"/>
              <a:ext cx="8229600" cy="608383"/>
            </a:xfrm>
            <a:custGeom>
              <a:avLst/>
              <a:gdLst>
                <a:gd name="connsiteX0" fmla="*/ 0 w 8229600"/>
                <a:gd name="connsiteY0" fmla="*/ 101402 h 608400"/>
                <a:gd name="connsiteX1" fmla="*/ 29700 w 8229600"/>
                <a:gd name="connsiteY1" fmla="*/ 29700 h 608400"/>
                <a:gd name="connsiteX2" fmla="*/ 101402 w 8229600"/>
                <a:gd name="connsiteY2" fmla="*/ 0 h 608400"/>
                <a:gd name="connsiteX3" fmla="*/ 8128198 w 8229600"/>
                <a:gd name="connsiteY3" fmla="*/ 0 h 608400"/>
                <a:gd name="connsiteX4" fmla="*/ 8199900 w 8229600"/>
                <a:gd name="connsiteY4" fmla="*/ 29700 h 608400"/>
                <a:gd name="connsiteX5" fmla="*/ 8229600 w 8229600"/>
                <a:gd name="connsiteY5" fmla="*/ 101402 h 608400"/>
                <a:gd name="connsiteX6" fmla="*/ 8229600 w 8229600"/>
                <a:gd name="connsiteY6" fmla="*/ 506998 h 608400"/>
                <a:gd name="connsiteX7" fmla="*/ 8199900 w 8229600"/>
                <a:gd name="connsiteY7" fmla="*/ 578700 h 608400"/>
                <a:gd name="connsiteX8" fmla="*/ 8128198 w 8229600"/>
                <a:gd name="connsiteY8" fmla="*/ 608400 h 608400"/>
                <a:gd name="connsiteX9" fmla="*/ 101402 w 8229600"/>
                <a:gd name="connsiteY9" fmla="*/ 608400 h 608400"/>
                <a:gd name="connsiteX10" fmla="*/ 29700 w 8229600"/>
                <a:gd name="connsiteY10" fmla="*/ 578700 h 608400"/>
                <a:gd name="connsiteX11" fmla="*/ 0 w 8229600"/>
                <a:gd name="connsiteY11" fmla="*/ 506998 h 608400"/>
                <a:gd name="connsiteX12" fmla="*/ 0 w 8229600"/>
                <a:gd name="connsiteY12" fmla="*/ 101402 h 6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229600" h="608400">
                  <a:moveTo>
                    <a:pt x="0" y="101402"/>
                  </a:moveTo>
                  <a:cubicBezTo>
                    <a:pt x="0" y="74509"/>
                    <a:pt x="10683" y="48717"/>
                    <a:pt x="29700" y="29700"/>
                  </a:cubicBezTo>
                  <a:cubicBezTo>
                    <a:pt x="48717" y="10683"/>
                    <a:pt x="74509" y="0"/>
                    <a:pt x="101402" y="0"/>
                  </a:cubicBezTo>
                  <a:lnTo>
                    <a:pt x="8128198" y="0"/>
                  </a:lnTo>
                  <a:cubicBezTo>
                    <a:pt x="8155091" y="0"/>
                    <a:pt x="8180883" y="10683"/>
                    <a:pt x="8199900" y="29700"/>
                  </a:cubicBezTo>
                  <a:cubicBezTo>
                    <a:pt x="8218917" y="48717"/>
                    <a:pt x="8229600" y="74509"/>
                    <a:pt x="8229600" y="101402"/>
                  </a:cubicBezTo>
                  <a:lnTo>
                    <a:pt x="8229600" y="506998"/>
                  </a:lnTo>
                  <a:cubicBezTo>
                    <a:pt x="8229600" y="533891"/>
                    <a:pt x="8218917" y="559683"/>
                    <a:pt x="8199900" y="578700"/>
                  </a:cubicBezTo>
                  <a:cubicBezTo>
                    <a:pt x="8180883" y="597717"/>
                    <a:pt x="8155091" y="608400"/>
                    <a:pt x="8128198" y="608400"/>
                  </a:cubicBezTo>
                  <a:lnTo>
                    <a:pt x="101402" y="608400"/>
                  </a:lnTo>
                  <a:cubicBezTo>
                    <a:pt x="74509" y="608400"/>
                    <a:pt x="48717" y="597717"/>
                    <a:pt x="29700" y="578700"/>
                  </a:cubicBezTo>
                  <a:cubicBezTo>
                    <a:pt x="10683" y="559683"/>
                    <a:pt x="0" y="533891"/>
                    <a:pt x="0" y="506998"/>
                  </a:cubicBezTo>
                  <a:lnTo>
                    <a:pt x="0" y="101402"/>
                  </a:lnTo>
                  <a:close/>
                </a:path>
              </a:pathLst>
            </a:cu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lIns="128760" tIns="128760" rIns="128760" bIns="128760" spcCol="1270" anchor="ctr"/>
            <a:lstStyle/>
            <a:p>
              <a:pPr defTabSz="11557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600" dirty="0">
                  <a:latin typeface="Arial" pitchFamily="34" charset="0"/>
                  <a:cs typeface="Arial" pitchFamily="34" charset="0"/>
                </a:rPr>
                <a:t>Системные особенности ДО</a:t>
              </a: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457200" y="5072005"/>
              <a:ext cx="8229600" cy="914957"/>
            </a:xfrm>
            <a:custGeom>
              <a:avLst/>
              <a:gdLst>
                <a:gd name="connsiteX0" fmla="*/ 0 w 8229600"/>
                <a:gd name="connsiteY0" fmla="*/ 0 h 914940"/>
                <a:gd name="connsiteX1" fmla="*/ 8229600 w 8229600"/>
                <a:gd name="connsiteY1" fmla="*/ 0 h 914940"/>
                <a:gd name="connsiteX2" fmla="*/ 8229600 w 8229600"/>
                <a:gd name="connsiteY2" fmla="*/ 914940 h 914940"/>
                <a:gd name="connsiteX3" fmla="*/ 0 w 8229600"/>
                <a:gd name="connsiteY3" fmla="*/ 914940 h 914940"/>
                <a:gd name="connsiteX4" fmla="*/ 0 w 8229600"/>
                <a:gd name="connsiteY4" fmla="*/ 0 h 91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600" h="914940">
                  <a:moveTo>
                    <a:pt x="0" y="0"/>
                  </a:moveTo>
                  <a:lnTo>
                    <a:pt x="8229600" y="0"/>
                  </a:lnTo>
                  <a:lnTo>
                    <a:pt x="8229600" y="914940"/>
                  </a:lnTo>
                  <a:lnTo>
                    <a:pt x="0" y="91494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61290" tIns="33020" rIns="184912" bIns="33020" spcCol="1270"/>
            <a:lstStyle/>
            <a:p>
              <a:pPr marL="228600" lvl="1" indent="-228600" defTabSz="889000" fontAlgn="auto">
                <a:lnSpc>
                  <a:spcPct val="90000"/>
                </a:lnSpc>
                <a:spcAft>
                  <a:spcPct val="20000"/>
                </a:spcAft>
                <a:buFontTx/>
                <a:buChar char="••"/>
                <a:defRPr/>
              </a:pPr>
              <a:r>
                <a:rPr lang="ru-RU" sz="2400" dirty="0">
                  <a:latin typeface="Arial" pitchFamily="34" charset="0"/>
                  <a:cs typeface="Arial" pitchFamily="34" charset="0"/>
                </a:rPr>
                <a:t>необязательность уровня ДО в РФ</a:t>
              </a:r>
            </a:p>
            <a:p>
              <a:pPr marL="228600" lvl="1" indent="-228600" defTabSz="889000" fontAlgn="auto">
                <a:lnSpc>
                  <a:spcPct val="90000"/>
                </a:lnSpc>
                <a:spcAft>
                  <a:spcPct val="20000"/>
                </a:spcAft>
                <a:buFontTx/>
                <a:buChar char="••"/>
                <a:defRPr/>
              </a:pPr>
              <a:r>
                <a:rPr lang="ru-RU" sz="2400" dirty="0">
                  <a:latin typeface="Arial" pitchFamily="34" charset="0"/>
                  <a:cs typeface="Arial" pitchFamily="34" charset="0"/>
                </a:rPr>
                <a:t>отсутствие возможности вменения ребёнку какой-либо ответственности за результат</a:t>
              </a:r>
            </a:p>
          </p:txBody>
        </p:sp>
      </p:grp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820" y="5949280"/>
            <a:ext cx="88026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124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Заголовок 3"/>
          <p:cNvSpPr>
            <a:spLocks noGrp="1"/>
          </p:cNvSpPr>
          <p:nvPr>
            <p:ph type="title"/>
          </p:nvPr>
        </p:nvSpPr>
        <p:spPr>
          <a:xfrm>
            <a:off x="107504" y="476250"/>
            <a:ext cx="8579296" cy="1081088"/>
          </a:xfrm>
        </p:spPr>
        <p:txBody>
          <a:bodyPr/>
          <a:lstStyle/>
          <a:p>
            <a:pPr algn="l"/>
            <a:r>
              <a:rPr lang="ru-RU" altLang="ru-RU" sz="3200" dirty="0" smtClean="0"/>
              <a:t>Специфика результатов освоения основной образовательной программы</a:t>
            </a:r>
          </a:p>
        </p:txBody>
      </p:sp>
      <p:sp>
        <p:nvSpPr>
          <p:cNvPr id="11059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3881E06-9632-48A2-877F-C0257A4B7FCB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465138" y="2276475"/>
            <a:ext cx="2160587" cy="3240088"/>
          </a:xfrm>
          <a:custGeom>
            <a:avLst/>
            <a:gdLst>
              <a:gd name="connsiteX0" fmla="*/ 0 w 2161877"/>
              <a:gd name="connsiteY0" fmla="*/ 216188 h 3240088"/>
              <a:gd name="connsiteX1" fmla="*/ 63320 w 2161877"/>
              <a:gd name="connsiteY1" fmla="*/ 63320 h 3240088"/>
              <a:gd name="connsiteX2" fmla="*/ 216188 w 2161877"/>
              <a:gd name="connsiteY2" fmla="*/ 0 h 3240088"/>
              <a:gd name="connsiteX3" fmla="*/ 1945689 w 2161877"/>
              <a:gd name="connsiteY3" fmla="*/ 0 h 3240088"/>
              <a:gd name="connsiteX4" fmla="*/ 2098557 w 2161877"/>
              <a:gd name="connsiteY4" fmla="*/ 63320 h 3240088"/>
              <a:gd name="connsiteX5" fmla="*/ 2161877 w 2161877"/>
              <a:gd name="connsiteY5" fmla="*/ 216188 h 3240088"/>
              <a:gd name="connsiteX6" fmla="*/ 2161877 w 2161877"/>
              <a:gd name="connsiteY6" fmla="*/ 3023900 h 3240088"/>
              <a:gd name="connsiteX7" fmla="*/ 2098557 w 2161877"/>
              <a:gd name="connsiteY7" fmla="*/ 3176768 h 3240088"/>
              <a:gd name="connsiteX8" fmla="*/ 1945689 w 2161877"/>
              <a:gd name="connsiteY8" fmla="*/ 3240088 h 3240088"/>
              <a:gd name="connsiteX9" fmla="*/ 216188 w 2161877"/>
              <a:gd name="connsiteY9" fmla="*/ 3240088 h 3240088"/>
              <a:gd name="connsiteX10" fmla="*/ 63320 w 2161877"/>
              <a:gd name="connsiteY10" fmla="*/ 3176768 h 3240088"/>
              <a:gd name="connsiteX11" fmla="*/ 0 w 2161877"/>
              <a:gd name="connsiteY11" fmla="*/ 3023900 h 3240088"/>
              <a:gd name="connsiteX12" fmla="*/ 0 w 2161877"/>
              <a:gd name="connsiteY12" fmla="*/ 2161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1877" h="3240088">
                <a:moveTo>
                  <a:pt x="0" y="216188"/>
                </a:moveTo>
                <a:cubicBezTo>
                  <a:pt x="0" y="158851"/>
                  <a:pt x="22777" y="103863"/>
                  <a:pt x="63320" y="63320"/>
                </a:cubicBezTo>
                <a:cubicBezTo>
                  <a:pt x="103863" y="22777"/>
                  <a:pt x="158852" y="0"/>
                  <a:pt x="216188" y="0"/>
                </a:cubicBezTo>
                <a:lnTo>
                  <a:pt x="1945689" y="0"/>
                </a:lnTo>
                <a:cubicBezTo>
                  <a:pt x="2003026" y="0"/>
                  <a:pt x="2058014" y="22777"/>
                  <a:pt x="2098557" y="63320"/>
                </a:cubicBezTo>
                <a:cubicBezTo>
                  <a:pt x="2139100" y="103863"/>
                  <a:pt x="2161877" y="158852"/>
                  <a:pt x="2161877" y="216188"/>
                </a:cubicBezTo>
                <a:lnTo>
                  <a:pt x="2161877" y="3023900"/>
                </a:lnTo>
                <a:cubicBezTo>
                  <a:pt x="2161877" y="3081237"/>
                  <a:pt x="2139100" y="3136225"/>
                  <a:pt x="2098557" y="3176768"/>
                </a:cubicBezTo>
                <a:cubicBezTo>
                  <a:pt x="2058014" y="3217311"/>
                  <a:pt x="2003026" y="3240088"/>
                  <a:pt x="1945689" y="3240088"/>
                </a:cubicBezTo>
                <a:lnTo>
                  <a:pt x="216188" y="3240088"/>
                </a:lnTo>
                <a:cubicBezTo>
                  <a:pt x="158851" y="3240088"/>
                  <a:pt x="103863" y="3217311"/>
                  <a:pt x="63320" y="3176768"/>
                </a:cubicBezTo>
                <a:cubicBezTo>
                  <a:pt x="22777" y="3136225"/>
                  <a:pt x="0" y="3081237"/>
                  <a:pt x="0" y="3023900"/>
                </a:cubicBezTo>
                <a:lnTo>
                  <a:pt x="0" y="216188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54759" tIns="154759" rIns="154759" bIns="154759" spcCol="1270" anchor="ctr"/>
          <a:lstStyle/>
          <a:p>
            <a:pPr algn="ctr" defTabSz="10668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Специфика дошкольного детства</a:t>
            </a:r>
          </a:p>
        </p:txBody>
      </p:sp>
      <p:sp>
        <p:nvSpPr>
          <p:cNvPr id="8" name="Полилиния 7"/>
          <p:cNvSpPr/>
          <p:nvPr/>
        </p:nvSpPr>
        <p:spPr>
          <a:xfrm>
            <a:off x="2843213" y="3629025"/>
            <a:ext cx="457200" cy="534988"/>
          </a:xfrm>
          <a:custGeom>
            <a:avLst/>
            <a:gdLst>
              <a:gd name="connsiteX0" fmla="*/ 0 w 458317"/>
              <a:gd name="connsiteY0" fmla="*/ 107229 h 536145"/>
              <a:gd name="connsiteX1" fmla="*/ 229159 w 458317"/>
              <a:gd name="connsiteY1" fmla="*/ 107229 h 536145"/>
              <a:gd name="connsiteX2" fmla="*/ 229159 w 458317"/>
              <a:gd name="connsiteY2" fmla="*/ 0 h 536145"/>
              <a:gd name="connsiteX3" fmla="*/ 458317 w 458317"/>
              <a:gd name="connsiteY3" fmla="*/ 268073 h 536145"/>
              <a:gd name="connsiteX4" fmla="*/ 229159 w 458317"/>
              <a:gd name="connsiteY4" fmla="*/ 536145 h 536145"/>
              <a:gd name="connsiteX5" fmla="*/ 229159 w 458317"/>
              <a:gd name="connsiteY5" fmla="*/ 428916 h 536145"/>
              <a:gd name="connsiteX6" fmla="*/ 0 w 458317"/>
              <a:gd name="connsiteY6" fmla="*/ 428916 h 536145"/>
              <a:gd name="connsiteX7" fmla="*/ 0 w 458317"/>
              <a:gd name="connsiteY7" fmla="*/ 107229 h 536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8317" h="536145">
                <a:moveTo>
                  <a:pt x="0" y="107229"/>
                </a:moveTo>
                <a:lnTo>
                  <a:pt x="229159" y="107229"/>
                </a:lnTo>
                <a:lnTo>
                  <a:pt x="229159" y="0"/>
                </a:lnTo>
                <a:lnTo>
                  <a:pt x="458317" y="268073"/>
                </a:lnTo>
                <a:lnTo>
                  <a:pt x="229159" y="536145"/>
                </a:lnTo>
                <a:lnTo>
                  <a:pt x="229159" y="428916"/>
                </a:lnTo>
                <a:lnTo>
                  <a:pt x="0" y="428916"/>
                </a:lnTo>
                <a:lnTo>
                  <a:pt x="0" y="107229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107229" rIns="137495" bIns="107229" spcCol="1270" anchor="ctr"/>
          <a:lstStyle/>
          <a:p>
            <a:pPr algn="ctr" defTabSz="10668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400"/>
          </a:p>
        </p:txBody>
      </p:sp>
      <p:sp>
        <p:nvSpPr>
          <p:cNvPr id="9" name="Полилиния 8"/>
          <p:cNvSpPr/>
          <p:nvPr/>
        </p:nvSpPr>
        <p:spPr>
          <a:xfrm>
            <a:off x="3490913" y="2276475"/>
            <a:ext cx="2162175" cy="3240088"/>
          </a:xfrm>
          <a:custGeom>
            <a:avLst/>
            <a:gdLst>
              <a:gd name="connsiteX0" fmla="*/ 0 w 2161877"/>
              <a:gd name="connsiteY0" fmla="*/ 216188 h 3240088"/>
              <a:gd name="connsiteX1" fmla="*/ 63320 w 2161877"/>
              <a:gd name="connsiteY1" fmla="*/ 63320 h 3240088"/>
              <a:gd name="connsiteX2" fmla="*/ 216188 w 2161877"/>
              <a:gd name="connsiteY2" fmla="*/ 0 h 3240088"/>
              <a:gd name="connsiteX3" fmla="*/ 1945689 w 2161877"/>
              <a:gd name="connsiteY3" fmla="*/ 0 h 3240088"/>
              <a:gd name="connsiteX4" fmla="*/ 2098557 w 2161877"/>
              <a:gd name="connsiteY4" fmla="*/ 63320 h 3240088"/>
              <a:gd name="connsiteX5" fmla="*/ 2161877 w 2161877"/>
              <a:gd name="connsiteY5" fmla="*/ 216188 h 3240088"/>
              <a:gd name="connsiteX6" fmla="*/ 2161877 w 2161877"/>
              <a:gd name="connsiteY6" fmla="*/ 3023900 h 3240088"/>
              <a:gd name="connsiteX7" fmla="*/ 2098557 w 2161877"/>
              <a:gd name="connsiteY7" fmla="*/ 3176768 h 3240088"/>
              <a:gd name="connsiteX8" fmla="*/ 1945689 w 2161877"/>
              <a:gd name="connsiteY8" fmla="*/ 3240088 h 3240088"/>
              <a:gd name="connsiteX9" fmla="*/ 216188 w 2161877"/>
              <a:gd name="connsiteY9" fmla="*/ 3240088 h 3240088"/>
              <a:gd name="connsiteX10" fmla="*/ 63320 w 2161877"/>
              <a:gd name="connsiteY10" fmla="*/ 3176768 h 3240088"/>
              <a:gd name="connsiteX11" fmla="*/ 0 w 2161877"/>
              <a:gd name="connsiteY11" fmla="*/ 3023900 h 3240088"/>
              <a:gd name="connsiteX12" fmla="*/ 0 w 2161877"/>
              <a:gd name="connsiteY12" fmla="*/ 2161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1877" h="3240088">
                <a:moveTo>
                  <a:pt x="0" y="216188"/>
                </a:moveTo>
                <a:cubicBezTo>
                  <a:pt x="0" y="158851"/>
                  <a:pt x="22777" y="103863"/>
                  <a:pt x="63320" y="63320"/>
                </a:cubicBezTo>
                <a:cubicBezTo>
                  <a:pt x="103863" y="22777"/>
                  <a:pt x="158852" y="0"/>
                  <a:pt x="216188" y="0"/>
                </a:cubicBezTo>
                <a:lnTo>
                  <a:pt x="1945689" y="0"/>
                </a:lnTo>
                <a:cubicBezTo>
                  <a:pt x="2003026" y="0"/>
                  <a:pt x="2058014" y="22777"/>
                  <a:pt x="2098557" y="63320"/>
                </a:cubicBezTo>
                <a:cubicBezTo>
                  <a:pt x="2139100" y="103863"/>
                  <a:pt x="2161877" y="158852"/>
                  <a:pt x="2161877" y="216188"/>
                </a:cubicBezTo>
                <a:lnTo>
                  <a:pt x="2161877" y="3023900"/>
                </a:lnTo>
                <a:cubicBezTo>
                  <a:pt x="2161877" y="3081237"/>
                  <a:pt x="2139100" y="3136225"/>
                  <a:pt x="2098557" y="3176768"/>
                </a:cubicBezTo>
                <a:cubicBezTo>
                  <a:pt x="2058014" y="3217311"/>
                  <a:pt x="2003026" y="3240088"/>
                  <a:pt x="1945689" y="3240088"/>
                </a:cubicBezTo>
                <a:lnTo>
                  <a:pt x="216188" y="3240088"/>
                </a:lnTo>
                <a:cubicBezTo>
                  <a:pt x="158851" y="3240088"/>
                  <a:pt x="103863" y="3217311"/>
                  <a:pt x="63320" y="3176768"/>
                </a:cubicBezTo>
                <a:cubicBezTo>
                  <a:pt x="22777" y="3136225"/>
                  <a:pt x="0" y="3081237"/>
                  <a:pt x="0" y="3023900"/>
                </a:cubicBezTo>
                <a:lnTo>
                  <a:pt x="0" y="216188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39519" tIns="139519" rIns="139519" bIns="139519" spcCol="1270"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dirty="0" err="1">
                <a:latin typeface="Arial" pitchFamily="34" charset="0"/>
                <a:cs typeface="Arial" pitchFamily="34" charset="0"/>
              </a:rPr>
              <a:t>Неправомер-ность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требования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latin typeface="Arial" pitchFamily="34" charset="0"/>
                <a:cs typeface="Arial" pitchFamily="34" charset="0"/>
              </a:rPr>
              <a:t>от ребёнка дошкольного возраста </a:t>
            </a:r>
            <a:r>
              <a:rPr lang="ru-RU" sz="2000" u="sng" dirty="0">
                <a:latin typeface="Arial" pitchFamily="34" charset="0"/>
                <a:cs typeface="Arial" pitchFamily="34" charset="0"/>
              </a:rPr>
              <a:t>конкретных </a:t>
            </a:r>
            <a:r>
              <a:rPr lang="ru-RU" sz="2000" u="sng" dirty="0" err="1">
                <a:latin typeface="Arial" pitchFamily="34" charset="0"/>
                <a:cs typeface="Arial" pitchFamily="34" charset="0"/>
              </a:rPr>
              <a:t>образователь-ных</a:t>
            </a:r>
            <a:r>
              <a:rPr lang="ru-RU" sz="2000" u="sng" dirty="0">
                <a:latin typeface="Arial" pitchFamily="34" charset="0"/>
                <a:cs typeface="Arial" pitchFamily="34" charset="0"/>
              </a:rPr>
              <a:t> достижений</a:t>
            </a:r>
          </a:p>
        </p:txBody>
      </p:sp>
      <p:sp>
        <p:nvSpPr>
          <p:cNvPr id="10" name="Полилиния 9"/>
          <p:cNvSpPr/>
          <p:nvPr/>
        </p:nvSpPr>
        <p:spPr>
          <a:xfrm>
            <a:off x="5868988" y="3629025"/>
            <a:ext cx="458787" cy="534988"/>
          </a:xfrm>
          <a:custGeom>
            <a:avLst/>
            <a:gdLst>
              <a:gd name="connsiteX0" fmla="*/ 0 w 458317"/>
              <a:gd name="connsiteY0" fmla="*/ 107229 h 536145"/>
              <a:gd name="connsiteX1" fmla="*/ 229159 w 458317"/>
              <a:gd name="connsiteY1" fmla="*/ 107229 h 536145"/>
              <a:gd name="connsiteX2" fmla="*/ 229159 w 458317"/>
              <a:gd name="connsiteY2" fmla="*/ 0 h 536145"/>
              <a:gd name="connsiteX3" fmla="*/ 458317 w 458317"/>
              <a:gd name="connsiteY3" fmla="*/ 268073 h 536145"/>
              <a:gd name="connsiteX4" fmla="*/ 229159 w 458317"/>
              <a:gd name="connsiteY4" fmla="*/ 536145 h 536145"/>
              <a:gd name="connsiteX5" fmla="*/ 229159 w 458317"/>
              <a:gd name="connsiteY5" fmla="*/ 428916 h 536145"/>
              <a:gd name="connsiteX6" fmla="*/ 0 w 458317"/>
              <a:gd name="connsiteY6" fmla="*/ 428916 h 536145"/>
              <a:gd name="connsiteX7" fmla="*/ 0 w 458317"/>
              <a:gd name="connsiteY7" fmla="*/ 107229 h 536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8317" h="536145">
                <a:moveTo>
                  <a:pt x="0" y="107229"/>
                </a:moveTo>
                <a:lnTo>
                  <a:pt x="229159" y="107229"/>
                </a:lnTo>
                <a:lnTo>
                  <a:pt x="229159" y="0"/>
                </a:lnTo>
                <a:lnTo>
                  <a:pt x="458317" y="268073"/>
                </a:lnTo>
                <a:lnTo>
                  <a:pt x="229159" y="536145"/>
                </a:lnTo>
                <a:lnTo>
                  <a:pt x="229159" y="428916"/>
                </a:lnTo>
                <a:lnTo>
                  <a:pt x="0" y="428916"/>
                </a:lnTo>
                <a:lnTo>
                  <a:pt x="0" y="107229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107229" rIns="137495" bIns="107229" spcCol="1270" anchor="ctr"/>
          <a:lstStyle/>
          <a:p>
            <a:pPr algn="ctr" defTabSz="10668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400"/>
          </a:p>
        </p:txBody>
      </p:sp>
      <p:sp>
        <p:nvSpPr>
          <p:cNvPr id="11" name="Полилиния 10"/>
          <p:cNvSpPr/>
          <p:nvPr/>
        </p:nvSpPr>
        <p:spPr>
          <a:xfrm>
            <a:off x="6518275" y="2276475"/>
            <a:ext cx="2160588" cy="3240088"/>
          </a:xfrm>
          <a:custGeom>
            <a:avLst/>
            <a:gdLst>
              <a:gd name="connsiteX0" fmla="*/ 0 w 2161877"/>
              <a:gd name="connsiteY0" fmla="*/ 216188 h 3240088"/>
              <a:gd name="connsiteX1" fmla="*/ 63320 w 2161877"/>
              <a:gd name="connsiteY1" fmla="*/ 63320 h 3240088"/>
              <a:gd name="connsiteX2" fmla="*/ 216188 w 2161877"/>
              <a:gd name="connsiteY2" fmla="*/ 0 h 3240088"/>
              <a:gd name="connsiteX3" fmla="*/ 1945689 w 2161877"/>
              <a:gd name="connsiteY3" fmla="*/ 0 h 3240088"/>
              <a:gd name="connsiteX4" fmla="*/ 2098557 w 2161877"/>
              <a:gd name="connsiteY4" fmla="*/ 63320 h 3240088"/>
              <a:gd name="connsiteX5" fmla="*/ 2161877 w 2161877"/>
              <a:gd name="connsiteY5" fmla="*/ 216188 h 3240088"/>
              <a:gd name="connsiteX6" fmla="*/ 2161877 w 2161877"/>
              <a:gd name="connsiteY6" fmla="*/ 3023900 h 3240088"/>
              <a:gd name="connsiteX7" fmla="*/ 2098557 w 2161877"/>
              <a:gd name="connsiteY7" fmla="*/ 3176768 h 3240088"/>
              <a:gd name="connsiteX8" fmla="*/ 1945689 w 2161877"/>
              <a:gd name="connsiteY8" fmla="*/ 3240088 h 3240088"/>
              <a:gd name="connsiteX9" fmla="*/ 216188 w 2161877"/>
              <a:gd name="connsiteY9" fmla="*/ 3240088 h 3240088"/>
              <a:gd name="connsiteX10" fmla="*/ 63320 w 2161877"/>
              <a:gd name="connsiteY10" fmla="*/ 3176768 h 3240088"/>
              <a:gd name="connsiteX11" fmla="*/ 0 w 2161877"/>
              <a:gd name="connsiteY11" fmla="*/ 3023900 h 3240088"/>
              <a:gd name="connsiteX12" fmla="*/ 0 w 2161877"/>
              <a:gd name="connsiteY12" fmla="*/ 2161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1877" h="3240088">
                <a:moveTo>
                  <a:pt x="0" y="216188"/>
                </a:moveTo>
                <a:cubicBezTo>
                  <a:pt x="0" y="158851"/>
                  <a:pt x="22777" y="103863"/>
                  <a:pt x="63320" y="63320"/>
                </a:cubicBezTo>
                <a:cubicBezTo>
                  <a:pt x="103863" y="22777"/>
                  <a:pt x="158852" y="0"/>
                  <a:pt x="216188" y="0"/>
                </a:cubicBezTo>
                <a:lnTo>
                  <a:pt x="1945689" y="0"/>
                </a:lnTo>
                <a:cubicBezTo>
                  <a:pt x="2003026" y="0"/>
                  <a:pt x="2058014" y="22777"/>
                  <a:pt x="2098557" y="63320"/>
                </a:cubicBezTo>
                <a:cubicBezTo>
                  <a:pt x="2139100" y="103863"/>
                  <a:pt x="2161877" y="158852"/>
                  <a:pt x="2161877" y="216188"/>
                </a:cubicBezTo>
                <a:lnTo>
                  <a:pt x="2161877" y="3023900"/>
                </a:lnTo>
                <a:cubicBezTo>
                  <a:pt x="2161877" y="3081237"/>
                  <a:pt x="2139100" y="3136225"/>
                  <a:pt x="2098557" y="3176768"/>
                </a:cubicBezTo>
                <a:cubicBezTo>
                  <a:pt x="2058014" y="3217311"/>
                  <a:pt x="2003026" y="3240088"/>
                  <a:pt x="1945689" y="3240088"/>
                </a:cubicBezTo>
                <a:lnTo>
                  <a:pt x="216188" y="3240088"/>
                </a:lnTo>
                <a:cubicBezTo>
                  <a:pt x="158851" y="3240088"/>
                  <a:pt x="103863" y="3217311"/>
                  <a:pt x="63320" y="3176768"/>
                </a:cubicBezTo>
                <a:cubicBezTo>
                  <a:pt x="22777" y="3136225"/>
                  <a:pt x="0" y="3081237"/>
                  <a:pt x="0" y="3023900"/>
                </a:cubicBezTo>
                <a:lnTo>
                  <a:pt x="0" y="216188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39519" tIns="139519" rIns="139519" bIns="139519" spcCol="1270"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Необходимость определения результатов освоения ОП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latin typeface="Arial" pitchFamily="34" charset="0"/>
                <a:cs typeface="Arial" pitchFamily="34" charset="0"/>
              </a:rPr>
              <a:t>в виде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целевых ориентиров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862" y="5805264"/>
            <a:ext cx="88026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033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1000132"/>
          </a:xfrm>
        </p:spPr>
        <p:txBody>
          <a:bodyPr/>
          <a:lstStyle/>
          <a:p>
            <a:pPr algn="ctr"/>
            <a:r>
              <a:rPr lang="ru-RU" sz="3200" dirty="0" smtClean="0"/>
              <a:t>Требования к результатам </a:t>
            </a:r>
            <a:br>
              <a:rPr lang="ru-RU" sz="3200" dirty="0" smtClean="0"/>
            </a:br>
            <a:r>
              <a:rPr lang="ru-RU" sz="3200" dirty="0" smtClean="0"/>
              <a:t>освоения ООП ДО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19" y="1357298"/>
            <a:ext cx="8698497" cy="4643470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Целевые ориентиры </a:t>
            </a:r>
            <a:r>
              <a:rPr lang="ru-RU" sz="2400" dirty="0" smtClean="0">
                <a:solidFill>
                  <a:srgbClr val="FF0000"/>
                </a:solidFill>
              </a:rPr>
              <a:t>не могут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служить непосредственным основанием при решении управленческих задач, включая:</a:t>
            </a:r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Аттестацию педагогических кадров</a:t>
            </a:r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Оценку качества образования</a:t>
            </a:r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Оценку как итогового (промежуточного) уровня развития детей, в том числе в рамках мониторинга</a:t>
            </a:r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Оценку выполнения муниципального задания</a:t>
            </a:r>
          </a:p>
          <a:p>
            <a:pPr algn="l"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Распределение стимулирующего фонда оплаты труда работников Организации</a:t>
            </a:r>
          </a:p>
          <a:p>
            <a:pPr marL="457200" indent="-457200" algn="l">
              <a:lnSpc>
                <a:spcPct val="150000"/>
              </a:lnSpc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 algn="l">
              <a:lnSpc>
                <a:spcPct val="150000"/>
              </a:lnSpc>
              <a:buFont typeface="Arial" pitchFamily="34" charset="0"/>
              <a:buChar char="•"/>
            </a:pP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530" y="5733256"/>
            <a:ext cx="88026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932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20688" y="692150"/>
            <a:ext cx="8229600" cy="1143000"/>
          </a:xfrm>
        </p:spPr>
        <p:txBody>
          <a:bodyPr>
            <a:normAutofit fontScale="90000"/>
          </a:bodyPr>
          <a:lstStyle/>
          <a:p>
            <a:pPr marL="0" indent="0">
              <a:buNone/>
              <a:defRPr/>
            </a:pP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endParaRPr lang="ru-RU" altLang="ru-RU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D09752-BF09-46F6-B934-0CA0A5725C04}" type="slidenum">
              <a:rPr lang="ru-RU" smtClean="0">
                <a:solidFill>
                  <a:schemeClr val="tx1">
                    <a:tint val="75000"/>
                  </a:schemeClr>
                </a:solidFill>
              </a:rPr>
              <a:pPr>
                <a:defRPr/>
              </a:pPr>
              <a:t>2</a:t>
            </a:fld>
            <a:endParaRPr lang="ru-RU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3075" name="Объект 5"/>
          <p:cNvSpPr txBox="1">
            <a:spLocks/>
          </p:cNvSpPr>
          <p:nvPr/>
        </p:nvSpPr>
        <p:spPr bwMode="auto">
          <a:xfrm>
            <a:off x="971550" y="692150"/>
            <a:ext cx="741680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4000" b="1" dirty="0">
                <a:solidFill>
                  <a:schemeClr val="accent5">
                    <a:lumMod val="25000"/>
                  </a:schemeClr>
                </a:solidFill>
              </a:rPr>
              <a:t>Основная общеобразовательная программа дошкольного образования в условиях его стандартизации</a:t>
            </a:r>
            <a:endParaRPr lang="ru-RU" altLang="ru-RU" sz="4000" dirty="0"/>
          </a:p>
        </p:txBody>
      </p:sp>
      <p:grpSp>
        <p:nvGrpSpPr>
          <p:cNvPr id="3077" name="Группа 11"/>
          <p:cNvGrpSpPr>
            <a:grpSpLocks/>
          </p:cNvGrpSpPr>
          <p:nvPr/>
        </p:nvGrpSpPr>
        <p:grpSpPr bwMode="auto">
          <a:xfrm>
            <a:off x="179512" y="4941169"/>
            <a:ext cx="8785101" cy="1224135"/>
            <a:chOff x="1" y="6093297"/>
            <a:chExt cx="9143999" cy="764703"/>
          </a:xfrm>
        </p:grpSpPr>
        <p:pic>
          <p:nvPicPr>
            <p:cNvPr id="3080" name="Изображение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6107520"/>
              <a:ext cx="4572000" cy="750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Изображение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5347" y="6093297"/>
              <a:ext cx="4658653" cy="764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260648"/>
            <a:ext cx="2054225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384175"/>
            <a:ext cx="4873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956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250"/>
            <a:ext cx="8964488" cy="1081088"/>
          </a:xfrm>
        </p:spPr>
        <p:txBody>
          <a:bodyPr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3200" dirty="0" smtClean="0"/>
              <a:t>Целевые ориентиры поставлены для:</a:t>
            </a:r>
            <a:endParaRPr lang="ru-RU" sz="3200" dirty="0"/>
          </a:p>
        </p:txBody>
      </p:sp>
      <p:sp>
        <p:nvSpPr>
          <p:cNvPr id="11366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1E5142A-9E71-4656-9AFB-6D6AF41C25A8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 altLang="ru-RU">
              <a:solidFill>
                <a:srgbClr val="FFFFFF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770010874"/>
              </p:ext>
            </p:extLst>
          </p:nvPr>
        </p:nvGraphicFramePr>
        <p:xfrm>
          <a:off x="467544" y="1412776"/>
          <a:ext cx="8208912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584" y="6038000"/>
            <a:ext cx="88026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028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longfordwomenslink.org/photos/Education_and_Training/drawing_of_chilrent_in_a_pyrami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1260" y="3284984"/>
            <a:ext cx="2881313" cy="329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7916416" cy="1470025"/>
          </a:xfrm>
          <a:extLst/>
        </p:spPr>
        <p:txBody>
          <a:bodyPr>
            <a:noAutofit/>
          </a:bodyPr>
          <a:lstStyle/>
          <a:p>
            <a:pPr marL="182880" indent="0" algn="ctr">
              <a:buNone/>
              <a:defRPr/>
            </a:pPr>
            <a:r>
              <a:rPr lang="ru-RU" sz="54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</a:t>
            </a:r>
            <a:br>
              <a:rPr lang="ru-RU" sz="54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54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54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5400" b="1" cap="all" dirty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 ВНИМАНИЕ!</a:t>
            </a:r>
            <a:endParaRPr lang="ru-RU" sz="2800" b="1" cap="all" dirty="0" smtClean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4580" name="AutoShape 4" descr="https://mail-attachment.googleusercontent.com/attachment/u/0/?ui=2&amp;ik=488d483f3d&amp;view=att&amp;th=1414fb1861cea3df&amp;attid=0.3&amp;disp=inline&amp;realattid=f_hlz16brc2&amp;safe=1&amp;zw&amp;saduie=AG9B_P9H29ypLHhRJlaiuS2sffjT&amp;sadet=1380021572752&amp;sads=q8_DC_I7kIvJWd19Pq1M7w-UWa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71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Содержимое 3"/>
          <p:cNvSpPr>
            <a:spLocks noGrp="1"/>
          </p:cNvSpPr>
          <p:nvPr>
            <p:ph idx="4294967295"/>
          </p:nvPr>
        </p:nvSpPr>
        <p:spPr>
          <a:xfrm>
            <a:off x="468313" y="1700213"/>
            <a:ext cx="6624637" cy="33670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002060"/>
              </a:buClr>
              <a:buFont typeface="Arial" charset="0"/>
              <a:buNone/>
            </a:pPr>
            <a:endParaRPr lang="ru-RU" altLang="ru-RU" sz="4000" smtClean="0">
              <a:solidFill>
                <a:srgbClr val="002060"/>
              </a:solidFill>
              <a:latin typeface="Cambria" pitchFamily="18" charset="0"/>
            </a:endParaRPr>
          </a:p>
          <a:p>
            <a:pPr>
              <a:buClr>
                <a:srgbClr val="002060"/>
              </a:buClr>
              <a:buFont typeface="Arial" charset="0"/>
              <a:buNone/>
            </a:pPr>
            <a:endParaRPr lang="ru-RU" altLang="ru-RU" sz="2400" smtClean="0">
              <a:solidFill>
                <a:srgbClr val="002060"/>
              </a:solidFill>
              <a:latin typeface="Cambria" pitchFamily="18" charset="0"/>
            </a:endParaRPr>
          </a:p>
          <a:p>
            <a:pPr>
              <a:buClr>
                <a:srgbClr val="002060"/>
              </a:buClr>
              <a:buFont typeface="Arial" charset="0"/>
              <a:buNone/>
            </a:pPr>
            <a:endParaRPr lang="ru-RU" altLang="ru-RU" sz="2400" smtClean="0">
              <a:solidFill>
                <a:srgbClr val="002060"/>
              </a:solidFill>
              <a:latin typeface="Cambria" pitchFamily="18" charset="0"/>
            </a:endParaRPr>
          </a:p>
          <a:p>
            <a:pPr>
              <a:buClr>
                <a:srgbClr val="002060"/>
              </a:buClr>
              <a:buFont typeface="Arial" charset="0"/>
              <a:buNone/>
            </a:pPr>
            <a:endParaRPr lang="ru-RU" altLang="ru-RU" sz="2400" smtClean="0">
              <a:solidFill>
                <a:srgbClr val="002060"/>
              </a:solidFill>
              <a:latin typeface="Cambria" pitchFamily="18" charset="0"/>
            </a:endParaRPr>
          </a:p>
          <a:p>
            <a:pPr>
              <a:buClr>
                <a:srgbClr val="002060"/>
              </a:buClr>
              <a:buFont typeface="Arial" charset="0"/>
              <a:buNone/>
            </a:pPr>
            <a:endParaRPr lang="ru-RU" altLang="ru-RU" sz="2400" smtClean="0">
              <a:solidFill>
                <a:srgbClr val="002060"/>
              </a:solidFill>
              <a:latin typeface="Cambria" pitchFamily="18" charset="0"/>
            </a:endParaRPr>
          </a:p>
          <a:p>
            <a:pPr>
              <a:buClr>
                <a:srgbClr val="002060"/>
              </a:buClr>
              <a:buFont typeface="Arial" charset="0"/>
              <a:buNone/>
            </a:pPr>
            <a:endParaRPr lang="ru-RU" altLang="ru-RU" sz="2400" smtClean="0">
              <a:solidFill>
                <a:srgbClr val="002060"/>
              </a:solidFill>
              <a:latin typeface="Cambria" pitchFamily="18" charset="0"/>
            </a:endParaRPr>
          </a:p>
          <a:p>
            <a:pPr>
              <a:buClr>
                <a:srgbClr val="002060"/>
              </a:buClr>
              <a:buFont typeface="Arial" charset="0"/>
              <a:buNone/>
            </a:pPr>
            <a:endParaRPr lang="ru-RU" altLang="ru-RU" sz="2400" smtClean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4100" name="Нижний колонтитул 8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898989"/>
              </a:solidFill>
            </a:endParaRPr>
          </a:p>
        </p:txBody>
      </p:sp>
      <p:sp>
        <p:nvSpPr>
          <p:cNvPr id="4101" name="Номер слайда 9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094F1F7-3FA0-47FB-A7E3-08A18A3A59C5}" type="slidenum">
              <a:rPr lang="ru-RU" alt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altLang="ru-RU" smtClean="0">
              <a:solidFill>
                <a:srgbClr val="898989"/>
              </a:solidFill>
            </a:endParaRPr>
          </a:p>
        </p:txBody>
      </p:sp>
      <p:grpSp>
        <p:nvGrpSpPr>
          <p:cNvPr id="4099" name="Группа 4"/>
          <p:cNvGrpSpPr>
            <a:grpSpLocks/>
          </p:cNvGrpSpPr>
          <p:nvPr/>
        </p:nvGrpSpPr>
        <p:grpSpPr bwMode="auto">
          <a:xfrm>
            <a:off x="0" y="5949950"/>
            <a:ext cx="9144000" cy="763588"/>
            <a:chOff x="1" y="6093297"/>
            <a:chExt cx="9143999" cy="764703"/>
          </a:xfrm>
        </p:grpSpPr>
        <p:pic>
          <p:nvPicPr>
            <p:cNvPr id="4103" name="Изображение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6107520"/>
              <a:ext cx="4572000" cy="750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4" name="Изображение 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5347" y="6093297"/>
              <a:ext cx="4658653" cy="764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2" name="Прямоугольник 1"/>
          <p:cNvSpPr>
            <a:spLocks noChangeArrowheads="1"/>
          </p:cNvSpPr>
          <p:nvPr/>
        </p:nvSpPr>
        <p:spPr bwMode="auto">
          <a:xfrm>
            <a:off x="468313" y="765175"/>
            <a:ext cx="8207375" cy="5149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3200" b="1" dirty="0"/>
              <a:t>Факторы, вызывающие изменения в системе дошкольного образования:</a:t>
            </a:r>
            <a:r>
              <a:rPr lang="ru-RU" altLang="ru-RU" sz="3200" dirty="0"/>
              <a:t> </a:t>
            </a:r>
            <a:endParaRPr lang="ru-RU" altLang="ru-RU" sz="3200" dirty="0" smtClean="0"/>
          </a:p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r>
              <a:rPr lang="ru-RU" alt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</a:rPr>
              <a:t>рыночные отношения;</a:t>
            </a:r>
          </a:p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r>
              <a:rPr lang="ru-RU" alt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</a:rPr>
              <a:t>альтернативная система сопровождения детей; </a:t>
            </a:r>
          </a:p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r>
              <a:rPr lang="ru-RU" alt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</a:rPr>
              <a:t>вариативность образовательных программ, технологий;</a:t>
            </a:r>
          </a:p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r>
              <a:rPr lang="ru-RU" alt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</a:rPr>
              <a:t>проблемы в сфере нормативного финансирования;</a:t>
            </a:r>
          </a:p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r>
              <a:rPr lang="ru-RU" alt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</a:rPr>
              <a:t> возможность привлечения в учреждения внебюджетных финансовых средств;</a:t>
            </a:r>
          </a:p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r>
              <a:rPr lang="ru-RU" alt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</a:rPr>
              <a:t> заинтересованность родителей в качестве дошкольного образования;</a:t>
            </a:r>
          </a:p>
          <a:p>
            <a:pPr marL="228600" lvl="0" indent="-18288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r>
              <a:rPr lang="ru-RU" alt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</a:rPr>
              <a:t>активная позиция общественности</a:t>
            </a:r>
            <a:r>
              <a:rPr lang="ru-RU" alt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/>
              </a:rPr>
              <a:t> </a:t>
            </a:r>
            <a:r>
              <a:rPr lang="ru-RU" alt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</a:rPr>
              <a:t>и др.</a:t>
            </a:r>
            <a:endParaRPr lang="ru-RU" alt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9310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1081088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2060"/>
                </a:solidFill>
              </a:rPr>
              <a:t>Стандартизация системы дошкольного образования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5363" name="Номер слайда 10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8A29F39-4EA5-455C-AA8A-F2F694FE1430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687388" y="1522413"/>
            <a:ext cx="3609975" cy="1220787"/>
          </a:xfrm>
          <a:custGeom>
            <a:avLst/>
            <a:gdLst>
              <a:gd name="connsiteX0" fmla="*/ 0 w 3611111"/>
              <a:gd name="connsiteY0" fmla="*/ 122128 h 1221277"/>
              <a:gd name="connsiteX1" fmla="*/ 35771 w 3611111"/>
              <a:gd name="connsiteY1" fmla="*/ 35770 h 1221277"/>
              <a:gd name="connsiteX2" fmla="*/ 122129 w 3611111"/>
              <a:gd name="connsiteY2" fmla="*/ 0 h 1221277"/>
              <a:gd name="connsiteX3" fmla="*/ 3488983 w 3611111"/>
              <a:gd name="connsiteY3" fmla="*/ 0 h 1221277"/>
              <a:gd name="connsiteX4" fmla="*/ 3575341 w 3611111"/>
              <a:gd name="connsiteY4" fmla="*/ 35771 h 1221277"/>
              <a:gd name="connsiteX5" fmla="*/ 3611111 w 3611111"/>
              <a:gd name="connsiteY5" fmla="*/ 122129 h 1221277"/>
              <a:gd name="connsiteX6" fmla="*/ 3611111 w 3611111"/>
              <a:gd name="connsiteY6" fmla="*/ 1099149 h 1221277"/>
              <a:gd name="connsiteX7" fmla="*/ 3575341 w 3611111"/>
              <a:gd name="connsiteY7" fmla="*/ 1185507 h 1221277"/>
              <a:gd name="connsiteX8" fmla="*/ 3488983 w 3611111"/>
              <a:gd name="connsiteY8" fmla="*/ 1221277 h 1221277"/>
              <a:gd name="connsiteX9" fmla="*/ 122128 w 3611111"/>
              <a:gd name="connsiteY9" fmla="*/ 1221277 h 1221277"/>
              <a:gd name="connsiteX10" fmla="*/ 35770 w 3611111"/>
              <a:gd name="connsiteY10" fmla="*/ 1185506 h 1221277"/>
              <a:gd name="connsiteX11" fmla="*/ 0 w 3611111"/>
              <a:gd name="connsiteY11" fmla="*/ 1099148 h 1221277"/>
              <a:gd name="connsiteX12" fmla="*/ 0 w 3611111"/>
              <a:gd name="connsiteY12" fmla="*/ 122128 h 122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11111" h="1221277">
                <a:moveTo>
                  <a:pt x="0" y="122128"/>
                </a:moveTo>
                <a:cubicBezTo>
                  <a:pt x="0" y="89738"/>
                  <a:pt x="12867" y="58674"/>
                  <a:pt x="35771" y="35770"/>
                </a:cubicBezTo>
                <a:cubicBezTo>
                  <a:pt x="58674" y="12867"/>
                  <a:pt x="89738" y="0"/>
                  <a:pt x="122129" y="0"/>
                </a:cubicBezTo>
                <a:lnTo>
                  <a:pt x="3488983" y="0"/>
                </a:lnTo>
                <a:cubicBezTo>
                  <a:pt x="3521373" y="0"/>
                  <a:pt x="3552437" y="12867"/>
                  <a:pt x="3575341" y="35771"/>
                </a:cubicBezTo>
                <a:cubicBezTo>
                  <a:pt x="3598244" y="58674"/>
                  <a:pt x="3611111" y="89738"/>
                  <a:pt x="3611111" y="122129"/>
                </a:cubicBezTo>
                <a:lnTo>
                  <a:pt x="3611111" y="1099149"/>
                </a:lnTo>
                <a:cubicBezTo>
                  <a:pt x="3611111" y="1131539"/>
                  <a:pt x="3598244" y="1162603"/>
                  <a:pt x="3575341" y="1185507"/>
                </a:cubicBezTo>
                <a:cubicBezTo>
                  <a:pt x="3552438" y="1208410"/>
                  <a:pt x="3521374" y="1221277"/>
                  <a:pt x="3488983" y="1221277"/>
                </a:cubicBezTo>
                <a:lnTo>
                  <a:pt x="122128" y="1221277"/>
                </a:lnTo>
                <a:cubicBezTo>
                  <a:pt x="89738" y="1221277"/>
                  <a:pt x="58674" y="1208410"/>
                  <a:pt x="35770" y="1185506"/>
                </a:cubicBezTo>
                <a:cubicBezTo>
                  <a:pt x="12867" y="1162603"/>
                  <a:pt x="0" y="1131539"/>
                  <a:pt x="0" y="1099148"/>
                </a:cubicBezTo>
                <a:lnTo>
                  <a:pt x="0" y="122128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73870" tIns="61170" rIns="73870" bIns="61170" spcCol="1270" anchor="ctr"/>
          <a:lstStyle/>
          <a:p>
            <a:pPr algn="ctr" defTabSz="88900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Федеральный государственный</a:t>
            </a:r>
          </a:p>
          <a:p>
            <a:pPr algn="ctr" defTabSz="88900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образовательный </a:t>
            </a:r>
          </a:p>
          <a:p>
            <a:pPr algn="ctr" defTabSz="88900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Стандарт (ФГОС)</a:t>
            </a:r>
          </a:p>
        </p:txBody>
      </p:sp>
      <p:sp>
        <p:nvSpPr>
          <p:cNvPr id="14" name="Полилиния 13"/>
          <p:cNvSpPr/>
          <p:nvPr/>
        </p:nvSpPr>
        <p:spPr>
          <a:xfrm>
            <a:off x="1047750" y="2743200"/>
            <a:ext cx="361950" cy="71278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713207"/>
                </a:lnTo>
                <a:lnTo>
                  <a:pt x="361111" y="713207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Полилиния 14"/>
          <p:cNvSpPr/>
          <p:nvPr/>
        </p:nvSpPr>
        <p:spPr>
          <a:xfrm>
            <a:off x="1408961" y="2980664"/>
            <a:ext cx="2888888" cy="950943"/>
          </a:xfrm>
          <a:custGeom>
            <a:avLst/>
            <a:gdLst>
              <a:gd name="connsiteX0" fmla="*/ 0 w 2888888"/>
              <a:gd name="connsiteY0" fmla="*/ 95094 h 950943"/>
              <a:gd name="connsiteX1" fmla="*/ 27852 w 2888888"/>
              <a:gd name="connsiteY1" fmla="*/ 27852 h 950943"/>
              <a:gd name="connsiteX2" fmla="*/ 95094 w 2888888"/>
              <a:gd name="connsiteY2" fmla="*/ 0 h 950943"/>
              <a:gd name="connsiteX3" fmla="*/ 2793794 w 2888888"/>
              <a:gd name="connsiteY3" fmla="*/ 0 h 950943"/>
              <a:gd name="connsiteX4" fmla="*/ 2861036 w 2888888"/>
              <a:gd name="connsiteY4" fmla="*/ 27852 h 950943"/>
              <a:gd name="connsiteX5" fmla="*/ 2888888 w 2888888"/>
              <a:gd name="connsiteY5" fmla="*/ 95094 h 950943"/>
              <a:gd name="connsiteX6" fmla="*/ 2888888 w 2888888"/>
              <a:gd name="connsiteY6" fmla="*/ 855849 h 950943"/>
              <a:gd name="connsiteX7" fmla="*/ 2861036 w 2888888"/>
              <a:gd name="connsiteY7" fmla="*/ 923091 h 950943"/>
              <a:gd name="connsiteX8" fmla="*/ 2793794 w 2888888"/>
              <a:gd name="connsiteY8" fmla="*/ 950943 h 950943"/>
              <a:gd name="connsiteX9" fmla="*/ 95094 w 2888888"/>
              <a:gd name="connsiteY9" fmla="*/ 950943 h 950943"/>
              <a:gd name="connsiteX10" fmla="*/ 27852 w 2888888"/>
              <a:gd name="connsiteY10" fmla="*/ 923091 h 950943"/>
              <a:gd name="connsiteX11" fmla="*/ 0 w 2888888"/>
              <a:gd name="connsiteY11" fmla="*/ 855849 h 950943"/>
              <a:gd name="connsiteX12" fmla="*/ 0 w 2888888"/>
              <a:gd name="connsiteY12" fmla="*/ 95094 h 950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88888" h="950943">
                <a:moveTo>
                  <a:pt x="0" y="95094"/>
                </a:moveTo>
                <a:cubicBezTo>
                  <a:pt x="0" y="69873"/>
                  <a:pt x="10019" y="45686"/>
                  <a:pt x="27852" y="27852"/>
                </a:cubicBezTo>
                <a:cubicBezTo>
                  <a:pt x="45686" y="10018"/>
                  <a:pt x="69873" y="0"/>
                  <a:pt x="95094" y="0"/>
                </a:cubicBezTo>
                <a:lnTo>
                  <a:pt x="2793794" y="0"/>
                </a:lnTo>
                <a:cubicBezTo>
                  <a:pt x="2819015" y="0"/>
                  <a:pt x="2843202" y="10019"/>
                  <a:pt x="2861036" y="27852"/>
                </a:cubicBezTo>
                <a:cubicBezTo>
                  <a:pt x="2878870" y="45686"/>
                  <a:pt x="2888888" y="69873"/>
                  <a:pt x="2888888" y="95094"/>
                </a:cubicBezTo>
                <a:lnTo>
                  <a:pt x="2888888" y="855849"/>
                </a:lnTo>
                <a:cubicBezTo>
                  <a:pt x="2888888" y="881070"/>
                  <a:pt x="2878869" y="905257"/>
                  <a:pt x="2861036" y="923091"/>
                </a:cubicBezTo>
                <a:cubicBezTo>
                  <a:pt x="2843202" y="940925"/>
                  <a:pt x="2819015" y="950943"/>
                  <a:pt x="2793794" y="950943"/>
                </a:cubicBezTo>
                <a:lnTo>
                  <a:pt x="95094" y="950943"/>
                </a:lnTo>
                <a:cubicBezTo>
                  <a:pt x="69873" y="950943"/>
                  <a:pt x="45686" y="940924"/>
                  <a:pt x="27852" y="923091"/>
                </a:cubicBezTo>
                <a:cubicBezTo>
                  <a:pt x="10018" y="905257"/>
                  <a:pt x="0" y="881070"/>
                  <a:pt x="0" y="855849"/>
                </a:cubicBezTo>
                <a:lnTo>
                  <a:pt x="0" y="95094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67857" tIns="54522" rIns="67857" bIns="54522" spcCol="1270" anchor="ctr"/>
          <a:lstStyle/>
          <a:p>
            <a:pPr algn="ctr" defTabSz="9334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100" dirty="0">
                <a:latin typeface="Arial" pitchFamily="34" charset="0"/>
                <a:cs typeface="Arial" pitchFamily="34" charset="0"/>
              </a:rPr>
              <a:t>Требования </a:t>
            </a:r>
            <a:br>
              <a:rPr lang="ru-RU" sz="2100" dirty="0">
                <a:latin typeface="Arial" pitchFamily="34" charset="0"/>
                <a:cs typeface="Arial" pitchFamily="34" charset="0"/>
              </a:rPr>
            </a:br>
            <a:r>
              <a:rPr lang="ru-RU" sz="2100" dirty="0">
                <a:latin typeface="Arial" pitchFamily="34" charset="0"/>
                <a:cs typeface="Arial" pitchFamily="34" charset="0"/>
              </a:rPr>
              <a:t>к</a:t>
            </a:r>
            <a:r>
              <a:rPr lang="ru-RU" sz="2100" b="1" dirty="0">
                <a:latin typeface="Arial" pitchFamily="34" charset="0"/>
                <a:cs typeface="Arial" pitchFamily="34" charset="0"/>
              </a:rPr>
              <a:t> структуре</a:t>
            </a:r>
            <a:r>
              <a:rPr lang="ru-RU" sz="2100" dirty="0">
                <a:latin typeface="Arial" pitchFamily="34" charset="0"/>
                <a:cs typeface="Arial" pitchFamily="34" charset="0"/>
              </a:rPr>
              <a:t> ООП</a:t>
            </a:r>
          </a:p>
        </p:txBody>
      </p:sp>
      <p:sp>
        <p:nvSpPr>
          <p:cNvPr id="16" name="Полилиния 15"/>
          <p:cNvSpPr/>
          <p:nvPr/>
        </p:nvSpPr>
        <p:spPr>
          <a:xfrm>
            <a:off x="1047750" y="2743200"/>
            <a:ext cx="361950" cy="190182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901886"/>
                </a:lnTo>
                <a:lnTo>
                  <a:pt x="361111" y="1901886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Полилиния 16"/>
          <p:cNvSpPr/>
          <p:nvPr/>
        </p:nvSpPr>
        <p:spPr>
          <a:xfrm>
            <a:off x="1408961" y="4169342"/>
            <a:ext cx="2888888" cy="950943"/>
          </a:xfrm>
          <a:custGeom>
            <a:avLst/>
            <a:gdLst>
              <a:gd name="connsiteX0" fmla="*/ 0 w 2888888"/>
              <a:gd name="connsiteY0" fmla="*/ 95094 h 950943"/>
              <a:gd name="connsiteX1" fmla="*/ 27852 w 2888888"/>
              <a:gd name="connsiteY1" fmla="*/ 27852 h 950943"/>
              <a:gd name="connsiteX2" fmla="*/ 95094 w 2888888"/>
              <a:gd name="connsiteY2" fmla="*/ 0 h 950943"/>
              <a:gd name="connsiteX3" fmla="*/ 2793794 w 2888888"/>
              <a:gd name="connsiteY3" fmla="*/ 0 h 950943"/>
              <a:gd name="connsiteX4" fmla="*/ 2861036 w 2888888"/>
              <a:gd name="connsiteY4" fmla="*/ 27852 h 950943"/>
              <a:gd name="connsiteX5" fmla="*/ 2888888 w 2888888"/>
              <a:gd name="connsiteY5" fmla="*/ 95094 h 950943"/>
              <a:gd name="connsiteX6" fmla="*/ 2888888 w 2888888"/>
              <a:gd name="connsiteY6" fmla="*/ 855849 h 950943"/>
              <a:gd name="connsiteX7" fmla="*/ 2861036 w 2888888"/>
              <a:gd name="connsiteY7" fmla="*/ 923091 h 950943"/>
              <a:gd name="connsiteX8" fmla="*/ 2793794 w 2888888"/>
              <a:gd name="connsiteY8" fmla="*/ 950943 h 950943"/>
              <a:gd name="connsiteX9" fmla="*/ 95094 w 2888888"/>
              <a:gd name="connsiteY9" fmla="*/ 950943 h 950943"/>
              <a:gd name="connsiteX10" fmla="*/ 27852 w 2888888"/>
              <a:gd name="connsiteY10" fmla="*/ 923091 h 950943"/>
              <a:gd name="connsiteX11" fmla="*/ 0 w 2888888"/>
              <a:gd name="connsiteY11" fmla="*/ 855849 h 950943"/>
              <a:gd name="connsiteX12" fmla="*/ 0 w 2888888"/>
              <a:gd name="connsiteY12" fmla="*/ 95094 h 950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88888" h="950943">
                <a:moveTo>
                  <a:pt x="0" y="95094"/>
                </a:moveTo>
                <a:cubicBezTo>
                  <a:pt x="0" y="69873"/>
                  <a:pt x="10019" y="45686"/>
                  <a:pt x="27852" y="27852"/>
                </a:cubicBezTo>
                <a:cubicBezTo>
                  <a:pt x="45686" y="10018"/>
                  <a:pt x="69873" y="0"/>
                  <a:pt x="95094" y="0"/>
                </a:cubicBezTo>
                <a:lnTo>
                  <a:pt x="2793794" y="0"/>
                </a:lnTo>
                <a:cubicBezTo>
                  <a:pt x="2819015" y="0"/>
                  <a:pt x="2843202" y="10019"/>
                  <a:pt x="2861036" y="27852"/>
                </a:cubicBezTo>
                <a:cubicBezTo>
                  <a:pt x="2878870" y="45686"/>
                  <a:pt x="2888888" y="69873"/>
                  <a:pt x="2888888" y="95094"/>
                </a:cubicBezTo>
                <a:lnTo>
                  <a:pt x="2888888" y="855849"/>
                </a:lnTo>
                <a:cubicBezTo>
                  <a:pt x="2888888" y="881070"/>
                  <a:pt x="2878869" y="905257"/>
                  <a:pt x="2861036" y="923091"/>
                </a:cubicBezTo>
                <a:cubicBezTo>
                  <a:pt x="2843202" y="940925"/>
                  <a:pt x="2819015" y="950943"/>
                  <a:pt x="2793794" y="950943"/>
                </a:cubicBezTo>
                <a:lnTo>
                  <a:pt x="95094" y="950943"/>
                </a:lnTo>
                <a:cubicBezTo>
                  <a:pt x="69873" y="950943"/>
                  <a:pt x="45686" y="940924"/>
                  <a:pt x="27852" y="923091"/>
                </a:cubicBezTo>
                <a:cubicBezTo>
                  <a:pt x="10018" y="905257"/>
                  <a:pt x="0" y="881070"/>
                  <a:pt x="0" y="855849"/>
                </a:cubicBezTo>
                <a:lnTo>
                  <a:pt x="0" y="95094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67857" tIns="54522" rIns="67857" bIns="54522" spcCol="1270" anchor="ctr"/>
          <a:lstStyle/>
          <a:p>
            <a:pPr algn="ctr" defTabSz="9334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100" dirty="0">
                <a:latin typeface="Arial" pitchFamily="34" charset="0"/>
                <a:cs typeface="Arial" pitchFamily="34" charset="0"/>
              </a:rPr>
              <a:t>Требования</a:t>
            </a:r>
            <a:br>
              <a:rPr lang="ru-RU" sz="2100" dirty="0">
                <a:latin typeface="Arial" pitchFamily="34" charset="0"/>
                <a:cs typeface="Arial" pitchFamily="34" charset="0"/>
              </a:rPr>
            </a:br>
            <a:r>
              <a:rPr lang="ru-RU" sz="2100" dirty="0">
                <a:latin typeface="Arial" pitchFamily="34" charset="0"/>
                <a:cs typeface="Arial" pitchFamily="34" charset="0"/>
              </a:rPr>
              <a:t>к</a:t>
            </a:r>
            <a:r>
              <a:rPr lang="ru-RU" sz="2100" b="1" dirty="0">
                <a:latin typeface="Arial" pitchFamily="34" charset="0"/>
                <a:cs typeface="Arial" pitchFamily="34" charset="0"/>
              </a:rPr>
              <a:t> условиям</a:t>
            </a:r>
            <a:r>
              <a:rPr lang="ru-RU" sz="2100" dirty="0">
                <a:latin typeface="Arial" pitchFamily="34" charset="0"/>
                <a:cs typeface="Arial" pitchFamily="34" charset="0"/>
              </a:rPr>
              <a:t> реализации ООП</a:t>
            </a:r>
          </a:p>
        </p:txBody>
      </p:sp>
      <p:sp>
        <p:nvSpPr>
          <p:cNvPr id="18" name="Полилиния 17"/>
          <p:cNvSpPr/>
          <p:nvPr/>
        </p:nvSpPr>
        <p:spPr>
          <a:xfrm>
            <a:off x="1047750" y="2743200"/>
            <a:ext cx="361950" cy="309086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090564"/>
                </a:lnTo>
                <a:lnTo>
                  <a:pt x="361111" y="3090564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Полилиния 18"/>
          <p:cNvSpPr/>
          <p:nvPr/>
        </p:nvSpPr>
        <p:spPr>
          <a:xfrm>
            <a:off x="1408961" y="5358021"/>
            <a:ext cx="2888888" cy="950943"/>
          </a:xfrm>
          <a:custGeom>
            <a:avLst/>
            <a:gdLst>
              <a:gd name="connsiteX0" fmla="*/ 0 w 2888888"/>
              <a:gd name="connsiteY0" fmla="*/ 95094 h 950943"/>
              <a:gd name="connsiteX1" fmla="*/ 27852 w 2888888"/>
              <a:gd name="connsiteY1" fmla="*/ 27852 h 950943"/>
              <a:gd name="connsiteX2" fmla="*/ 95094 w 2888888"/>
              <a:gd name="connsiteY2" fmla="*/ 0 h 950943"/>
              <a:gd name="connsiteX3" fmla="*/ 2793794 w 2888888"/>
              <a:gd name="connsiteY3" fmla="*/ 0 h 950943"/>
              <a:gd name="connsiteX4" fmla="*/ 2861036 w 2888888"/>
              <a:gd name="connsiteY4" fmla="*/ 27852 h 950943"/>
              <a:gd name="connsiteX5" fmla="*/ 2888888 w 2888888"/>
              <a:gd name="connsiteY5" fmla="*/ 95094 h 950943"/>
              <a:gd name="connsiteX6" fmla="*/ 2888888 w 2888888"/>
              <a:gd name="connsiteY6" fmla="*/ 855849 h 950943"/>
              <a:gd name="connsiteX7" fmla="*/ 2861036 w 2888888"/>
              <a:gd name="connsiteY7" fmla="*/ 923091 h 950943"/>
              <a:gd name="connsiteX8" fmla="*/ 2793794 w 2888888"/>
              <a:gd name="connsiteY8" fmla="*/ 950943 h 950943"/>
              <a:gd name="connsiteX9" fmla="*/ 95094 w 2888888"/>
              <a:gd name="connsiteY9" fmla="*/ 950943 h 950943"/>
              <a:gd name="connsiteX10" fmla="*/ 27852 w 2888888"/>
              <a:gd name="connsiteY10" fmla="*/ 923091 h 950943"/>
              <a:gd name="connsiteX11" fmla="*/ 0 w 2888888"/>
              <a:gd name="connsiteY11" fmla="*/ 855849 h 950943"/>
              <a:gd name="connsiteX12" fmla="*/ 0 w 2888888"/>
              <a:gd name="connsiteY12" fmla="*/ 95094 h 950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88888" h="950943">
                <a:moveTo>
                  <a:pt x="0" y="95094"/>
                </a:moveTo>
                <a:cubicBezTo>
                  <a:pt x="0" y="69873"/>
                  <a:pt x="10019" y="45686"/>
                  <a:pt x="27852" y="27852"/>
                </a:cubicBezTo>
                <a:cubicBezTo>
                  <a:pt x="45686" y="10018"/>
                  <a:pt x="69873" y="0"/>
                  <a:pt x="95094" y="0"/>
                </a:cubicBezTo>
                <a:lnTo>
                  <a:pt x="2793794" y="0"/>
                </a:lnTo>
                <a:cubicBezTo>
                  <a:pt x="2819015" y="0"/>
                  <a:pt x="2843202" y="10019"/>
                  <a:pt x="2861036" y="27852"/>
                </a:cubicBezTo>
                <a:cubicBezTo>
                  <a:pt x="2878870" y="45686"/>
                  <a:pt x="2888888" y="69873"/>
                  <a:pt x="2888888" y="95094"/>
                </a:cubicBezTo>
                <a:lnTo>
                  <a:pt x="2888888" y="855849"/>
                </a:lnTo>
                <a:cubicBezTo>
                  <a:pt x="2888888" y="881070"/>
                  <a:pt x="2878869" y="905257"/>
                  <a:pt x="2861036" y="923091"/>
                </a:cubicBezTo>
                <a:cubicBezTo>
                  <a:pt x="2843202" y="940925"/>
                  <a:pt x="2819015" y="950943"/>
                  <a:pt x="2793794" y="950943"/>
                </a:cubicBezTo>
                <a:lnTo>
                  <a:pt x="95094" y="950943"/>
                </a:lnTo>
                <a:cubicBezTo>
                  <a:pt x="69873" y="950943"/>
                  <a:pt x="45686" y="940924"/>
                  <a:pt x="27852" y="923091"/>
                </a:cubicBezTo>
                <a:cubicBezTo>
                  <a:pt x="10018" y="905257"/>
                  <a:pt x="0" y="881070"/>
                  <a:pt x="0" y="855849"/>
                </a:cubicBezTo>
                <a:lnTo>
                  <a:pt x="0" y="95094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67857" tIns="54522" rIns="67857" bIns="54522" spcCol="1270" anchor="ctr"/>
          <a:lstStyle/>
          <a:p>
            <a:pPr algn="ctr" defTabSz="9334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100" dirty="0">
                <a:latin typeface="Arial" pitchFamily="34" charset="0"/>
                <a:cs typeface="Arial" pitchFamily="34" charset="0"/>
              </a:rPr>
              <a:t>Требования</a:t>
            </a:r>
            <a:br>
              <a:rPr lang="ru-RU" sz="2100" dirty="0">
                <a:latin typeface="Arial" pitchFamily="34" charset="0"/>
                <a:cs typeface="Arial" pitchFamily="34" charset="0"/>
              </a:rPr>
            </a:br>
            <a:r>
              <a:rPr lang="ru-RU" sz="2100" dirty="0">
                <a:latin typeface="Arial" pitchFamily="34" charset="0"/>
                <a:cs typeface="Arial" pitchFamily="34" charset="0"/>
              </a:rPr>
              <a:t>к </a:t>
            </a:r>
            <a:r>
              <a:rPr lang="ru-RU" sz="2100" b="1" dirty="0">
                <a:latin typeface="Arial" pitchFamily="34" charset="0"/>
                <a:cs typeface="Arial" pitchFamily="34" charset="0"/>
              </a:rPr>
              <a:t>результатам</a:t>
            </a:r>
            <a:r>
              <a:rPr lang="ru-RU" sz="2100" dirty="0">
                <a:latin typeface="Arial" pitchFamily="34" charset="0"/>
                <a:cs typeface="Arial" pitchFamily="34" charset="0"/>
              </a:rPr>
              <a:t> освоения ООП</a:t>
            </a:r>
          </a:p>
        </p:txBody>
      </p:sp>
      <p:grpSp>
        <p:nvGrpSpPr>
          <p:cNvPr id="3" name="Группа 26"/>
          <p:cNvGrpSpPr>
            <a:grpSpLocks/>
          </p:cNvGrpSpPr>
          <p:nvPr/>
        </p:nvGrpSpPr>
        <p:grpSpPr bwMode="auto">
          <a:xfrm>
            <a:off x="4773613" y="1522413"/>
            <a:ext cx="3621087" cy="4786312"/>
            <a:chOff x="4773322" y="1521651"/>
            <a:chExt cx="3621152" cy="4787668"/>
          </a:xfrm>
        </p:grpSpPr>
        <p:sp>
          <p:nvSpPr>
            <p:cNvPr id="20" name="Полилиния 19"/>
            <p:cNvSpPr/>
            <p:nvPr/>
          </p:nvSpPr>
          <p:spPr>
            <a:xfrm>
              <a:off x="4773322" y="1521651"/>
              <a:ext cx="3611627" cy="1221133"/>
            </a:xfrm>
            <a:custGeom>
              <a:avLst/>
              <a:gdLst>
                <a:gd name="connsiteX0" fmla="*/ 0 w 3611111"/>
                <a:gd name="connsiteY0" fmla="*/ 122128 h 1221277"/>
                <a:gd name="connsiteX1" fmla="*/ 35771 w 3611111"/>
                <a:gd name="connsiteY1" fmla="*/ 35770 h 1221277"/>
                <a:gd name="connsiteX2" fmla="*/ 122129 w 3611111"/>
                <a:gd name="connsiteY2" fmla="*/ 0 h 1221277"/>
                <a:gd name="connsiteX3" fmla="*/ 3488983 w 3611111"/>
                <a:gd name="connsiteY3" fmla="*/ 0 h 1221277"/>
                <a:gd name="connsiteX4" fmla="*/ 3575341 w 3611111"/>
                <a:gd name="connsiteY4" fmla="*/ 35771 h 1221277"/>
                <a:gd name="connsiteX5" fmla="*/ 3611111 w 3611111"/>
                <a:gd name="connsiteY5" fmla="*/ 122129 h 1221277"/>
                <a:gd name="connsiteX6" fmla="*/ 3611111 w 3611111"/>
                <a:gd name="connsiteY6" fmla="*/ 1099149 h 1221277"/>
                <a:gd name="connsiteX7" fmla="*/ 3575341 w 3611111"/>
                <a:gd name="connsiteY7" fmla="*/ 1185507 h 1221277"/>
                <a:gd name="connsiteX8" fmla="*/ 3488983 w 3611111"/>
                <a:gd name="connsiteY8" fmla="*/ 1221277 h 1221277"/>
                <a:gd name="connsiteX9" fmla="*/ 122128 w 3611111"/>
                <a:gd name="connsiteY9" fmla="*/ 1221277 h 1221277"/>
                <a:gd name="connsiteX10" fmla="*/ 35770 w 3611111"/>
                <a:gd name="connsiteY10" fmla="*/ 1185506 h 1221277"/>
                <a:gd name="connsiteX11" fmla="*/ 0 w 3611111"/>
                <a:gd name="connsiteY11" fmla="*/ 1099148 h 1221277"/>
                <a:gd name="connsiteX12" fmla="*/ 0 w 3611111"/>
                <a:gd name="connsiteY12" fmla="*/ 122128 h 1221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11111" h="1221277">
                  <a:moveTo>
                    <a:pt x="0" y="122128"/>
                  </a:moveTo>
                  <a:cubicBezTo>
                    <a:pt x="0" y="89738"/>
                    <a:pt x="12867" y="58674"/>
                    <a:pt x="35771" y="35770"/>
                  </a:cubicBezTo>
                  <a:cubicBezTo>
                    <a:pt x="58674" y="12867"/>
                    <a:pt x="89738" y="0"/>
                    <a:pt x="122129" y="0"/>
                  </a:cubicBezTo>
                  <a:lnTo>
                    <a:pt x="3488983" y="0"/>
                  </a:lnTo>
                  <a:cubicBezTo>
                    <a:pt x="3521373" y="0"/>
                    <a:pt x="3552437" y="12867"/>
                    <a:pt x="3575341" y="35771"/>
                  </a:cubicBezTo>
                  <a:cubicBezTo>
                    <a:pt x="3598244" y="58674"/>
                    <a:pt x="3611111" y="89738"/>
                    <a:pt x="3611111" y="122129"/>
                  </a:cubicBezTo>
                  <a:lnTo>
                    <a:pt x="3611111" y="1099149"/>
                  </a:lnTo>
                  <a:cubicBezTo>
                    <a:pt x="3611111" y="1131539"/>
                    <a:pt x="3598244" y="1162603"/>
                    <a:pt x="3575341" y="1185507"/>
                  </a:cubicBezTo>
                  <a:cubicBezTo>
                    <a:pt x="3552438" y="1208410"/>
                    <a:pt x="3521374" y="1221277"/>
                    <a:pt x="3488983" y="1221277"/>
                  </a:cubicBezTo>
                  <a:lnTo>
                    <a:pt x="122128" y="1221277"/>
                  </a:lnTo>
                  <a:cubicBezTo>
                    <a:pt x="89738" y="1221277"/>
                    <a:pt x="58674" y="1208410"/>
                    <a:pt x="35770" y="1185506"/>
                  </a:cubicBezTo>
                  <a:cubicBezTo>
                    <a:pt x="12867" y="1162603"/>
                    <a:pt x="0" y="1131539"/>
                    <a:pt x="0" y="1099148"/>
                  </a:cubicBezTo>
                  <a:lnTo>
                    <a:pt x="0" y="122128"/>
                  </a:ln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73870" tIns="61170" rIns="73870" bIns="6117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Федеральные </a:t>
              </a:r>
            </a:p>
            <a:p>
              <a:pPr algn="ctr" defTabSz="889000" fontAlgn="auto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государственные</a:t>
              </a:r>
            </a:p>
            <a:p>
              <a:pPr algn="ctr" defTabSz="889000" fontAlgn="auto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 требования (ФГТ)</a:t>
              </a:r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5133690" y="2742784"/>
              <a:ext cx="361956" cy="71299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713207"/>
                  </a:lnTo>
                  <a:lnTo>
                    <a:pt x="361111" y="713207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Полилиния 21"/>
            <p:cNvSpPr/>
            <p:nvPr/>
          </p:nvSpPr>
          <p:spPr>
            <a:xfrm>
              <a:off x="5495544" y="2980664"/>
              <a:ext cx="2888888" cy="950943"/>
            </a:xfrm>
            <a:custGeom>
              <a:avLst/>
              <a:gdLst>
                <a:gd name="connsiteX0" fmla="*/ 0 w 2888888"/>
                <a:gd name="connsiteY0" fmla="*/ 95094 h 950943"/>
                <a:gd name="connsiteX1" fmla="*/ 27852 w 2888888"/>
                <a:gd name="connsiteY1" fmla="*/ 27852 h 950943"/>
                <a:gd name="connsiteX2" fmla="*/ 95094 w 2888888"/>
                <a:gd name="connsiteY2" fmla="*/ 0 h 950943"/>
                <a:gd name="connsiteX3" fmla="*/ 2793794 w 2888888"/>
                <a:gd name="connsiteY3" fmla="*/ 0 h 950943"/>
                <a:gd name="connsiteX4" fmla="*/ 2861036 w 2888888"/>
                <a:gd name="connsiteY4" fmla="*/ 27852 h 950943"/>
                <a:gd name="connsiteX5" fmla="*/ 2888888 w 2888888"/>
                <a:gd name="connsiteY5" fmla="*/ 95094 h 950943"/>
                <a:gd name="connsiteX6" fmla="*/ 2888888 w 2888888"/>
                <a:gd name="connsiteY6" fmla="*/ 855849 h 950943"/>
                <a:gd name="connsiteX7" fmla="*/ 2861036 w 2888888"/>
                <a:gd name="connsiteY7" fmla="*/ 923091 h 950943"/>
                <a:gd name="connsiteX8" fmla="*/ 2793794 w 2888888"/>
                <a:gd name="connsiteY8" fmla="*/ 950943 h 950943"/>
                <a:gd name="connsiteX9" fmla="*/ 95094 w 2888888"/>
                <a:gd name="connsiteY9" fmla="*/ 950943 h 950943"/>
                <a:gd name="connsiteX10" fmla="*/ 27852 w 2888888"/>
                <a:gd name="connsiteY10" fmla="*/ 923091 h 950943"/>
                <a:gd name="connsiteX11" fmla="*/ 0 w 2888888"/>
                <a:gd name="connsiteY11" fmla="*/ 855849 h 950943"/>
                <a:gd name="connsiteX12" fmla="*/ 0 w 2888888"/>
                <a:gd name="connsiteY12" fmla="*/ 95094 h 95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888" h="950943">
                  <a:moveTo>
                    <a:pt x="0" y="95094"/>
                  </a:moveTo>
                  <a:cubicBezTo>
                    <a:pt x="0" y="69873"/>
                    <a:pt x="10019" y="45686"/>
                    <a:pt x="27852" y="27852"/>
                  </a:cubicBezTo>
                  <a:cubicBezTo>
                    <a:pt x="45686" y="10018"/>
                    <a:pt x="69873" y="0"/>
                    <a:pt x="95094" y="0"/>
                  </a:cubicBezTo>
                  <a:lnTo>
                    <a:pt x="2793794" y="0"/>
                  </a:lnTo>
                  <a:cubicBezTo>
                    <a:pt x="2819015" y="0"/>
                    <a:pt x="2843202" y="10019"/>
                    <a:pt x="2861036" y="27852"/>
                  </a:cubicBezTo>
                  <a:cubicBezTo>
                    <a:pt x="2878870" y="45686"/>
                    <a:pt x="2888888" y="69873"/>
                    <a:pt x="2888888" y="95094"/>
                  </a:cubicBezTo>
                  <a:lnTo>
                    <a:pt x="2888888" y="855849"/>
                  </a:lnTo>
                  <a:cubicBezTo>
                    <a:pt x="2888888" y="881070"/>
                    <a:pt x="2878869" y="905257"/>
                    <a:pt x="2861036" y="923091"/>
                  </a:cubicBezTo>
                  <a:cubicBezTo>
                    <a:pt x="2843202" y="940925"/>
                    <a:pt x="2819015" y="950943"/>
                    <a:pt x="2793794" y="950943"/>
                  </a:cubicBezTo>
                  <a:lnTo>
                    <a:pt x="95094" y="950943"/>
                  </a:lnTo>
                  <a:cubicBezTo>
                    <a:pt x="69873" y="950943"/>
                    <a:pt x="45686" y="940924"/>
                    <a:pt x="27852" y="923091"/>
                  </a:cubicBezTo>
                  <a:cubicBezTo>
                    <a:pt x="10018" y="905257"/>
                    <a:pt x="0" y="881070"/>
                    <a:pt x="0" y="855849"/>
                  </a:cubicBezTo>
                  <a:lnTo>
                    <a:pt x="0" y="95094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7857" tIns="54522" rIns="67857" bIns="54522" spcCol="1270" anchor="ctr"/>
            <a:lstStyle/>
            <a:p>
              <a:pPr algn="ctr" defTabSz="9334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100" dirty="0">
                  <a:latin typeface="Arial" pitchFamily="34" charset="0"/>
                  <a:cs typeface="Arial" pitchFamily="34" charset="0"/>
                </a:rPr>
                <a:t>Требования</a:t>
              </a:r>
              <a:br>
                <a:rPr lang="ru-RU" sz="2100" dirty="0">
                  <a:latin typeface="Arial" pitchFamily="34" charset="0"/>
                  <a:cs typeface="Arial" pitchFamily="34" charset="0"/>
                </a:rPr>
              </a:br>
              <a:r>
                <a:rPr lang="ru-RU" sz="2100" dirty="0">
                  <a:latin typeface="Arial" pitchFamily="34" charset="0"/>
                  <a:cs typeface="Arial" pitchFamily="34" charset="0"/>
                </a:rPr>
                <a:t>к </a:t>
              </a:r>
              <a:r>
                <a:rPr lang="ru-RU" sz="2100" b="1" dirty="0">
                  <a:latin typeface="Arial" pitchFamily="34" charset="0"/>
                  <a:cs typeface="Arial" pitchFamily="34" charset="0"/>
                </a:rPr>
                <a:t>структуре</a:t>
              </a:r>
              <a:r>
                <a:rPr lang="ru-RU" sz="2100" dirty="0">
                  <a:latin typeface="Arial" pitchFamily="34" charset="0"/>
                  <a:cs typeface="Arial" pitchFamily="34" charset="0"/>
                </a:rPr>
                <a:t> ООП</a:t>
              </a:r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5133690" y="2742784"/>
              <a:ext cx="361956" cy="190236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901886"/>
                  </a:lnTo>
                  <a:lnTo>
                    <a:pt x="361111" y="1901886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Полилиния 23"/>
            <p:cNvSpPr/>
            <p:nvPr/>
          </p:nvSpPr>
          <p:spPr>
            <a:xfrm>
              <a:off x="5495544" y="4169342"/>
              <a:ext cx="2888888" cy="950943"/>
            </a:xfrm>
            <a:custGeom>
              <a:avLst/>
              <a:gdLst>
                <a:gd name="connsiteX0" fmla="*/ 0 w 2888888"/>
                <a:gd name="connsiteY0" fmla="*/ 95094 h 950943"/>
                <a:gd name="connsiteX1" fmla="*/ 27852 w 2888888"/>
                <a:gd name="connsiteY1" fmla="*/ 27852 h 950943"/>
                <a:gd name="connsiteX2" fmla="*/ 95094 w 2888888"/>
                <a:gd name="connsiteY2" fmla="*/ 0 h 950943"/>
                <a:gd name="connsiteX3" fmla="*/ 2793794 w 2888888"/>
                <a:gd name="connsiteY3" fmla="*/ 0 h 950943"/>
                <a:gd name="connsiteX4" fmla="*/ 2861036 w 2888888"/>
                <a:gd name="connsiteY4" fmla="*/ 27852 h 950943"/>
                <a:gd name="connsiteX5" fmla="*/ 2888888 w 2888888"/>
                <a:gd name="connsiteY5" fmla="*/ 95094 h 950943"/>
                <a:gd name="connsiteX6" fmla="*/ 2888888 w 2888888"/>
                <a:gd name="connsiteY6" fmla="*/ 855849 h 950943"/>
                <a:gd name="connsiteX7" fmla="*/ 2861036 w 2888888"/>
                <a:gd name="connsiteY7" fmla="*/ 923091 h 950943"/>
                <a:gd name="connsiteX8" fmla="*/ 2793794 w 2888888"/>
                <a:gd name="connsiteY8" fmla="*/ 950943 h 950943"/>
                <a:gd name="connsiteX9" fmla="*/ 95094 w 2888888"/>
                <a:gd name="connsiteY9" fmla="*/ 950943 h 950943"/>
                <a:gd name="connsiteX10" fmla="*/ 27852 w 2888888"/>
                <a:gd name="connsiteY10" fmla="*/ 923091 h 950943"/>
                <a:gd name="connsiteX11" fmla="*/ 0 w 2888888"/>
                <a:gd name="connsiteY11" fmla="*/ 855849 h 950943"/>
                <a:gd name="connsiteX12" fmla="*/ 0 w 2888888"/>
                <a:gd name="connsiteY12" fmla="*/ 95094 h 95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888" h="950943">
                  <a:moveTo>
                    <a:pt x="0" y="95094"/>
                  </a:moveTo>
                  <a:cubicBezTo>
                    <a:pt x="0" y="69873"/>
                    <a:pt x="10019" y="45686"/>
                    <a:pt x="27852" y="27852"/>
                  </a:cubicBezTo>
                  <a:cubicBezTo>
                    <a:pt x="45686" y="10018"/>
                    <a:pt x="69873" y="0"/>
                    <a:pt x="95094" y="0"/>
                  </a:cubicBezTo>
                  <a:lnTo>
                    <a:pt x="2793794" y="0"/>
                  </a:lnTo>
                  <a:cubicBezTo>
                    <a:pt x="2819015" y="0"/>
                    <a:pt x="2843202" y="10019"/>
                    <a:pt x="2861036" y="27852"/>
                  </a:cubicBezTo>
                  <a:cubicBezTo>
                    <a:pt x="2878870" y="45686"/>
                    <a:pt x="2888888" y="69873"/>
                    <a:pt x="2888888" y="95094"/>
                  </a:cubicBezTo>
                  <a:lnTo>
                    <a:pt x="2888888" y="855849"/>
                  </a:lnTo>
                  <a:cubicBezTo>
                    <a:pt x="2888888" y="881070"/>
                    <a:pt x="2878869" y="905257"/>
                    <a:pt x="2861036" y="923091"/>
                  </a:cubicBezTo>
                  <a:cubicBezTo>
                    <a:pt x="2843202" y="940925"/>
                    <a:pt x="2819015" y="950943"/>
                    <a:pt x="2793794" y="950943"/>
                  </a:cubicBezTo>
                  <a:lnTo>
                    <a:pt x="95094" y="950943"/>
                  </a:lnTo>
                  <a:cubicBezTo>
                    <a:pt x="69873" y="950943"/>
                    <a:pt x="45686" y="940924"/>
                    <a:pt x="27852" y="923091"/>
                  </a:cubicBezTo>
                  <a:cubicBezTo>
                    <a:pt x="10018" y="905257"/>
                    <a:pt x="0" y="881070"/>
                    <a:pt x="0" y="855849"/>
                  </a:cubicBezTo>
                  <a:lnTo>
                    <a:pt x="0" y="95094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7857" tIns="54522" rIns="67857" bIns="54522" spcCol="1270" anchor="ctr"/>
            <a:lstStyle/>
            <a:p>
              <a:pPr algn="ctr" defTabSz="9334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100" dirty="0">
                  <a:latin typeface="Arial" pitchFamily="34" charset="0"/>
                  <a:cs typeface="Arial" pitchFamily="34" charset="0"/>
                </a:rPr>
                <a:t>Требования</a:t>
              </a:r>
              <a:br>
                <a:rPr lang="ru-RU" sz="2100" dirty="0">
                  <a:latin typeface="Arial" pitchFamily="34" charset="0"/>
                  <a:cs typeface="Arial" pitchFamily="34" charset="0"/>
                </a:rPr>
              </a:br>
              <a:r>
                <a:rPr lang="ru-RU" sz="2100" dirty="0">
                  <a:latin typeface="Arial" pitchFamily="34" charset="0"/>
                  <a:cs typeface="Arial" pitchFamily="34" charset="0"/>
                </a:rPr>
                <a:t>к</a:t>
              </a:r>
              <a:r>
                <a:rPr lang="ru-RU" sz="2100" b="1" dirty="0">
                  <a:latin typeface="Arial" pitchFamily="34" charset="0"/>
                  <a:cs typeface="Arial" pitchFamily="34" charset="0"/>
                </a:rPr>
                <a:t> условиям</a:t>
              </a:r>
              <a:r>
                <a:rPr lang="ru-RU" sz="2100" dirty="0">
                  <a:latin typeface="Arial" pitchFamily="34" charset="0"/>
                  <a:cs typeface="Arial" pitchFamily="34" charset="0"/>
                </a:rPr>
                <a:t>  реализации ООП</a:t>
              </a:r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5133690" y="2742784"/>
              <a:ext cx="371482" cy="309173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090920"/>
                  </a:lnTo>
                  <a:lnTo>
                    <a:pt x="371153" y="309092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Полилиния 25"/>
            <p:cNvSpPr/>
            <p:nvPr/>
          </p:nvSpPr>
          <p:spPr>
            <a:xfrm>
              <a:off x="5505586" y="5358376"/>
              <a:ext cx="2888888" cy="950943"/>
            </a:xfrm>
            <a:custGeom>
              <a:avLst/>
              <a:gdLst>
                <a:gd name="connsiteX0" fmla="*/ 0 w 2888888"/>
                <a:gd name="connsiteY0" fmla="*/ 95094 h 950943"/>
                <a:gd name="connsiteX1" fmla="*/ 27852 w 2888888"/>
                <a:gd name="connsiteY1" fmla="*/ 27852 h 950943"/>
                <a:gd name="connsiteX2" fmla="*/ 95094 w 2888888"/>
                <a:gd name="connsiteY2" fmla="*/ 0 h 950943"/>
                <a:gd name="connsiteX3" fmla="*/ 2793794 w 2888888"/>
                <a:gd name="connsiteY3" fmla="*/ 0 h 950943"/>
                <a:gd name="connsiteX4" fmla="*/ 2861036 w 2888888"/>
                <a:gd name="connsiteY4" fmla="*/ 27852 h 950943"/>
                <a:gd name="connsiteX5" fmla="*/ 2888888 w 2888888"/>
                <a:gd name="connsiteY5" fmla="*/ 95094 h 950943"/>
                <a:gd name="connsiteX6" fmla="*/ 2888888 w 2888888"/>
                <a:gd name="connsiteY6" fmla="*/ 855849 h 950943"/>
                <a:gd name="connsiteX7" fmla="*/ 2861036 w 2888888"/>
                <a:gd name="connsiteY7" fmla="*/ 923091 h 950943"/>
                <a:gd name="connsiteX8" fmla="*/ 2793794 w 2888888"/>
                <a:gd name="connsiteY8" fmla="*/ 950943 h 950943"/>
                <a:gd name="connsiteX9" fmla="*/ 95094 w 2888888"/>
                <a:gd name="connsiteY9" fmla="*/ 950943 h 950943"/>
                <a:gd name="connsiteX10" fmla="*/ 27852 w 2888888"/>
                <a:gd name="connsiteY10" fmla="*/ 923091 h 950943"/>
                <a:gd name="connsiteX11" fmla="*/ 0 w 2888888"/>
                <a:gd name="connsiteY11" fmla="*/ 855849 h 950943"/>
                <a:gd name="connsiteX12" fmla="*/ 0 w 2888888"/>
                <a:gd name="connsiteY12" fmla="*/ 95094 h 95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88888" h="950943">
                  <a:moveTo>
                    <a:pt x="0" y="95094"/>
                  </a:moveTo>
                  <a:cubicBezTo>
                    <a:pt x="0" y="69873"/>
                    <a:pt x="10019" y="45686"/>
                    <a:pt x="27852" y="27852"/>
                  </a:cubicBezTo>
                  <a:cubicBezTo>
                    <a:pt x="45686" y="10018"/>
                    <a:pt x="69873" y="0"/>
                    <a:pt x="95094" y="0"/>
                  </a:cubicBezTo>
                  <a:lnTo>
                    <a:pt x="2793794" y="0"/>
                  </a:lnTo>
                  <a:cubicBezTo>
                    <a:pt x="2819015" y="0"/>
                    <a:pt x="2843202" y="10019"/>
                    <a:pt x="2861036" y="27852"/>
                  </a:cubicBezTo>
                  <a:cubicBezTo>
                    <a:pt x="2878870" y="45686"/>
                    <a:pt x="2888888" y="69873"/>
                    <a:pt x="2888888" y="95094"/>
                  </a:cubicBezTo>
                  <a:lnTo>
                    <a:pt x="2888888" y="855849"/>
                  </a:lnTo>
                  <a:cubicBezTo>
                    <a:pt x="2888888" y="881070"/>
                    <a:pt x="2878869" y="905257"/>
                    <a:pt x="2861036" y="923091"/>
                  </a:cubicBezTo>
                  <a:cubicBezTo>
                    <a:pt x="2843202" y="940925"/>
                    <a:pt x="2819015" y="950943"/>
                    <a:pt x="2793794" y="950943"/>
                  </a:cubicBezTo>
                  <a:lnTo>
                    <a:pt x="95094" y="950943"/>
                  </a:lnTo>
                  <a:cubicBezTo>
                    <a:pt x="69873" y="950943"/>
                    <a:pt x="45686" y="940924"/>
                    <a:pt x="27852" y="923091"/>
                  </a:cubicBezTo>
                  <a:cubicBezTo>
                    <a:pt x="10018" y="905257"/>
                    <a:pt x="0" y="881070"/>
                    <a:pt x="0" y="855849"/>
                  </a:cubicBezTo>
                  <a:lnTo>
                    <a:pt x="0" y="95094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7857" tIns="54522" rIns="67857" bIns="54522" spcCol="1270" anchor="ctr"/>
            <a:lstStyle/>
            <a:p>
              <a:pPr algn="ctr" defTabSz="9334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1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" name="Группа 27"/>
          <p:cNvGrpSpPr>
            <a:grpSpLocks/>
          </p:cNvGrpSpPr>
          <p:nvPr/>
        </p:nvGrpSpPr>
        <p:grpSpPr bwMode="auto">
          <a:xfrm>
            <a:off x="4356100" y="3284538"/>
            <a:ext cx="720725" cy="2665412"/>
            <a:chOff x="4355976" y="3177183"/>
            <a:chExt cx="720080" cy="2664296"/>
          </a:xfrm>
        </p:grpSpPr>
        <p:sp>
          <p:nvSpPr>
            <p:cNvPr id="8" name="Двойная стрелка влево/вправо 7"/>
            <p:cNvSpPr/>
            <p:nvPr/>
          </p:nvSpPr>
          <p:spPr>
            <a:xfrm>
              <a:off x="4355976" y="3177183"/>
              <a:ext cx="720080" cy="288032"/>
            </a:xfrm>
            <a:prstGeom prst="leftRightArrow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Двойная стрелка влево/вправо 8"/>
            <p:cNvSpPr/>
            <p:nvPr/>
          </p:nvSpPr>
          <p:spPr>
            <a:xfrm>
              <a:off x="4355976" y="4401319"/>
              <a:ext cx="720080" cy="288032"/>
            </a:xfrm>
            <a:prstGeom prst="leftRightArrow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Двойная стрелка влево/вправо 9"/>
            <p:cNvSpPr/>
            <p:nvPr/>
          </p:nvSpPr>
          <p:spPr>
            <a:xfrm>
              <a:off x="4355976" y="5553447"/>
              <a:ext cx="720080" cy="288032"/>
            </a:xfrm>
            <a:prstGeom prst="leftRightArrow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025" y="188119"/>
            <a:ext cx="1373664" cy="1311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464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1081088"/>
          </a:xfrm>
        </p:spPr>
        <p:txBody>
          <a:bodyPr/>
          <a:lstStyle/>
          <a:p>
            <a:pPr algn="l"/>
            <a:r>
              <a:rPr lang="ru-RU" altLang="ru-RU" sz="3600" dirty="0" smtClean="0"/>
              <a:t>ФГОС ДО.   Структура документа</a:t>
            </a:r>
          </a:p>
        </p:txBody>
      </p:sp>
      <p:sp>
        <p:nvSpPr>
          <p:cNvPr id="16387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8BD11EE-C261-47F0-8A54-89CE066AF0AA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altLang="ru-RU">
              <a:solidFill>
                <a:srgbClr val="FFFFFF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20275936"/>
              </p:ext>
            </p:extLst>
          </p:nvPr>
        </p:nvGraphicFramePr>
        <p:xfrm>
          <a:off x="457200" y="1268760"/>
          <a:ext cx="822960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179512" y="5949950"/>
            <a:ext cx="8784976" cy="763588"/>
            <a:chOff x="1" y="6093297"/>
            <a:chExt cx="9143999" cy="764703"/>
          </a:xfrm>
        </p:grpSpPr>
        <p:pic>
          <p:nvPicPr>
            <p:cNvPr id="6" name="Изображение 3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6107520"/>
              <a:ext cx="4572000" cy="750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Изображение 3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5347" y="6093297"/>
              <a:ext cx="4658653" cy="764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0411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67544" y="1676400"/>
            <a:ext cx="8674869" cy="4114800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800" b="1" dirty="0" smtClean="0">
                <a:latin typeface="Times New Roman" pitchFamily="18" charset="0"/>
              </a:rPr>
              <a:t>программа</a:t>
            </a:r>
            <a:r>
              <a:rPr lang="ru-RU" altLang="ru-RU" sz="2800" b="0" dirty="0" smtClean="0">
                <a:latin typeface="Times New Roman" pitchFamily="18" charset="0"/>
              </a:rPr>
              <a:t> психолого-педагогической поддержки позитивной социализации и индивидуализации развития детей дошкольного возраста;</a:t>
            </a:r>
          </a:p>
          <a:p>
            <a:pPr eaLnBrk="1" hangingPunct="1">
              <a:lnSpc>
                <a:spcPct val="80000"/>
              </a:lnSpc>
            </a:pPr>
            <a:endParaRPr lang="ru-RU" altLang="ru-RU" sz="2800" b="0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ru-RU" sz="2800" b="0" dirty="0" smtClean="0">
                <a:latin typeface="Times New Roman" pitchFamily="18" charset="0"/>
              </a:rPr>
              <a:t>определяет </a:t>
            </a:r>
            <a:r>
              <a:rPr lang="ru-RU" altLang="ru-RU" sz="2800" b="1" dirty="0" smtClean="0">
                <a:latin typeface="Times New Roman" pitchFamily="18" charset="0"/>
              </a:rPr>
              <a:t>комплекс основных характеристик дошкольного образования</a:t>
            </a:r>
            <a:r>
              <a:rPr lang="ru-RU" altLang="ru-RU" sz="2800" dirty="0" smtClean="0">
                <a:latin typeface="Times New Roman" pitchFamily="18" charset="0"/>
              </a:rPr>
              <a:t>;</a:t>
            </a:r>
          </a:p>
          <a:p>
            <a:pPr eaLnBrk="1" hangingPunct="1">
              <a:lnSpc>
                <a:spcPct val="80000"/>
              </a:lnSpc>
            </a:pPr>
            <a:endParaRPr lang="ru-RU" altLang="ru-RU" sz="2800" dirty="0" smtClean="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ru-RU" sz="2800" b="0" dirty="0" smtClean="0">
                <a:latin typeface="Times New Roman" pitchFamily="18" charset="0"/>
              </a:rPr>
              <a:t>направлена </a:t>
            </a:r>
            <a:r>
              <a:rPr lang="ru-RU" altLang="ru-RU" sz="2800" b="1" dirty="0" smtClean="0">
                <a:latin typeface="Times New Roman" pitchFamily="18" charset="0"/>
              </a:rPr>
              <a:t>на создание условий развития дошкольников</a:t>
            </a:r>
            <a:r>
              <a:rPr lang="ru-RU" altLang="ru-RU" sz="2800" b="0" dirty="0" smtClean="0">
                <a:latin typeface="Times New Roman" pitchFamily="18" charset="0"/>
              </a:rPr>
              <a:t>. </a:t>
            </a:r>
            <a:endParaRPr lang="ru-RU" altLang="ru-RU" sz="2800" dirty="0" smtClean="0">
              <a:latin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1" y="553765"/>
            <a:ext cx="84503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Требования к структуре ООП ДО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212" y="5733256"/>
            <a:ext cx="87915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824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928992" cy="1512168"/>
          </a:xfrm>
        </p:spPr>
        <p:txBody>
          <a:bodyPr/>
          <a:lstStyle/>
          <a:p>
            <a:pPr algn="l"/>
            <a:r>
              <a:rPr lang="ru-RU" altLang="ru-RU" sz="3200" dirty="0">
                <a:solidFill>
                  <a:schemeClr val="tx1"/>
                </a:solidFill>
              </a:rPr>
              <a:t>Структурные </a:t>
            </a:r>
            <a:r>
              <a:rPr lang="ru-RU" altLang="ru-RU" sz="3200" dirty="0" smtClean="0">
                <a:solidFill>
                  <a:schemeClr val="tx1"/>
                </a:solidFill>
              </a:rPr>
              <a:t>единицы (образовательные области)   содержания </a:t>
            </a:r>
            <a:r>
              <a:rPr lang="ru-RU" altLang="ru-RU" sz="3200" dirty="0">
                <a:solidFill>
                  <a:schemeClr val="tx1"/>
                </a:solidFill>
              </a:rPr>
              <a:t>программы:</a:t>
            </a:r>
            <a:endParaRPr lang="ru-RU" altLang="ru-RU" sz="3200" b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18" name="Содержимое 1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915925708"/>
              </p:ext>
            </p:extLst>
          </p:nvPr>
        </p:nvGraphicFramePr>
        <p:xfrm>
          <a:off x="457200" y="1695450"/>
          <a:ext cx="8229600" cy="4325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1748" name="Номер слайда 1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F48283B-71A4-4FA1-A32C-89BC788E1461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altLang="ru-RU">
              <a:solidFill>
                <a:srgbClr val="FFFFFF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6068914"/>
            <a:ext cx="87915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41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107504" y="476250"/>
            <a:ext cx="8579296" cy="1081088"/>
          </a:xfrm>
        </p:spPr>
        <p:txBody>
          <a:bodyPr/>
          <a:lstStyle/>
          <a:p>
            <a:pPr algn="ctr"/>
            <a:r>
              <a:rPr lang="ru-RU" altLang="ru-RU" sz="3200" dirty="0" smtClean="0"/>
              <a:t>Возрастные границы</a:t>
            </a:r>
          </a:p>
        </p:txBody>
      </p:sp>
      <p:sp>
        <p:nvSpPr>
          <p:cNvPr id="39939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48B675A-892E-41D3-9587-AF50A9C2AD83}" type="slidenum">
              <a:rPr lang="ru-RU" alt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altLang="ru-RU">
              <a:solidFill>
                <a:srgbClr val="FFFFFF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97897225"/>
              </p:ext>
            </p:extLst>
          </p:nvPr>
        </p:nvGraphicFramePr>
        <p:xfrm>
          <a:off x="457200" y="1335310"/>
          <a:ext cx="8229600" cy="46859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9941" name="TextBox 3"/>
          <p:cNvSpPr txBox="1">
            <a:spLocks noChangeArrowheads="1"/>
          </p:cNvSpPr>
          <p:nvPr/>
        </p:nvSpPr>
        <p:spPr bwMode="auto">
          <a:xfrm>
            <a:off x="0" y="0"/>
            <a:ext cx="42116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endParaRPr lang="ru-RU" alt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942" name="TextBox 6"/>
          <p:cNvSpPr>
            <a:spLocks noChangeArrowheads="1"/>
          </p:cNvSpPr>
          <p:nvPr/>
        </p:nvSpPr>
        <p:spPr bwMode="auto">
          <a:xfrm>
            <a:off x="756956" y="3716605"/>
            <a:ext cx="2303463" cy="374571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altLang="ru-RU" sz="1600" b="1" dirty="0">
                <a:solidFill>
                  <a:schemeClr val="bg1"/>
                </a:solidFill>
                <a:latin typeface="Calibri" pitchFamily="34" charset="0"/>
              </a:rPr>
              <a:t>Младенческий возраст </a:t>
            </a:r>
          </a:p>
        </p:txBody>
      </p:sp>
      <p:sp>
        <p:nvSpPr>
          <p:cNvPr id="39943" name="TextBox 7"/>
          <p:cNvSpPr>
            <a:spLocks noChangeArrowheads="1"/>
          </p:cNvSpPr>
          <p:nvPr/>
        </p:nvSpPr>
        <p:spPr bwMode="auto">
          <a:xfrm>
            <a:off x="3276600" y="3716526"/>
            <a:ext cx="2590800" cy="374650"/>
          </a:xfrm>
          <a:prstGeom prst="roundRect">
            <a:avLst>
              <a:gd name="adj" fmla="val 16667"/>
            </a:avLst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altLang="ru-RU" sz="1600" b="1" dirty="0">
                <a:solidFill>
                  <a:schemeClr val="bg1"/>
                </a:solidFill>
                <a:latin typeface="Calibri" pitchFamily="34" charset="0"/>
              </a:rPr>
              <a:t>Ранний возраст </a:t>
            </a:r>
          </a:p>
        </p:txBody>
      </p:sp>
      <p:sp>
        <p:nvSpPr>
          <p:cNvPr id="39944" name="TextBox 8"/>
          <p:cNvSpPr>
            <a:spLocks noChangeArrowheads="1"/>
          </p:cNvSpPr>
          <p:nvPr/>
        </p:nvSpPr>
        <p:spPr bwMode="auto">
          <a:xfrm>
            <a:off x="6084888" y="3716605"/>
            <a:ext cx="2303462" cy="374571"/>
          </a:xfrm>
          <a:prstGeom prst="roundRect">
            <a:avLst>
              <a:gd name="adj" fmla="val 16667"/>
            </a:avLst>
          </a:prstGeom>
          <a:solidFill>
            <a:srgbClr val="FF0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/>
            <a:r>
              <a:rPr lang="ru-RU" altLang="ru-RU" sz="1600" b="1" dirty="0">
                <a:solidFill>
                  <a:schemeClr val="bg1"/>
                </a:solidFill>
                <a:latin typeface="Calibri" pitchFamily="34" charset="0"/>
              </a:rPr>
              <a:t>Дошкольный </a:t>
            </a:r>
            <a:r>
              <a:rPr lang="ru-RU" altLang="ru-RU" sz="1600" b="1" dirty="0" smtClean="0">
                <a:solidFill>
                  <a:schemeClr val="bg1"/>
                </a:solidFill>
                <a:latin typeface="Calibri" pitchFamily="34" charset="0"/>
              </a:rPr>
              <a:t>возраст</a:t>
            </a:r>
            <a:endParaRPr lang="ru-RU" altLang="ru-RU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33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640"/>
            <a:ext cx="9144000" cy="1008112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altLang="ru-RU" sz="3600" dirty="0" smtClean="0"/>
              <a:t/>
            </a:r>
            <a:br>
              <a:rPr lang="ru-RU" altLang="ru-RU" sz="3600" dirty="0" smtClean="0"/>
            </a:br>
            <a:r>
              <a:rPr lang="ru-RU" altLang="ru-RU" sz="3600" dirty="0"/>
              <a:t/>
            </a:r>
            <a:br>
              <a:rPr lang="ru-RU" altLang="ru-RU" sz="3600" dirty="0"/>
            </a:br>
            <a:r>
              <a:rPr lang="ru-RU" altLang="ru-RU" sz="2800" b="1" dirty="0" smtClean="0"/>
              <a:t>Сквозные механизмы развития ребенка</a:t>
            </a:r>
            <a:r>
              <a:rPr lang="ru-RU" altLang="ru-RU" sz="2800" dirty="0" smtClean="0"/>
              <a:t> (виды деятельности детей)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628800"/>
            <a:ext cx="8784976" cy="5112568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hangingPunct="1"/>
            <a:endParaRPr lang="ru-RU" altLang="ru-RU" sz="2800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892234"/>
              </p:ext>
            </p:extLst>
          </p:nvPr>
        </p:nvGraphicFramePr>
        <p:xfrm>
          <a:off x="467544" y="1268760"/>
          <a:ext cx="8280920" cy="5120640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512168"/>
                <a:gridCol w="1656184"/>
                <a:gridCol w="1944216"/>
                <a:gridCol w="3168352"/>
              </a:tblGrid>
              <a:tr h="121920">
                <a:tc rowSpan="2">
                  <a:txBody>
                    <a:bodyPr/>
                    <a:lstStyle/>
                    <a:p>
                      <a:pPr algn="l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Возраст детей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  <a:tc gridSpan="3">
                  <a:txBody>
                    <a:bodyPr/>
                    <a:lstStyle/>
                    <a:p>
                      <a:pPr algn="ctr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Виды детской </a:t>
                      </a:r>
                      <a:r>
                        <a:rPr lang="ru-RU" sz="1400" dirty="0" smtClean="0">
                          <a:effectLst/>
                        </a:rPr>
                        <a:t>деятельности (</a:t>
                      </a:r>
                      <a:r>
                        <a:rPr lang="ru-RU" sz="1400" smtClean="0">
                          <a:effectLst/>
                        </a:rPr>
                        <a:t>сквозные механизмы)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3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</a:rPr>
                        <a:t>Общение </a:t>
                      </a:r>
                      <a:endParaRPr lang="ru-RU" sz="1400" b="1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</a:rPr>
                        <a:t>Игра </a:t>
                      </a:r>
                      <a:endParaRPr lang="ru-RU" sz="1400" b="1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</a:rPr>
                        <a:t>Познавательно-исследовательская </a:t>
                      </a:r>
                      <a:r>
                        <a:rPr lang="ru-RU" sz="1400" b="1" i="1" dirty="0" smtClean="0">
                          <a:effectLst/>
                        </a:rPr>
                        <a:t> и ряд других</a:t>
                      </a:r>
                      <a:r>
                        <a:rPr lang="ru-RU" sz="1400" b="1" i="1" baseline="0" dirty="0" smtClean="0">
                          <a:effectLst/>
                        </a:rPr>
                        <a:t> видов </a:t>
                      </a:r>
                      <a:r>
                        <a:rPr lang="ru-RU" sz="1400" b="1" i="1" dirty="0" smtClean="0">
                          <a:effectLst/>
                        </a:rPr>
                        <a:t>деятельности</a:t>
                      </a:r>
                      <a:endParaRPr lang="ru-RU" sz="1400" b="1" i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</a:tr>
              <a:tr h="984318">
                <a:tc>
                  <a:txBody>
                    <a:bodyPr/>
                    <a:lstStyle/>
                    <a:p>
                      <a:pPr algn="l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Младенческий возраст (2 месяца – 1 год)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Непосредственное эмоциональное общение с взрослым 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Манипулирование с предметами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Познавательно-исследовательские действия, восприятие музыки, детских песен и стихов, двигательная активность, тактильно-двигательные игры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</a:tr>
              <a:tr h="1203056">
                <a:tc>
                  <a:txBody>
                    <a:bodyPr/>
                    <a:lstStyle/>
                    <a:p>
                      <a:pPr algn="l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Ранний возраст (1 год – 3 года)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Общение со взрослым и совместные игры со сверстниками под руководством взрослого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Предметная деятельность и игры с составными и динамическими игрушками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Самообслуживание и действия с бытовыми предметами-орудиями (ложка, совок, лопатка), восприятие музыки, сказок, стихов, рассматривание картинок, двигательная активность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</a:tr>
              <a:tr h="1680893">
                <a:tc>
                  <a:txBody>
                    <a:bodyPr/>
                    <a:lstStyle/>
                    <a:p>
                      <a:pPr algn="l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Дошкольный возраст (3 года – 8 лет)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Общение и взаимодействие со взрослым и сверстниками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Сюжетно-ролевая игра, игры с правилами и другие виды игр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125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Исследование объектов окружающего мира и экспериментирование с ними, восприятие художественной литературы, фольклора, самообслуживание, элементарный бытовой труд, конструирование, музыкальная и двигательная формы активности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328" marR="3832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590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1852dcfb84ef585356dbd54d69e8f35df77ec5"/>
</p:tagLst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137</TotalTime>
  <Words>1084</Words>
  <Application>Microsoft Office PowerPoint</Application>
  <PresentationFormat>Экран (4:3)</PresentationFormat>
  <Paragraphs>198</Paragraphs>
  <Slides>21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Презентация PowerPoint</vt:lpstr>
      <vt:lpstr> </vt:lpstr>
      <vt:lpstr>Презентация PowerPoint</vt:lpstr>
      <vt:lpstr>Стандартизация системы дошкольного образования</vt:lpstr>
      <vt:lpstr>ФГОС ДО.   Структура документа</vt:lpstr>
      <vt:lpstr>Презентация PowerPoint</vt:lpstr>
      <vt:lpstr>Структурные единицы (образовательные области)   содержания программы:</vt:lpstr>
      <vt:lpstr>Возрастные границы</vt:lpstr>
      <vt:lpstr>  Сквозные механизмы развития ребенка (виды деятельности детей)</vt:lpstr>
      <vt:lpstr>СТРУКТУРА   ПРОГРАММЫ</vt:lpstr>
      <vt:lpstr>Структурные  элементы образовательной программы</vt:lpstr>
      <vt:lpstr>Содержание разделов Программы</vt:lpstr>
      <vt:lpstr>Содержание разделов Программы</vt:lpstr>
      <vt:lpstr>Содержание разделов Программы</vt:lpstr>
      <vt:lpstr>Содержание разделов Программы</vt:lpstr>
      <vt:lpstr>Требования к условиям реализации ООП ДО</vt:lpstr>
      <vt:lpstr>Специфика дошкольного детства </vt:lpstr>
      <vt:lpstr>Специфика результатов освоения основной образовательной программы</vt:lpstr>
      <vt:lpstr>Требования к результатам  освоения ООП ДО</vt:lpstr>
      <vt:lpstr>Целевые ориентиры поставлены для:</vt:lpstr>
      <vt:lpstr>СПАСИБО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xxxx</cp:lastModifiedBy>
  <cp:revision>17</cp:revision>
  <dcterms:created xsi:type="dcterms:W3CDTF">2014-05-10T07:46:29Z</dcterms:created>
  <dcterms:modified xsi:type="dcterms:W3CDTF">2015-03-15T19:24:06Z</dcterms:modified>
</cp:coreProperties>
</file>