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2" r:id="rId3"/>
    <p:sldId id="283" r:id="rId4"/>
    <p:sldId id="284" r:id="rId5"/>
    <p:sldId id="263" r:id="rId6"/>
    <p:sldId id="264" r:id="rId7"/>
    <p:sldId id="265" r:id="rId8"/>
    <p:sldId id="261" r:id="rId9"/>
    <p:sldId id="257" r:id="rId10"/>
    <p:sldId id="266" r:id="rId11"/>
    <p:sldId id="260" r:id="rId12"/>
    <p:sldId id="258" r:id="rId13"/>
    <p:sldId id="259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72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4403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4403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 sz="2400">
                <a:latin typeface="Times New Roman" pitchFamily="18" charset="0"/>
              </a:endParaRPr>
            </a:p>
          </p:txBody>
        </p:sp>
      </p:grpSp>
      <p:grpSp>
        <p:nvGrpSpPr>
          <p:cNvPr id="4403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4403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3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4040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041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A2DE8E-41DF-4976-9630-3472B545EF9D}" type="datetimeFigureOut">
              <a:rPr lang="ru-RU"/>
              <a:pPr/>
              <a:t>01.01.2003</a:t>
            </a:fld>
            <a:endParaRPr lang="ru-RU"/>
          </a:p>
        </p:txBody>
      </p:sp>
      <p:sp>
        <p:nvSpPr>
          <p:cNvPr id="44042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44043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ADAC1AE0-9F05-4451-AF6E-180344DEF4C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4044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8543FB-CF05-4802-A55E-16D403DE4DC1}" type="datetimeFigureOut">
              <a:rPr lang="ru-RU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63963C-F64D-43D0-98B2-FCDD5BCD6F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E86C7A-19EB-4A68-8190-9BABF42BA6F3}" type="datetimeFigureOut">
              <a:rPr lang="ru-RU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AD1B19-D4AE-4BBA-8271-1507706AEA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DA3B1A-37BA-4876-A232-8BDC7E99CB81}" type="datetimeFigureOut">
              <a:rPr lang="ru-RU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76C088-C4C9-485E-9C5D-F838CAC9BF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0FBBA3-84E2-40A3-B829-7890E4DF27A4}" type="datetimeFigureOut">
              <a:rPr lang="ru-RU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0BA43A-7010-4752-815B-D67102A1C6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FC9D56-8E66-4663-B5E2-9A83649DCA90}" type="datetimeFigureOut">
              <a:rPr lang="ru-RU"/>
              <a:pPr/>
              <a:t>01.01.2003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595BC9-6EB4-494F-B45A-D7BAAB68ED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FE2185-8398-43DB-B32A-E3AD02681B45}" type="datetimeFigureOut">
              <a:rPr lang="ru-RU"/>
              <a:pPr/>
              <a:t>01.01.2003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9AE77-4AAA-401E-B362-DA16EE1D21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257ABC-6C7F-4AA1-8F3A-A38BBA857401}" type="datetimeFigureOut">
              <a:rPr lang="ru-RU"/>
              <a:pPr/>
              <a:t>01.01.2003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C413B-89D4-472C-9353-51DB72C31D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21741D-39E9-4682-BFCF-AC7E8D798B43}" type="datetimeFigureOut">
              <a:rPr lang="ru-RU"/>
              <a:pPr/>
              <a:t>01.01.2003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6D0667-C606-43E5-B5ED-6094044344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57A82A-6D88-4653-B14D-F6E315A094F0}" type="datetimeFigureOut">
              <a:rPr lang="ru-RU"/>
              <a:pPr/>
              <a:t>01.01.2003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F2AD1B-4868-43E3-8ADC-E742422A90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522C93-EF71-4F0C-9D22-1556E489FE02}" type="datetimeFigureOut">
              <a:rPr lang="ru-RU"/>
              <a:pPr/>
              <a:t>01.01.2003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23E66-E9D9-487D-9A04-64953821B4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43011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43012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13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ru-RU"/>
              </a:p>
            </p:txBody>
          </p:sp>
        </p:grpSp>
        <p:grpSp>
          <p:nvGrpSpPr>
            <p:cNvPr id="43014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43015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16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301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301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301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ED97F66-2AAA-4DED-9256-DF2585834056}" type="datetimeFigureOut">
              <a:rPr lang="ru-RU"/>
              <a:pPr/>
              <a:t>01.01.2003</a:t>
            </a:fld>
            <a:endParaRPr lang="ru-RU"/>
          </a:p>
        </p:txBody>
      </p:sp>
      <p:sp>
        <p:nvSpPr>
          <p:cNvPr id="4302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4302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C2026284-9650-4971-AAE5-121D31B1777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4.xml"/><Relationship Id="rId7" Type="http://schemas.openxmlformats.org/officeDocument/2006/relationships/slide" Target="slide24.xml"/><Relationship Id="rId12" Type="http://schemas.openxmlformats.org/officeDocument/2006/relationships/slide" Target="slide23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11" Type="http://schemas.openxmlformats.org/officeDocument/2006/relationships/slide" Target="slide22.xml"/><Relationship Id="rId5" Type="http://schemas.openxmlformats.org/officeDocument/2006/relationships/slide" Target="slide19.xml"/><Relationship Id="rId10" Type="http://schemas.openxmlformats.org/officeDocument/2006/relationships/slide" Target="slide20.xml"/><Relationship Id="rId4" Type="http://schemas.openxmlformats.org/officeDocument/2006/relationships/slide" Target="slide16.xml"/><Relationship Id="rId9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рямоугольник 3"/>
          <p:cNvSpPr>
            <a:spLocks noChangeArrowheads="1"/>
          </p:cNvSpPr>
          <p:nvPr/>
        </p:nvSpPr>
        <p:spPr bwMode="auto">
          <a:xfrm>
            <a:off x="1258888" y="1454150"/>
            <a:ext cx="7058025" cy="38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Методика исследования элементарных функций</a:t>
            </a:r>
          </a:p>
          <a:p>
            <a:pPr algn="ctr"/>
            <a:endParaRPr lang="ru-RU" sz="36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>
                <a:latin typeface="Times New Roman" pitchFamily="18" charset="0"/>
                <a:cs typeface="Times New Roman" pitchFamily="18" charset="0"/>
              </a:rPr>
              <a:t>(урок обобщения и конкретизации в 11 классе алгебры и начал анализа)</a:t>
            </a:r>
          </a:p>
          <a:p>
            <a:pPr algn="ctr"/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Учитель  математики МБОУ СОШ №26 г. Брянска  Ятченко Лариса Александровна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1331913" y="138113"/>
            <a:ext cx="7054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Этап приложения теорем–признаков</a:t>
            </a:r>
          </a:p>
        </p:txBody>
      </p:sp>
      <p:sp>
        <p:nvSpPr>
          <p:cNvPr id="22530" name="Прямоугольник 2"/>
          <p:cNvSpPr>
            <a:spLocks noChangeArrowheads="1"/>
          </p:cNvSpPr>
          <p:nvPr/>
        </p:nvSpPr>
        <p:spPr bwMode="auto">
          <a:xfrm>
            <a:off x="2582863" y="744538"/>
            <a:ext cx="4087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а) необходимый признак экстремума </a:t>
            </a:r>
          </a:p>
        </p:txBody>
      </p:sp>
      <p:pic>
        <p:nvPicPr>
          <p:cNvPr id="22531" name="Picture 2" descr="G:\ПРЕЗЕНТАЦИЯ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135063"/>
            <a:ext cx="7056438" cy="542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ChangeArrowheads="1"/>
          </p:cNvSpPr>
          <p:nvPr/>
        </p:nvSpPr>
        <p:spPr bwMode="auto">
          <a:xfrm>
            <a:off x="1190625" y="112713"/>
            <a:ext cx="7054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Этап приложения теорем–признаков</a:t>
            </a:r>
          </a:p>
        </p:txBody>
      </p:sp>
      <p:sp>
        <p:nvSpPr>
          <p:cNvPr id="23554" name="Прямоугольник 2"/>
          <p:cNvSpPr>
            <a:spLocks noChangeArrowheads="1"/>
          </p:cNvSpPr>
          <p:nvPr/>
        </p:nvSpPr>
        <p:spPr bwMode="auto">
          <a:xfrm>
            <a:off x="1476375" y="706438"/>
            <a:ext cx="6119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     б) достаточные признаки возрастания, убывания </a:t>
            </a:r>
          </a:p>
        </p:txBody>
      </p:sp>
      <p:pic>
        <p:nvPicPr>
          <p:cNvPr id="23555" name="Picture 2" descr="G:\ПРЕЗЕНТАЦИЯ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0625" y="1162050"/>
            <a:ext cx="6918325" cy="546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1"/>
          <p:cNvSpPr>
            <a:spLocks noChangeArrowheads="1"/>
          </p:cNvSpPr>
          <p:nvPr/>
        </p:nvSpPr>
        <p:spPr bwMode="auto">
          <a:xfrm>
            <a:off x="1266825" y="250825"/>
            <a:ext cx="70564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Этап приложения теорем–признаков</a:t>
            </a:r>
          </a:p>
        </p:txBody>
      </p:sp>
      <p:sp>
        <p:nvSpPr>
          <p:cNvPr id="24578" name="Прямоугольник 2"/>
          <p:cNvSpPr>
            <a:spLocks noChangeArrowheads="1"/>
          </p:cNvSpPr>
          <p:nvPr/>
        </p:nvSpPr>
        <p:spPr bwMode="auto">
          <a:xfrm>
            <a:off x="2713038" y="765175"/>
            <a:ext cx="41624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в) достаточные признаки экстремума </a:t>
            </a:r>
          </a:p>
        </p:txBody>
      </p:sp>
      <p:pic>
        <p:nvPicPr>
          <p:cNvPr id="24579" name="Picture 2" descr="G:\ПРЕЗЕНТАЦИЯ\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5475" y="1193800"/>
            <a:ext cx="5629275" cy="546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1"/>
          <p:cNvSpPr>
            <a:spLocks noChangeArrowheads="1"/>
          </p:cNvSpPr>
          <p:nvPr/>
        </p:nvSpPr>
        <p:spPr bwMode="auto">
          <a:xfrm>
            <a:off x="2143125" y="765175"/>
            <a:ext cx="49323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Этап становления метода</a:t>
            </a:r>
          </a:p>
        </p:txBody>
      </p:sp>
      <p:pic>
        <p:nvPicPr>
          <p:cNvPr id="25602" name="Picture 6" descr="G:\ПРЕЗЕНТАЦИЯ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025" y="1773238"/>
            <a:ext cx="8566150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>
            <a:off x="8027988" y="6237288"/>
            <a:ext cx="576262" cy="3603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/>
              <a:t>Метод</a:t>
            </a:r>
            <a:endParaRPr lang="ru-RU" sz="1050" dirty="0"/>
          </a:p>
        </p:txBody>
      </p:sp>
      <p:pic>
        <p:nvPicPr>
          <p:cNvPr id="26626" name="Picture 2" descr="G:\ПРЕЗЕНТАЦИЯ\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4100" y="260350"/>
            <a:ext cx="7477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G:\ПРЕЗЕНТАЦИЯ\1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8" y="1952625"/>
            <a:ext cx="8964612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G:\ПРЕЗЕНТАЦИЯ\1-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" y="3541713"/>
            <a:ext cx="873442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8027988" y="6237288"/>
            <a:ext cx="576262" cy="3603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/>
              <a:t>Метод</a:t>
            </a:r>
            <a:endParaRPr lang="ru-RU" sz="1050" dirty="0"/>
          </a:p>
        </p:txBody>
      </p:sp>
      <p:pic>
        <p:nvPicPr>
          <p:cNvPr id="27650" name="Picture 2" descr="G:\ПРЕЗЕНТАЦИЯ\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3438" y="404813"/>
            <a:ext cx="7477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G:\ПРЕЗЕНТАЦИЯ\1-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463" y="2190750"/>
            <a:ext cx="8964612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G:\ПРЕЗЕНТАЦИЯ\1-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8" y="3644900"/>
            <a:ext cx="88249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:\ПРЕЗЕНТАЦИЯ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1238" y="1227138"/>
            <a:ext cx="726757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027988" y="6237288"/>
            <a:ext cx="576262" cy="3603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/>
              <a:t>Метод</a:t>
            </a:r>
            <a:endParaRPr lang="ru-RU" sz="1050" dirty="0"/>
          </a:p>
        </p:txBody>
      </p:sp>
      <p:pic>
        <p:nvPicPr>
          <p:cNvPr id="28675" name="Picture 2" descr="G:\ПРЕЗЕНТАЦИЯ\1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3438" y="188913"/>
            <a:ext cx="7477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G:\ПРЕЗЕНТАЦИЯ\1-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11238" y="4033838"/>
            <a:ext cx="7608887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8027988" y="6237288"/>
            <a:ext cx="576262" cy="3603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/>
              <a:t>Метод</a:t>
            </a:r>
            <a:endParaRPr lang="ru-RU" sz="1050" dirty="0"/>
          </a:p>
        </p:txBody>
      </p:sp>
      <p:pic>
        <p:nvPicPr>
          <p:cNvPr id="29698" name="Picture 2" descr="G:\ПРЕЗЕНТАЦИЯ\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260350"/>
            <a:ext cx="7477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G:\ПРЕЗЕНТАЦИЯ\1-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388" y="1700213"/>
            <a:ext cx="89122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G:\ПРЕЗЕНТАЦИЯ\1-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950" y="3716338"/>
            <a:ext cx="878522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:\ПРЕЗЕНТАЦИЯ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1628775"/>
            <a:ext cx="680085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027988" y="6237288"/>
            <a:ext cx="576262" cy="3603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/>
              <a:t>Метод</a:t>
            </a:r>
            <a:endParaRPr lang="ru-RU" sz="1050" dirty="0"/>
          </a:p>
        </p:txBody>
      </p:sp>
      <p:pic>
        <p:nvPicPr>
          <p:cNvPr id="30723" name="Picture 2" descr="G:\ПРЕЗЕНТАЦИЯ\1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260350"/>
            <a:ext cx="7477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G:\ПРЕЗЕНТАЦИЯ\1-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3925" y="3860800"/>
            <a:ext cx="6961188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8027988" y="6237288"/>
            <a:ext cx="576262" cy="3603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/>
              <a:t>Метод</a:t>
            </a:r>
            <a:endParaRPr lang="ru-RU" sz="1050" dirty="0"/>
          </a:p>
        </p:txBody>
      </p:sp>
      <p:pic>
        <p:nvPicPr>
          <p:cNvPr id="31746" name="Picture 2" descr="G:\ПРЕЗЕНТАЦИЯ\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404813"/>
            <a:ext cx="7477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G:\ПРЕЗЕНТАЦИЯ\1-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963" y="3706813"/>
            <a:ext cx="8612187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G:\ПРЕЗЕНТАЦИЯ\1-1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963" y="1989138"/>
            <a:ext cx="79057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1"/>
          <p:cNvSpPr>
            <a:spLocks noChangeArrowheads="1"/>
          </p:cNvSpPr>
          <p:nvPr/>
        </p:nvSpPr>
        <p:spPr bwMode="auto">
          <a:xfrm>
            <a:off x="2987675" y="1560513"/>
            <a:ext cx="35972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Структура урока 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68538" y="2478088"/>
            <a:ext cx="5651500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систематизации понятий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romanUcPeriod"/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II-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приложения теорем –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признаков;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romanUcPeriod"/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становления метода.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8027988" y="6237288"/>
            <a:ext cx="576262" cy="3603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/>
              <a:t>Метод</a:t>
            </a:r>
            <a:endParaRPr lang="ru-RU" sz="1050" dirty="0"/>
          </a:p>
        </p:txBody>
      </p:sp>
      <p:pic>
        <p:nvPicPr>
          <p:cNvPr id="32770" name="Picture 2" descr="G:\ПРЕЗЕНТАЦИЯ\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013" y="404813"/>
            <a:ext cx="7477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G:\ПРЕЗЕНТАЦИЯ\1-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83038"/>
            <a:ext cx="9055100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G:\ПРЕЗЕНТАЦИЯ\1-1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1628775"/>
            <a:ext cx="8856662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8027988" y="6237288"/>
            <a:ext cx="576262" cy="3603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/>
              <a:t>Метод</a:t>
            </a:r>
            <a:endParaRPr lang="ru-RU" sz="1050" dirty="0"/>
          </a:p>
        </p:txBody>
      </p:sp>
      <p:pic>
        <p:nvPicPr>
          <p:cNvPr id="33794" name="Picture 2" descr="G:\ПРЕЗЕНТАЦИЯ\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9788" y="404813"/>
            <a:ext cx="7477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G:\ПРЕЗЕНТАЦИЯ\1-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125" y="1628775"/>
            <a:ext cx="8853488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G:\ПРЕЗЕНТАЦИЯ\1-1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" y="4716463"/>
            <a:ext cx="8821738" cy="137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8027988" y="6237288"/>
            <a:ext cx="576262" cy="3603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/>
              <a:t>Метод</a:t>
            </a:r>
            <a:endParaRPr lang="ru-RU" sz="1050" dirty="0"/>
          </a:p>
        </p:txBody>
      </p:sp>
      <p:pic>
        <p:nvPicPr>
          <p:cNvPr id="34818" name="Picture 2" descr="G:\ПРЕЗЕНТАЦИЯ\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3438" y="115888"/>
            <a:ext cx="7477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G:\ПРЕЗЕНТАЦИЯ\1-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1775" y="1484313"/>
            <a:ext cx="8680450" cy="284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G:\ПРЕЗЕНТАЦИЯ\1-2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388" y="4437063"/>
            <a:ext cx="8912225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8027988" y="6237288"/>
            <a:ext cx="576262" cy="3603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/>
              <a:t>Метод</a:t>
            </a:r>
            <a:endParaRPr lang="ru-RU" sz="1050" dirty="0"/>
          </a:p>
        </p:txBody>
      </p:sp>
      <p:pic>
        <p:nvPicPr>
          <p:cNvPr id="35842" name="Picture 2" descr="G:\ПРЕЗЕНТАЦИЯ\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8038" y="333375"/>
            <a:ext cx="7477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G:\ПРЕЗЕНТАЦИЯ\1-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4000" y="1557338"/>
            <a:ext cx="8350250" cy="275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G:\ПРЕЗЕНТАЦИЯ\1-2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400" y="4440238"/>
            <a:ext cx="879475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8027988" y="6237288"/>
            <a:ext cx="576262" cy="3603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/>
              <a:t>Метод</a:t>
            </a:r>
            <a:endParaRPr lang="ru-RU" sz="1050" dirty="0"/>
          </a:p>
        </p:txBody>
      </p:sp>
      <p:pic>
        <p:nvPicPr>
          <p:cNvPr id="36866" name="Picture 2" descr="G:\ПРЕЗЕНТАЦИЯ\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1688" y="260350"/>
            <a:ext cx="7477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G:\ПРЕЗЕНТАЦИЯ\1-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1412875"/>
            <a:ext cx="8445500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G:\ПРЕЗЕНТАЦИЯ\1-2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3513" y="4005263"/>
            <a:ext cx="8945562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8027988" y="6237288"/>
            <a:ext cx="576262" cy="3603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/>
              <a:t>Метод</a:t>
            </a:r>
            <a:endParaRPr lang="ru-RU" sz="1050" dirty="0"/>
          </a:p>
        </p:txBody>
      </p:sp>
      <p:pic>
        <p:nvPicPr>
          <p:cNvPr id="37890" name="Picture 2" descr="G:\ПРЕЗЕНТАЦИЯ\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3438" y="260350"/>
            <a:ext cx="7477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 descr="G:\ПРЕЗЕНТАЦИЯ\1-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1504950"/>
            <a:ext cx="8477250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G:\ПРЕЗЕНТАЦИЯ\1-2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0175" y="3975100"/>
            <a:ext cx="888365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8027988" y="6237288"/>
            <a:ext cx="576262" cy="3603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/>
              <a:t>Метод</a:t>
            </a:r>
            <a:endParaRPr lang="ru-RU" sz="1050" dirty="0"/>
          </a:p>
        </p:txBody>
      </p:sp>
      <p:pic>
        <p:nvPicPr>
          <p:cNvPr id="38914" name="Picture 2" descr="G:\ПРЕЗЕНТАЦИЯ\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7725" y="260350"/>
            <a:ext cx="7477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 descr="G:\ПРЕЗЕНТАЦИЯ\1-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8" y="1628775"/>
            <a:ext cx="8778875" cy="189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G:\ПРЕЗЕНТАЦИЯ\1-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3716338"/>
            <a:ext cx="859155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G:\ПРЕЗЕНТАЦИЯ\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205038"/>
            <a:ext cx="8402637" cy="269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8027988" y="6237288"/>
            <a:ext cx="576262" cy="3603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/>
              <a:t>Метод</a:t>
            </a:r>
            <a:endParaRPr lang="ru-RU" sz="1050" dirty="0"/>
          </a:p>
        </p:txBody>
      </p:sp>
      <p:pic>
        <p:nvPicPr>
          <p:cNvPr id="39939" name="Picture 2" descr="G:\ПРЕЗЕНТАЦИЯ\1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5500" y="476250"/>
            <a:ext cx="74771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2" name="Прямая соединительная линия 131"/>
          <p:cNvCxnSpPr>
            <a:stCxn id="85" idx="6"/>
          </p:cNvCxnSpPr>
          <p:nvPr/>
        </p:nvCxnSpPr>
        <p:spPr>
          <a:xfrm flipV="1">
            <a:off x="2328863" y="5192713"/>
            <a:ext cx="615950" cy="111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Прямоугольник 77"/>
          <p:cNvSpPr/>
          <p:nvPr/>
        </p:nvSpPr>
        <p:spPr>
          <a:xfrm>
            <a:off x="7435850" y="5516563"/>
            <a:ext cx="1601788" cy="7635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Знаки производной на промежутках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>
            <a:hlinkClick r:id="rId2" action="ppaction://hlinksldjump"/>
          </p:cNvPr>
          <p:cNvSpPr/>
          <p:nvPr/>
        </p:nvSpPr>
        <p:spPr>
          <a:xfrm>
            <a:off x="1882775" y="2168525"/>
            <a:ext cx="446088" cy="431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2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2" name="Овал 31">
            <a:hlinkClick r:id="rId3" action="ppaction://hlinksldjump"/>
          </p:cNvPr>
          <p:cNvSpPr/>
          <p:nvPr/>
        </p:nvSpPr>
        <p:spPr>
          <a:xfrm>
            <a:off x="717550" y="2168525"/>
            <a:ext cx="447675" cy="431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1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6" name="Овал 35">
            <a:hlinkClick r:id="rId4" action="ppaction://hlinksldjump"/>
          </p:cNvPr>
          <p:cNvSpPr/>
          <p:nvPr/>
        </p:nvSpPr>
        <p:spPr>
          <a:xfrm>
            <a:off x="3048000" y="2168525"/>
            <a:ext cx="446088" cy="431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3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7" name="Овал 36">
            <a:hlinkClick r:id="rId5" action="ppaction://hlinksldjump"/>
          </p:cNvPr>
          <p:cNvSpPr/>
          <p:nvPr/>
        </p:nvSpPr>
        <p:spPr>
          <a:xfrm>
            <a:off x="6540500" y="2168525"/>
            <a:ext cx="447675" cy="431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6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8" name="Овал 37">
            <a:hlinkClick r:id="rId6" action="ppaction://hlinksldjump"/>
          </p:cNvPr>
          <p:cNvSpPr/>
          <p:nvPr/>
        </p:nvSpPr>
        <p:spPr>
          <a:xfrm>
            <a:off x="4211638" y="2168525"/>
            <a:ext cx="446087" cy="431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4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2" name="Овал 41">
            <a:hlinkClick r:id="rId7" action="ppaction://hlinksldjump"/>
          </p:cNvPr>
          <p:cNvSpPr/>
          <p:nvPr/>
        </p:nvSpPr>
        <p:spPr>
          <a:xfrm>
            <a:off x="4211638" y="4976813"/>
            <a:ext cx="630237" cy="431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11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3" name="Овал 42">
            <a:hlinkClick r:id="rId8" action="ppaction://hlinksldjump"/>
          </p:cNvPr>
          <p:cNvSpPr/>
          <p:nvPr/>
        </p:nvSpPr>
        <p:spPr>
          <a:xfrm>
            <a:off x="8085138" y="4976813"/>
            <a:ext cx="447675" cy="431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8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4" name="Овал 43">
            <a:hlinkClick r:id="rId9" action="ppaction://hlinksldjump"/>
          </p:cNvPr>
          <p:cNvSpPr/>
          <p:nvPr/>
        </p:nvSpPr>
        <p:spPr>
          <a:xfrm>
            <a:off x="5376863" y="2168525"/>
            <a:ext cx="446087" cy="431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5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8" name="Блок-схема: решение 17">
            <a:hlinkClick r:id="rId10" action="ppaction://hlinksldjump"/>
          </p:cNvPr>
          <p:cNvSpPr/>
          <p:nvPr/>
        </p:nvSpPr>
        <p:spPr>
          <a:xfrm>
            <a:off x="7805738" y="2168525"/>
            <a:ext cx="942975" cy="431800"/>
          </a:xfrm>
          <a:prstGeom prst="flowChartDecis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7Т</a:t>
            </a:r>
            <a:endParaRPr lang="ru-RU" b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5" name="Блок-схема: решение 44">
            <a:hlinkClick r:id="rId11" action="ppaction://hlinksldjump"/>
          </p:cNvPr>
          <p:cNvSpPr/>
          <p:nvPr/>
        </p:nvSpPr>
        <p:spPr>
          <a:xfrm>
            <a:off x="6540500" y="4976813"/>
            <a:ext cx="895350" cy="431800"/>
          </a:xfrm>
          <a:prstGeom prst="flowChartDecis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9Т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6" name="Блок-схема: решение 45">
            <a:hlinkClick r:id="rId12" action="ppaction://hlinksldjump"/>
          </p:cNvPr>
          <p:cNvSpPr/>
          <p:nvPr/>
        </p:nvSpPr>
        <p:spPr>
          <a:xfrm>
            <a:off x="5105400" y="4987925"/>
            <a:ext cx="1076325" cy="431800"/>
          </a:xfrm>
          <a:prstGeom prst="flowChartDecis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10Т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85900" y="2852738"/>
            <a:ext cx="1339850" cy="5048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Область определения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7150" y="1443038"/>
            <a:ext cx="1825625" cy="5032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Характеристика функции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759200" y="2843213"/>
            <a:ext cx="1339850" cy="5032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Пересечение  осей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145213" y="2843213"/>
            <a:ext cx="1339850" cy="5032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Вычисление производной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7573963" y="1341438"/>
            <a:ext cx="1470025" cy="614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Стационарные, критические точки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370138" y="5540375"/>
            <a:ext cx="1554162" cy="6731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Вертикальные, горизонтальные асимптоты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25400" y="5540375"/>
            <a:ext cx="1339850" cy="6207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 общности метода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2806700" y="1400175"/>
            <a:ext cx="1339850" cy="5048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Четность, периодичность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6108700" y="3944938"/>
            <a:ext cx="1460500" cy="6254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Возрастание, убывание функции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1485900" y="3973513"/>
            <a:ext cx="1339850" cy="5048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Построение графика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021263" y="5545138"/>
            <a:ext cx="1339850" cy="6540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Точки экстремума функции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022850" y="1397000"/>
            <a:ext cx="1339850" cy="5032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Постановка задачи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3554413" y="4003675"/>
            <a:ext cx="1822450" cy="5254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Характеристические точки графика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>
            <a:hlinkClick r:id="rId3" action="ppaction://hlinksldjump"/>
          </p:cNvPr>
          <p:cNvCxnSpPr>
            <a:stCxn id="32" idx="6"/>
            <a:endCxn id="17" idx="2"/>
          </p:cNvCxnSpPr>
          <p:nvPr/>
        </p:nvCxnSpPr>
        <p:spPr>
          <a:xfrm>
            <a:off x="1165225" y="2384425"/>
            <a:ext cx="7175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stCxn id="17" idx="6"/>
            <a:endCxn id="36" idx="2"/>
          </p:cNvCxnSpPr>
          <p:nvPr/>
        </p:nvCxnSpPr>
        <p:spPr>
          <a:xfrm>
            <a:off x="2328863" y="2384425"/>
            <a:ext cx="71913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>
            <a:stCxn id="36" idx="6"/>
            <a:endCxn id="38" idx="2"/>
          </p:cNvCxnSpPr>
          <p:nvPr/>
        </p:nvCxnSpPr>
        <p:spPr>
          <a:xfrm>
            <a:off x="3494088" y="2384425"/>
            <a:ext cx="7175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>
            <a:stCxn id="38" idx="6"/>
            <a:endCxn id="44" idx="2"/>
          </p:cNvCxnSpPr>
          <p:nvPr/>
        </p:nvCxnSpPr>
        <p:spPr>
          <a:xfrm>
            <a:off x="4657725" y="2384425"/>
            <a:ext cx="71913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>
            <a:stCxn id="44" idx="6"/>
            <a:endCxn id="37" idx="2"/>
          </p:cNvCxnSpPr>
          <p:nvPr/>
        </p:nvCxnSpPr>
        <p:spPr>
          <a:xfrm>
            <a:off x="5822950" y="2384425"/>
            <a:ext cx="7175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>
            <a:stCxn id="37" idx="6"/>
            <a:endCxn id="18" idx="1"/>
          </p:cNvCxnSpPr>
          <p:nvPr/>
        </p:nvCxnSpPr>
        <p:spPr>
          <a:xfrm>
            <a:off x="6988175" y="2384425"/>
            <a:ext cx="81756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>
            <a:stCxn id="46" idx="3"/>
            <a:endCxn id="45" idx="1"/>
          </p:cNvCxnSpPr>
          <p:nvPr/>
        </p:nvCxnSpPr>
        <p:spPr>
          <a:xfrm flipV="1">
            <a:off x="6181725" y="5192713"/>
            <a:ext cx="358775" cy="111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>
            <a:stCxn id="42" idx="6"/>
            <a:endCxn id="46" idx="1"/>
          </p:cNvCxnSpPr>
          <p:nvPr/>
        </p:nvCxnSpPr>
        <p:spPr>
          <a:xfrm>
            <a:off x="4841875" y="5192713"/>
            <a:ext cx="263525" cy="111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Прямая соединительная линия 145"/>
          <p:cNvCxnSpPr>
            <a:stCxn id="45" idx="3"/>
            <a:endCxn id="43" idx="2"/>
          </p:cNvCxnSpPr>
          <p:nvPr/>
        </p:nvCxnSpPr>
        <p:spPr>
          <a:xfrm>
            <a:off x="7435850" y="5192713"/>
            <a:ext cx="64928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/>
          <p:cNvCxnSpPr>
            <a:stCxn id="84" idx="6"/>
            <a:endCxn id="42" idx="2"/>
          </p:cNvCxnSpPr>
          <p:nvPr/>
        </p:nvCxnSpPr>
        <p:spPr>
          <a:xfrm flipV="1">
            <a:off x="3494088" y="5192713"/>
            <a:ext cx="717550" cy="476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/>
          <p:cNvCxnSpPr/>
          <p:nvPr/>
        </p:nvCxnSpPr>
        <p:spPr>
          <a:xfrm>
            <a:off x="1058863" y="5192713"/>
            <a:ext cx="7556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98" name="TextBox 158"/>
          <p:cNvSpPr txBox="1">
            <a:spLocks noChangeArrowheads="1"/>
          </p:cNvSpPr>
          <p:nvPr/>
        </p:nvSpPr>
        <p:spPr bwMode="auto">
          <a:xfrm>
            <a:off x="395288" y="188913"/>
            <a:ext cx="8642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«Маршрут» (метод) исследования элементарных функций в «кодах» действий</a:t>
            </a:r>
          </a:p>
        </p:txBody>
      </p:sp>
      <p:sp>
        <p:nvSpPr>
          <p:cNvPr id="84" name="Овал 83">
            <a:hlinkClick r:id="rId7" action="ppaction://hlinksldjump"/>
          </p:cNvPr>
          <p:cNvSpPr/>
          <p:nvPr/>
        </p:nvSpPr>
        <p:spPr>
          <a:xfrm>
            <a:off x="2944813" y="4981575"/>
            <a:ext cx="549275" cy="431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12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5" name="Овал 84">
            <a:hlinkClick r:id="rId7" action="ppaction://hlinksldjump"/>
          </p:cNvPr>
          <p:cNvSpPr/>
          <p:nvPr/>
        </p:nvSpPr>
        <p:spPr>
          <a:xfrm>
            <a:off x="1798638" y="4987925"/>
            <a:ext cx="530225" cy="431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13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9" name="Овал 98">
            <a:hlinkClick r:id="rId7" action="ppaction://hlinksldjump"/>
          </p:cNvPr>
          <p:cNvSpPr/>
          <p:nvPr/>
        </p:nvSpPr>
        <p:spPr>
          <a:xfrm>
            <a:off x="428625" y="4960938"/>
            <a:ext cx="582613" cy="431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14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71" name="Прямая соединительная линия 70"/>
          <p:cNvCxnSpPr>
            <a:stCxn id="18" idx="2"/>
            <a:endCxn id="43" idx="0"/>
          </p:cNvCxnSpPr>
          <p:nvPr/>
        </p:nvCxnSpPr>
        <p:spPr>
          <a:xfrm>
            <a:off x="8277225" y="2600325"/>
            <a:ext cx="31750" cy="23764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3"/>
          <p:cNvSpPr>
            <a:spLocks noChangeArrowheads="1"/>
          </p:cNvSpPr>
          <p:nvPr/>
        </p:nvSpPr>
        <p:spPr bwMode="auto">
          <a:xfrm>
            <a:off x="1042988" y="1341438"/>
            <a:ext cx="7777162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Тема урока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Исследование элементарных функций и 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                       построение их графиков.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550" y="620713"/>
            <a:ext cx="7200900" cy="5140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Цели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урока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Формирование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общего метода исследования в классе элементарных функций с помощью аппарата производных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Мировоззренческое восприятие класса всех элементарных функций и общего метода их исследования, его конкретизация в определенном подклассе, для конкретной функции.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Становление интеллектуальных действий обобщения и конкретизации в условиях рефлексии.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1979613" y="404813"/>
            <a:ext cx="5870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Этап систематизации понятий</a:t>
            </a:r>
          </a:p>
        </p:txBody>
      </p:sp>
      <p:sp>
        <p:nvSpPr>
          <p:cNvPr id="17410" name="Прямоугольник 2"/>
          <p:cNvSpPr>
            <a:spLocks noChangeArrowheads="1"/>
          </p:cNvSpPr>
          <p:nvPr/>
        </p:nvSpPr>
        <p:spPr bwMode="auto">
          <a:xfrm>
            <a:off x="3940175" y="1108075"/>
            <a:ext cx="13668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а) четность</a:t>
            </a:r>
          </a:p>
        </p:txBody>
      </p:sp>
      <p:pic>
        <p:nvPicPr>
          <p:cNvPr id="17411" name="Picture 10" descr="G:\ПРЕЗЕНТАЦИЯ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700213"/>
            <a:ext cx="87947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1835150" y="301625"/>
            <a:ext cx="5872163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Этап систематизации понятий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3683000" y="979488"/>
            <a:ext cx="19907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б) периодичност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ь</a:t>
            </a:r>
          </a:p>
        </p:txBody>
      </p:sp>
      <p:pic>
        <p:nvPicPr>
          <p:cNvPr id="18435" name="Picture 3" descr="G:\ПРЕЗЕНТАЦИЯ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1595438"/>
            <a:ext cx="91059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1792288" y="333375"/>
            <a:ext cx="5870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Этап систематизации понятий</a:t>
            </a:r>
          </a:p>
        </p:txBody>
      </p:sp>
      <p:sp>
        <p:nvSpPr>
          <p:cNvPr id="19458" name="Прямоугольник 2"/>
          <p:cNvSpPr>
            <a:spLocks noChangeArrowheads="1"/>
          </p:cNvSpPr>
          <p:nvPr/>
        </p:nvSpPr>
        <p:spPr bwMode="auto">
          <a:xfrm>
            <a:off x="3714750" y="949325"/>
            <a:ext cx="1906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в) монотонность</a:t>
            </a:r>
          </a:p>
        </p:txBody>
      </p:sp>
      <p:pic>
        <p:nvPicPr>
          <p:cNvPr id="19459" name="Picture 2" descr="G:\ПРЕЗЕНТАЦИЯ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85900"/>
            <a:ext cx="8569325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1"/>
          <p:cNvSpPr>
            <a:spLocks noChangeArrowheads="1"/>
          </p:cNvSpPr>
          <p:nvPr/>
        </p:nvSpPr>
        <p:spPr bwMode="auto">
          <a:xfrm>
            <a:off x="1651000" y="261938"/>
            <a:ext cx="58721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Этап систематизации понятий</a:t>
            </a:r>
          </a:p>
        </p:txBody>
      </p:sp>
      <p:pic>
        <p:nvPicPr>
          <p:cNvPr id="20482" name="Picture 2" descr="G:\ПРЕЗЕНТАЦИЯ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8" y="1281113"/>
            <a:ext cx="8924925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Прямоугольник 2"/>
          <p:cNvSpPr>
            <a:spLocks noChangeArrowheads="1"/>
          </p:cNvSpPr>
          <p:nvPr/>
        </p:nvSpPr>
        <p:spPr bwMode="auto">
          <a:xfrm>
            <a:off x="3635375" y="846138"/>
            <a:ext cx="1527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г) экстремум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1"/>
          <p:cNvSpPr>
            <a:spLocks noChangeArrowheads="1"/>
          </p:cNvSpPr>
          <p:nvPr/>
        </p:nvSpPr>
        <p:spPr bwMode="auto">
          <a:xfrm>
            <a:off x="1809750" y="333375"/>
            <a:ext cx="5870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Этап систематизации понятий</a:t>
            </a:r>
          </a:p>
        </p:txBody>
      </p:sp>
      <p:sp>
        <p:nvSpPr>
          <p:cNvPr id="21506" name="Прямоугольник 2"/>
          <p:cNvSpPr>
            <a:spLocks noChangeArrowheads="1"/>
          </p:cNvSpPr>
          <p:nvPr/>
        </p:nvSpPr>
        <p:spPr bwMode="auto">
          <a:xfrm>
            <a:off x="3987800" y="963613"/>
            <a:ext cx="1593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д) асимптоты</a:t>
            </a:r>
          </a:p>
        </p:txBody>
      </p:sp>
      <p:pic>
        <p:nvPicPr>
          <p:cNvPr id="21507" name="Picture 2" descr="G:\ПРЕЗЕНТАЦИЯ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412875"/>
            <a:ext cx="7961313" cy="518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377</TotalTime>
  <Words>216</Words>
  <Application>Microsoft Office PowerPoint</Application>
  <PresentationFormat>Экран (4:3)</PresentationFormat>
  <Paragraphs>82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Calibri</vt:lpstr>
      <vt:lpstr>Arial</vt:lpstr>
      <vt:lpstr>Times New Roman</vt:lpstr>
      <vt:lpstr>Wingdings</vt:lpstr>
      <vt:lpstr>Капсулы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nastja</dc:creator>
  <cp:lastModifiedBy>Slushatel</cp:lastModifiedBy>
  <cp:revision>53</cp:revision>
  <dcterms:created xsi:type="dcterms:W3CDTF">2013-09-26T15:28:14Z</dcterms:created>
  <dcterms:modified xsi:type="dcterms:W3CDTF">2002-12-31T19:32:19Z</dcterms:modified>
</cp:coreProperties>
</file>