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50028-2CCA-40C3-AB4C-1D22D9DDC57B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96EBC-402E-4F47-AA78-210436D66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50028-2CCA-40C3-AB4C-1D22D9DDC57B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96EBC-402E-4F47-AA78-210436D66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50028-2CCA-40C3-AB4C-1D22D9DDC57B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96EBC-402E-4F47-AA78-210436D66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50028-2CCA-40C3-AB4C-1D22D9DDC57B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96EBC-402E-4F47-AA78-210436D66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50028-2CCA-40C3-AB4C-1D22D9DDC57B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96EBC-402E-4F47-AA78-210436D66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50028-2CCA-40C3-AB4C-1D22D9DDC57B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96EBC-402E-4F47-AA78-210436D66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50028-2CCA-40C3-AB4C-1D22D9DDC57B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96EBC-402E-4F47-AA78-210436D66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50028-2CCA-40C3-AB4C-1D22D9DDC57B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96EBC-402E-4F47-AA78-210436D66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50028-2CCA-40C3-AB4C-1D22D9DDC57B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96EBC-402E-4F47-AA78-210436D66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50028-2CCA-40C3-AB4C-1D22D9DDC57B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96EBC-402E-4F47-AA78-210436D66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50028-2CCA-40C3-AB4C-1D22D9DDC57B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96EBC-402E-4F47-AA78-210436D66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50028-2CCA-40C3-AB4C-1D22D9DDC57B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96EBC-402E-4F47-AA78-210436D663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imerime.com/" TargetMode="External"/><Relationship Id="rId2" Type="http://schemas.openxmlformats.org/officeDocument/2006/relationships/hyperlink" Target="http://www.rafaelsanti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timerime.com/en/timeline/663447/Ave+Maria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jpeg"/><Relationship Id="rId5" Type="http://schemas.openxmlformats.org/officeDocument/2006/relationships/image" Target="../media/image1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normal_MotherMary1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-357222" y="0"/>
            <a:ext cx="3533775" cy="3810000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00496" y="357166"/>
            <a:ext cx="4814894" cy="1470025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«Мира заступница, </a:t>
            </a:r>
            <a:br>
              <a:rPr lang="ru-RU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</a:br>
            <a:r>
              <a:rPr lang="ru-RU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Матерь </a:t>
            </a:r>
            <a:r>
              <a:rPr lang="ru-RU" sz="32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всепетая</a:t>
            </a:r>
            <a:r>
              <a:rPr lang="ru-RU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...»</a:t>
            </a:r>
            <a:endParaRPr lang="ru-RU" sz="3200" i="1" dirty="0">
              <a:solidFill>
                <a:schemeClr val="tx1">
                  <a:lumMod val="75000"/>
                  <a:lumOff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429132"/>
            <a:ext cx="6400800" cy="642942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Вечный образ в искусстве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8860" y="5143512"/>
            <a:ext cx="43999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Урок музыки в 5-м классе </a:t>
            </a:r>
            <a:endParaRPr lang="ru-RU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по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программе Г.П.Сергеевой,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Е.Д.Критской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85918" y="5929330"/>
            <a:ext cx="5811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400" dirty="0" smtClean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  <a:p>
            <a:pPr algn="ctr"/>
            <a:endParaRPr lang="ru-RU" sz="1400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Домашнее задание: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571612"/>
            <a:ext cx="7229468" cy="4125923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Совершить творческое путешествие 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   по  Ленте времени: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    послушать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onstantia" pitchFamily="18" charset="0"/>
              </a:rPr>
              <a:t>произведения разных эпох, сопоставить язык музыки,  живописи, поэзии,  найти общие черты.</a:t>
            </a:r>
          </a:p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</a:rPr>
              <a:t>Выполнить задания в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</a:rPr>
              <a:t>тетради стр. 54-57</a:t>
            </a:r>
          </a:p>
          <a:p>
            <a:pPr algn="ctr"/>
            <a:endParaRPr lang="ru-RU" sz="2800" dirty="0">
              <a:latin typeface="Constantia" pitchFamily="18" charset="0"/>
            </a:endParaRPr>
          </a:p>
        </p:txBody>
      </p:sp>
      <p:pic>
        <p:nvPicPr>
          <p:cNvPr id="4" name="Рисунок 3" descr="raphael8-c7jq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5507736"/>
            <a:ext cx="2438400" cy="1350264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TextBox 5"/>
          <p:cNvSpPr txBox="1"/>
          <p:nvPr/>
        </p:nvSpPr>
        <p:spPr>
          <a:xfrm>
            <a:off x="2786050" y="6000768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65000"/>
                  </a:schemeClr>
                </a:solidFill>
                <a:latin typeface="Constantia" pitchFamily="18" charset="0"/>
              </a:rPr>
              <a:t>Спасибо за работу на уроке.</a:t>
            </a:r>
            <a:endParaRPr lang="ru-RU" dirty="0">
              <a:solidFill>
                <a:schemeClr val="bg1">
                  <a:lumMod val="65000"/>
                </a:schemeClr>
              </a:solidFill>
              <a:latin typeface="Constantia" pitchFamily="18" charset="0"/>
            </a:endParaRPr>
          </a:p>
        </p:txBody>
      </p:sp>
      <p:pic>
        <p:nvPicPr>
          <p:cNvPr id="7" name="Рисунок 6" descr="normal_MotherMary__4_.jpg"/>
          <p:cNvPicPr>
            <a:picLocks noChangeAspect="1"/>
          </p:cNvPicPr>
          <p:nvPr/>
        </p:nvPicPr>
        <p:blipFill>
          <a:blip r:embed="rId3" cstate="print"/>
          <a:srcRect l="11710" t="14374" r="7207" b="16251"/>
          <a:stretch>
            <a:fillRect/>
          </a:stretch>
        </p:blipFill>
        <p:spPr>
          <a:xfrm>
            <a:off x="0" y="-142900"/>
            <a:ext cx="2363276" cy="2428892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dirty="0" smtClean="0">
                <a:latin typeface="Constantia" pitchFamily="18" charset="0"/>
              </a:rPr>
              <a:t>Список использованной литературы</a:t>
            </a:r>
            <a:br>
              <a:rPr lang="ru-RU" sz="1800" dirty="0" smtClean="0">
                <a:latin typeface="Constantia" pitchFamily="18" charset="0"/>
              </a:rPr>
            </a:br>
            <a:endParaRPr lang="ru-RU" sz="1800" dirty="0" smtClean="0">
              <a:latin typeface="Constantia" pitchFamily="18" charset="0"/>
            </a:endParaRPr>
          </a:p>
          <a:p>
            <a:pPr lvl="0">
              <a:buFont typeface="+mj-lt"/>
              <a:buAutoNum type="arabicPeriod"/>
            </a:pPr>
            <a:r>
              <a:rPr lang="ru-RU" sz="1800" dirty="0" smtClean="0">
                <a:latin typeface="Constantia" pitchFamily="18" charset="0"/>
              </a:rPr>
              <a:t>Г.П.Сергеева, Е.Д.Критская. Музыка. 5 класс.  Хрестоматия  музыкального материала.  –  М.: Просвещение, 2007. </a:t>
            </a:r>
          </a:p>
          <a:p>
            <a:pPr lvl="0">
              <a:buFont typeface="+mj-lt"/>
              <a:buAutoNum type="arabicPeriod"/>
            </a:pPr>
            <a:r>
              <a:rPr lang="ru-RU" sz="1800" dirty="0" smtClean="0">
                <a:latin typeface="Constantia" pitchFamily="18" charset="0"/>
              </a:rPr>
              <a:t>Г.П.Сергеева, Е.Д.Критская.  Программа «Музыка. 5-7 классы» </a:t>
            </a:r>
          </a:p>
          <a:p>
            <a:pPr>
              <a:buNone/>
            </a:pPr>
            <a:r>
              <a:rPr lang="ru-RU" sz="1800" dirty="0" smtClean="0">
                <a:latin typeface="Constantia" pitchFamily="18" charset="0"/>
              </a:rPr>
              <a:t>       –  М.: Просвещение, 2007. </a:t>
            </a:r>
          </a:p>
          <a:p>
            <a:pPr lvl="0">
              <a:buFont typeface="+mj-lt"/>
              <a:buAutoNum type="arabicPeriod" startAt="3"/>
            </a:pPr>
            <a:r>
              <a:rPr lang="ru-RU" sz="1800" dirty="0" smtClean="0">
                <a:latin typeface="Constantia" pitchFamily="18" charset="0"/>
              </a:rPr>
              <a:t>Г.П.Сергеева, Е.Д.Критская. Уроки музыки: 5-6 класс: пособие для учителя – М.: Просвещение, 2007.</a:t>
            </a:r>
          </a:p>
          <a:p>
            <a:pPr>
              <a:buNone/>
            </a:pPr>
            <a:endParaRPr lang="ru-RU" sz="1800" dirty="0" smtClean="0">
              <a:latin typeface="Constantia" pitchFamily="18" charset="0"/>
            </a:endParaRPr>
          </a:p>
          <a:p>
            <a:pPr algn="ctr">
              <a:buNone/>
            </a:pPr>
            <a:r>
              <a:rPr lang="ru-RU" sz="1800" dirty="0" smtClean="0">
                <a:latin typeface="Constantia" pitchFamily="18" charset="0"/>
              </a:rPr>
              <a:t>Использованные материалы и Интернет-ресурсы</a:t>
            </a:r>
          </a:p>
          <a:p>
            <a:pPr algn="ctr">
              <a:buNone/>
            </a:pPr>
            <a:endParaRPr lang="ru-RU" sz="1800" dirty="0" smtClean="0">
              <a:latin typeface="Constantia" pitchFamily="18" charset="0"/>
            </a:endParaRPr>
          </a:p>
          <a:p>
            <a:pPr lvl="0">
              <a:buFont typeface="+mj-lt"/>
              <a:buAutoNum type="arabicPeriod"/>
            </a:pPr>
            <a:r>
              <a:rPr lang="ru-RU" sz="1800" dirty="0" smtClean="0">
                <a:latin typeface="Constantia" pitchFamily="18" charset="0"/>
              </a:rPr>
              <a:t>Большая энциклопедия живописи. DVD, «</a:t>
            </a:r>
            <a:r>
              <a:rPr lang="ru-RU" sz="1800" dirty="0" err="1" smtClean="0">
                <a:latin typeface="Constantia" pitchFamily="18" charset="0"/>
              </a:rPr>
              <a:t>ДиректМедиа</a:t>
            </a:r>
            <a:r>
              <a:rPr lang="ru-RU" sz="1800" dirty="0" smtClean="0">
                <a:latin typeface="Constantia" pitchFamily="18" charset="0"/>
              </a:rPr>
              <a:t>», 2005г.</a:t>
            </a:r>
          </a:p>
          <a:p>
            <a:pPr lvl="0">
              <a:buFont typeface="+mj-lt"/>
              <a:buAutoNum type="arabicPeriod"/>
            </a:pPr>
            <a:r>
              <a:rPr lang="ru-RU" sz="1800" dirty="0" smtClean="0">
                <a:latin typeface="Constantia" pitchFamily="18" charset="0"/>
              </a:rPr>
              <a:t>Г.П.Сергеева, Е.Д.Критская. Музыка. 5 класс. Фонохрестоматия музыкального материала, </a:t>
            </a:r>
            <a:r>
              <a:rPr lang="en-US" sz="1800" dirty="0" smtClean="0">
                <a:latin typeface="Constantia" pitchFamily="18" charset="0"/>
              </a:rPr>
              <a:t>CD</a:t>
            </a:r>
            <a:r>
              <a:rPr lang="ru-RU" sz="1800" dirty="0" smtClean="0">
                <a:latin typeface="Constantia" pitchFamily="18" charset="0"/>
              </a:rPr>
              <a:t>, ОАО «Издательство «Просвещение», 2010.</a:t>
            </a:r>
          </a:p>
          <a:p>
            <a:pPr lvl="0">
              <a:buFont typeface="+mj-lt"/>
              <a:buAutoNum type="arabicPeriod"/>
            </a:pPr>
            <a:r>
              <a:rPr lang="ru-RU" sz="1800" u="sng" dirty="0" smtClean="0">
                <a:latin typeface="Constantia" pitchFamily="18" charset="0"/>
                <a:hlinkClick r:id="rId2"/>
              </a:rPr>
              <a:t>http://www.rafaelsanti.ru</a:t>
            </a:r>
            <a:r>
              <a:rPr lang="ru-RU" sz="1800" dirty="0" smtClean="0">
                <a:latin typeface="Constantia" pitchFamily="18" charset="0"/>
              </a:rPr>
              <a:t>/</a:t>
            </a:r>
          </a:p>
          <a:p>
            <a:pPr lvl="0">
              <a:buFont typeface="+mj-lt"/>
              <a:buAutoNum type="arabicPeriod"/>
            </a:pPr>
            <a:r>
              <a:rPr lang="ru-RU" sz="1800" u="sng" dirty="0" smtClean="0">
                <a:latin typeface="Constantia" pitchFamily="18" charset="0"/>
                <a:hlinkClick r:id="rId3"/>
              </a:rPr>
              <a:t>http://www.timerime.com/</a:t>
            </a:r>
            <a:endParaRPr lang="ru-RU" sz="1800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Constantia" pitchFamily="18" charset="0"/>
              </a:rPr>
              <a:t> </a:t>
            </a:r>
          </a:p>
          <a:p>
            <a:pPr>
              <a:buNone/>
            </a:pPr>
            <a:endParaRPr lang="ru-RU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Constantia" pitchFamily="18" charset="0"/>
            </a:endParaRPr>
          </a:p>
          <a:p>
            <a:pPr marL="514350" indent="-514350" algn="just">
              <a:spcBef>
                <a:spcPts val="600"/>
              </a:spcBef>
              <a:buClr>
                <a:schemeClr val="accent2"/>
              </a:buClr>
              <a:buSzPct val="85000"/>
              <a:buNone/>
              <a:defRPr/>
            </a:pPr>
            <a:endParaRPr lang="ru-RU" sz="1800" dirty="0" smtClean="0">
              <a:solidFill>
                <a:schemeClr val="tx1">
                  <a:lumMod val="85000"/>
                  <a:lumOff val="15000"/>
                </a:schemeClr>
              </a:solidFill>
              <a:latin typeface="Constantia" pitchFamily="18" charset="0"/>
            </a:endParaRPr>
          </a:p>
          <a:p>
            <a:pPr marL="514350" indent="-514350" algn="just">
              <a:spcBef>
                <a:spcPts val="600"/>
              </a:spcBef>
              <a:buClr>
                <a:schemeClr val="accent2"/>
              </a:buClr>
              <a:buSzPct val="85000"/>
              <a:buNone/>
              <a:defRPr/>
            </a:pPr>
            <a:endParaRPr lang="ru-RU" sz="1800" dirty="0">
              <a:solidFill>
                <a:schemeClr val="bg2">
                  <a:lumMod val="10000"/>
                </a:schemeClr>
              </a:solidFill>
            </a:endParaRPr>
          </a:p>
          <a:p>
            <a:pPr marL="514350" indent="-514350" algn="just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endParaRPr lang="ru-RU" sz="18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514350" indent="-514350">
              <a:buNone/>
            </a:pPr>
            <a:endParaRPr lang="ru-RU" dirty="0"/>
          </a:p>
        </p:txBody>
      </p:sp>
      <p:pic>
        <p:nvPicPr>
          <p:cNvPr id="4" name="Рисунок 3" descr="raphael8-c7jqq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16" y="5507736"/>
            <a:ext cx="2438400" cy="1350264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1500174"/>
            <a:ext cx="2071702" cy="428628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1800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  <a:ea typeface="+mn-ea"/>
                <a:cs typeface="+mn-cs"/>
              </a:rPr>
              <a:t>Рафаэль Санти</a:t>
            </a:r>
            <a:br>
              <a:rPr lang="ru-RU" sz="1800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  <a:ea typeface="+mn-ea"/>
                <a:cs typeface="+mn-cs"/>
              </a:rPr>
            </a:br>
            <a:r>
              <a:rPr lang="ru-RU" sz="1800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  <a:ea typeface="+mn-ea"/>
                <a:cs typeface="+mn-cs"/>
              </a:rPr>
              <a:t>1483-1520</a:t>
            </a:r>
            <a:br>
              <a:rPr lang="ru-RU" sz="1800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  <a:ea typeface="+mn-ea"/>
                <a:cs typeface="+mn-cs"/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s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4451497" cy="6000792"/>
          </a:xfrm>
        </p:spPr>
      </p:pic>
      <p:pic>
        <p:nvPicPr>
          <p:cNvPr id="5" name="Рисунок 4" descr="rafaeltop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EBE5D9"/>
              </a:clrFrom>
              <a:clrTo>
                <a:srgbClr val="EBE5D9">
                  <a:alpha val="0"/>
                </a:srgbClr>
              </a:clrTo>
            </a:clrChange>
            <a:lum bright="-10000" contrast="-10000"/>
          </a:blip>
          <a:stretch>
            <a:fillRect/>
          </a:stretch>
        </p:blipFill>
        <p:spPr>
          <a:xfrm flipH="1">
            <a:off x="6357950" y="285728"/>
            <a:ext cx="1214455" cy="1214446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6" name="TextBox 5"/>
          <p:cNvSpPr txBox="1"/>
          <p:nvPr/>
        </p:nvSpPr>
        <p:spPr>
          <a:xfrm>
            <a:off x="1142976" y="6211669"/>
            <a:ext cx="24963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Сикстинская мадонна</a:t>
            </a:r>
          </a:p>
          <a:p>
            <a:pPr algn="ctr"/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1515-1519</a:t>
            </a:r>
            <a:endParaRPr lang="ru-RU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86380" y="3286124"/>
            <a:ext cx="3643338" cy="2862322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"/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Мадонна Рафаэля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Склоняся к юному Христу,</a:t>
            </a:r>
          </a:p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Его Мария осенила,</a:t>
            </a:r>
          </a:p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Любовь небесная затмила</a:t>
            </a:r>
          </a:p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Ее земную красоту.</a:t>
            </a:r>
          </a:p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</a:p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 он, в прозрении глубоком,</a:t>
            </a:r>
          </a:p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Уже вступая с миром в бой,</a:t>
            </a:r>
          </a:p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Глядит вперед — и ясным оком</a:t>
            </a:r>
          </a:p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Голгофу видит пред собой.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00760" y="6257835"/>
            <a:ext cx="19716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Алексей Толстой</a:t>
            </a:r>
          </a:p>
          <a:p>
            <a:pPr algn="ctr"/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1858</a:t>
            </a:r>
          </a:p>
          <a:p>
            <a:pPr algn="ctr"/>
            <a:endParaRPr lang="ru-RU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Равнобедренный треугольник 10"/>
          <p:cNvSpPr/>
          <p:nvPr/>
        </p:nvSpPr>
        <p:spPr>
          <a:xfrm>
            <a:off x="142844" y="0"/>
            <a:ext cx="8858312" cy="67151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Содержимое 3" descr="6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00364" y="142852"/>
            <a:ext cx="3309245" cy="31067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2255488"/>
            <a:ext cx="1928826" cy="41397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raphael_sistine_dtl.jpg"/>
          <p:cNvPicPr>
            <a:picLocks noChangeAspect="1"/>
          </p:cNvPicPr>
          <p:nvPr/>
        </p:nvPicPr>
        <p:blipFill>
          <a:blip r:embed="rId4" cstate="print"/>
          <a:srcRect l="11647"/>
          <a:stretch>
            <a:fillRect/>
          </a:stretch>
        </p:blipFill>
        <p:spPr>
          <a:xfrm>
            <a:off x="714348" y="2428868"/>
            <a:ext cx="2709516" cy="39290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raphael8-c7jqq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43240" y="5000636"/>
            <a:ext cx="3081342" cy="17062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42844" y="6286520"/>
            <a:ext cx="3256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65000"/>
                  </a:schemeClr>
                </a:solidFill>
                <a:latin typeface="Constantia" pitchFamily="18" charset="0"/>
              </a:rPr>
              <a:t>Сикст Второй, Папа Римский</a:t>
            </a:r>
            <a:endParaRPr lang="ru-RU" dirty="0">
              <a:solidFill>
                <a:schemeClr val="bg1">
                  <a:lumMod val="65000"/>
                </a:schemeClr>
              </a:solidFill>
              <a:latin typeface="Constant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43702" y="6286520"/>
            <a:ext cx="1804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65000"/>
                  </a:schemeClr>
                </a:solidFill>
                <a:latin typeface="Constantia" pitchFamily="18" charset="0"/>
              </a:rPr>
              <a:t>Святая Варвара</a:t>
            </a:r>
            <a:endParaRPr lang="ru-RU" dirty="0">
              <a:solidFill>
                <a:schemeClr val="bg1">
                  <a:lumMod val="65000"/>
                </a:schemeClr>
              </a:solidFill>
              <a:latin typeface="Constant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34" y="357166"/>
            <a:ext cx="2480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nstantia" pitchFamily="18" charset="0"/>
              </a:rPr>
              <a:t>Композиция картины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643182"/>
            <a:ext cx="8543985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42844" y="142852"/>
            <a:ext cx="878687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nstantia" pitchFamily="18" charset="0"/>
              </a:rPr>
              <a:t/>
            </a:r>
            <a:br>
              <a:rPr lang="ru-RU" dirty="0" smtClean="0">
                <a:latin typeface="Constantia" pitchFamily="18" charset="0"/>
              </a:rPr>
            </a:br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nstantia" pitchFamily="18" charset="0"/>
              </a:rPr>
              <a:t>«Чистейшей прелести чистейший образец»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  <a:latin typeface="Constantia" pitchFamily="18" charset="0"/>
            </a:endParaRPr>
          </a:p>
        </p:txBody>
      </p:sp>
      <p:pic>
        <p:nvPicPr>
          <p:cNvPr id="4" name="Рисунок 3" descr="normal_MotherMary__4_.jpg"/>
          <p:cNvPicPr>
            <a:picLocks noChangeAspect="1"/>
          </p:cNvPicPr>
          <p:nvPr/>
        </p:nvPicPr>
        <p:blipFill>
          <a:blip r:embed="rId4" cstate="print">
            <a:lum bright="70000" contrast="-70000"/>
          </a:blip>
          <a:srcRect l="11710" t="14374" r="7207" b="16251"/>
          <a:stretch>
            <a:fillRect/>
          </a:stretch>
        </p:blipFill>
        <p:spPr>
          <a:xfrm>
            <a:off x="3500430" y="785794"/>
            <a:ext cx="2077524" cy="2135206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nstantia" pitchFamily="18" charset="0"/>
              </a:rPr>
              <a:t>Язык живописи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Constantia" pitchFamily="18" charset="0"/>
            </a:endParaRPr>
          </a:p>
        </p:txBody>
      </p:sp>
      <p:pic>
        <p:nvPicPr>
          <p:cNvPr id="4" name="Содержимое 3" descr="889b9bbbbf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42852"/>
            <a:ext cx="2139817" cy="2928958"/>
          </a:xfrm>
        </p:spPr>
      </p:pic>
      <p:pic>
        <p:nvPicPr>
          <p:cNvPr id="5" name="Рисунок 4" descr="ML.jpg"/>
          <p:cNvPicPr>
            <a:picLocks noChangeAspect="1"/>
          </p:cNvPicPr>
          <p:nvPr/>
        </p:nvPicPr>
        <p:blipFill>
          <a:blip r:embed="rId3" cstate="print"/>
          <a:srcRect l="3603" r="4638"/>
          <a:stretch>
            <a:fillRect/>
          </a:stretch>
        </p:blipFill>
        <p:spPr>
          <a:xfrm>
            <a:off x="6715140" y="142852"/>
            <a:ext cx="2184168" cy="3000396"/>
          </a:xfrm>
          <a:prstGeom prst="rect">
            <a:avLst/>
          </a:prstGeom>
        </p:spPr>
      </p:pic>
      <p:pic>
        <p:nvPicPr>
          <p:cNvPr id="6" name="Рисунок 5" descr="MBE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868" y="1928802"/>
            <a:ext cx="2034045" cy="3069274"/>
          </a:xfrm>
          <a:prstGeom prst="ellipse">
            <a:avLst/>
          </a:prstGeom>
        </p:spPr>
      </p:pic>
      <p:pic>
        <p:nvPicPr>
          <p:cNvPr id="7" name="Рисунок 6" descr="65.jpg"/>
          <p:cNvPicPr>
            <a:picLocks noChangeAspect="1"/>
          </p:cNvPicPr>
          <p:nvPr/>
        </p:nvPicPr>
        <p:blipFill>
          <a:blip r:embed="rId5" cstate="print"/>
          <a:srcRect b="2381"/>
          <a:stretch>
            <a:fillRect/>
          </a:stretch>
        </p:blipFill>
        <p:spPr>
          <a:xfrm>
            <a:off x="6715140" y="3643314"/>
            <a:ext cx="2210292" cy="2928958"/>
          </a:xfrm>
          <a:prstGeom prst="rect">
            <a:avLst/>
          </a:prstGeom>
        </p:spPr>
      </p:pic>
      <p:pic>
        <p:nvPicPr>
          <p:cNvPr id="9" name="Рисунок 8" descr="XVI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844" y="3643314"/>
            <a:ext cx="2201184" cy="28575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29190" y="5857892"/>
            <a:ext cx="1511055" cy="369332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75000"/>
                  </a:schemeClr>
                </a:solidFill>
                <a:latin typeface="Constantia" pitchFamily="18" charset="0"/>
              </a:rPr>
              <a:t>Композиция</a:t>
            </a:r>
            <a:endParaRPr lang="ru-RU" dirty="0">
              <a:solidFill>
                <a:schemeClr val="bg1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71934" y="1357298"/>
            <a:ext cx="904415" cy="369332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nstantia" pitchFamily="18" charset="0"/>
              </a:rPr>
              <a:t>Линии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Constant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00298" y="2285992"/>
            <a:ext cx="1085362" cy="369332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nstantia" pitchFamily="18" charset="0"/>
              </a:rPr>
              <a:t>Колорит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43570" y="2285992"/>
            <a:ext cx="699230" cy="369332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nstantia" pitchFamily="18" charset="0"/>
              </a:rPr>
              <a:t>Цвет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Constant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00298" y="5572140"/>
            <a:ext cx="2186689" cy="369332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75000"/>
                  </a:schemeClr>
                </a:solidFill>
                <a:latin typeface="Constantia" pitchFamily="18" charset="0"/>
              </a:rPr>
              <a:t>Ритм изображения</a:t>
            </a:r>
            <a:endParaRPr lang="ru-RU" dirty="0">
              <a:solidFill>
                <a:schemeClr val="bg1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4685" y="3071810"/>
            <a:ext cx="19870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Рафаэль. </a:t>
            </a:r>
          </a:p>
          <a:p>
            <a:pPr algn="ctr"/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Сикстинская мадонна</a:t>
            </a: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Constant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60849" y="3143248"/>
            <a:ext cx="1811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Леонардо да Винчи.</a:t>
            </a:r>
          </a:p>
          <a:p>
            <a:pPr algn="ctr"/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Мадонна </a:t>
            </a:r>
            <a:r>
              <a:rPr lang="ru-RU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Литта</a:t>
            </a: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Constant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00364" y="5000636"/>
            <a:ext cx="3152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>
                    <a:lumMod val="65000"/>
                  </a:schemeClr>
                </a:solidFill>
                <a:latin typeface="Constantia" pitchFamily="18" charset="0"/>
              </a:rPr>
              <a:t>Мурильо Бартоломе Эстебан. </a:t>
            </a:r>
          </a:p>
          <a:p>
            <a:pPr algn="ctr"/>
            <a:r>
              <a:rPr lang="ru-RU" sz="1400" dirty="0" smtClean="0">
                <a:solidFill>
                  <a:schemeClr val="bg1">
                    <a:lumMod val="65000"/>
                  </a:schemeClr>
                </a:solidFill>
                <a:latin typeface="Constantia" pitchFamily="18" charset="0"/>
              </a:rPr>
              <a:t>Мадонна с четками </a:t>
            </a:r>
            <a:endParaRPr lang="ru-RU" sz="1400" dirty="0">
              <a:solidFill>
                <a:schemeClr val="bg1">
                  <a:lumMod val="65000"/>
                </a:schemeClr>
              </a:solidFill>
              <a:latin typeface="Constanti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28650" y="6550223"/>
            <a:ext cx="2915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>
                    <a:lumMod val="65000"/>
                  </a:schemeClr>
                </a:solidFill>
                <a:latin typeface="Constantia" pitchFamily="18" charset="0"/>
              </a:rPr>
              <a:t>Икона Богоматерь Владимирская</a:t>
            </a:r>
            <a:endParaRPr lang="ru-RU" sz="1400" dirty="0">
              <a:solidFill>
                <a:schemeClr val="bg1">
                  <a:lumMod val="65000"/>
                </a:schemeClr>
              </a:solidFill>
              <a:latin typeface="Constanti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6550223"/>
            <a:ext cx="34886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>
                    <a:lumMod val="65000"/>
                  </a:schemeClr>
                </a:solidFill>
                <a:latin typeface="Constantia" pitchFamily="18" charset="0"/>
              </a:rPr>
              <a:t>Толгская икона Божией Матери XVII век</a:t>
            </a:r>
            <a:endParaRPr lang="ru-RU" sz="1400" dirty="0">
              <a:solidFill>
                <a:schemeClr val="bg1">
                  <a:lumMod val="6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tantia" pitchFamily="18" charset="0"/>
              </a:rPr>
              <a:t/>
            </a:r>
            <a:br>
              <a:rPr lang="ru-RU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tantia" pitchFamily="18" charset="0"/>
              </a:rPr>
            </a:br>
            <a:r>
              <a:rPr lang="ru-RU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tantia" pitchFamily="18" charset="0"/>
              </a:rPr>
              <a:t>"Ave, Maria" — "Радуйся, Мария" </a:t>
            </a:r>
            <a:r>
              <a:rPr lang="ru-RU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tantia" pitchFamily="18" charset="0"/>
              </a:rPr>
              <a:t/>
            </a:r>
            <a:br>
              <a:rPr lang="ru-RU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nstantia" pitchFamily="18" charset="0"/>
              </a:rPr>
            </a:br>
            <a:endParaRPr lang="ru-RU" sz="3200" dirty="0">
              <a:solidFill>
                <a:schemeClr val="tx1">
                  <a:lumMod val="50000"/>
                  <a:lumOff val="50000"/>
                </a:schemeClr>
              </a:solidFill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928670"/>
            <a:ext cx="7572428" cy="557216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000" dirty="0" smtClean="0">
                <a:latin typeface="Constantia" pitchFamily="18" charset="0"/>
              </a:rPr>
              <a:t>Приветствие архангела </a:t>
            </a:r>
            <a:r>
              <a:rPr lang="ru-RU" sz="2000" dirty="0">
                <a:latin typeface="Constantia" pitchFamily="18" charset="0"/>
              </a:rPr>
              <a:t>Гавриила </a:t>
            </a:r>
            <a:r>
              <a:rPr lang="ru-RU" sz="2000" dirty="0" smtClean="0">
                <a:latin typeface="Constantia" pitchFamily="18" charset="0"/>
              </a:rPr>
              <a:t>Марии </a:t>
            </a:r>
          </a:p>
          <a:p>
            <a:pPr algn="ctr">
              <a:buNone/>
            </a:pPr>
            <a:r>
              <a:rPr lang="ru-RU" sz="2000" dirty="0" smtClean="0">
                <a:latin typeface="Constantia" pitchFamily="18" charset="0"/>
              </a:rPr>
              <a:t>в </a:t>
            </a:r>
            <a:r>
              <a:rPr lang="ru-RU" sz="2000" dirty="0">
                <a:latin typeface="Constantia" pitchFamily="18" charset="0"/>
              </a:rPr>
              <a:t>момент благовещения. </a:t>
            </a:r>
          </a:p>
          <a:p>
            <a:pPr algn="ctr">
              <a:buNone/>
            </a:pPr>
            <a:r>
              <a:rPr lang="ru-RU" sz="2000" dirty="0">
                <a:latin typeface="Constantia" pitchFamily="18" charset="0"/>
              </a:rPr>
              <a:t>В католической традиции – "Ave Maria", </a:t>
            </a:r>
            <a:endParaRPr lang="ru-RU" sz="2000" dirty="0" smtClean="0">
              <a:latin typeface="Constantia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Constantia" pitchFamily="18" charset="0"/>
              </a:rPr>
              <a:t>в </a:t>
            </a:r>
            <a:r>
              <a:rPr lang="ru-RU" sz="2000" dirty="0">
                <a:latin typeface="Constantia" pitchFamily="18" charset="0"/>
              </a:rPr>
              <a:t>православной – «Песни Пресвятой Богородице</a:t>
            </a:r>
            <a:r>
              <a:rPr lang="ru-RU" sz="2000" dirty="0" smtClean="0">
                <a:latin typeface="Constantia" pitchFamily="18" charset="0"/>
              </a:rPr>
              <a:t>» </a:t>
            </a:r>
          </a:p>
          <a:p>
            <a:pPr algn="ctr">
              <a:buNone/>
            </a:pPr>
            <a:r>
              <a:rPr lang="ru-RU" sz="2000" dirty="0" smtClean="0">
                <a:latin typeface="Constantia" pitchFamily="18" charset="0"/>
              </a:rPr>
              <a:t>(«</a:t>
            </a:r>
            <a:r>
              <a:rPr lang="ru-RU" sz="2000" dirty="0">
                <a:latin typeface="Constantia" pitchFamily="18" charset="0"/>
              </a:rPr>
              <a:t>Богородице Дево, радуйся!»). </a:t>
            </a:r>
            <a:endParaRPr lang="ru-RU" sz="2000" dirty="0" smtClean="0">
              <a:latin typeface="Constantia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Constantia" pitchFamily="18" charset="0"/>
              </a:rPr>
              <a:t>Молитва </a:t>
            </a:r>
            <a:r>
              <a:rPr lang="ru-RU" sz="2000" dirty="0">
                <a:latin typeface="Constantia" pitchFamily="18" charset="0"/>
              </a:rPr>
              <a:t>эта одна из самых известных, </a:t>
            </a:r>
            <a:endParaRPr lang="ru-RU" sz="2000" dirty="0" smtClean="0">
              <a:latin typeface="Constantia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Constantia" pitchFamily="18" charset="0"/>
              </a:rPr>
              <a:t>с </a:t>
            </a:r>
            <a:r>
              <a:rPr lang="ru-RU" sz="2000" dirty="0">
                <a:latin typeface="Constantia" pitchFamily="18" charset="0"/>
              </a:rPr>
              <a:t>XI века к </a:t>
            </a:r>
            <a:r>
              <a:rPr lang="ru-RU" sz="2000" dirty="0" smtClean="0">
                <a:latin typeface="Constantia" pitchFamily="18" charset="0"/>
              </a:rPr>
              <a:t>ней</a:t>
            </a:r>
          </a:p>
          <a:p>
            <a:pPr algn="ctr">
              <a:buNone/>
            </a:pPr>
            <a:r>
              <a:rPr lang="ru-RU" sz="2000" dirty="0" smtClean="0">
                <a:latin typeface="Constantia" pitchFamily="18" charset="0"/>
              </a:rPr>
              <a:t> </a:t>
            </a:r>
            <a:r>
              <a:rPr lang="ru-RU" sz="2000" dirty="0">
                <a:latin typeface="Constantia" pitchFamily="18" charset="0"/>
              </a:rPr>
              <a:t>только добавляются отдельные слова</a:t>
            </a:r>
            <a:r>
              <a:rPr lang="ru-RU" sz="2000" dirty="0" smtClean="0">
                <a:latin typeface="Constantia" pitchFamily="18" charset="0"/>
              </a:rPr>
              <a:t>.</a:t>
            </a:r>
          </a:p>
          <a:p>
            <a:pPr algn="ctr">
              <a:buNone/>
            </a:pPr>
            <a:endParaRPr lang="ru-RU" sz="2000" dirty="0">
              <a:latin typeface="Constantia" pitchFamily="18" charset="0"/>
            </a:endParaRPr>
          </a:p>
          <a:p>
            <a:pPr algn="ctr">
              <a:buNone/>
            </a:pPr>
            <a:r>
              <a:rPr lang="ru-RU" sz="2400" i="1" dirty="0" smtClean="0">
                <a:latin typeface="Constantia" pitchFamily="18" charset="0"/>
              </a:rPr>
              <a:t>     </a:t>
            </a:r>
          </a:p>
          <a:p>
            <a:pPr algn="ctr">
              <a:buNone/>
            </a:pPr>
            <a:r>
              <a:rPr lang="ru-RU" sz="2000" i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Богородица Дева Мария, </a:t>
            </a:r>
          </a:p>
          <a:p>
            <a:pPr algn="ctr">
              <a:buNone/>
            </a:pPr>
            <a:r>
              <a:rPr lang="ru-RU" sz="2000" i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      исполненная благодати Божией, радуйся! </a:t>
            </a:r>
          </a:p>
          <a:p>
            <a:pPr algn="ctr">
              <a:buNone/>
            </a:pPr>
            <a:r>
              <a:rPr lang="ru-RU" sz="2000" i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      Господь </a:t>
            </a:r>
            <a:r>
              <a:rPr lang="ru-RU" sz="2000" i="1" dirty="0" err="1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съ</a:t>
            </a:r>
            <a:r>
              <a:rPr lang="ru-RU" sz="2000" i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 Тобою; </a:t>
            </a:r>
          </a:p>
          <a:p>
            <a:pPr algn="ctr">
              <a:buNone/>
            </a:pPr>
            <a:r>
              <a:rPr lang="ru-RU" sz="2000" i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      благословенна Ты между женами и </a:t>
            </a:r>
            <a:r>
              <a:rPr lang="ru-RU" sz="2000" i="1" dirty="0" err="1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благословенъ</a:t>
            </a:r>
            <a:r>
              <a:rPr lang="ru-RU" sz="2000" i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 </a:t>
            </a:r>
            <a:r>
              <a:rPr lang="ru-RU" sz="2000" i="1" dirty="0" err="1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плодъ</a:t>
            </a:r>
            <a:r>
              <a:rPr lang="ru-RU" sz="2000" i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, </a:t>
            </a:r>
          </a:p>
          <a:p>
            <a:pPr algn="ctr">
              <a:buNone/>
            </a:pPr>
            <a:r>
              <a:rPr lang="ru-RU" sz="2000" i="1" dirty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 </a:t>
            </a:r>
            <a:r>
              <a:rPr lang="ru-RU" sz="2000" i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     Тобою рожденный, </a:t>
            </a:r>
          </a:p>
          <a:p>
            <a:pPr algn="ctr">
              <a:buNone/>
            </a:pPr>
            <a:r>
              <a:rPr lang="ru-RU" sz="2000" i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      потому что Ты родила Спасителя </a:t>
            </a:r>
            <a:r>
              <a:rPr lang="ru-RU" sz="2000" i="1" dirty="0" err="1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душъ</a:t>
            </a:r>
            <a:r>
              <a:rPr lang="ru-RU" sz="2000" i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 </a:t>
            </a:r>
            <a:r>
              <a:rPr lang="ru-RU" sz="2000" i="1" dirty="0" err="1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нашихъ</a:t>
            </a:r>
            <a:r>
              <a:rPr lang="ru-RU" sz="2000" i="1" dirty="0" smtClean="0">
                <a:solidFill>
                  <a:schemeClr val="bg1">
                    <a:lumMod val="85000"/>
                  </a:schemeClr>
                </a:solidFill>
                <a:latin typeface="Constantia" pitchFamily="18" charset="0"/>
              </a:rPr>
              <a:t>.</a:t>
            </a:r>
            <a:endParaRPr lang="ru-RU" sz="2000" i="1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</p:txBody>
      </p:sp>
      <p:pic>
        <p:nvPicPr>
          <p:cNvPr id="4" name="Рисунок 3" descr="normal_MotherMary1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rcRect l="8513" r="9206"/>
          <a:stretch>
            <a:fillRect/>
          </a:stretch>
        </p:blipFill>
        <p:spPr>
          <a:xfrm>
            <a:off x="0" y="0"/>
            <a:ext cx="2071670" cy="2714644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5" name="Рисунок 4" descr="raphael8-c7jqq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5507736"/>
            <a:ext cx="2438400" cy="1350264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142844" y="1357298"/>
            <a:ext cx="2428892" cy="3929090"/>
          </a:xfrm>
        </p:spPr>
        <p:style>
          <a:lnRef idx="1">
            <a:schemeClr val="accent6"/>
          </a:lnRef>
          <a:fillRef idx="1003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     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   </a:t>
            </a:r>
          </a:p>
          <a:p>
            <a:pPr algn="ctr">
              <a:buNone/>
            </a:pP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Итальянский композитор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 </a:t>
            </a:r>
          </a:p>
          <a:p>
            <a:pPr algn="ctr">
              <a:buNone/>
            </a:pPr>
            <a:r>
              <a:rPr lang="ru-RU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Джулио Каччини </a:t>
            </a:r>
            <a:endParaRPr lang="en-US" sz="1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onstantia" pitchFamily="18" charset="0"/>
            </a:endParaRPr>
          </a:p>
          <a:p>
            <a:pPr algn="ctr">
              <a:buNone/>
            </a:pP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1551-1618</a:t>
            </a: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Constant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79690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nstantia" pitchFamily="18" charset="0"/>
              </a:rPr>
              <a:t>   «</a:t>
            </a:r>
            <a:r>
              <a:rPr lang="en-US" dirty="0" smtClean="0">
                <a:latin typeface="Constantia" pitchFamily="18" charset="0"/>
              </a:rPr>
              <a:t>Ave</a:t>
            </a:r>
            <a:r>
              <a:rPr lang="ru-RU" dirty="0" smtClean="0">
                <a:latin typeface="Constantia" pitchFamily="18" charset="0"/>
              </a:rPr>
              <a:t>   </a:t>
            </a:r>
            <a:r>
              <a:rPr lang="en-US" dirty="0" smtClean="0">
                <a:latin typeface="Constantia" pitchFamily="18" charset="0"/>
              </a:rPr>
              <a:t>Maria</a:t>
            </a:r>
            <a:r>
              <a:rPr lang="ru-RU" dirty="0" smtClean="0">
                <a:latin typeface="Constantia" pitchFamily="18" charset="0"/>
              </a:rPr>
              <a:t>»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10" name="Содержимое 7"/>
          <p:cNvSpPr txBox="1">
            <a:spLocks/>
          </p:cNvSpPr>
          <p:nvPr/>
        </p:nvSpPr>
        <p:spPr>
          <a:xfrm>
            <a:off x="6500826" y="1285860"/>
            <a:ext cx="2500330" cy="4071966"/>
          </a:xfrm>
          <a:prstGeom prst="rect">
            <a:avLst/>
          </a:prstGeom>
        </p:spPr>
        <p:style>
          <a:lnRef idx="1">
            <a:schemeClr val="accent6"/>
          </a:lnRef>
          <a:fillRef idx="1003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  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1400" dirty="0">
              <a:solidFill>
                <a:schemeClr val="bg1">
                  <a:lumMod val="85000"/>
                </a:schemeClr>
              </a:solidFill>
              <a:latin typeface="Constantia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Немецкий  композитор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Иоганн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 Себастьян Бах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40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1685-1750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40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Французский</a:t>
            </a:r>
            <a:r>
              <a:rPr lang="ru-RU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 композитор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Шарль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 Гуно</a:t>
            </a: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1818-1893</a:t>
            </a:r>
          </a:p>
        </p:txBody>
      </p:sp>
      <p:sp>
        <p:nvSpPr>
          <p:cNvPr id="11" name="Содержимое 7"/>
          <p:cNvSpPr txBox="1">
            <a:spLocks/>
          </p:cNvSpPr>
          <p:nvPr/>
        </p:nvSpPr>
        <p:spPr>
          <a:xfrm>
            <a:off x="3071802" y="2643182"/>
            <a:ext cx="2786082" cy="3786214"/>
          </a:xfrm>
          <a:prstGeom prst="rect">
            <a:avLst/>
          </a:prstGeom>
        </p:spPr>
        <p:style>
          <a:lnRef idx="1">
            <a:schemeClr val="accent6"/>
          </a:lnRef>
          <a:fillRef idx="1003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    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  <a:endParaRPr kumimoji="0" lang="ru-RU" sz="1400" b="0" i="0" u="none" strike="noStrike" kern="1200" cap="none" spc="0" normalizeH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Австрийский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композитор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Франц Шуберт</a:t>
            </a: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1797-1828</a:t>
            </a:r>
          </a:p>
        </p:txBody>
      </p:sp>
      <p:pic>
        <p:nvPicPr>
          <p:cNvPr id="12" name="Рисунок 11" descr="cacc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500174"/>
            <a:ext cx="2133602" cy="2656005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4" name="Содержимое 13" descr="schubert_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clrChange>
              <a:clrFrom>
                <a:srgbClr val="FDFCF7"/>
              </a:clrFrom>
              <a:clrTo>
                <a:srgbClr val="FDFC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2714620"/>
            <a:ext cx="1942609" cy="2787643"/>
          </a:xfrm>
        </p:spPr>
      </p:pic>
      <p:pic>
        <p:nvPicPr>
          <p:cNvPr id="15" name="Рисунок 14" descr="bg1.jpg"/>
          <p:cNvPicPr>
            <a:picLocks noChangeAspect="1"/>
          </p:cNvPicPr>
          <p:nvPr/>
        </p:nvPicPr>
        <p:blipFill>
          <a:blip r:embed="rId4" cstate="print"/>
          <a:srcRect l="5556" r="5555"/>
          <a:stretch>
            <a:fillRect/>
          </a:stretch>
        </p:blipFill>
        <p:spPr>
          <a:xfrm>
            <a:off x="6715140" y="1428736"/>
            <a:ext cx="2095514" cy="2357454"/>
          </a:xfrm>
          <a:prstGeom prst="rect">
            <a:avLst/>
          </a:prstGeom>
        </p:spPr>
      </p:pic>
      <p:pic>
        <p:nvPicPr>
          <p:cNvPr id="18" name="Рисунок 17" descr="normal_MotherMary__4_.jpg"/>
          <p:cNvPicPr>
            <a:picLocks noChangeAspect="1"/>
          </p:cNvPicPr>
          <p:nvPr/>
        </p:nvPicPr>
        <p:blipFill>
          <a:blip r:embed="rId5" cstate="print">
            <a:lum bright="70000" contrast="-70000"/>
          </a:blip>
          <a:srcRect l="11710" t="14374" r="7207" b="16251"/>
          <a:stretch>
            <a:fillRect/>
          </a:stretch>
        </p:blipFill>
        <p:spPr>
          <a:xfrm>
            <a:off x="3500430" y="714356"/>
            <a:ext cx="1946227" cy="2000264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19" name="Рисунок 18" descr="647635744424_main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4714884"/>
            <a:ext cx="357190" cy="515178"/>
          </a:xfrm>
          <a:prstGeom prst="rect">
            <a:avLst/>
          </a:prstGeom>
        </p:spPr>
      </p:pic>
      <p:pic>
        <p:nvPicPr>
          <p:cNvPr id="20" name="Рисунок 19" descr="647635744424_main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5857892"/>
            <a:ext cx="357190" cy="515178"/>
          </a:xfrm>
          <a:prstGeom prst="rect">
            <a:avLst/>
          </a:prstGeom>
        </p:spPr>
      </p:pic>
      <p:pic>
        <p:nvPicPr>
          <p:cNvPr id="21" name="Рисунок 20" descr="647635744424_main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72264" y="4786322"/>
            <a:ext cx="357190" cy="51517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nstantia" pitchFamily="18" charset="0"/>
              </a:rPr>
              <a:t>Язык музыки</a:t>
            </a:r>
            <a:endParaRPr lang="ru-RU" dirty="0">
              <a:latin typeface="Constantia" pitchFamily="18" charset="0"/>
            </a:endParaRPr>
          </a:p>
        </p:txBody>
      </p:sp>
      <p:pic>
        <p:nvPicPr>
          <p:cNvPr id="4" name="Содержимое 3" descr="IMG_N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282" y="5572140"/>
            <a:ext cx="4643470" cy="1071570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</p:pic>
      <p:pic>
        <p:nvPicPr>
          <p:cNvPr id="5" name="Рисунок 4" descr="IMG_NEW_0001.jpg"/>
          <p:cNvPicPr>
            <a:picLocks noChangeAspect="1"/>
          </p:cNvPicPr>
          <p:nvPr/>
        </p:nvPicPr>
        <p:blipFill>
          <a:blip r:embed="rId3" cstate="print"/>
          <a:srcRect l="2259" r="1724" b="6250"/>
          <a:stretch>
            <a:fillRect/>
          </a:stretch>
        </p:blipFill>
        <p:spPr>
          <a:xfrm>
            <a:off x="214282" y="1357298"/>
            <a:ext cx="6072230" cy="1071570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</p:pic>
      <p:pic>
        <p:nvPicPr>
          <p:cNvPr id="6" name="Рисунок 5" descr="IMG_NEW_0002.jpg"/>
          <p:cNvPicPr>
            <a:picLocks noChangeAspect="1"/>
          </p:cNvPicPr>
          <p:nvPr/>
        </p:nvPicPr>
        <p:blipFill>
          <a:blip r:embed="rId4" cstate="print"/>
          <a:srcRect l="2200" t="9111" r="4318" b="5556"/>
          <a:stretch>
            <a:fillRect/>
          </a:stretch>
        </p:blipFill>
        <p:spPr>
          <a:xfrm>
            <a:off x="2857488" y="3357562"/>
            <a:ext cx="6072230" cy="1143008"/>
          </a:xfrm>
          <a:prstGeom prst="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357290" y="785794"/>
            <a:ext cx="1128642" cy="369332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nstantia" pitchFamily="18" charset="0"/>
              </a:rPr>
              <a:t>Мелодия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Constant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2714620"/>
            <a:ext cx="585417" cy="369332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nstantia" pitchFamily="18" charset="0"/>
              </a:rPr>
              <a:t>Лад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Constant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3768" y="785794"/>
            <a:ext cx="904415" cy="369332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nstantia" pitchFamily="18" charset="0"/>
              </a:rPr>
              <a:t>Тембр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Constant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7290" y="4929198"/>
            <a:ext cx="1577291" cy="369332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75000"/>
                  </a:schemeClr>
                </a:solidFill>
                <a:latin typeface="Constantia" pitchFamily="18" charset="0"/>
              </a:rPr>
              <a:t>Ритм музыки</a:t>
            </a:r>
            <a:endParaRPr lang="ru-RU" dirty="0">
              <a:solidFill>
                <a:schemeClr val="bg1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29322" y="5572140"/>
            <a:ext cx="869149" cy="369332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75000"/>
                  </a:schemeClr>
                </a:solidFill>
                <a:latin typeface="Constantia" pitchFamily="18" charset="0"/>
              </a:rPr>
              <a:t>Форма</a:t>
            </a:r>
            <a:endParaRPr lang="ru-RU" dirty="0">
              <a:solidFill>
                <a:schemeClr val="bg1">
                  <a:lumMod val="75000"/>
                </a:schemeClr>
              </a:solidFill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43834" y="3429000"/>
            <a:ext cx="1285884" cy="246221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ru-RU" sz="1000" b="1" dirty="0" smtClean="0">
                <a:latin typeface="Constantia" pitchFamily="18" charset="0"/>
              </a:rPr>
              <a:t>И.С.Бах-Ш.Гуно</a:t>
            </a:r>
            <a:endParaRPr lang="ru-RU" sz="1000" b="1" dirty="0">
              <a:latin typeface="Constant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14942" y="1428736"/>
            <a:ext cx="102463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000" b="1" dirty="0" smtClean="0">
                <a:latin typeface="Constantia" pitchFamily="18" charset="0"/>
              </a:rPr>
              <a:t>Дж. Каччини</a:t>
            </a:r>
            <a:endParaRPr lang="ru-RU" sz="1000" b="1" dirty="0">
              <a:latin typeface="Constant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00496" y="5643578"/>
            <a:ext cx="81304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latin typeface="Constantia" pitchFamily="18" charset="0"/>
              </a:rPr>
              <a:t>Ф.Шуберт</a:t>
            </a:r>
            <a:endParaRPr lang="ru-RU" sz="1000" b="1" dirty="0">
              <a:latin typeface="Constantia" pitchFamily="18" charset="0"/>
            </a:endParaRPr>
          </a:p>
        </p:txBody>
      </p:sp>
      <p:pic>
        <p:nvPicPr>
          <p:cNvPr id="18" name="Рисунок 17" descr="raphael8-c7jqq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00892" y="5507736"/>
            <a:ext cx="2438400" cy="1350264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796908"/>
          </a:xfrm>
        </p:spPr>
        <p:txBody>
          <a:bodyPr/>
          <a:lstStyle/>
          <a:p>
            <a:r>
              <a:rPr lang="ru-RU" dirty="0" smtClean="0">
                <a:latin typeface="Constantia" pitchFamily="18" charset="0"/>
              </a:rPr>
              <a:t>Язык музыки и живописи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6543692" cy="3400436"/>
          </a:xfrm>
        </p:spPr>
        <p:txBody>
          <a:bodyPr/>
          <a:lstStyle/>
          <a:p>
            <a:pPr algn="ctr"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43108" y="1643050"/>
            <a:ext cx="5004960" cy="406265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2400" u="sng" dirty="0" smtClean="0">
              <a:solidFill>
                <a:schemeClr val="tx1">
                  <a:lumMod val="85000"/>
                  <a:lumOff val="15000"/>
                </a:schemeClr>
              </a:solidFill>
              <a:latin typeface="Constantia" pitchFamily="18" charset="0"/>
            </a:endParaRPr>
          </a:p>
          <a:p>
            <a:pPr algn="ctr"/>
            <a:r>
              <a:rPr lang="ru-RU" sz="2400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Линия </a:t>
            </a:r>
            <a:r>
              <a:rPr lang="ru-RU" sz="24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– </a:t>
            </a:r>
            <a:r>
              <a:rPr lang="ru-RU" sz="2400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мелодия</a:t>
            </a:r>
          </a:p>
          <a:p>
            <a:pPr algn="ctr"/>
            <a:endParaRPr lang="ru-RU" sz="2400" u="sng" dirty="0" smtClean="0">
              <a:solidFill>
                <a:schemeClr val="tx1">
                  <a:lumMod val="85000"/>
                  <a:lumOff val="15000"/>
                </a:schemeClr>
              </a:solidFill>
              <a:latin typeface="Constantia" pitchFamily="18" charset="0"/>
            </a:endParaRPr>
          </a:p>
          <a:p>
            <a:pPr algn="ctr"/>
            <a:r>
              <a:rPr lang="ru-RU" sz="2400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Цвет </a:t>
            </a:r>
            <a:r>
              <a:rPr lang="ru-RU" sz="24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– </a:t>
            </a:r>
            <a:r>
              <a:rPr lang="ru-RU" sz="2400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тембр</a:t>
            </a:r>
          </a:p>
          <a:p>
            <a:pPr algn="ctr"/>
            <a:endParaRPr lang="ru-RU" sz="2400" u="sng" dirty="0" smtClean="0">
              <a:solidFill>
                <a:schemeClr val="tx1">
                  <a:lumMod val="85000"/>
                  <a:lumOff val="15000"/>
                </a:schemeClr>
              </a:solidFill>
              <a:latin typeface="Constantia" pitchFamily="18" charset="0"/>
            </a:endParaRPr>
          </a:p>
          <a:p>
            <a:pPr algn="ctr"/>
            <a:r>
              <a:rPr lang="ru-RU" sz="2400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Ритм музыки – ритм изображения</a:t>
            </a:r>
          </a:p>
          <a:p>
            <a:pPr algn="ctr"/>
            <a:endParaRPr lang="ru-RU" sz="2400" u="sng" dirty="0">
              <a:solidFill>
                <a:schemeClr val="tx1">
                  <a:lumMod val="85000"/>
                  <a:lumOff val="15000"/>
                </a:schemeClr>
              </a:solidFill>
              <a:latin typeface="Constantia" pitchFamily="18" charset="0"/>
            </a:endParaRPr>
          </a:p>
          <a:p>
            <a:pPr algn="ctr"/>
            <a:r>
              <a:rPr lang="ru-RU" sz="2400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Колорит </a:t>
            </a:r>
            <a:r>
              <a:rPr lang="ru-RU" sz="24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– </a:t>
            </a:r>
            <a:r>
              <a:rPr lang="ru-RU" sz="2400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лад</a:t>
            </a:r>
          </a:p>
          <a:p>
            <a:pPr algn="ctr"/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Constantia" pitchFamily="18" charset="0"/>
            </a:endParaRPr>
          </a:p>
          <a:p>
            <a:pPr algn="ctr"/>
            <a:r>
              <a:rPr lang="ru-RU" sz="24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onstantia" pitchFamily="18" charset="0"/>
              </a:rPr>
              <a:t>Форма – композиция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Constantia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10" name="Рисунок 9" descr="raphael8-c7jq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0892" y="5507736"/>
            <a:ext cx="2438400" cy="1350264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11" name="Рисунок 10" descr="normal_MotherMary1.jpg"/>
          <p:cNvPicPr>
            <a:picLocks noChangeAspect="1"/>
          </p:cNvPicPr>
          <p:nvPr/>
        </p:nvPicPr>
        <p:blipFill>
          <a:blip r:embed="rId3" cstate="print">
            <a:lum bright="20000"/>
          </a:blip>
          <a:stretch>
            <a:fillRect/>
          </a:stretch>
        </p:blipFill>
        <p:spPr>
          <a:xfrm>
            <a:off x="-357222" y="0"/>
            <a:ext cx="2451551" cy="2643182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ечная_тема_искусств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Вечная_тема_искусства</Template>
  <TotalTime>1</TotalTime>
  <Words>284</Words>
  <Application>Microsoft Office PowerPoint</Application>
  <PresentationFormat>Экран (4:3)</PresentationFormat>
  <Paragraphs>131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Вечная_тема_искусства</vt:lpstr>
      <vt:lpstr>«Мира заступница,  Матерь всепетая...»</vt:lpstr>
      <vt:lpstr>    Рафаэль Санти 1483-1520   </vt:lpstr>
      <vt:lpstr>Слайд 3</vt:lpstr>
      <vt:lpstr>Слайд 4</vt:lpstr>
      <vt:lpstr>Язык живописи</vt:lpstr>
      <vt:lpstr> "Ave, Maria" — "Радуйся, Мария"  </vt:lpstr>
      <vt:lpstr>   «Ave   Maria»</vt:lpstr>
      <vt:lpstr>Язык музыки</vt:lpstr>
      <vt:lpstr>Язык музыки и живописи</vt:lpstr>
      <vt:lpstr>Домашнее задание:</vt:lpstr>
      <vt:lpstr>Слайд 11</vt:lpstr>
    </vt:vector>
  </TitlesOfParts>
  <Company>Gymnazia №5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«Мира заступница,  Матерь всепетая...»</dc:title>
  <dc:creator>Anton</dc:creator>
  <cp:lastModifiedBy>Anton</cp:lastModifiedBy>
  <cp:revision>1</cp:revision>
  <dcterms:created xsi:type="dcterms:W3CDTF">2002-12-31T22:03:39Z</dcterms:created>
  <dcterms:modified xsi:type="dcterms:W3CDTF">2002-12-31T22:04:55Z</dcterms:modified>
</cp:coreProperties>
</file>