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7" r:id="rId2"/>
    <p:sldId id="256" r:id="rId3"/>
    <p:sldId id="277" r:id="rId4"/>
    <p:sldId id="258" r:id="rId5"/>
    <p:sldId id="288" r:id="rId6"/>
    <p:sldId id="259" r:id="rId7"/>
    <p:sldId id="260" r:id="rId8"/>
    <p:sldId id="284" r:id="rId9"/>
    <p:sldId id="261" r:id="rId10"/>
    <p:sldId id="278" r:id="rId11"/>
    <p:sldId id="283" r:id="rId12"/>
    <p:sldId id="262" r:id="rId13"/>
    <p:sldId id="286" r:id="rId14"/>
    <p:sldId id="265" r:id="rId15"/>
    <p:sldId id="281" r:id="rId16"/>
    <p:sldId id="280" r:id="rId17"/>
    <p:sldId id="275" r:id="rId18"/>
    <p:sldId id="276" r:id="rId19"/>
    <p:sldId id="267" r:id="rId20"/>
    <p:sldId id="268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33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8" autoAdjust="0"/>
    <p:restoredTop sz="94660"/>
  </p:normalViewPr>
  <p:slideViewPr>
    <p:cSldViewPr>
      <p:cViewPr>
        <p:scale>
          <a:sx n="100" d="100"/>
          <a:sy n="100" d="100"/>
        </p:scale>
        <p:origin x="-51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D748A7-0831-45CE-9E58-81C49979BD03}" type="datetimeFigureOut">
              <a:rPr lang="ru-RU" smtClean="0"/>
              <a:pPr/>
              <a:t>16.02.2020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E554CE-F7B9-4BBC-9244-23C1F7737FE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E554CE-F7B9-4BBC-9244-23C1F7737FE4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C4FF4-6EE1-4A76-9B8F-B2F594D6C874}" type="datetimeFigureOut">
              <a:rPr lang="ru-RU"/>
              <a:pPr>
                <a:defRPr/>
              </a:pPr>
              <a:t>16.02.2020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7A747-1B53-4B3F-B8D2-D8AB0E1281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BD201-5F9C-4593-BEFD-74C971F0B552}" type="datetimeFigureOut">
              <a:rPr lang="ru-RU"/>
              <a:pPr>
                <a:defRPr/>
              </a:pPr>
              <a:t>16.02.2020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22E6F0-797A-404D-B2F0-96032D2C16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A3035-02C7-4538-A480-C6887B19F5A6}" type="datetimeFigureOut">
              <a:rPr lang="ru-RU"/>
              <a:pPr>
                <a:defRPr/>
              </a:pPr>
              <a:t>16.02.2020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18664C-3B03-4311-A452-8E87A1DF2E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52DDE1-E9F2-4B50-AB95-1A36B28481DE}" type="datetimeFigureOut">
              <a:rPr lang="ru-RU"/>
              <a:pPr>
                <a:defRPr/>
              </a:pPr>
              <a:t>16.02.2020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87BA6C-DE82-4922-A007-5CB817EE4E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11FA9-72D4-4D0D-AA04-5200C8F96D1C}" type="datetimeFigureOut">
              <a:rPr lang="ru-RU"/>
              <a:pPr>
                <a:defRPr/>
              </a:pPr>
              <a:t>16.02.2020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BFCBB-F7D8-4AD9-B5F9-93687358CA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AA105-3B9A-485F-A7BD-B3B1C1BFF994}" type="datetimeFigureOut">
              <a:rPr lang="ru-RU"/>
              <a:pPr>
                <a:defRPr/>
              </a:pPr>
              <a:t>16.02.2020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217202-91A5-4841-8837-12B3422A9C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03E727-7E97-4B76-A273-97C117DFD6DE}" type="datetimeFigureOut">
              <a:rPr lang="ru-RU"/>
              <a:pPr>
                <a:defRPr/>
              </a:pPr>
              <a:t>16.02.2020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F140D1-42AB-456C-B3EB-2E58162D29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FDA9A-A9AF-4522-BA4E-959710ABA8F2}" type="datetimeFigureOut">
              <a:rPr lang="ru-RU"/>
              <a:pPr>
                <a:defRPr/>
              </a:pPr>
              <a:t>16.02.2020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4C3DF-49FF-4AA4-A1AB-8615103FAE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1C31E6-6AC6-4E62-806B-D0CB1E8C6262}" type="datetimeFigureOut">
              <a:rPr lang="ru-RU"/>
              <a:pPr>
                <a:defRPr/>
              </a:pPr>
              <a:t>16.02.2020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0E188-B191-46AC-99B7-5113417AE6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E59BE0-226E-4980-AAF5-F1A9DF7C7AE8}" type="datetimeFigureOut">
              <a:rPr lang="ru-RU"/>
              <a:pPr>
                <a:defRPr/>
              </a:pPr>
              <a:t>16.02.2020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D8319C-EFFD-43A6-A723-9E31BBA50F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4FB44-2B3A-4EA5-B708-4FEB9F41BBF1}" type="datetimeFigureOut">
              <a:rPr lang="ru-RU"/>
              <a:pPr>
                <a:defRPr/>
              </a:pPr>
              <a:t>16.02.2020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51498-F984-481A-8E8C-4DDFA9BC91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унок2.png"/>
          <p:cNvPicPr>
            <a:picLocks noChangeAspect="1"/>
          </p:cNvPicPr>
          <p:nvPr userDrawn="1"/>
        </p:nvPicPr>
        <p:blipFill>
          <a:blip r:embed="rId14" cstate="print">
            <a:lum/>
          </a:blip>
          <a:stretch>
            <a:fillRect/>
          </a:stretch>
        </p:blipFill>
        <p:spPr>
          <a:xfrm>
            <a:off x="0" y="357166"/>
            <a:ext cx="9144000" cy="6500834"/>
          </a:xfrm>
          <a:prstGeom prst="rect">
            <a:avLst/>
          </a:prstGeom>
          <a:effectLst>
            <a:outerShdw blurRad="50800" dist="38100" dir="16200000" rotWithShape="0">
              <a:schemeClr val="bg1">
                <a:alpha val="40000"/>
              </a:schemeClr>
            </a:outerShdw>
          </a:effectLst>
        </p:spPr>
      </p:pic>
      <p:sp>
        <p:nvSpPr>
          <p:cNvPr id="15" name="Прямоугольник 14"/>
          <p:cNvSpPr/>
          <p:nvPr userDrawn="1"/>
        </p:nvSpPr>
        <p:spPr>
          <a:xfrm>
            <a:off x="0" y="6572272"/>
            <a:ext cx="9144000" cy="285728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0" y="1285860"/>
            <a:ext cx="9144000" cy="5214974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  <a:effectLst>
            <a:outerShdw blurRad="1270000" dist="50800" dir="5400000" algn="ctr" rotWithShape="0">
              <a:schemeClr val="bg1">
                <a:alpha val="43000"/>
              </a:schemeClr>
            </a:outerShdw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0" y="6642556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solidFill>
                <a:schemeClr val="bg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nn\Desktop\&#1054;&#1090;&#1082;&#1088;%20&#1091;&#1088;&#1086;&#1082;%2018%20&#1092;&#1077;&#1074;&#1088;&#1072;&#1083;&#1103;\&#1040;&#1091;&#1076;&#1080;&#1088;&#1086;&#1074;&#1072;&#1085;&#1080;&#1077;.mp3" TargetMode="Externa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285720" y="2357430"/>
            <a:ext cx="8572560" cy="2958538"/>
            <a:chOff x="1115616" y="2146448"/>
            <a:chExt cx="7165477" cy="3357926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115616" y="2146448"/>
              <a:ext cx="7165477" cy="115277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187089" y="5085184"/>
              <a:ext cx="5084703" cy="4191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prstClr val="black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AutoShape 2" descr="Картинки по запросу agony column in a magazine картин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24" name="AutoShape 4" descr="Картинки по запросу agony column in a magazine картин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30" name="Picture 10" descr="Картинки по запросу agony column in a magazine teens problems картин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0"/>
            <a:ext cx="3839009" cy="4680520"/>
          </a:xfrm>
          <a:prstGeom prst="rect">
            <a:avLst/>
          </a:prstGeom>
          <a:noFill/>
        </p:spPr>
      </p:pic>
      <p:pic>
        <p:nvPicPr>
          <p:cNvPr id="30732" name="Picture 12" descr="Картинки по запросу agony column in a magazine teens problems картин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0"/>
            <a:ext cx="3296854" cy="46392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844824"/>
            <a:ext cx="7704856" cy="3672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3068960"/>
            <a:ext cx="2627784" cy="3489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0"/>
            <a:ext cx="2051720" cy="2650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636912"/>
            <a:ext cx="6012160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 descr="Два мальчика ездить в водный парк — стоковое фото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88641"/>
            <a:ext cx="4286250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2996952"/>
            <a:ext cx="6361550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6600"/>
                </a:solidFill>
              </a:rPr>
              <a:t>You’d like to get more information about the water park. </a:t>
            </a:r>
          </a:p>
          <a:p>
            <a:r>
              <a:rPr lang="en-US" b="1" dirty="0" smtClean="0">
                <a:solidFill>
                  <a:srgbClr val="006600"/>
                </a:solidFill>
              </a:rPr>
              <a:t>Ask five questions to find out the following.</a:t>
            </a:r>
          </a:p>
          <a:p>
            <a:pPr marL="342900" indent="-342900">
              <a:buAutoNum type="arabicParenR"/>
            </a:pPr>
            <a:r>
              <a:rPr lang="en-US" b="1" dirty="0" smtClean="0"/>
              <a:t>location of the water park</a:t>
            </a:r>
          </a:p>
          <a:p>
            <a:pPr marL="342900" indent="-342900">
              <a:buAutoNum type="arabicParenR"/>
            </a:pPr>
            <a:r>
              <a:rPr lang="en-US" b="1" dirty="0" smtClean="0"/>
              <a:t>opening hours</a:t>
            </a:r>
          </a:p>
          <a:p>
            <a:pPr marL="342900" indent="-342900">
              <a:buAutoNum type="arabicParenR"/>
            </a:pPr>
            <a:r>
              <a:rPr lang="en-US" b="1" dirty="0" smtClean="0"/>
              <a:t>café in the </a:t>
            </a:r>
            <a:r>
              <a:rPr lang="en-US" b="1" dirty="0" err="1" smtClean="0"/>
              <a:t>waterpark</a:t>
            </a:r>
            <a:endParaRPr lang="en-US" b="1" dirty="0" smtClean="0"/>
          </a:p>
          <a:p>
            <a:pPr marL="342900" indent="-342900">
              <a:buAutoNum type="arabicParenR"/>
            </a:pPr>
            <a:r>
              <a:rPr lang="en-US" b="1" dirty="0" smtClean="0"/>
              <a:t>price for 3 hours</a:t>
            </a:r>
          </a:p>
          <a:p>
            <a:pPr marL="342900" indent="-342900">
              <a:buAutoNum type="arabicParenR"/>
            </a:pPr>
            <a:r>
              <a:rPr lang="en-US" b="1" dirty="0" smtClean="0"/>
              <a:t>discounts for pupils</a:t>
            </a:r>
            <a:endParaRPr lang="ru-RU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3068960"/>
            <a:ext cx="2627784" cy="3489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0"/>
            <a:ext cx="2051720" cy="2650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Два мальчика ездить в водный парк — стоковое фото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88641"/>
            <a:ext cx="4286250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44008" y="404664"/>
            <a:ext cx="432048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Describe the photo to your friend.  Remember to talk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about: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●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where and when the photo was taken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●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what/who is in the photo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●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what is happening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●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why you keep the photo in your photo album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●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why you decided to show the picture to your friend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40312" y="6237312"/>
            <a:ext cx="4103688" cy="28733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" name="Picture 2" descr="Два мальчика ездить в водный парк — стоковое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4286250" cy="40324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9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89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484784"/>
            <a:ext cx="7596336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My Girlfriend</a:t>
            </a:r>
          </a:p>
          <a:p>
            <a:pPr algn="ctr"/>
            <a:r>
              <a:rPr lang="en-US" sz="5400" b="1" spc="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Tastes Differ</a:t>
            </a:r>
          </a:p>
          <a:p>
            <a:pPr algn="ctr"/>
            <a:r>
              <a:rPr lang="en-US" sz="5400" b="1" cap="none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Life’s Ruined</a:t>
            </a:r>
            <a:endParaRPr lang="ru-RU" sz="5400" b="1" cap="none" spc="50" dirty="0">
              <a:ln w="11430"/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43025" y="2166501"/>
            <a:ext cx="228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endParaRPr lang="ru-RU" sz="54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188640"/>
            <a:ext cx="694292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Choose a title for the article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23528" y="1052736"/>
          <a:ext cx="8424936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2468"/>
                <a:gridCol w="4212468"/>
              </a:tblGrid>
              <a:tr h="468052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FF0000"/>
                          </a:solidFill>
                        </a:rPr>
                        <a:t>TEEN PROBLEMS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FF0000"/>
                          </a:solidFill>
                        </a:rPr>
                        <a:t>LANGUAGE OF ADVICE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68052">
                <a:tc>
                  <a:txBody>
                    <a:bodyPr/>
                    <a:lstStyle/>
                    <a:p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b="1" dirty="0" smtClean="0"/>
                    </a:p>
                    <a:p>
                      <a:endParaRPr lang="ru-RU" sz="2800" b="1" dirty="0"/>
                    </a:p>
                  </a:txBody>
                  <a:tcPr/>
                </a:tc>
              </a:tr>
              <a:tr h="468052"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/>
                </a:tc>
              </a:tr>
              <a:tr h="358688">
                <a:tc>
                  <a:txBody>
                    <a:bodyPr/>
                    <a:lstStyle/>
                    <a:p>
                      <a:endParaRPr lang="en-US" sz="2800" b="1" dirty="0" smtClean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800" b="1" dirty="0" smtClean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US" sz="2800" b="1" dirty="0" smtClean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800" b="1" dirty="0" smtClean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5" name="Прямая соединительная линия 4"/>
          <p:cNvCxnSpPr/>
          <p:nvPr/>
        </p:nvCxnSpPr>
        <p:spPr>
          <a:xfrm>
            <a:off x="323528" y="1268760"/>
            <a:ext cx="84249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51520" y="2420888"/>
            <a:ext cx="84249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395536" y="5517232"/>
            <a:ext cx="83529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23528" y="1052736"/>
          <a:ext cx="8424936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2468"/>
                <a:gridCol w="4212468"/>
              </a:tblGrid>
              <a:tr h="468052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FF0000"/>
                          </a:solidFill>
                        </a:rPr>
                        <a:t>TEEN PROBLEMS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FF0000"/>
                          </a:solidFill>
                        </a:rPr>
                        <a:t>LANGUAGE OF ADVICE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68052"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lack of privacy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b="1" dirty="0" smtClean="0"/>
                    </a:p>
                    <a:p>
                      <a:endParaRPr lang="ru-RU" sz="2800" b="1" dirty="0"/>
                    </a:p>
                  </a:txBody>
                  <a:tcPr/>
                </a:tc>
              </a:tr>
              <a:tr h="468052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have fun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/>
                </a:tc>
              </a:tr>
              <a:tr h="358688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respect one’s interests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800" b="1" dirty="0" smtClean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get</a:t>
                      </a:r>
                      <a:r>
                        <a:rPr lang="en-US" sz="2800" b="1" baseline="0" dirty="0" smtClean="0"/>
                        <a:t> parents off one’s head</a:t>
                      </a:r>
                      <a:endParaRPr lang="en-US" sz="2800" b="1" dirty="0" smtClean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800" b="1" dirty="0" smtClean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5" name="Прямая соединительная линия 4"/>
          <p:cNvCxnSpPr/>
          <p:nvPr/>
        </p:nvCxnSpPr>
        <p:spPr>
          <a:xfrm>
            <a:off x="323528" y="1268760"/>
            <a:ext cx="84249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51520" y="2420888"/>
            <a:ext cx="84249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395536" y="5517232"/>
            <a:ext cx="83529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23528" y="1052736"/>
          <a:ext cx="8424936" cy="472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2468"/>
                <a:gridCol w="4212468"/>
              </a:tblGrid>
              <a:tr h="468052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FF0000"/>
                          </a:solidFill>
                        </a:rPr>
                        <a:t>TEEN PROBLEMS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FF0000"/>
                          </a:solidFill>
                        </a:rPr>
                        <a:t>LANGUAGE OF ADVICE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68052"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lack of privacy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If you want my opinion…</a:t>
                      </a:r>
                    </a:p>
                    <a:p>
                      <a:endParaRPr lang="en-US" sz="2800" b="1" dirty="0" smtClean="0"/>
                    </a:p>
                  </a:txBody>
                  <a:tcPr/>
                </a:tc>
              </a:tr>
              <a:tr h="4680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/>
                        <a:t>have fun</a:t>
                      </a:r>
                      <a:endParaRPr lang="ru-RU" sz="2800" b="1" dirty="0" smtClean="0"/>
                    </a:p>
                    <a:p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/>
                        <a:t>Have you ever thought of (doing)..?</a:t>
                      </a:r>
                      <a:endParaRPr lang="ru-RU" sz="2800" b="1" dirty="0" smtClean="0"/>
                    </a:p>
                    <a:p>
                      <a:endParaRPr lang="ru-RU" sz="2800" b="1" dirty="0"/>
                    </a:p>
                  </a:txBody>
                  <a:tcPr/>
                </a:tc>
              </a:tr>
              <a:tr h="358688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respect one’s interests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My advice would be to…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get</a:t>
                      </a:r>
                      <a:r>
                        <a:rPr lang="en-US" sz="2800" b="1" baseline="0" dirty="0" smtClean="0"/>
                        <a:t> parents off one’s head</a:t>
                      </a:r>
                      <a:endParaRPr lang="en-US" sz="2800" b="1" dirty="0" smtClean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You’d better (do)…</a:t>
                      </a:r>
                    </a:p>
                    <a:p>
                      <a:endParaRPr lang="en-US" sz="2800" b="1" dirty="0" smtClean="0"/>
                    </a:p>
                    <a:p>
                      <a:r>
                        <a:rPr lang="en-US" sz="2800" b="1" dirty="0" smtClean="0"/>
                        <a:t>You should (do)…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5" name="Прямая соединительная линия 4"/>
          <p:cNvCxnSpPr/>
          <p:nvPr/>
        </p:nvCxnSpPr>
        <p:spPr>
          <a:xfrm>
            <a:off x="323528" y="1268760"/>
            <a:ext cx="84249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116632"/>
            <a:ext cx="576064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HOMEWORK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196752"/>
            <a:ext cx="874846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Last summer </a:t>
            </a: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my parents and I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went hiking to the mountains. We spent the whole week </a:t>
            </a: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together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and enjoyed it very much. How often do you take active holidays? Who do you think is </a:t>
            </a: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the best company for you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? What extreme sports would you like to try, if any, and why?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Last month our English class got an interesting project. We wrote a paper about interesting events in the past of our country …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Write a letter to Tom.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In your letter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-       answer his questions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-       ask 3 questions about his project paper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96752"/>
            <a:ext cx="4943475" cy="416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004048" y="764704"/>
            <a:ext cx="396044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-Be back home before nine!</a:t>
            </a:r>
          </a:p>
          <a:p>
            <a:pPr marL="342900" indent="-342900"/>
            <a:r>
              <a:rPr lang="en-US" dirty="0" smtClean="0"/>
              <a:t>      -Everyone will make fun of me for going home so early!</a:t>
            </a:r>
          </a:p>
          <a:p>
            <a:pPr marL="342900" indent="-342900"/>
            <a:endParaRPr lang="en-US" dirty="0" smtClean="0"/>
          </a:p>
          <a:p>
            <a:pPr marL="342900" indent="-342900"/>
            <a:r>
              <a:rPr lang="en-US" dirty="0" smtClean="0"/>
              <a:t>2.   -You can’t always have fun and do nothing! </a:t>
            </a:r>
          </a:p>
          <a:p>
            <a:pPr marL="342900" indent="-342900"/>
            <a:r>
              <a:rPr lang="en-US" dirty="0" smtClean="0"/>
              <a:t>      -Can’t you get off my back?</a:t>
            </a:r>
          </a:p>
          <a:p>
            <a:pPr marL="342900" indent="-342900"/>
            <a:endParaRPr lang="en-US" dirty="0" smtClean="0"/>
          </a:p>
          <a:p>
            <a:pPr marL="342900" indent="-342900"/>
            <a:endParaRPr lang="en-US" dirty="0" smtClean="0"/>
          </a:p>
          <a:p>
            <a:pPr marL="342900" indent="-342900">
              <a:buAutoNum type="arabicPeriod" startAt="3"/>
            </a:pPr>
            <a:r>
              <a:rPr lang="en-US" dirty="0" smtClean="0"/>
              <a:t>-Could you turn it off? I can’t focus on my work!</a:t>
            </a:r>
          </a:p>
          <a:p>
            <a:pPr marL="342900" indent="-342900"/>
            <a:r>
              <a:rPr lang="en-US" dirty="0" smtClean="0"/>
              <a:t>      -You just feel jealous that you don’t understand it!</a:t>
            </a:r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AutoNum type="arabicPeriod" startAt="4"/>
            </a:pPr>
            <a:r>
              <a:rPr lang="en-US" dirty="0" smtClean="0"/>
              <a:t>-Are you going to hang out with that awful crowd?</a:t>
            </a:r>
          </a:p>
          <a:p>
            <a:pPr marL="342900" indent="-342900"/>
            <a:r>
              <a:rPr lang="en-US" dirty="0" smtClean="0"/>
              <a:t>     -Stop nagging, Dad! We just do different teenage things!</a:t>
            </a:r>
          </a:p>
          <a:p>
            <a:pPr marL="342900" indent="-342900"/>
            <a:endParaRPr lang="en-US" dirty="0" smtClean="0"/>
          </a:p>
          <a:p>
            <a:pPr marL="342900" indent="-342900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556792"/>
            <a:ext cx="8064896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357158" y="1916832"/>
            <a:ext cx="8358247" cy="4353957"/>
            <a:chOff x="607488" y="1344094"/>
            <a:chExt cx="7925326" cy="5189402"/>
          </a:xfrm>
        </p:grpSpPr>
        <p:grpSp>
          <p:nvGrpSpPr>
            <p:cNvPr id="3" name="Группа 1"/>
            <p:cNvGrpSpPr>
              <a:grpSpLocks/>
            </p:cNvGrpSpPr>
            <p:nvPr/>
          </p:nvGrpSpPr>
          <p:grpSpPr bwMode="auto">
            <a:xfrm>
              <a:off x="607488" y="1344094"/>
              <a:ext cx="7925326" cy="4486216"/>
              <a:chOff x="607288" y="-815361"/>
              <a:chExt cx="7925152" cy="5608007"/>
            </a:xfrm>
          </p:grpSpPr>
          <p:sp>
            <p:nvSpPr>
              <p:cNvPr id="5" name="Прямоугольник 4"/>
              <p:cNvSpPr/>
              <p:nvPr/>
            </p:nvSpPr>
            <p:spPr>
              <a:xfrm>
                <a:off x="607288" y="-815361"/>
                <a:ext cx="7925152" cy="55027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endParaRPr lang="ru-RU" dirty="0">
                  <a:solidFill>
                    <a:prstClr val="black"/>
                  </a:solidFill>
                  <a:latin typeface="Monotype Corsiva" pitchFamily="66" charset="0"/>
                </a:endParaRPr>
              </a:p>
            </p:txBody>
          </p:sp>
          <p:sp>
            <p:nvSpPr>
              <p:cNvPr id="6" name="Прямоугольник 3"/>
              <p:cNvSpPr>
                <a:spLocks noChangeArrowheads="1"/>
              </p:cNvSpPr>
              <p:nvPr/>
            </p:nvSpPr>
            <p:spPr bwMode="auto">
              <a:xfrm>
                <a:off x="2699547" y="4196516"/>
                <a:ext cx="3628503" cy="5961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2000" b="1" dirty="0" smtClean="0">
                    <a:solidFill>
                      <a:prstClr val="black"/>
                    </a:solidFill>
                    <a:latin typeface="Monotype Corsiva" pitchFamily="66" charset="0"/>
                  </a:rPr>
                  <a:t>    </a:t>
                </a:r>
                <a:r>
                  <a:rPr lang="ru-RU" sz="2000" b="1" i="1" dirty="0" smtClean="0">
                    <a:solidFill>
                      <a:prstClr val="black"/>
                    </a:solidFill>
                    <a:latin typeface="Monotype Corsiva" pitchFamily="66" charset="0"/>
                  </a:rPr>
                  <a:t>  </a:t>
                </a:r>
                <a:endParaRPr lang="ru-RU" sz="2000" b="1" dirty="0">
                  <a:solidFill>
                    <a:prstClr val="black"/>
                  </a:solidFill>
                  <a:latin typeface="Monotype Corsiva" pitchFamily="66" charset="0"/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2411760" y="6093296"/>
              <a:ext cx="175163" cy="4402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ru-RU" b="1" dirty="0">
                <a:solidFill>
                  <a:srgbClr val="0070C0"/>
                </a:solidFill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285720" y="714356"/>
            <a:ext cx="8577953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dirty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2276872"/>
            <a:ext cx="802001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The Generation Gap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AutoShape 2" descr="Картинки по запросу agony column in a magazine картин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24" name="AutoShape 4" descr="Картинки по запросу agony column in a magazine картин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30" name="Picture 10" descr="Картинки по запросу agony column in a magazine teens problems картин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0"/>
            <a:ext cx="3839009" cy="4680520"/>
          </a:xfrm>
          <a:prstGeom prst="rect">
            <a:avLst/>
          </a:prstGeom>
          <a:noFill/>
        </p:spPr>
      </p:pic>
      <p:pic>
        <p:nvPicPr>
          <p:cNvPr id="30732" name="Picture 12" descr="Картинки по запросу agony column in a magazine teens problems картин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0"/>
            <a:ext cx="3296854" cy="46392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5689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OBJECTIVES</a:t>
            </a:r>
            <a:endParaRPr lang="ru-RU" sz="4800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1412776"/>
            <a:ext cx="7576113" cy="4678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revise the active vocabulary</a:t>
            </a:r>
          </a:p>
          <a:p>
            <a:pPr>
              <a:buFont typeface="Arial" pitchFamily="34" charset="0"/>
              <a:buChar char="•"/>
            </a:pPr>
            <a:endParaRPr lang="en-US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read a magazine article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find out useful phrases</a:t>
            </a:r>
          </a:p>
          <a:p>
            <a:pPr>
              <a:buFont typeface="Arial" pitchFamily="34" charset="0"/>
              <a:buChar char="•"/>
            </a:pPr>
            <a:endParaRPr lang="en-US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write advice to an agony column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5237" y="332656"/>
            <a:ext cx="48272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Define a Word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628800"/>
            <a:ext cx="849694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go for enjoyment                          </a:t>
            </a: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en-US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stop criticizing </a:t>
            </a:r>
            <a:r>
              <a:rPr lang="en-US" sz="24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smb</a:t>
            </a:r>
            <a:endParaRPr lang="en-US" sz="24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do things typical of teenagers 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concentrate on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make a joke about </a:t>
            </a:r>
            <a:r>
              <a:rPr lang="en-US" sz="24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smb</a:t>
            </a:r>
            <a:r>
              <a:rPr lang="en-US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or </a:t>
            </a:r>
            <a:r>
              <a:rPr lang="en-US" sz="24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smth</a:t>
            </a:r>
            <a:r>
              <a:rPr lang="en-US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 spend time in a place  </a:t>
            </a:r>
          </a:p>
          <a:p>
            <a:r>
              <a:rPr lang="en-US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in an unkind way</a:t>
            </a:r>
            <a:endParaRPr lang="ru-RU" sz="24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unable to deal with things normally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because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smth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has made you very</a:t>
            </a:r>
          </a:p>
          <a:p>
            <a:r>
              <a:rPr lang="en-US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worried</a:t>
            </a:r>
          </a:p>
          <a:p>
            <a:pPr>
              <a:buFont typeface="Arial" pitchFamily="34" charset="0"/>
              <a:buChar char="•"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83568" y="1397000"/>
          <a:ext cx="7776864" cy="18159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288"/>
                <a:gridCol w="2592288"/>
                <a:gridCol w="2592288"/>
              </a:tblGrid>
              <a:tr h="1107066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I agree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I disagree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It depends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0891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547282"/>
            <a:ext cx="9144000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generation gap will ↑always exist not only because teenagers and their parents enjoy listening to different kinds of \music. || A lot of things are different:│ tastes, /manners, /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behaviour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 and the staff like\ that. ||Teens often think that their /parents just make \fun of them. || They do not let them /hang out with\ friends. ||They are ↑always nagging when their /children do not succeed  at \school. ||They make them do their\ homework, though / sometimes│ it is un\necessary. || Teens often /feel a lack of\ privacy. ||More than that,│ it is impossible for /them to keep something in \secret. || I wonder│ if we will have to do the same when we are /adults │for our children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 /security and\ success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40312" y="6237312"/>
            <a:ext cx="4103688" cy="28733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" name="Аудировани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95536" y="18864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9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89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5197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Другая 1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66092"/>
      </a:hlink>
      <a:folHlink>
        <a:srgbClr val="24406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795</TotalTime>
  <Words>557</Words>
  <Application>Microsoft Office PowerPoint</Application>
  <PresentationFormat>Экран (4:3)</PresentationFormat>
  <Paragraphs>81</Paragraphs>
  <Slides>20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Ann</cp:lastModifiedBy>
  <cp:revision>101</cp:revision>
  <dcterms:created xsi:type="dcterms:W3CDTF">2014-06-24T15:51:35Z</dcterms:created>
  <dcterms:modified xsi:type="dcterms:W3CDTF">2020-02-16T15:56:28Z</dcterms:modified>
</cp:coreProperties>
</file>