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D9E13-0549-4BB6-AA0B-040C6E69BEE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A34ABA-F3BE-4792-ABBB-8B179DF9D55A}">
      <dgm:prSet phldrT="[Текст]"/>
      <dgm:spPr/>
      <dgm:t>
        <a:bodyPr/>
        <a:lstStyle/>
        <a:p>
          <a:pPr algn="l" defTabSz="360000"/>
          <a:r>
            <a:rPr lang="ru-RU" dirty="0" smtClean="0"/>
            <a:t>Обновление ФГОС и ФОП по предметам «Окружающий мир», «Математика», «Физика», «Химия», «Биология»</a:t>
          </a:r>
        </a:p>
        <a:p>
          <a:pPr algn="r" defTabSz="755650"/>
          <a:r>
            <a:rPr lang="ru-RU" dirty="0" smtClean="0"/>
            <a:t>2026 год</a:t>
          </a:r>
          <a:endParaRPr lang="ru-RU" dirty="0"/>
        </a:p>
      </dgm:t>
    </dgm:pt>
    <dgm:pt modelId="{632F1D93-4708-4023-9FFB-0478A0EB9F53}" type="parTrans" cxnId="{63EB74F8-C440-4707-84F9-93C02ACDCD5F}">
      <dgm:prSet/>
      <dgm:spPr/>
      <dgm:t>
        <a:bodyPr/>
        <a:lstStyle/>
        <a:p>
          <a:endParaRPr lang="ru-RU"/>
        </a:p>
      </dgm:t>
    </dgm:pt>
    <dgm:pt modelId="{E04960FF-A891-47AC-BF8E-97B35EC8AAF4}" type="sibTrans" cxnId="{63EB74F8-C440-4707-84F9-93C02ACDCD5F}">
      <dgm:prSet/>
      <dgm:spPr/>
      <dgm:t>
        <a:bodyPr/>
        <a:lstStyle/>
        <a:p>
          <a:endParaRPr lang="ru-RU"/>
        </a:p>
      </dgm:t>
    </dgm:pt>
    <dgm:pt modelId="{33845187-9D23-458D-A077-7CA5B8829866}">
      <dgm:prSet phldrT="[Текст]"/>
      <dgm:spPr/>
      <dgm:t>
        <a:bodyPr/>
        <a:lstStyle/>
        <a:p>
          <a:pPr algn="l"/>
          <a:r>
            <a:rPr lang="ru-RU" dirty="0" smtClean="0"/>
            <a:t>Обновление ФГОС и ФОП дошкольного образования в части ОО «Познавательное развитие»</a:t>
          </a:r>
        </a:p>
        <a:p>
          <a:pPr algn="r"/>
          <a:r>
            <a:rPr lang="ru-RU" dirty="0" smtClean="0"/>
            <a:t>2027 год</a:t>
          </a:r>
          <a:endParaRPr lang="ru-RU" dirty="0"/>
        </a:p>
      </dgm:t>
    </dgm:pt>
    <dgm:pt modelId="{2733E657-A765-43E0-B4C4-50A37E7F30FB}" type="parTrans" cxnId="{F46E4185-9824-45CD-A4E8-61DBF90F60EE}">
      <dgm:prSet/>
      <dgm:spPr/>
      <dgm:t>
        <a:bodyPr/>
        <a:lstStyle/>
        <a:p>
          <a:endParaRPr lang="ru-RU"/>
        </a:p>
      </dgm:t>
    </dgm:pt>
    <dgm:pt modelId="{D575532C-B3DC-4FE2-AFC5-F31D40F3F421}" type="sibTrans" cxnId="{F46E4185-9824-45CD-A4E8-61DBF90F60EE}">
      <dgm:prSet/>
      <dgm:spPr/>
      <dgm:t>
        <a:bodyPr/>
        <a:lstStyle/>
        <a:p>
          <a:endParaRPr lang="ru-RU"/>
        </a:p>
      </dgm:t>
    </dgm:pt>
    <dgm:pt modelId="{DB6B2849-502A-4873-A82F-30919B352BC2}">
      <dgm:prSet phldrT="[Текст]"/>
      <dgm:spPr/>
      <dgm:t>
        <a:bodyPr/>
        <a:lstStyle/>
        <a:p>
          <a:pPr algn="l"/>
          <a:r>
            <a:rPr lang="ru-RU" dirty="0" smtClean="0"/>
            <a:t>Создание новых учебников и учебно-методических пособий по предметам «Математика», «Физика», «Химия», «Биология»</a:t>
          </a:r>
        </a:p>
        <a:p>
          <a:pPr algn="r"/>
          <a:r>
            <a:rPr lang="ru-RU" dirty="0" smtClean="0"/>
            <a:t>2027 год</a:t>
          </a:r>
          <a:endParaRPr lang="ru-RU" dirty="0"/>
        </a:p>
      </dgm:t>
    </dgm:pt>
    <dgm:pt modelId="{A3B434D2-EB10-4D98-9496-50929DB7764F}" type="parTrans" cxnId="{1F557DCA-879D-44AD-995B-3570C1AAD8A1}">
      <dgm:prSet/>
      <dgm:spPr/>
      <dgm:t>
        <a:bodyPr/>
        <a:lstStyle/>
        <a:p>
          <a:endParaRPr lang="ru-RU"/>
        </a:p>
      </dgm:t>
    </dgm:pt>
    <dgm:pt modelId="{D55AAC0A-37A3-44E3-8DF0-FFF342040EE4}" type="sibTrans" cxnId="{1F557DCA-879D-44AD-995B-3570C1AAD8A1}">
      <dgm:prSet/>
      <dgm:spPr/>
      <dgm:t>
        <a:bodyPr/>
        <a:lstStyle/>
        <a:p>
          <a:endParaRPr lang="ru-RU"/>
        </a:p>
      </dgm:t>
    </dgm:pt>
    <dgm:pt modelId="{24D07245-5D84-4055-A224-046F30E05ADE}" type="pres">
      <dgm:prSet presAssocID="{4F3D9E13-0549-4BB6-AA0B-040C6E69BE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E9A729-ECD4-4531-96F0-FEEE6369DE76}" type="pres">
      <dgm:prSet presAssocID="{7FA34ABA-F3BE-4792-ABBB-8B179DF9D55A}" presName="composite" presStyleCnt="0"/>
      <dgm:spPr/>
    </dgm:pt>
    <dgm:pt modelId="{74BD14FB-4FAD-4D79-B0E9-5C9F0D8D531E}" type="pres">
      <dgm:prSet presAssocID="{7FA34ABA-F3BE-4792-ABBB-8B179DF9D55A}" presName="rect1" presStyleLbl="trAlignAcc1" presStyleIdx="0" presStyleCnt="3" custScaleX="138745" custLinFactNeighborX="54535" custLinFactNeighborY="7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CED60-884F-4799-B77B-D7CD864DFF8F}" type="pres">
      <dgm:prSet presAssocID="{7FA34ABA-F3BE-4792-ABBB-8B179DF9D55A}" presName="rect2" presStyleLbl="fgImgPlace1" presStyleIdx="0" presStyleCnt="3" custScaleY="622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F6C5DD33-096B-48DA-9118-59791CC9162C}" type="pres">
      <dgm:prSet presAssocID="{E04960FF-A891-47AC-BF8E-97B35EC8AAF4}" presName="sibTrans" presStyleCnt="0"/>
      <dgm:spPr/>
    </dgm:pt>
    <dgm:pt modelId="{70CC7502-BBCA-4BDA-87E7-42F1FA79AEBC}" type="pres">
      <dgm:prSet presAssocID="{33845187-9D23-458D-A077-7CA5B8829866}" presName="composite" presStyleCnt="0"/>
      <dgm:spPr/>
    </dgm:pt>
    <dgm:pt modelId="{E6DEFD39-A027-4D4F-AE9A-A558894D9DB2}" type="pres">
      <dgm:prSet presAssocID="{33845187-9D23-458D-A077-7CA5B8829866}" presName="rect1" presStyleLbl="trAlignAcc1" presStyleIdx="1" presStyleCnt="3" custScaleX="138745" custLinFactNeighborX="54535" custLinFactNeighborY="7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89506-7BA5-4755-B7D3-7FC91478F7FD}" type="pres">
      <dgm:prSet presAssocID="{33845187-9D23-458D-A077-7CA5B8829866}" presName="rect2" presStyleLbl="fgImgPlace1" presStyleIdx="1" presStyleCnt="3" custScaleY="622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714238BE-7D6B-4ADE-A227-576C172CB1A9}" type="pres">
      <dgm:prSet presAssocID="{D575532C-B3DC-4FE2-AFC5-F31D40F3F421}" presName="sibTrans" presStyleCnt="0"/>
      <dgm:spPr/>
    </dgm:pt>
    <dgm:pt modelId="{BF749626-C508-4AB0-B1E6-41DD48263B34}" type="pres">
      <dgm:prSet presAssocID="{DB6B2849-502A-4873-A82F-30919B352BC2}" presName="composite" presStyleCnt="0"/>
      <dgm:spPr/>
    </dgm:pt>
    <dgm:pt modelId="{0DC9EEF3-92F6-45A9-9984-1CA0F390FB60}" type="pres">
      <dgm:prSet presAssocID="{DB6B2849-502A-4873-A82F-30919B352BC2}" presName="rect1" presStyleLbl="trAlignAcc1" presStyleIdx="2" presStyleCnt="3" custScaleX="138745" custLinFactNeighborX="54535" custLinFactNeighborY="7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C18F7-4135-4EB2-BB00-290CC736B8C2}" type="pres">
      <dgm:prSet presAssocID="{DB6B2849-502A-4873-A82F-30919B352BC2}" presName="rect2" presStyleLbl="fgImgPlace1" presStyleIdx="2" presStyleCnt="3" custScaleY="622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FAAB91BB-FEE1-4863-946F-2913D7A95021}" type="presOf" srcId="{33845187-9D23-458D-A077-7CA5B8829866}" destId="{E6DEFD39-A027-4D4F-AE9A-A558894D9DB2}" srcOrd="0" destOrd="0" presId="urn:microsoft.com/office/officeart/2008/layout/PictureStrips"/>
    <dgm:cxn modelId="{1F557DCA-879D-44AD-995B-3570C1AAD8A1}" srcId="{4F3D9E13-0549-4BB6-AA0B-040C6E69BEE2}" destId="{DB6B2849-502A-4873-A82F-30919B352BC2}" srcOrd="2" destOrd="0" parTransId="{A3B434D2-EB10-4D98-9496-50929DB7764F}" sibTransId="{D55AAC0A-37A3-44E3-8DF0-FFF342040EE4}"/>
    <dgm:cxn modelId="{18983423-F5F9-4F3E-BA59-3D6D9CF14919}" type="presOf" srcId="{DB6B2849-502A-4873-A82F-30919B352BC2}" destId="{0DC9EEF3-92F6-45A9-9984-1CA0F390FB60}" srcOrd="0" destOrd="0" presId="urn:microsoft.com/office/officeart/2008/layout/PictureStrips"/>
    <dgm:cxn modelId="{8893FC95-D518-402B-A63C-7CC8B23A2DF7}" type="presOf" srcId="{4F3D9E13-0549-4BB6-AA0B-040C6E69BEE2}" destId="{24D07245-5D84-4055-A224-046F30E05ADE}" srcOrd="0" destOrd="0" presId="urn:microsoft.com/office/officeart/2008/layout/PictureStrips"/>
    <dgm:cxn modelId="{C24308D0-F30A-4FEC-B0E4-A43FAF5CBF7B}" type="presOf" srcId="{7FA34ABA-F3BE-4792-ABBB-8B179DF9D55A}" destId="{74BD14FB-4FAD-4D79-B0E9-5C9F0D8D531E}" srcOrd="0" destOrd="0" presId="urn:microsoft.com/office/officeart/2008/layout/PictureStrips"/>
    <dgm:cxn modelId="{63EB74F8-C440-4707-84F9-93C02ACDCD5F}" srcId="{4F3D9E13-0549-4BB6-AA0B-040C6E69BEE2}" destId="{7FA34ABA-F3BE-4792-ABBB-8B179DF9D55A}" srcOrd="0" destOrd="0" parTransId="{632F1D93-4708-4023-9FFB-0478A0EB9F53}" sibTransId="{E04960FF-A891-47AC-BF8E-97B35EC8AAF4}"/>
    <dgm:cxn modelId="{F46E4185-9824-45CD-A4E8-61DBF90F60EE}" srcId="{4F3D9E13-0549-4BB6-AA0B-040C6E69BEE2}" destId="{33845187-9D23-458D-A077-7CA5B8829866}" srcOrd="1" destOrd="0" parTransId="{2733E657-A765-43E0-B4C4-50A37E7F30FB}" sibTransId="{D575532C-B3DC-4FE2-AFC5-F31D40F3F421}"/>
    <dgm:cxn modelId="{63559220-B60A-4B5F-B622-C69D521C31D8}" type="presParOf" srcId="{24D07245-5D84-4055-A224-046F30E05ADE}" destId="{85E9A729-ECD4-4531-96F0-FEEE6369DE76}" srcOrd="0" destOrd="0" presId="urn:microsoft.com/office/officeart/2008/layout/PictureStrips"/>
    <dgm:cxn modelId="{FDFCF76C-0BD1-4C81-B04E-DB1F997C23CC}" type="presParOf" srcId="{85E9A729-ECD4-4531-96F0-FEEE6369DE76}" destId="{74BD14FB-4FAD-4D79-B0E9-5C9F0D8D531E}" srcOrd="0" destOrd="0" presId="urn:microsoft.com/office/officeart/2008/layout/PictureStrips"/>
    <dgm:cxn modelId="{BC81B562-61DD-4FAC-85E4-B4EAA2B0F38E}" type="presParOf" srcId="{85E9A729-ECD4-4531-96F0-FEEE6369DE76}" destId="{576CED60-884F-4799-B77B-D7CD864DFF8F}" srcOrd="1" destOrd="0" presId="urn:microsoft.com/office/officeart/2008/layout/PictureStrips"/>
    <dgm:cxn modelId="{E1835584-AF52-4391-9044-3F763F596CD9}" type="presParOf" srcId="{24D07245-5D84-4055-A224-046F30E05ADE}" destId="{F6C5DD33-096B-48DA-9118-59791CC9162C}" srcOrd="1" destOrd="0" presId="urn:microsoft.com/office/officeart/2008/layout/PictureStrips"/>
    <dgm:cxn modelId="{14DB2FF5-930C-42F2-AB96-A01E5F4C5F97}" type="presParOf" srcId="{24D07245-5D84-4055-A224-046F30E05ADE}" destId="{70CC7502-BBCA-4BDA-87E7-42F1FA79AEBC}" srcOrd="2" destOrd="0" presId="urn:microsoft.com/office/officeart/2008/layout/PictureStrips"/>
    <dgm:cxn modelId="{141A813B-C742-46EE-A554-07D745C4C16A}" type="presParOf" srcId="{70CC7502-BBCA-4BDA-87E7-42F1FA79AEBC}" destId="{E6DEFD39-A027-4D4F-AE9A-A558894D9DB2}" srcOrd="0" destOrd="0" presId="urn:microsoft.com/office/officeart/2008/layout/PictureStrips"/>
    <dgm:cxn modelId="{D5D47E27-6DC2-4963-BA0E-BB0276640369}" type="presParOf" srcId="{70CC7502-BBCA-4BDA-87E7-42F1FA79AEBC}" destId="{B8689506-7BA5-4755-B7D3-7FC91478F7FD}" srcOrd="1" destOrd="0" presId="urn:microsoft.com/office/officeart/2008/layout/PictureStrips"/>
    <dgm:cxn modelId="{1F8F909D-25EA-4605-9EEA-4D9D254E2D40}" type="presParOf" srcId="{24D07245-5D84-4055-A224-046F30E05ADE}" destId="{714238BE-7D6B-4ADE-A227-576C172CB1A9}" srcOrd="3" destOrd="0" presId="urn:microsoft.com/office/officeart/2008/layout/PictureStrips"/>
    <dgm:cxn modelId="{6A9AEFD3-8609-40C5-9344-2E92592EAE22}" type="presParOf" srcId="{24D07245-5D84-4055-A224-046F30E05ADE}" destId="{BF749626-C508-4AB0-B1E6-41DD48263B34}" srcOrd="4" destOrd="0" presId="urn:microsoft.com/office/officeart/2008/layout/PictureStrips"/>
    <dgm:cxn modelId="{2CC2C499-6643-4547-81CF-F6550EECF401}" type="presParOf" srcId="{BF749626-C508-4AB0-B1E6-41DD48263B34}" destId="{0DC9EEF3-92F6-45A9-9984-1CA0F390FB60}" srcOrd="0" destOrd="0" presId="urn:microsoft.com/office/officeart/2008/layout/PictureStrips"/>
    <dgm:cxn modelId="{60AF39DD-14D5-4BBB-94D7-81159F033FC2}" type="presParOf" srcId="{BF749626-C508-4AB0-B1E6-41DD48263B34}" destId="{FE4C18F7-4135-4EB2-BB00-290CC736B8C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3D9E13-0549-4BB6-AA0B-040C6E69BEE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A34ABA-F3BE-4792-ABBB-8B179DF9D55A}">
      <dgm:prSet phldrT="[Текст]" custT="1"/>
      <dgm:spPr/>
      <dgm:t>
        <a:bodyPr/>
        <a:lstStyle/>
        <a:p>
          <a:pPr algn="l" defTabSz="360000"/>
          <a:r>
            <a:rPr lang="ru-RU" sz="2400" dirty="0" smtClean="0"/>
            <a:t>Обеспечение качественной подготовки студентов – будущих учителей математики, физики, химии, биологии.</a:t>
          </a:r>
        </a:p>
        <a:p>
          <a:pPr algn="r" defTabSz="755650"/>
          <a:r>
            <a:rPr lang="ru-RU" sz="1800" dirty="0" smtClean="0"/>
            <a:t>2025 год</a:t>
          </a:r>
          <a:endParaRPr lang="ru-RU" sz="1800" dirty="0"/>
        </a:p>
      </dgm:t>
    </dgm:pt>
    <dgm:pt modelId="{632F1D93-4708-4023-9FFB-0478A0EB9F53}" type="parTrans" cxnId="{63EB74F8-C440-4707-84F9-93C02ACDCD5F}">
      <dgm:prSet/>
      <dgm:spPr/>
      <dgm:t>
        <a:bodyPr/>
        <a:lstStyle/>
        <a:p>
          <a:endParaRPr lang="ru-RU"/>
        </a:p>
      </dgm:t>
    </dgm:pt>
    <dgm:pt modelId="{E04960FF-A891-47AC-BF8E-97B35EC8AAF4}" type="sibTrans" cxnId="{63EB74F8-C440-4707-84F9-93C02ACDCD5F}">
      <dgm:prSet/>
      <dgm:spPr/>
      <dgm:t>
        <a:bodyPr/>
        <a:lstStyle/>
        <a:p>
          <a:endParaRPr lang="ru-RU"/>
        </a:p>
      </dgm:t>
    </dgm:pt>
    <dgm:pt modelId="{33845187-9D23-458D-A077-7CA5B8829866}">
      <dgm:prSet phldrT="[Текст]" custT="1"/>
      <dgm:spPr/>
      <dgm:t>
        <a:bodyPr/>
        <a:lstStyle/>
        <a:p>
          <a:pPr algn="l"/>
          <a:r>
            <a:rPr lang="ru-RU" sz="2400" dirty="0" smtClean="0"/>
            <a:t>Разработка и реализация программ повышения квалификации для педагогических работников (в том числе начального общего и дополнительного образования)					       </a:t>
          </a:r>
          <a:r>
            <a:rPr lang="ru-RU" sz="1800" dirty="0" smtClean="0"/>
            <a:t>2025 год</a:t>
          </a:r>
          <a:endParaRPr lang="ru-RU" sz="1800" dirty="0"/>
        </a:p>
      </dgm:t>
    </dgm:pt>
    <dgm:pt modelId="{D575532C-B3DC-4FE2-AFC5-F31D40F3F421}" type="sibTrans" cxnId="{F46E4185-9824-45CD-A4E8-61DBF90F60EE}">
      <dgm:prSet/>
      <dgm:spPr/>
      <dgm:t>
        <a:bodyPr/>
        <a:lstStyle/>
        <a:p>
          <a:endParaRPr lang="ru-RU"/>
        </a:p>
      </dgm:t>
    </dgm:pt>
    <dgm:pt modelId="{2733E657-A765-43E0-B4C4-50A37E7F30FB}" type="parTrans" cxnId="{F46E4185-9824-45CD-A4E8-61DBF90F60EE}">
      <dgm:prSet/>
      <dgm:spPr/>
      <dgm:t>
        <a:bodyPr/>
        <a:lstStyle/>
        <a:p>
          <a:endParaRPr lang="ru-RU"/>
        </a:p>
      </dgm:t>
    </dgm:pt>
    <dgm:pt modelId="{4CC5FF21-2F94-442C-BD76-BFEAFE653554}">
      <dgm:prSet phldrT="[Текст]" custT="1"/>
      <dgm:spPr/>
      <dgm:t>
        <a:bodyPr/>
        <a:lstStyle/>
        <a:p>
          <a:pPr algn="l"/>
          <a:r>
            <a:rPr lang="ru-RU" sz="2200" dirty="0" smtClean="0"/>
            <a:t>Принятие мер по поддержке и содействию в трудоустройстве выпускников педагогических специальностей и направлений подготовки (в том числе работа по заключению договоров о целевом обучении)					</a:t>
          </a:r>
          <a:r>
            <a:rPr lang="ru-RU" sz="1800" dirty="0" smtClean="0"/>
            <a:t>2026 год</a:t>
          </a:r>
          <a:endParaRPr lang="ru-RU" sz="1800" dirty="0"/>
        </a:p>
      </dgm:t>
    </dgm:pt>
    <dgm:pt modelId="{983055F2-95C7-4C47-B01B-226199D3F79E}" type="parTrans" cxnId="{2B224520-F54B-4882-9810-C6DF9846B75B}">
      <dgm:prSet/>
      <dgm:spPr/>
      <dgm:t>
        <a:bodyPr/>
        <a:lstStyle/>
        <a:p>
          <a:endParaRPr lang="ru-RU"/>
        </a:p>
      </dgm:t>
    </dgm:pt>
    <dgm:pt modelId="{131B2A6A-8DE3-402C-90C0-38BEBDEBD059}" type="sibTrans" cxnId="{2B224520-F54B-4882-9810-C6DF9846B75B}">
      <dgm:prSet/>
      <dgm:spPr/>
      <dgm:t>
        <a:bodyPr/>
        <a:lstStyle/>
        <a:p>
          <a:endParaRPr lang="ru-RU"/>
        </a:p>
      </dgm:t>
    </dgm:pt>
    <dgm:pt modelId="{24D07245-5D84-4055-A224-046F30E05ADE}" type="pres">
      <dgm:prSet presAssocID="{4F3D9E13-0549-4BB6-AA0B-040C6E69BE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E9A729-ECD4-4531-96F0-FEEE6369DE76}" type="pres">
      <dgm:prSet presAssocID="{7FA34ABA-F3BE-4792-ABBB-8B179DF9D55A}" presName="composite" presStyleCnt="0"/>
      <dgm:spPr/>
    </dgm:pt>
    <dgm:pt modelId="{74BD14FB-4FAD-4D79-B0E9-5C9F0D8D531E}" type="pres">
      <dgm:prSet presAssocID="{7FA34ABA-F3BE-4792-ABBB-8B179DF9D55A}" presName="rect1" presStyleLbl="trAlignAcc1" presStyleIdx="0" presStyleCnt="3" custScaleX="189406" custLinFactNeighborX="41483" custLinFactNeighborY="3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CED60-884F-4799-B77B-D7CD864DFF8F}" type="pres">
      <dgm:prSet presAssocID="{7FA34ABA-F3BE-4792-ABBB-8B179DF9D55A}" presName="rect2" presStyleLbl="fgImgPlace1" presStyleIdx="0" presStyleCnt="3" custScaleY="62298" custLinFactX="-30103" custLinFactNeighborX="-100000" custLinFactNeighborY="444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F6C5DD33-096B-48DA-9118-59791CC9162C}" type="pres">
      <dgm:prSet presAssocID="{E04960FF-A891-47AC-BF8E-97B35EC8AAF4}" presName="sibTrans" presStyleCnt="0"/>
      <dgm:spPr/>
    </dgm:pt>
    <dgm:pt modelId="{70CC7502-BBCA-4BDA-87E7-42F1FA79AEBC}" type="pres">
      <dgm:prSet presAssocID="{33845187-9D23-458D-A077-7CA5B8829866}" presName="composite" presStyleCnt="0"/>
      <dgm:spPr/>
    </dgm:pt>
    <dgm:pt modelId="{E6DEFD39-A027-4D4F-AE9A-A558894D9DB2}" type="pres">
      <dgm:prSet presAssocID="{33845187-9D23-458D-A077-7CA5B8829866}" presName="rect1" presStyleLbl="trAlignAcc1" presStyleIdx="1" presStyleCnt="3" custScaleX="188982" custScaleY="112077" custLinFactNeighborX="41695" custLinFactNeighborY="2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89506-7BA5-4755-B7D3-7FC91478F7FD}" type="pres">
      <dgm:prSet presAssocID="{33845187-9D23-458D-A077-7CA5B8829866}" presName="rect2" presStyleLbl="fgImgPlace1" presStyleIdx="1" presStyleCnt="3" custScaleY="62298" custLinFactX="-30103" custLinFactNeighborX="-100000" custLinFactNeighborY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714238BE-7D6B-4ADE-A227-576C172CB1A9}" type="pres">
      <dgm:prSet presAssocID="{D575532C-B3DC-4FE2-AFC5-F31D40F3F421}" presName="sibTrans" presStyleCnt="0"/>
      <dgm:spPr/>
    </dgm:pt>
    <dgm:pt modelId="{271586D0-2813-40F0-96AF-EE34245DCE4A}" type="pres">
      <dgm:prSet presAssocID="{4CC5FF21-2F94-442C-BD76-BFEAFE653554}" presName="composite" presStyleCnt="0"/>
      <dgm:spPr/>
    </dgm:pt>
    <dgm:pt modelId="{444CBEBF-8EB0-4205-80BA-8982760FEFF9}" type="pres">
      <dgm:prSet presAssocID="{4CC5FF21-2F94-442C-BD76-BFEAFE653554}" presName="rect1" presStyleLbl="trAlignAcc1" presStyleIdx="2" presStyleCnt="3" custScaleX="188982" custLinFactNeighborX="41695" custLinFactNeighborY="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B27E6-E4E5-4E6B-BE7E-373530AE819F}" type="pres">
      <dgm:prSet presAssocID="{4CC5FF21-2F94-442C-BD76-BFEAFE653554}" presName="rect2" presStyleLbl="fgImgPlace1" presStyleIdx="2" presStyleCnt="3" custScaleY="62298" custLinFactX="-30103" custLinFactNeighborX="-100000" custLinFactNeighborY="444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2B224520-F54B-4882-9810-C6DF9846B75B}" srcId="{4F3D9E13-0549-4BB6-AA0B-040C6E69BEE2}" destId="{4CC5FF21-2F94-442C-BD76-BFEAFE653554}" srcOrd="2" destOrd="0" parTransId="{983055F2-95C7-4C47-B01B-226199D3F79E}" sibTransId="{131B2A6A-8DE3-402C-90C0-38BEBDEBD059}"/>
    <dgm:cxn modelId="{8893FC95-D518-402B-A63C-7CC8B23A2DF7}" type="presOf" srcId="{4F3D9E13-0549-4BB6-AA0B-040C6E69BEE2}" destId="{24D07245-5D84-4055-A224-046F30E05ADE}" srcOrd="0" destOrd="0" presId="urn:microsoft.com/office/officeart/2008/layout/PictureStrips"/>
    <dgm:cxn modelId="{FAAB91BB-FEE1-4863-946F-2913D7A95021}" type="presOf" srcId="{33845187-9D23-458D-A077-7CA5B8829866}" destId="{E6DEFD39-A027-4D4F-AE9A-A558894D9DB2}" srcOrd="0" destOrd="0" presId="urn:microsoft.com/office/officeart/2008/layout/PictureStrips"/>
    <dgm:cxn modelId="{C24308D0-F30A-4FEC-B0E4-A43FAF5CBF7B}" type="presOf" srcId="{7FA34ABA-F3BE-4792-ABBB-8B179DF9D55A}" destId="{74BD14FB-4FAD-4D79-B0E9-5C9F0D8D531E}" srcOrd="0" destOrd="0" presId="urn:microsoft.com/office/officeart/2008/layout/PictureStrips"/>
    <dgm:cxn modelId="{63EB74F8-C440-4707-84F9-93C02ACDCD5F}" srcId="{4F3D9E13-0549-4BB6-AA0B-040C6E69BEE2}" destId="{7FA34ABA-F3BE-4792-ABBB-8B179DF9D55A}" srcOrd="0" destOrd="0" parTransId="{632F1D93-4708-4023-9FFB-0478A0EB9F53}" sibTransId="{E04960FF-A891-47AC-BF8E-97B35EC8AAF4}"/>
    <dgm:cxn modelId="{48A77605-ED29-4B4B-A870-34DB87CE7E3E}" type="presOf" srcId="{4CC5FF21-2F94-442C-BD76-BFEAFE653554}" destId="{444CBEBF-8EB0-4205-80BA-8982760FEFF9}" srcOrd="0" destOrd="0" presId="urn:microsoft.com/office/officeart/2008/layout/PictureStrips"/>
    <dgm:cxn modelId="{F46E4185-9824-45CD-A4E8-61DBF90F60EE}" srcId="{4F3D9E13-0549-4BB6-AA0B-040C6E69BEE2}" destId="{33845187-9D23-458D-A077-7CA5B8829866}" srcOrd="1" destOrd="0" parTransId="{2733E657-A765-43E0-B4C4-50A37E7F30FB}" sibTransId="{D575532C-B3DC-4FE2-AFC5-F31D40F3F421}"/>
    <dgm:cxn modelId="{63559220-B60A-4B5F-B622-C69D521C31D8}" type="presParOf" srcId="{24D07245-5D84-4055-A224-046F30E05ADE}" destId="{85E9A729-ECD4-4531-96F0-FEEE6369DE76}" srcOrd="0" destOrd="0" presId="urn:microsoft.com/office/officeart/2008/layout/PictureStrips"/>
    <dgm:cxn modelId="{FDFCF76C-0BD1-4C81-B04E-DB1F997C23CC}" type="presParOf" srcId="{85E9A729-ECD4-4531-96F0-FEEE6369DE76}" destId="{74BD14FB-4FAD-4D79-B0E9-5C9F0D8D531E}" srcOrd="0" destOrd="0" presId="urn:microsoft.com/office/officeart/2008/layout/PictureStrips"/>
    <dgm:cxn modelId="{BC81B562-61DD-4FAC-85E4-B4EAA2B0F38E}" type="presParOf" srcId="{85E9A729-ECD4-4531-96F0-FEEE6369DE76}" destId="{576CED60-884F-4799-B77B-D7CD864DFF8F}" srcOrd="1" destOrd="0" presId="urn:microsoft.com/office/officeart/2008/layout/PictureStrips"/>
    <dgm:cxn modelId="{E1835584-AF52-4391-9044-3F763F596CD9}" type="presParOf" srcId="{24D07245-5D84-4055-A224-046F30E05ADE}" destId="{F6C5DD33-096B-48DA-9118-59791CC9162C}" srcOrd="1" destOrd="0" presId="urn:microsoft.com/office/officeart/2008/layout/PictureStrips"/>
    <dgm:cxn modelId="{14DB2FF5-930C-42F2-AB96-A01E5F4C5F97}" type="presParOf" srcId="{24D07245-5D84-4055-A224-046F30E05ADE}" destId="{70CC7502-BBCA-4BDA-87E7-42F1FA79AEBC}" srcOrd="2" destOrd="0" presId="urn:microsoft.com/office/officeart/2008/layout/PictureStrips"/>
    <dgm:cxn modelId="{141A813B-C742-46EE-A554-07D745C4C16A}" type="presParOf" srcId="{70CC7502-BBCA-4BDA-87E7-42F1FA79AEBC}" destId="{E6DEFD39-A027-4D4F-AE9A-A558894D9DB2}" srcOrd="0" destOrd="0" presId="urn:microsoft.com/office/officeart/2008/layout/PictureStrips"/>
    <dgm:cxn modelId="{D5D47E27-6DC2-4963-BA0E-BB0276640369}" type="presParOf" srcId="{70CC7502-BBCA-4BDA-87E7-42F1FA79AEBC}" destId="{B8689506-7BA5-4755-B7D3-7FC91478F7FD}" srcOrd="1" destOrd="0" presId="urn:microsoft.com/office/officeart/2008/layout/PictureStrips"/>
    <dgm:cxn modelId="{DDA0F9F3-BB8B-4AFE-BFA4-3B4915F3DA79}" type="presParOf" srcId="{24D07245-5D84-4055-A224-046F30E05ADE}" destId="{714238BE-7D6B-4ADE-A227-576C172CB1A9}" srcOrd="3" destOrd="0" presId="urn:microsoft.com/office/officeart/2008/layout/PictureStrips"/>
    <dgm:cxn modelId="{C7751211-409D-46D6-A388-FAE224F21A44}" type="presParOf" srcId="{24D07245-5D84-4055-A224-046F30E05ADE}" destId="{271586D0-2813-40F0-96AF-EE34245DCE4A}" srcOrd="4" destOrd="0" presId="urn:microsoft.com/office/officeart/2008/layout/PictureStrips"/>
    <dgm:cxn modelId="{EC648A28-C67D-4705-BBE2-E95927B7EEA1}" type="presParOf" srcId="{271586D0-2813-40F0-96AF-EE34245DCE4A}" destId="{444CBEBF-8EB0-4205-80BA-8982760FEFF9}" srcOrd="0" destOrd="0" presId="urn:microsoft.com/office/officeart/2008/layout/PictureStrips"/>
    <dgm:cxn modelId="{8CD17407-ADC3-4F14-B977-4757085BF6ED}" type="presParOf" srcId="{271586D0-2813-40F0-96AF-EE34245DCE4A}" destId="{4E7B27E6-E4E5-4E6B-BE7E-373530AE819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3D9E13-0549-4BB6-AA0B-040C6E69BEE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45187-9D23-458D-A077-7CA5B8829866}">
      <dgm:prSet phldrT="[Текст]" custT="1"/>
      <dgm:spPr/>
      <dgm:t>
        <a:bodyPr/>
        <a:lstStyle/>
        <a:p>
          <a:pPr algn="l"/>
          <a:r>
            <a:rPr lang="ru-RU" sz="2400" dirty="0" smtClean="0"/>
            <a:t>Совершенствование системы олимпиад школьников</a:t>
          </a:r>
        </a:p>
        <a:p>
          <a:pPr algn="l"/>
          <a:r>
            <a:rPr lang="ru-RU" sz="2400" dirty="0" smtClean="0"/>
            <a:t>Организация и проведение профильных смен научной направленности в организациях отдыха и оздоровления детей 						       </a:t>
          </a:r>
          <a:r>
            <a:rPr lang="ru-RU" sz="1800" dirty="0" smtClean="0"/>
            <a:t>2025 год</a:t>
          </a:r>
          <a:endParaRPr lang="ru-RU" sz="1800" dirty="0"/>
        </a:p>
      </dgm:t>
    </dgm:pt>
    <dgm:pt modelId="{D575532C-B3DC-4FE2-AFC5-F31D40F3F421}" type="sibTrans" cxnId="{F46E4185-9824-45CD-A4E8-61DBF90F60EE}">
      <dgm:prSet/>
      <dgm:spPr/>
      <dgm:t>
        <a:bodyPr/>
        <a:lstStyle/>
        <a:p>
          <a:endParaRPr lang="ru-RU"/>
        </a:p>
      </dgm:t>
    </dgm:pt>
    <dgm:pt modelId="{2733E657-A765-43E0-B4C4-50A37E7F30FB}" type="parTrans" cxnId="{F46E4185-9824-45CD-A4E8-61DBF90F60EE}">
      <dgm:prSet/>
      <dgm:spPr/>
      <dgm:t>
        <a:bodyPr/>
        <a:lstStyle/>
        <a:p>
          <a:endParaRPr lang="ru-RU"/>
        </a:p>
      </dgm:t>
    </dgm:pt>
    <dgm:pt modelId="{4CC5FF21-2F94-442C-BD76-BFEAFE653554}">
      <dgm:prSet phldrT="[Текст]" custT="1"/>
      <dgm:spPr/>
      <dgm:t>
        <a:bodyPr/>
        <a:lstStyle/>
        <a:p>
          <a:pPr algn="l"/>
          <a:r>
            <a:rPr lang="ru-RU" sz="2400" dirty="0" smtClean="0"/>
            <a:t>Популяризация в информационном пространстве математического и </a:t>
          </a:r>
          <a:r>
            <a:rPr lang="ru-RU" sz="2400" dirty="0" smtClean="0"/>
            <a:t>естественно-научного </a:t>
          </a:r>
          <a:r>
            <a:rPr lang="ru-RU" sz="2400" dirty="0" smtClean="0"/>
            <a:t>образования, развитие химической грамотности		       </a:t>
          </a:r>
          <a:r>
            <a:rPr lang="ru-RU" sz="1800" dirty="0" smtClean="0"/>
            <a:t>2025 год</a:t>
          </a:r>
          <a:endParaRPr lang="ru-RU" sz="1800" dirty="0"/>
        </a:p>
      </dgm:t>
    </dgm:pt>
    <dgm:pt modelId="{983055F2-95C7-4C47-B01B-226199D3F79E}" type="parTrans" cxnId="{2B224520-F54B-4882-9810-C6DF9846B75B}">
      <dgm:prSet/>
      <dgm:spPr/>
      <dgm:t>
        <a:bodyPr/>
        <a:lstStyle/>
        <a:p>
          <a:endParaRPr lang="ru-RU"/>
        </a:p>
      </dgm:t>
    </dgm:pt>
    <dgm:pt modelId="{131B2A6A-8DE3-402C-90C0-38BEBDEBD059}" type="sibTrans" cxnId="{2B224520-F54B-4882-9810-C6DF9846B75B}">
      <dgm:prSet/>
      <dgm:spPr/>
      <dgm:t>
        <a:bodyPr/>
        <a:lstStyle/>
        <a:p>
          <a:endParaRPr lang="ru-RU"/>
        </a:p>
      </dgm:t>
    </dgm:pt>
    <dgm:pt modelId="{7FA34ABA-F3BE-4792-ABBB-8B179DF9D55A}">
      <dgm:prSet phldrT="[Текст]" custT="1"/>
      <dgm:spPr/>
      <dgm:t>
        <a:bodyPr/>
        <a:lstStyle/>
        <a:p>
          <a:pPr algn="l" defTabSz="360000"/>
          <a:r>
            <a:rPr lang="ru-RU" sz="2400" dirty="0" smtClean="0"/>
            <a:t>Расширение сети профильных классов и классов с углубленным изучением математики физики, химии и биологии</a:t>
          </a:r>
        </a:p>
        <a:p>
          <a:pPr algn="r" defTabSz="755650"/>
          <a:r>
            <a:rPr lang="ru-RU" sz="1800" dirty="0" smtClean="0"/>
            <a:t>2025 год</a:t>
          </a:r>
          <a:endParaRPr lang="ru-RU" sz="1800" dirty="0"/>
        </a:p>
      </dgm:t>
    </dgm:pt>
    <dgm:pt modelId="{E04960FF-A891-47AC-BF8E-97B35EC8AAF4}" type="sibTrans" cxnId="{63EB74F8-C440-4707-84F9-93C02ACDCD5F}">
      <dgm:prSet/>
      <dgm:spPr/>
      <dgm:t>
        <a:bodyPr/>
        <a:lstStyle/>
        <a:p>
          <a:endParaRPr lang="ru-RU"/>
        </a:p>
      </dgm:t>
    </dgm:pt>
    <dgm:pt modelId="{632F1D93-4708-4023-9FFB-0478A0EB9F53}" type="parTrans" cxnId="{63EB74F8-C440-4707-84F9-93C02ACDCD5F}">
      <dgm:prSet/>
      <dgm:spPr/>
      <dgm:t>
        <a:bodyPr/>
        <a:lstStyle/>
        <a:p>
          <a:endParaRPr lang="ru-RU"/>
        </a:p>
      </dgm:t>
    </dgm:pt>
    <dgm:pt modelId="{24D07245-5D84-4055-A224-046F30E05ADE}" type="pres">
      <dgm:prSet presAssocID="{4F3D9E13-0549-4BB6-AA0B-040C6E69BE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E9A729-ECD4-4531-96F0-FEEE6369DE76}" type="pres">
      <dgm:prSet presAssocID="{7FA34ABA-F3BE-4792-ABBB-8B179DF9D55A}" presName="composite" presStyleCnt="0"/>
      <dgm:spPr/>
    </dgm:pt>
    <dgm:pt modelId="{74BD14FB-4FAD-4D79-B0E9-5C9F0D8D531E}" type="pres">
      <dgm:prSet presAssocID="{7FA34ABA-F3BE-4792-ABBB-8B179DF9D55A}" presName="rect1" presStyleLbl="trAlignAcc1" presStyleIdx="0" presStyleCnt="3" custScaleX="189406" custLinFactNeighborX="41483" custLinFactNeighborY="3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CED60-884F-4799-B77B-D7CD864DFF8F}" type="pres">
      <dgm:prSet presAssocID="{7FA34ABA-F3BE-4792-ABBB-8B179DF9D55A}" presName="rect2" presStyleLbl="fgImgPlace1" presStyleIdx="0" presStyleCnt="3" custScaleY="62298" custLinFactX="-30103" custLinFactNeighborX="-100000" custLinFactNeighborY="444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F6C5DD33-096B-48DA-9118-59791CC9162C}" type="pres">
      <dgm:prSet presAssocID="{E04960FF-A891-47AC-BF8E-97B35EC8AAF4}" presName="sibTrans" presStyleCnt="0"/>
      <dgm:spPr/>
    </dgm:pt>
    <dgm:pt modelId="{70CC7502-BBCA-4BDA-87E7-42F1FA79AEBC}" type="pres">
      <dgm:prSet presAssocID="{33845187-9D23-458D-A077-7CA5B8829866}" presName="composite" presStyleCnt="0"/>
      <dgm:spPr/>
    </dgm:pt>
    <dgm:pt modelId="{E6DEFD39-A027-4D4F-AE9A-A558894D9DB2}" type="pres">
      <dgm:prSet presAssocID="{33845187-9D23-458D-A077-7CA5B8829866}" presName="rect1" presStyleLbl="trAlignAcc1" presStyleIdx="1" presStyleCnt="3" custScaleX="188982" custScaleY="112077" custLinFactNeighborX="41695" custLinFactNeighborY="2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89506-7BA5-4755-B7D3-7FC91478F7FD}" type="pres">
      <dgm:prSet presAssocID="{33845187-9D23-458D-A077-7CA5B8829866}" presName="rect2" presStyleLbl="fgImgPlace1" presStyleIdx="1" presStyleCnt="3" custScaleY="62298" custLinFactX="-30103" custLinFactNeighborX="-100000" custLinFactNeighborY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714238BE-7D6B-4ADE-A227-576C172CB1A9}" type="pres">
      <dgm:prSet presAssocID="{D575532C-B3DC-4FE2-AFC5-F31D40F3F421}" presName="sibTrans" presStyleCnt="0"/>
      <dgm:spPr/>
    </dgm:pt>
    <dgm:pt modelId="{271586D0-2813-40F0-96AF-EE34245DCE4A}" type="pres">
      <dgm:prSet presAssocID="{4CC5FF21-2F94-442C-BD76-BFEAFE653554}" presName="composite" presStyleCnt="0"/>
      <dgm:spPr/>
    </dgm:pt>
    <dgm:pt modelId="{444CBEBF-8EB0-4205-80BA-8982760FEFF9}" type="pres">
      <dgm:prSet presAssocID="{4CC5FF21-2F94-442C-BD76-BFEAFE653554}" presName="rect1" presStyleLbl="trAlignAcc1" presStyleIdx="2" presStyleCnt="3" custScaleX="188982" custLinFactNeighborX="41695" custLinFactNeighborY="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B27E6-E4E5-4E6B-BE7E-373530AE819F}" type="pres">
      <dgm:prSet presAssocID="{4CC5FF21-2F94-442C-BD76-BFEAFE653554}" presName="rect2" presStyleLbl="fgImgPlace1" presStyleIdx="2" presStyleCnt="3" custScaleY="62298" custLinFactX="-30103" custLinFactNeighborX="-100000" custLinFactNeighborY="444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2B224520-F54B-4882-9810-C6DF9846B75B}" srcId="{4F3D9E13-0549-4BB6-AA0B-040C6E69BEE2}" destId="{4CC5FF21-2F94-442C-BD76-BFEAFE653554}" srcOrd="2" destOrd="0" parTransId="{983055F2-95C7-4C47-B01B-226199D3F79E}" sibTransId="{131B2A6A-8DE3-402C-90C0-38BEBDEBD059}"/>
    <dgm:cxn modelId="{8893FC95-D518-402B-A63C-7CC8B23A2DF7}" type="presOf" srcId="{4F3D9E13-0549-4BB6-AA0B-040C6E69BEE2}" destId="{24D07245-5D84-4055-A224-046F30E05ADE}" srcOrd="0" destOrd="0" presId="urn:microsoft.com/office/officeart/2008/layout/PictureStrips"/>
    <dgm:cxn modelId="{FAAB91BB-FEE1-4863-946F-2913D7A95021}" type="presOf" srcId="{33845187-9D23-458D-A077-7CA5B8829866}" destId="{E6DEFD39-A027-4D4F-AE9A-A558894D9DB2}" srcOrd="0" destOrd="0" presId="urn:microsoft.com/office/officeart/2008/layout/PictureStrips"/>
    <dgm:cxn modelId="{C24308D0-F30A-4FEC-B0E4-A43FAF5CBF7B}" type="presOf" srcId="{7FA34ABA-F3BE-4792-ABBB-8B179DF9D55A}" destId="{74BD14FB-4FAD-4D79-B0E9-5C9F0D8D531E}" srcOrd="0" destOrd="0" presId="urn:microsoft.com/office/officeart/2008/layout/PictureStrips"/>
    <dgm:cxn modelId="{63EB74F8-C440-4707-84F9-93C02ACDCD5F}" srcId="{4F3D9E13-0549-4BB6-AA0B-040C6E69BEE2}" destId="{7FA34ABA-F3BE-4792-ABBB-8B179DF9D55A}" srcOrd="0" destOrd="0" parTransId="{632F1D93-4708-4023-9FFB-0478A0EB9F53}" sibTransId="{E04960FF-A891-47AC-BF8E-97B35EC8AAF4}"/>
    <dgm:cxn modelId="{48A77605-ED29-4B4B-A870-34DB87CE7E3E}" type="presOf" srcId="{4CC5FF21-2F94-442C-BD76-BFEAFE653554}" destId="{444CBEBF-8EB0-4205-80BA-8982760FEFF9}" srcOrd="0" destOrd="0" presId="urn:microsoft.com/office/officeart/2008/layout/PictureStrips"/>
    <dgm:cxn modelId="{F46E4185-9824-45CD-A4E8-61DBF90F60EE}" srcId="{4F3D9E13-0549-4BB6-AA0B-040C6E69BEE2}" destId="{33845187-9D23-458D-A077-7CA5B8829866}" srcOrd="1" destOrd="0" parTransId="{2733E657-A765-43E0-B4C4-50A37E7F30FB}" sibTransId="{D575532C-B3DC-4FE2-AFC5-F31D40F3F421}"/>
    <dgm:cxn modelId="{63559220-B60A-4B5F-B622-C69D521C31D8}" type="presParOf" srcId="{24D07245-5D84-4055-A224-046F30E05ADE}" destId="{85E9A729-ECD4-4531-96F0-FEEE6369DE76}" srcOrd="0" destOrd="0" presId="urn:microsoft.com/office/officeart/2008/layout/PictureStrips"/>
    <dgm:cxn modelId="{FDFCF76C-0BD1-4C81-B04E-DB1F997C23CC}" type="presParOf" srcId="{85E9A729-ECD4-4531-96F0-FEEE6369DE76}" destId="{74BD14FB-4FAD-4D79-B0E9-5C9F0D8D531E}" srcOrd="0" destOrd="0" presId="urn:microsoft.com/office/officeart/2008/layout/PictureStrips"/>
    <dgm:cxn modelId="{BC81B562-61DD-4FAC-85E4-B4EAA2B0F38E}" type="presParOf" srcId="{85E9A729-ECD4-4531-96F0-FEEE6369DE76}" destId="{576CED60-884F-4799-B77B-D7CD864DFF8F}" srcOrd="1" destOrd="0" presId="urn:microsoft.com/office/officeart/2008/layout/PictureStrips"/>
    <dgm:cxn modelId="{E1835584-AF52-4391-9044-3F763F596CD9}" type="presParOf" srcId="{24D07245-5D84-4055-A224-046F30E05ADE}" destId="{F6C5DD33-096B-48DA-9118-59791CC9162C}" srcOrd="1" destOrd="0" presId="urn:microsoft.com/office/officeart/2008/layout/PictureStrips"/>
    <dgm:cxn modelId="{14DB2FF5-930C-42F2-AB96-A01E5F4C5F97}" type="presParOf" srcId="{24D07245-5D84-4055-A224-046F30E05ADE}" destId="{70CC7502-BBCA-4BDA-87E7-42F1FA79AEBC}" srcOrd="2" destOrd="0" presId="urn:microsoft.com/office/officeart/2008/layout/PictureStrips"/>
    <dgm:cxn modelId="{141A813B-C742-46EE-A554-07D745C4C16A}" type="presParOf" srcId="{70CC7502-BBCA-4BDA-87E7-42F1FA79AEBC}" destId="{E6DEFD39-A027-4D4F-AE9A-A558894D9DB2}" srcOrd="0" destOrd="0" presId="urn:microsoft.com/office/officeart/2008/layout/PictureStrips"/>
    <dgm:cxn modelId="{D5D47E27-6DC2-4963-BA0E-BB0276640369}" type="presParOf" srcId="{70CC7502-BBCA-4BDA-87E7-42F1FA79AEBC}" destId="{B8689506-7BA5-4755-B7D3-7FC91478F7FD}" srcOrd="1" destOrd="0" presId="urn:microsoft.com/office/officeart/2008/layout/PictureStrips"/>
    <dgm:cxn modelId="{DDA0F9F3-BB8B-4AFE-BFA4-3B4915F3DA79}" type="presParOf" srcId="{24D07245-5D84-4055-A224-046F30E05ADE}" destId="{714238BE-7D6B-4ADE-A227-576C172CB1A9}" srcOrd="3" destOrd="0" presId="urn:microsoft.com/office/officeart/2008/layout/PictureStrips"/>
    <dgm:cxn modelId="{C7751211-409D-46D6-A388-FAE224F21A44}" type="presParOf" srcId="{24D07245-5D84-4055-A224-046F30E05ADE}" destId="{271586D0-2813-40F0-96AF-EE34245DCE4A}" srcOrd="4" destOrd="0" presId="urn:microsoft.com/office/officeart/2008/layout/PictureStrips"/>
    <dgm:cxn modelId="{EC648A28-C67D-4705-BBE2-E95927B7EEA1}" type="presParOf" srcId="{271586D0-2813-40F0-96AF-EE34245DCE4A}" destId="{444CBEBF-8EB0-4205-80BA-8982760FEFF9}" srcOrd="0" destOrd="0" presId="urn:microsoft.com/office/officeart/2008/layout/PictureStrips"/>
    <dgm:cxn modelId="{8CD17407-ADC3-4F14-B977-4757085BF6ED}" type="presParOf" srcId="{271586D0-2813-40F0-96AF-EE34245DCE4A}" destId="{4E7B27E6-E4E5-4E6B-BE7E-373530AE819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3D9E13-0549-4BB6-AA0B-040C6E69BEE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45187-9D23-458D-A077-7CA5B8829866}">
      <dgm:prSet phldrT="[Текст]" custT="1"/>
      <dgm:spPr/>
      <dgm:t>
        <a:bodyPr/>
        <a:lstStyle/>
        <a:p>
          <a:pPr algn="l"/>
          <a:r>
            <a:rPr lang="ru-RU" sz="2400" dirty="0" smtClean="0"/>
            <a:t>Проведение мониторинга создания и развития </a:t>
          </a:r>
          <a:r>
            <a:rPr lang="ru-RU" sz="2400" dirty="0" smtClean="0"/>
            <a:t>естественно-научной </a:t>
          </a:r>
          <a:r>
            <a:rPr lang="ru-RU" sz="2400" dirty="0" smtClean="0"/>
            <a:t>учебно-воспитательной среды образовательных организаций  	</a:t>
          </a:r>
        </a:p>
        <a:p>
          <a:pPr algn="r"/>
          <a:r>
            <a:rPr lang="ru-RU" sz="1800" dirty="0" smtClean="0"/>
            <a:t>ежегодно</a:t>
          </a:r>
          <a:endParaRPr lang="ru-RU" sz="1800" dirty="0"/>
        </a:p>
      </dgm:t>
    </dgm:pt>
    <dgm:pt modelId="{D575532C-B3DC-4FE2-AFC5-F31D40F3F421}" type="sibTrans" cxnId="{F46E4185-9824-45CD-A4E8-61DBF90F60EE}">
      <dgm:prSet/>
      <dgm:spPr/>
      <dgm:t>
        <a:bodyPr/>
        <a:lstStyle/>
        <a:p>
          <a:endParaRPr lang="ru-RU"/>
        </a:p>
      </dgm:t>
    </dgm:pt>
    <dgm:pt modelId="{2733E657-A765-43E0-B4C4-50A37E7F30FB}" type="parTrans" cxnId="{F46E4185-9824-45CD-A4E8-61DBF90F60EE}">
      <dgm:prSet/>
      <dgm:spPr/>
      <dgm:t>
        <a:bodyPr/>
        <a:lstStyle/>
        <a:p>
          <a:endParaRPr lang="ru-RU"/>
        </a:p>
      </dgm:t>
    </dgm:pt>
    <dgm:pt modelId="{4CC5FF21-2F94-442C-BD76-BFEAFE653554}">
      <dgm:prSet phldrT="[Текст]" custT="1"/>
      <dgm:spPr/>
      <dgm:t>
        <a:bodyPr/>
        <a:lstStyle/>
        <a:p>
          <a:pPr algn="l"/>
          <a:r>
            <a:rPr lang="ru-RU" sz="2400" dirty="0" smtClean="0"/>
            <a:t>Проведение совместных научно-практических и образовательных мероприятий с привлечением педагогического актива, работников дополнительного образования и высшей школы 		                     </a:t>
          </a:r>
          <a:r>
            <a:rPr lang="ru-RU" sz="1800" dirty="0" smtClean="0"/>
            <a:t>ежегодно</a:t>
          </a:r>
          <a:endParaRPr lang="ru-RU" sz="1800" dirty="0"/>
        </a:p>
      </dgm:t>
    </dgm:pt>
    <dgm:pt modelId="{983055F2-95C7-4C47-B01B-226199D3F79E}" type="parTrans" cxnId="{2B224520-F54B-4882-9810-C6DF9846B75B}">
      <dgm:prSet/>
      <dgm:spPr/>
      <dgm:t>
        <a:bodyPr/>
        <a:lstStyle/>
        <a:p>
          <a:endParaRPr lang="ru-RU"/>
        </a:p>
      </dgm:t>
    </dgm:pt>
    <dgm:pt modelId="{131B2A6A-8DE3-402C-90C0-38BEBDEBD059}" type="sibTrans" cxnId="{2B224520-F54B-4882-9810-C6DF9846B75B}">
      <dgm:prSet/>
      <dgm:spPr/>
      <dgm:t>
        <a:bodyPr/>
        <a:lstStyle/>
        <a:p>
          <a:endParaRPr lang="ru-RU"/>
        </a:p>
      </dgm:t>
    </dgm:pt>
    <dgm:pt modelId="{7FA34ABA-F3BE-4792-ABBB-8B179DF9D55A}">
      <dgm:prSet phldrT="[Текст]" custT="1"/>
      <dgm:spPr/>
      <dgm:t>
        <a:bodyPr/>
        <a:lstStyle/>
        <a:p>
          <a:pPr algn="l" defTabSz="360000"/>
          <a:r>
            <a:rPr lang="ru-RU" sz="2400" dirty="0" smtClean="0"/>
            <a:t>Разработка методических материалов для углубленного </a:t>
          </a:r>
          <a:br>
            <a:rPr lang="ru-RU" sz="2400" dirty="0" smtClean="0"/>
          </a:br>
          <a:r>
            <a:rPr lang="ru-RU" sz="2400" dirty="0" smtClean="0"/>
            <a:t>и профильного изучения математики, физики химии и биологии</a:t>
          </a:r>
        </a:p>
        <a:p>
          <a:pPr algn="r" defTabSz="755650"/>
          <a:r>
            <a:rPr lang="ru-RU" sz="1800" dirty="0" smtClean="0"/>
            <a:t>ежегодно</a:t>
          </a:r>
          <a:endParaRPr lang="ru-RU" sz="1800" dirty="0"/>
        </a:p>
      </dgm:t>
    </dgm:pt>
    <dgm:pt modelId="{E04960FF-A891-47AC-BF8E-97B35EC8AAF4}" type="sibTrans" cxnId="{63EB74F8-C440-4707-84F9-93C02ACDCD5F}">
      <dgm:prSet/>
      <dgm:spPr/>
      <dgm:t>
        <a:bodyPr/>
        <a:lstStyle/>
        <a:p>
          <a:endParaRPr lang="ru-RU"/>
        </a:p>
      </dgm:t>
    </dgm:pt>
    <dgm:pt modelId="{632F1D93-4708-4023-9FFB-0478A0EB9F53}" type="parTrans" cxnId="{63EB74F8-C440-4707-84F9-93C02ACDCD5F}">
      <dgm:prSet/>
      <dgm:spPr/>
      <dgm:t>
        <a:bodyPr/>
        <a:lstStyle/>
        <a:p>
          <a:endParaRPr lang="ru-RU"/>
        </a:p>
      </dgm:t>
    </dgm:pt>
    <dgm:pt modelId="{24D07245-5D84-4055-A224-046F30E05ADE}" type="pres">
      <dgm:prSet presAssocID="{4F3D9E13-0549-4BB6-AA0B-040C6E69BE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E9A729-ECD4-4531-96F0-FEEE6369DE76}" type="pres">
      <dgm:prSet presAssocID="{7FA34ABA-F3BE-4792-ABBB-8B179DF9D55A}" presName="composite" presStyleCnt="0"/>
      <dgm:spPr/>
    </dgm:pt>
    <dgm:pt modelId="{74BD14FB-4FAD-4D79-B0E9-5C9F0D8D531E}" type="pres">
      <dgm:prSet presAssocID="{7FA34ABA-F3BE-4792-ABBB-8B179DF9D55A}" presName="rect1" presStyleLbl="trAlignAcc1" presStyleIdx="0" presStyleCnt="3" custScaleX="189406" custLinFactNeighborX="41483" custLinFactNeighborY="3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CED60-884F-4799-B77B-D7CD864DFF8F}" type="pres">
      <dgm:prSet presAssocID="{7FA34ABA-F3BE-4792-ABBB-8B179DF9D55A}" presName="rect2" presStyleLbl="fgImgPlace1" presStyleIdx="0" presStyleCnt="3" custScaleY="62298" custLinFactX="-30103" custLinFactNeighborX="-100000" custLinFactNeighborY="444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F6C5DD33-096B-48DA-9118-59791CC9162C}" type="pres">
      <dgm:prSet presAssocID="{E04960FF-A891-47AC-BF8E-97B35EC8AAF4}" presName="sibTrans" presStyleCnt="0"/>
      <dgm:spPr/>
    </dgm:pt>
    <dgm:pt modelId="{70CC7502-BBCA-4BDA-87E7-42F1FA79AEBC}" type="pres">
      <dgm:prSet presAssocID="{33845187-9D23-458D-A077-7CA5B8829866}" presName="composite" presStyleCnt="0"/>
      <dgm:spPr/>
    </dgm:pt>
    <dgm:pt modelId="{E6DEFD39-A027-4D4F-AE9A-A558894D9DB2}" type="pres">
      <dgm:prSet presAssocID="{33845187-9D23-458D-A077-7CA5B8829866}" presName="rect1" presStyleLbl="trAlignAcc1" presStyleIdx="1" presStyleCnt="3" custScaleX="188982" custScaleY="112077" custLinFactNeighborX="41695" custLinFactNeighborY="2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89506-7BA5-4755-B7D3-7FC91478F7FD}" type="pres">
      <dgm:prSet presAssocID="{33845187-9D23-458D-A077-7CA5B8829866}" presName="rect2" presStyleLbl="fgImgPlace1" presStyleIdx="1" presStyleCnt="3" custScaleY="62298" custLinFactX="-30103" custLinFactNeighborX="-100000" custLinFactNeighborY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714238BE-7D6B-4ADE-A227-576C172CB1A9}" type="pres">
      <dgm:prSet presAssocID="{D575532C-B3DC-4FE2-AFC5-F31D40F3F421}" presName="sibTrans" presStyleCnt="0"/>
      <dgm:spPr/>
    </dgm:pt>
    <dgm:pt modelId="{271586D0-2813-40F0-96AF-EE34245DCE4A}" type="pres">
      <dgm:prSet presAssocID="{4CC5FF21-2F94-442C-BD76-BFEAFE653554}" presName="composite" presStyleCnt="0"/>
      <dgm:spPr/>
    </dgm:pt>
    <dgm:pt modelId="{444CBEBF-8EB0-4205-80BA-8982760FEFF9}" type="pres">
      <dgm:prSet presAssocID="{4CC5FF21-2F94-442C-BD76-BFEAFE653554}" presName="rect1" presStyleLbl="trAlignAcc1" presStyleIdx="2" presStyleCnt="3" custScaleX="188982" custLinFactNeighborX="41695" custLinFactNeighborY="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B27E6-E4E5-4E6B-BE7E-373530AE819F}" type="pres">
      <dgm:prSet presAssocID="{4CC5FF21-2F94-442C-BD76-BFEAFE653554}" presName="rect2" presStyleLbl="fgImgPlace1" presStyleIdx="2" presStyleCnt="3" custScaleY="62298" custLinFactX="-30103" custLinFactNeighborX="-100000" custLinFactNeighborY="444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2B224520-F54B-4882-9810-C6DF9846B75B}" srcId="{4F3D9E13-0549-4BB6-AA0B-040C6E69BEE2}" destId="{4CC5FF21-2F94-442C-BD76-BFEAFE653554}" srcOrd="2" destOrd="0" parTransId="{983055F2-95C7-4C47-B01B-226199D3F79E}" sibTransId="{131B2A6A-8DE3-402C-90C0-38BEBDEBD059}"/>
    <dgm:cxn modelId="{8893FC95-D518-402B-A63C-7CC8B23A2DF7}" type="presOf" srcId="{4F3D9E13-0549-4BB6-AA0B-040C6E69BEE2}" destId="{24D07245-5D84-4055-A224-046F30E05ADE}" srcOrd="0" destOrd="0" presId="urn:microsoft.com/office/officeart/2008/layout/PictureStrips"/>
    <dgm:cxn modelId="{FAAB91BB-FEE1-4863-946F-2913D7A95021}" type="presOf" srcId="{33845187-9D23-458D-A077-7CA5B8829866}" destId="{E6DEFD39-A027-4D4F-AE9A-A558894D9DB2}" srcOrd="0" destOrd="0" presId="urn:microsoft.com/office/officeart/2008/layout/PictureStrips"/>
    <dgm:cxn modelId="{C24308D0-F30A-4FEC-B0E4-A43FAF5CBF7B}" type="presOf" srcId="{7FA34ABA-F3BE-4792-ABBB-8B179DF9D55A}" destId="{74BD14FB-4FAD-4D79-B0E9-5C9F0D8D531E}" srcOrd="0" destOrd="0" presId="urn:microsoft.com/office/officeart/2008/layout/PictureStrips"/>
    <dgm:cxn modelId="{63EB74F8-C440-4707-84F9-93C02ACDCD5F}" srcId="{4F3D9E13-0549-4BB6-AA0B-040C6E69BEE2}" destId="{7FA34ABA-F3BE-4792-ABBB-8B179DF9D55A}" srcOrd="0" destOrd="0" parTransId="{632F1D93-4708-4023-9FFB-0478A0EB9F53}" sibTransId="{E04960FF-A891-47AC-BF8E-97B35EC8AAF4}"/>
    <dgm:cxn modelId="{48A77605-ED29-4B4B-A870-34DB87CE7E3E}" type="presOf" srcId="{4CC5FF21-2F94-442C-BD76-BFEAFE653554}" destId="{444CBEBF-8EB0-4205-80BA-8982760FEFF9}" srcOrd="0" destOrd="0" presId="urn:microsoft.com/office/officeart/2008/layout/PictureStrips"/>
    <dgm:cxn modelId="{F46E4185-9824-45CD-A4E8-61DBF90F60EE}" srcId="{4F3D9E13-0549-4BB6-AA0B-040C6E69BEE2}" destId="{33845187-9D23-458D-A077-7CA5B8829866}" srcOrd="1" destOrd="0" parTransId="{2733E657-A765-43E0-B4C4-50A37E7F30FB}" sibTransId="{D575532C-B3DC-4FE2-AFC5-F31D40F3F421}"/>
    <dgm:cxn modelId="{63559220-B60A-4B5F-B622-C69D521C31D8}" type="presParOf" srcId="{24D07245-5D84-4055-A224-046F30E05ADE}" destId="{85E9A729-ECD4-4531-96F0-FEEE6369DE76}" srcOrd="0" destOrd="0" presId="urn:microsoft.com/office/officeart/2008/layout/PictureStrips"/>
    <dgm:cxn modelId="{FDFCF76C-0BD1-4C81-B04E-DB1F997C23CC}" type="presParOf" srcId="{85E9A729-ECD4-4531-96F0-FEEE6369DE76}" destId="{74BD14FB-4FAD-4D79-B0E9-5C9F0D8D531E}" srcOrd="0" destOrd="0" presId="urn:microsoft.com/office/officeart/2008/layout/PictureStrips"/>
    <dgm:cxn modelId="{BC81B562-61DD-4FAC-85E4-B4EAA2B0F38E}" type="presParOf" srcId="{85E9A729-ECD4-4531-96F0-FEEE6369DE76}" destId="{576CED60-884F-4799-B77B-D7CD864DFF8F}" srcOrd="1" destOrd="0" presId="urn:microsoft.com/office/officeart/2008/layout/PictureStrips"/>
    <dgm:cxn modelId="{E1835584-AF52-4391-9044-3F763F596CD9}" type="presParOf" srcId="{24D07245-5D84-4055-A224-046F30E05ADE}" destId="{F6C5DD33-096B-48DA-9118-59791CC9162C}" srcOrd="1" destOrd="0" presId="urn:microsoft.com/office/officeart/2008/layout/PictureStrips"/>
    <dgm:cxn modelId="{14DB2FF5-930C-42F2-AB96-A01E5F4C5F97}" type="presParOf" srcId="{24D07245-5D84-4055-A224-046F30E05ADE}" destId="{70CC7502-BBCA-4BDA-87E7-42F1FA79AEBC}" srcOrd="2" destOrd="0" presId="urn:microsoft.com/office/officeart/2008/layout/PictureStrips"/>
    <dgm:cxn modelId="{141A813B-C742-46EE-A554-07D745C4C16A}" type="presParOf" srcId="{70CC7502-BBCA-4BDA-87E7-42F1FA79AEBC}" destId="{E6DEFD39-A027-4D4F-AE9A-A558894D9DB2}" srcOrd="0" destOrd="0" presId="urn:microsoft.com/office/officeart/2008/layout/PictureStrips"/>
    <dgm:cxn modelId="{D5D47E27-6DC2-4963-BA0E-BB0276640369}" type="presParOf" srcId="{70CC7502-BBCA-4BDA-87E7-42F1FA79AEBC}" destId="{B8689506-7BA5-4755-B7D3-7FC91478F7FD}" srcOrd="1" destOrd="0" presId="urn:microsoft.com/office/officeart/2008/layout/PictureStrips"/>
    <dgm:cxn modelId="{DDA0F9F3-BB8B-4AFE-BFA4-3B4915F3DA79}" type="presParOf" srcId="{24D07245-5D84-4055-A224-046F30E05ADE}" destId="{714238BE-7D6B-4ADE-A227-576C172CB1A9}" srcOrd="3" destOrd="0" presId="urn:microsoft.com/office/officeart/2008/layout/PictureStrips"/>
    <dgm:cxn modelId="{C7751211-409D-46D6-A388-FAE224F21A44}" type="presParOf" srcId="{24D07245-5D84-4055-A224-046F30E05ADE}" destId="{271586D0-2813-40F0-96AF-EE34245DCE4A}" srcOrd="4" destOrd="0" presId="urn:microsoft.com/office/officeart/2008/layout/PictureStrips"/>
    <dgm:cxn modelId="{EC648A28-C67D-4705-BBE2-E95927B7EEA1}" type="presParOf" srcId="{271586D0-2813-40F0-96AF-EE34245DCE4A}" destId="{444CBEBF-8EB0-4205-80BA-8982760FEFF9}" srcOrd="0" destOrd="0" presId="urn:microsoft.com/office/officeart/2008/layout/PictureStrips"/>
    <dgm:cxn modelId="{8CD17407-ADC3-4F14-B977-4757085BF6ED}" type="presParOf" srcId="{271586D0-2813-40F0-96AF-EE34245DCE4A}" destId="{4E7B27E6-E4E5-4E6B-BE7E-373530AE819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3D9E13-0549-4BB6-AA0B-040C6E69BEE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45187-9D23-458D-A077-7CA5B8829866}">
      <dgm:prSet phldrT="[Текст]" custT="1"/>
      <dgm:spPr/>
      <dgm:t>
        <a:bodyPr/>
        <a:lstStyle/>
        <a:p>
          <a:pPr algn="l"/>
          <a:r>
            <a:rPr lang="ru-RU" sz="2400" dirty="0" smtClean="0"/>
            <a:t>Введение обязательных вступительных испытаний по профилям педагогической подготовки, в </a:t>
          </a:r>
          <a:r>
            <a:rPr lang="ru-RU" sz="2400" dirty="0" err="1" smtClean="0"/>
            <a:t>т.ч</a:t>
          </a:r>
          <a:r>
            <a:rPr lang="ru-RU" sz="2400" dirty="0" smtClean="0"/>
            <a:t>. по</a:t>
          </a:r>
          <a:br>
            <a:rPr lang="ru-RU" sz="2400" dirty="0" smtClean="0"/>
          </a:br>
          <a:r>
            <a:rPr lang="ru-RU" sz="2400" dirty="0" smtClean="0"/>
            <a:t>математике, физике, химии и биологии	</a:t>
          </a:r>
        </a:p>
        <a:p>
          <a:pPr algn="r"/>
          <a:r>
            <a:rPr lang="ru-RU" sz="2400" dirty="0" smtClean="0"/>
            <a:t>2027</a:t>
          </a:r>
          <a:endParaRPr lang="ru-RU" sz="1800" dirty="0"/>
        </a:p>
      </dgm:t>
    </dgm:pt>
    <dgm:pt modelId="{D575532C-B3DC-4FE2-AFC5-F31D40F3F421}" type="sibTrans" cxnId="{F46E4185-9824-45CD-A4E8-61DBF90F60EE}">
      <dgm:prSet/>
      <dgm:spPr/>
      <dgm:t>
        <a:bodyPr/>
        <a:lstStyle/>
        <a:p>
          <a:endParaRPr lang="ru-RU"/>
        </a:p>
      </dgm:t>
    </dgm:pt>
    <dgm:pt modelId="{2733E657-A765-43E0-B4C4-50A37E7F30FB}" type="parTrans" cxnId="{F46E4185-9824-45CD-A4E8-61DBF90F60EE}">
      <dgm:prSet/>
      <dgm:spPr/>
      <dgm:t>
        <a:bodyPr/>
        <a:lstStyle/>
        <a:p>
          <a:endParaRPr lang="ru-RU"/>
        </a:p>
      </dgm:t>
    </dgm:pt>
    <dgm:pt modelId="{4CC5FF21-2F94-442C-BD76-BFEAFE653554}">
      <dgm:prSet phldrT="[Текст]" custT="1"/>
      <dgm:spPr/>
      <dgm:t>
        <a:bodyPr/>
        <a:lstStyle/>
        <a:p>
          <a:pPr algn="l"/>
          <a:r>
            <a:rPr lang="ru-RU" sz="2400" dirty="0" smtClean="0"/>
            <a:t>Информационное сопровождение реализации комплексного плана</a:t>
          </a:r>
        </a:p>
        <a:p>
          <a:pPr algn="r"/>
          <a:r>
            <a:rPr lang="ru-RU" sz="2000" dirty="0" smtClean="0"/>
            <a:t>ежегодно</a:t>
          </a:r>
          <a:endParaRPr lang="ru-RU" sz="1800" dirty="0"/>
        </a:p>
      </dgm:t>
    </dgm:pt>
    <dgm:pt modelId="{983055F2-95C7-4C47-B01B-226199D3F79E}" type="parTrans" cxnId="{2B224520-F54B-4882-9810-C6DF9846B75B}">
      <dgm:prSet/>
      <dgm:spPr/>
      <dgm:t>
        <a:bodyPr/>
        <a:lstStyle/>
        <a:p>
          <a:endParaRPr lang="ru-RU"/>
        </a:p>
      </dgm:t>
    </dgm:pt>
    <dgm:pt modelId="{131B2A6A-8DE3-402C-90C0-38BEBDEBD059}" type="sibTrans" cxnId="{2B224520-F54B-4882-9810-C6DF9846B75B}">
      <dgm:prSet/>
      <dgm:spPr/>
      <dgm:t>
        <a:bodyPr/>
        <a:lstStyle/>
        <a:p>
          <a:endParaRPr lang="ru-RU"/>
        </a:p>
      </dgm:t>
    </dgm:pt>
    <dgm:pt modelId="{7FA34ABA-F3BE-4792-ABBB-8B179DF9D55A}">
      <dgm:prSet phldrT="[Текст]" custT="1"/>
      <dgm:spPr/>
      <dgm:t>
        <a:bodyPr/>
        <a:lstStyle/>
        <a:p>
          <a:pPr algn="l" defTabSz="360000"/>
          <a:r>
            <a:rPr lang="ru-RU" sz="2400" dirty="0" smtClean="0"/>
            <a:t>Введение обязательного вступительного испытания по физике на все инженерные направления подготовки высшего образования</a:t>
          </a:r>
        </a:p>
        <a:p>
          <a:pPr algn="r" defTabSz="360000"/>
          <a:r>
            <a:rPr lang="ru-RU" sz="2400" dirty="0" smtClean="0"/>
            <a:t>2026</a:t>
          </a:r>
          <a:endParaRPr lang="ru-RU" sz="1800" dirty="0"/>
        </a:p>
      </dgm:t>
    </dgm:pt>
    <dgm:pt modelId="{E04960FF-A891-47AC-BF8E-97B35EC8AAF4}" type="sibTrans" cxnId="{63EB74F8-C440-4707-84F9-93C02ACDCD5F}">
      <dgm:prSet/>
      <dgm:spPr/>
      <dgm:t>
        <a:bodyPr/>
        <a:lstStyle/>
        <a:p>
          <a:endParaRPr lang="ru-RU"/>
        </a:p>
      </dgm:t>
    </dgm:pt>
    <dgm:pt modelId="{632F1D93-4708-4023-9FFB-0478A0EB9F53}" type="parTrans" cxnId="{63EB74F8-C440-4707-84F9-93C02ACDCD5F}">
      <dgm:prSet/>
      <dgm:spPr/>
      <dgm:t>
        <a:bodyPr/>
        <a:lstStyle/>
        <a:p>
          <a:endParaRPr lang="ru-RU"/>
        </a:p>
      </dgm:t>
    </dgm:pt>
    <dgm:pt modelId="{24D07245-5D84-4055-A224-046F30E05ADE}" type="pres">
      <dgm:prSet presAssocID="{4F3D9E13-0549-4BB6-AA0B-040C6E69BE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E9A729-ECD4-4531-96F0-FEEE6369DE76}" type="pres">
      <dgm:prSet presAssocID="{7FA34ABA-F3BE-4792-ABBB-8B179DF9D55A}" presName="composite" presStyleCnt="0"/>
      <dgm:spPr/>
    </dgm:pt>
    <dgm:pt modelId="{74BD14FB-4FAD-4D79-B0E9-5C9F0D8D531E}" type="pres">
      <dgm:prSet presAssocID="{7FA34ABA-F3BE-4792-ABBB-8B179DF9D55A}" presName="rect1" presStyleLbl="trAlignAcc1" presStyleIdx="0" presStyleCnt="3" custScaleX="189406" custLinFactNeighborX="41483" custLinFactNeighborY="3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CED60-884F-4799-B77B-D7CD864DFF8F}" type="pres">
      <dgm:prSet presAssocID="{7FA34ABA-F3BE-4792-ABBB-8B179DF9D55A}" presName="rect2" presStyleLbl="fgImgPlace1" presStyleIdx="0" presStyleCnt="3" custScaleY="62298" custLinFactX="-30103" custLinFactNeighborX="-100000" custLinFactNeighborY="444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F6C5DD33-096B-48DA-9118-59791CC9162C}" type="pres">
      <dgm:prSet presAssocID="{E04960FF-A891-47AC-BF8E-97B35EC8AAF4}" presName="sibTrans" presStyleCnt="0"/>
      <dgm:spPr/>
    </dgm:pt>
    <dgm:pt modelId="{70CC7502-BBCA-4BDA-87E7-42F1FA79AEBC}" type="pres">
      <dgm:prSet presAssocID="{33845187-9D23-458D-A077-7CA5B8829866}" presName="composite" presStyleCnt="0"/>
      <dgm:spPr/>
    </dgm:pt>
    <dgm:pt modelId="{E6DEFD39-A027-4D4F-AE9A-A558894D9DB2}" type="pres">
      <dgm:prSet presAssocID="{33845187-9D23-458D-A077-7CA5B8829866}" presName="rect1" presStyleLbl="trAlignAcc1" presStyleIdx="1" presStyleCnt="3" custScaleX="188982" custScaleY="112077" custLinFactNeighborX="41695" custLinFactNeighborY="2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89506-7BA5-4755-B7D3-7FC91478F7FD}" type="pres">
      <dgm:prSet presAssocID="{33845187-9D23-458D-A077-7CA5B8829866}" presName="rect2" presStyleLbl="fgImgPlace1" presStyleIdx="1" presStyleCnt="3" custScaleY="62298" custLinFactX="-30103" custLinFactNeighborX="-100000" custLinFactNeighborY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714238BE-7D6B-4ADE-A227-576C172CB1A9}" type="pres">
      <dgm:prSet presAssocID="{D575532C-B3DC-4FE2-AFC5-F31D40F3F421}" presName="sibTrans" presStyleCnt="0"/>
      <dgm:spPr/>
    </dgm:pt>
    <dgm:pt modelId="{271586D0-2813-40F0-96AF-EE34245DCE4A}" type="pres">
      <dgm:prSet presAssocID="{4CC5FF21-2F94-442C-BD76-BFEAFE653554}" presName="composite" presStyleCnt="0"/>
      <dgm:spPr/>
    </dgm:pt>
    <dgm:pt modelId="{444CBEBF-8EB0-4205-80BA-8982760FEFF9}" type="pres">
      <dgm:prSet presAssocID="{4CC5FF21-2F94-442C-BD76-BFEAFE653554}" presName="rect1" presStyleLbl="trAlignAcc1" presStyleIdx="2" presStyleCnt="3" custScaleX="188982" custLinFactNeighborX="41695" custLinFactNeighborY="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B27E6-E4E5-4E6B-BE7E-373530AE819F}" type="pres">
      <dgm:prSet presAssocID="{4CC5FF21-2F94-442C-BD76-BFEAFE653554}" presName="rect2" presStyleLbl="fgImgPlace1" presStyleIdx="2" presStyleCnt="3" custScaleY="62298" custLinFactX="-30103" custLinFactNeighborX="-100000" custLinFactNeighborY="444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2B224520-F54B-4882-9810-C6DF9846B75B}" srcId="{4F3D9E13-0549-4BB6-AA0B-040C6E69BEE2}" destId="{4CC5FF21-2F94-442C-BD76-BFEAFE653554}" srcOrd="2" destOrd="0" parTransId="{983055F2-95C7-4C47-B01B-226199D3F79E}" sibTransId="{131B2A6A-8DE3-402C-90C0-38BEBDEBD059}"/>
    <dgm:cxn modelId="{8893FC95-D518-402B-A63C-7CC8B23A2DF7}" type="presOf" srcId="{4F3D9E13-0549-4BB6-AA0B-040C6E69BEE2}" destId="{24D07245-5D84-4055-A224-046F30E05ADE}" srcOrd="0" destOrd="0" presId="urn:microsoft.com/office/officeart/2008/layout/PictureStrips"/>
    <dgm:cxn modelId="{FAAB91BB-FEE1-4863-946F-2913D7A95021}" type="presOf" srcId="{33845187-9D23-458D-A077-7CA5B8829866}" destId="{E6DEFD39-A027-4D4F-AE9A-A558894D9DB2}" srcOrd="0" destOrd="0" presId="urn:microsoft.com/office/officeart/2008/layout/PictureStrips"/>
    <dgm:cxn modelId="{C24308D0-F30A-4FEC-B0E4-A43FAF5CBF7B}" type="presOf" srcId="{7FA34ABA-F3BE-4792-ABBB-8B179DF9D55A}" destId="{74BD14FB-4FAD-4D79-B0E9-5C9F0D8D531E}" srcOrd="0" destOrd="0" presId="urn:microsoft.com/office/officeart/2008/layout/PictureStrips"/>
    <dgm:cxn modelId="{63EB74F8-C440-4707-84F9-93C02ACDCD5F}" srcId="{4F3D9E13-0549-4BB6-AA0B-040C6E69BEE2}" destId="{7FA34ABA-F3BE-4792-ABBB-8B179DF9D55A}" srcOrd="0" destOrd="0" parTransId="{632F1D93-4708-4023-9FFB-0478A0EB9F53}" sibTransId="{E04960FF-A891-47AC-BF8E-97B35EC8AAF4}"/>
    <dgm:cxn modelId="{48A77605-ED29-4B4B-A870-34DB87CE7E3E}" type="presOf" srcId="{4CC5FF21-2F94-442C-BD76-BFEAFE653554}" destId="{444CBEBF-8EB0-4205-80BA-8982760FEFF9}" srcOrd="0" destOrd="0" presId="urn:microsoft.com/office/officeart/2008/layout/PictureStrips"/>
    <dgm:cxn modelId="{F46E4185-9824-45CD-A4E8-61DBF90F60EE}" srcId="{4F3D9E13-0549-4BB6-AA0B-040C6E69BEE2}" destId="{33845187-9D23-458D-A077-7CA5B8829866}" srcOrd="1" destOrd="0" parTransId="{2733E657-A765-43E0-B4C4-50A37E7F30FB}" sibTransId="{D575532C-B3DC-4FE2-AFC5-F31D40F3F421}"/>
    <dgm:cxn modelId="{63559220-B60A-4B5F-B622-C69D521C31D8}" type="presParOf" srcId="{24D07245-5D84-4055-A224-046F30E05ADE}" destId="{85E9A729-ECD4-4531-96F0-FEEE6369DE76}" srcOrd="0" destOrd="0" presId="urn:microsoft.com/office/officeart/2008/layout/PictureStrips"/>
    <dgm:cxn modelId="{FDFCF76C-0BD1-4C81-B04E-DB1F997C23CC}" type="presParOf" srcId="{85E9A729-ECD4-4531-96F0-FEEE6369DE76}" destId="{74BD14FB-4FAD-4D79-B0E9-5C9F0D8D531E}" srcOrd="0" destOrd="0" presId="urn:microsoft.com/office/officeart/2008/layout/PictureStrips"/>
    <dgm:cxn modelId="{BC81B562-61DD-4FAC-85E4-B4EAA2B0F38E}" type="presParOf" srcId="{85E9A729-ECD4-4531-96F0-FEEE6369DE76}" destId="{576CED60-884F-4799-B77B-D7CD864DFF8F}" srcOrd="1" destOrd="0" presId="urn:microsoft.com/office/officeart/2008/layout/PictureStrips"/>
    <dgm:cxn modelId="{E1835584-AF52-4391-9044-3F763F596CD9}" type="presParOf" srcId="{24D07245-5D84-4055-A224-046F30E05ADE}" destId="{F6C5DD33-096B-48DA-9118-59791CC9162C}" srcOrd="1" destOrd="0" presId="urn:microsoft.com/office/officeart/2008/layout/PictureStrips"/>
    <dgm:cxn modelId="{14DB2FF5-930C-42F2-AB96-A01E5F4C5F97}" type="presParOf" srcId="{24D07245-5D84-4055-A224-046F30E05ADE}" destId="{70CC7502-BBCA-4BDA-87E7-42F1FA79AEBC}" srcOrd="2" destOrd="0" presId="urn:microsoft.com/office/officeart/2008/layout/PictureStrips"/>
    <dgm:cxn modelId="{141A813B-C742-46EE-A554-07D745C4C16A}" type="presParOf" srcId="{70CC7502-BBCA-4BDA-87E7-42F1FA79AEBC}" destId="{E6DEFD39-A027-4D4F-AE9A-A558894D9DB2}" srcOrd="0" destOrd="0" presId="urn:microsoft.com/office/officeart/2008/layout/PictureStrips"/>
    <dgm:cxn modelId="{D5D47E27-6DC2-4963-BA0E-BB0276640369}" type="presParOf" srcId="{70CC7502-BBCA-4BDA-87E7-42F1FA79AEBC}" destId="{B8689506-7BA5-4755-B7D3-7FC91478F7FD}" srcOrd="1" destOrd="0" presId="urn:microsoft.com/office/officeart/2008/layout/PictureStrips"/>
    <dgm:cxn modelId="{DDA0F9F3-BB8B-4AFE-BFA4-3B4915F3DA79}" type="presParOf" srcId="{24D07245-5D84-4055-A224-046F30E05ADE}" destId="{714238BE-7D6B-4ADE-A227-576C172CB1A9}" srcOrd="3" destOrd="0" presId="urn:microsoft.com/office/officeart/2008/layout/PictureStrips"/>
    <dgm:cxn modelId="{C7751211-409D-46D6-A388-FAE224F21A44}" type="presParOf" srcId="{24D07245-5D84-4055-A224-046F30E05ADE}" destId="{271586D0-2813-40F0-96AF-EE34245DCE4A}" srcOrd="4" destOrd="0" presId="urn:microsoft.com/office/officeart/2008/layout/PictureStrips"/>
    <dgm:cxn modelId="{EC648A28-C67D-4705-BBE2-E95927B7EEA1}" type="presParOf" srcId="{271586D0-2813-40F0-96AF-EE34245DCE4A}" destId="{444CBEBF-8EB0-4205-80BA-8982760FEFF9}" srcOrd="0" destOrd="0" presId="urn:microsoft.com/office/officeart/2008/layout/PictureStrips"/>
    <dgm:cxn modelId="{8CD17407-ADC3-4F14-B977-4757085BF6ED}" type="presParOf" srcId="{271586D0-2813-40F0-96AF-EE34245DCE4A}" destId="{4E7B27E6-E4E5-4E6B-BE7E-373530AE819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D14FB-4FAD-4D79-B0E9-5C9F0D8D531E}">
      <dsp:nvSpPr>
        <dsp:cNvPr id="0" name=""/>
        <dsp:cNvSpPr/>
      </dsp:nvSpPr>
      <dsp:spPr>
        <a:xfrm>
          <a:off x="3855443" y="179424"/>
          <a:ext cx="6588842" cy="14840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181" tIns="80010" rIns="80010" bIns="80010" numCol="1" spcCol="1270" anchor="ctr" anchorCtr="0">
          <a:noAutofit/>
        </a:bodyPr>
        <a:lstStyle/>
        <a:p>
          <a:pPr lvl="0" algn="l" defTabSz="360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Обновление ФГОС и ФОП по предметам «Окружающий мир», «Математика», «Физика», «Химия», «Биология»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2026 год</a:t>
          </a:r>
          <a:endParaRPr lang="ru-RU" sz="2100" kern="1200" dirty="0"/>
        </a:p>
      </dsp:txBody>
      <dsp:txXfrm>
        <a:off x="3855443" y="179424"/>
        <a:ext cx="6588842" cy="1484026"/>
      </dsp:txXfrm>
    </dsp:sp>
    <dsp:sp modelId="{576CED60-884F-4799-B77B-D7CD864DFF8F}">
      <dsp:nvSpPr>
        <dsp:cNvPr id="0" name=""/>
        <dsp:cNvSpPr/>
      </dsp:nvSpPr>
      <dsp:spPr>
        <a:xfrm>
          <a:off x="2649829" y="145100"/>
          <a:ext cx="1038818" cy="97074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EFD39-A027-4D4F-AE9A-A558894D9DB2}">
      <dsp:nvSpPr>
        <dsp:cNvPr id="0" name=""/>
        <dsp:cNvSpPr/>
      </dsp:nvSpPr>
      <dsp:spPr>
        <a:xfrm>
          <a:off x="3855443" y="1833289"/>
          <a:ext cx="6588842" cy="14840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181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Обновление ФГОС и ФОП дошкольного образования в части ОО «Познавательное развитие»</a:t>
          </a:r>
        </a:p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2027 год</a:t>
          </a:r>
          <a:endParaRPr lang="ru-RU" sz="2100" kern="1200" dirty="0"/>
        </a:p>
      </dsp:txBody>
      <dsp:txXfrm>
        <a:off x="3855443" y="1833289"/>
        <a:ext cx="6588842" cy="1484026"/>
      </dsp:txXfrm>
    </dsp:sp>
    <dsp:sp modelId="{B8689506-7BA5-4755-B7D3-7FC91478F7FD}">
      <dsp:nvSpPr>
        <dsp:cNvPr id="0" name=""/>
        <dsp:cNvSpPr/>
      </dsp:nvSpPr>
      <dsp:spPr>
        <a:xfrm>
          <a:off x="2649829" y="1798965"/>
          <a:ext cx="1038818" cy="97074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9EEF3-92F6-45A9-9984-1CA0F390FB60}">
      <dsp:nvSpPr>
        <dsp:cNvPr id="0" name=""/>
        <dsp:cNvSpPr/>
      </dsp:nvSpPr>
      <dsp:spPr>
        <a:xfrm>
          <a:off x="3855443" y="3439167"/>
          <a:ext cx="6588842" cy="14840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181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Создание новых учебников и учебно-методических пособий по предметам «Математика», «Физика», «Химия», «Биология»</a:t>
          </a:r>
        </a:p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2027 год</a:t>
          </a:r>
          <a:endParaRPr lang="ru-RU" sz="2100" kern="1200" dirty="0"/>
        </a:p>
      </dsp:txBody>
      <dsp:txXfrm>
        <a:off x="3855443" y="3439167"/>
        <a:ext cx="6588842" cy="1484026"/>
      </dsp:txXfrm>
    </dsp:sp>
    <dsp:sp modelId="{FE4C18F7-4135-4EB2-BB00-290CC736B8C2}">
      <dsp:nvSpPr>
        <dsp:cNvPr id="0" name=""/>
        <dsp:cNvSpPr/>
      </dsp:nvSpPr>
      <dsp:spPr>
        <a:xfrm>
          <a:off x="2649829" y="3452831"/>
          <a:ext cx="1038818" cy="97074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D14FB-4FAD-4D79-B0E9-5C9F0D8D531E}">
      <dsp:nvSpPr>
        <dsp:cNvPr id="0" name=""/>
        <dsp:cNvSpPr/>
      </dsp:nvSpPr>
      <dsp:spPr>
        <a:xfrm>
          <a:off x="3893383" y="77541"/>
          <a:ext cx="8828100" cy="14565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66" tIns="91440" rIns="91440" bIns="91440" numCol="1" spcCol="1270" anchor="ctr" anchorCtr="0">
          <a:noAutofit/>
        </a:bodyPr>
        <a:lstStyle/>
        <a:p>
          <a:pPr lvl="0" algn="l" defTabSz="360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Обеспечение качественной подготовки студентов – будущих учителей математики, физики, химии, биологии.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год</a:t>
          </a:r>
          <a:endParaRPr lang="ru-RU" sz="1800" kern="1200" dirty="0"/>
        </a:p>
      </dsp:txBody>
      <dsp:txXfrm>
        <a:off x="3893383" y="77541"/>
        <a:ext cx="8828100" cy="1456543"/>
      </dsp:txXfrm>
    </dsp:sp>
    <dsp:sp modelId="{576CED60-884F-4799-B77B-D7CD864DFF8F}">
      <dsp:nvSpPr>
        <dsp:cNvPr id="0" name=""/>
        <dsp:cNvSpPr/>
      </dsp:nvSpPr>
      <dsp:spPr>
        <a:xfrm>
          <a:off x="2522754" y="168088"/>
          <a:ext cx="1019580" cy="9527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EFD39-A027-4D4F-AE9A-A558894D9DB2}">
      <dsp:nvSpPr>
        <dsp:cNvPr id="0" name=""/>
        <dsp:cNvSpPr/>
      </dsp:nvSpPr>
      <dsp:spPr>
        <a:xfrm>
          <a:off x="3913145" y="1688922"/>
          <a:ext cx="8808338" cy="16324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6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Разработка и реализация программ повышения квалификации для педагогических работников (в том числе начального общего и дополнительного образования)					       </a:t>
          </a:r>
          <a:r>
            <a:rPr lang="ru-RU" sz="1800" kern="1200" dirty="0" smtClean="0"/>
            <a:t>2025 год</a:t>
          </a:r>
          <a:endParaRPr lang="ru-RU" sz="1800" kern="1200" dirty="0"/>
        </a:p>
      </dsp:txBody>
      <dsp:txXfrm>
        <a:off x="3913145" y="1688922"/>
        <a:ext cx="8808338" cy="1632450"/>
      </dsp:txXfrm>
    </dsp:sp>
    <dsp:sp modelId="{B8689506-7BA5-4755-B7D3-7FC91478F7FD}">
      <dsp:nvSpPr>
        <dsp:cNvPr id="0" name=""/>
        <dsp:cNvSpPr/>
      </dsp:nvSpPr>
      <dsp:spPr>
        <a:xfrm>
          <a:off x="2522754" y="1811252"/>
          <a:ext cx="1019580" cy="9527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CBEBF-8EB0-4205-80BA-8982760FEFF9}">
      <dsp:nvSpPr>
        <dsp:cNvPr id="0" name=""/>
        <dsp:cNvSpPr/>
      </dsp:nvSpPr>
      <dsp:spPr>
        <a:xfrm>
          <a:off x="3913145" y="3466650"/>
          <a:ext cx="8808338" cy="14565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66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Принятие мер по поддержке и содействию в трудоустройстве выпускников педагогических специальностей и направлений подготовки (в том числе работа по заключению договоров о целевом обучении)					</a:t>
          </a:r>
          <a:r>
            <a:rPr lang="ru-RU" sz="1800" kern="1200" dirty="0" smtClean="0"/>
            <a:t>2026 год</a:t>
          </a:r>
          <a:endParaRPr lang="ru-RU" sz="1800" kern="1200" dirty="0"/>
        </a:p>
      </dsp:txBody>
      <dsp:txXfrm>
        <a:off x="3913145" y="3466650"/>
        <a:ext cx="8808338" cy="1456543"/>
      </dsp:txXfrm>
    </dsp:sp>
    <dsp:sp modelId="{4E7B27E6-E4E5-4E6B-BE7E-373530AE819F}">
      <dsp:nvSpPr>
        <dsp:cNvPr id="0" name=""/>
        <dsp:cNvSpPr/>
      </dsp:nvSpPr>
      <dsp:spPr>
        <a:xfrm>
          <a:off x="2522754" y="3590469"/>
          <a:ext cx="1019580" cy="9527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D14FB-4FAD-4D79-B0E9-5C9F0D8D531E}">
      <dsp:nvSpPr>
        <dsp:cNvPr id="0" name=""/>
        <dsp:cNvSpPr/>
      </dsp:nvSpPr>
      <dsp:spPr>
        <a:xfrm>
          <a:off x="3893383" y="77541"/>
          <a:ext cx="8828100" cy="14565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66" tIns="91440" rIns="91440" bIns="91440" numCol="1" spcCol="1270" anchor="ctr" anchorCtr="0">
          <a:noAutofit/>
        </a:bodyPr>
        <a:lstStyle/>
        <a:p>
          <a:pPr lvl="0" algn="l" defTabSz="360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Расширение сети профильных классов и классов с углубленным изучением математики физики, химии и биологии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год</a:t>
          </a:r>
          <a:endParaRPr lang="ru-RU" sz="1800" kern="1200" dirty="0"/>
        </a:p>
      </dsp:txBody>
      <dsp:txXfrm>
        <a:off x="3893383" y="77541"/>
        <a:ext cx="8828100" cy="1456543"/>
      </dsp:txXfrm>
    </dsp:sp>
    <dsp:sp modelId="{576CED60-884F-4799-B77B-D7CD864DFF8F}">
      <dsp:nvSpPr>
        <dsp:cNvPr id="0" name=""/>
        <dsp:cNvSpPr/>
      </dsp:nvSpPr>
      <dsp:spPr>
        <a:xfrm>
          <a:off x="2522754" y="168088"/>
          <a:ext cx="1019580" cy="9527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EFD39-A027-4D4F-AE9A-A558894D9DB2}">
      <dsp:nvSpPr>
        <dsp:cNvPr id="0" name=""/>
        <dsp:cNvSpPr/>
      </dsp:nvSpPr>
      <dsp:spPr>
        <a:xfrm>
          <a:off x="3913145" y="1688922"/>
          <a:ext cx="8808338" cy="16324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6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Совершенствование системы олимпиад школьников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Организация и проведение профильных смен научной направленности в организациях отдыха и оздоровления детей 						       </a:t>
          </a:r>
          <a:r>
            <a:rPr lang="ru-RU" sz="1800" kern="1200" dirty="0" smtClean="0"/>
            <a:t>2025 год</a:t>
          </a:r>
          <a:endParaRPr lang="ru-RU" sz="1800" kern="1200" dirty="0"/>
        </a:p>
      </dsp:txBody>
      <dsp:txXfrm>
        <a:off x="3913145" y="1688922"/>
        <a:ext cx="8808338" cy="1632450"/>
      </dsp:txXfrm>
    </dsp:sp>
    <dsp:sp modelId="{B8689506-7BA5-4755-B7D3-7FC91478F7FD}">
      <dsp:nvSpPr>
        <dsp:cNvPr id="0" name=""/>
        <dsp:cNvSpPr/>
      </dsp:nvSpPr>
      <dsp:spPr>
        <a:xfrm>
          <a:off x="2522754" y="1811252"/>
          <a:ext cx="1019580" cy="9527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CBEBF-8EB0-4205-80BA-8982760FEFF9}">
      <dsp:nvSpPr>
        <dsp:cNvPr id="0" name=""/>
        <dsp:cNvSpPr/>
      </dsp:nvSpPr>
      <dsp:spPr>
        <a:xfrm>
          <a:off x="3913145" y="3466650"/>
          <a:ext cx="8808338" cy="14565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6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Популяризация в информационном пространстве математического и </a:t>
          </a:r>
          <a:r>
            <a:rPr lang="ru-RU" sz="2400" kern="1200" dirty="0" smtClean="0"/>
            <a:t>естественно-научного </a:t>
          </a:r>
          <a:r>
            <a:rPr lang="ru-RU" sz="2400" kern="1200" dirty="0" smtClean="0"/>
            <a:t>образования, развитие химической грамотности		       </a:t>
          </a:r>
          <a:r>
            <a:rPr lang="ru-RU" sz="1800" kern="1200" dirty="0" smtClean="0"/>
            <a:t>2025 год</a:t>
          </a:r>
          <a:endParaRPr lang="ru-RU" sz="1800" kern="1200" dirty="0"/>
        </a:p>
      </dsp:txBody>
      <dsp:txXfrm>
        <a:off x="3913145" y="3466650"/>
        <a:ext cx="8808338" cy="1456543"/>
      </dsp:txXfrm>
    </dsp:sp>
    <dsp:sp modelId="{4E7B27E6-E4E5-4E6B-BE7E-373530AE819F}">
      <dsp:nvSpPr>
        <dsp:cNvPr id="0" name=""/>
        <dsp:cNvSpPr/>
      </dsp:nvSpPr>
      <dsp:spPr>
        <a:xfrm>
          <a:off x="2522754" y="3590469"/>
          <a:ext cx="1019580" cy="9527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D14FB-4FAD-4D79-B0E9-5C9F0D8D531E}">
      <dsp:nvSpPr>
        <dsp:cNvPr id="0" name=""/>
        <dsp:cNvSpPr/>
      </dsp:nvSpPr>
      <dsp:spPr>
        <a:xfrm>
          <a:off x="3893383" y="77541"/>
          <a:ext cx="8828100" cy="14565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66" tIns="91440" rIns="91440" bIns="91440" numCol="1" spcCol="1270" anchor="ctr" anchorCtr="0">
          <a:noAutofit/>
        </a:bodyPr>
        <a:lstStyle/>
        <a:p>
          <a:pPr lvl="0" algn="l" defTabSz="360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Разработка методических материалов для углубленного </a:t>
          </a:r>
          <a:br>
            <a:rPr lang="ru-RU" sz="2400" kern="1200" dirty="0" smtClean="0"/>
          </a:br>
          <a:r>
            <a:rPr lang="ru-RU" sz="2400" kern="1200" dirty="0" smtClean="0"/>
            <a:t>и профильного изучения математики, физики химии и биологии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ежегодно</a:t>
          </a:r>
          <a:endParaRPr lang="ru-RU" sz="1800" kern="1200" dirty="0"/>
        </a:p>
      </dsp:txBody>
      <dsp:txXfrm>
        <a:off x="3893383" y="77541"/>
        <a:ext cx="8828100" cy="1456543"/>
      </dsp:txXfrm>
    </dsp:sp>
    <dsp:sp modelId="{576CED60-884F-4799-B77B-D7CD864DFF8F}">
      <dsp:nvSpPr>
        <dsp:cNvPr id="0" name=""/>
        <dsp:cNvSpPr/>
      </dsp:nvSpPr>
      <dsp:spPr>
        <a:xfrm>
          <a:off x="2522754" y="168088"/>
          <a:ext cx="1019580" cy="9527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EFD39-A027-4D4F-AE9A-A558894D9DB2}">
      <dsp:nvSpPr>
        <dsp:cNvPr id="0" name=""/>
        <dsp:cNvSpPr/>
      </dsp:nvSpPr>
      <dsp:spPr>
        <a:xfrm>
          <a:off x="3913145" y="1688922"/>
          <a:ext cx="8808338" cy="16324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6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Проведение мониторинга создания и развития </a:t>
          </a:r>
          <a:r>
            <a:rPr lang="ru-RU" sz="2400" kern="1200" dirty="0" smtClean="0"/>
            <a:t>естественно-научной </a:t>
          </a:r>
          <a:r>
            <a:rPr lang="ru-RU" sz="2400" kern="1200" dirty="0" smtClean="0"/>
            <a:t>учебно-воспитательной среды образовательных организаций  	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ежегодно</a:t>
          </a:r>
          <a:endParaRPr lang="ru-RU" sz="1800" kern="1200" dirty="0"/>
        </a:p>
      </dsp:txBody>
      <dsp:txXfrm>
        <a:off x="3913145" y="1688922"/>
        <a:ext cx="8808338" cy="1632450"/>
      </dsp:txXfrm>
    </dsp:sp>
    <dsp:sp modelId="{B8689506-7BA5-4755-B7D3-7FC91478F7FD}">
      <dsp:nvSpPr>
        <dsp:cNvPr id="0" name=""/>
        <dsp:cNvSpPr/>
      </dsp:nvSpPr>
      <dsp:spPr>
        <a:xfrm>
          <a:off x="2522754" y="1811252"/>
          <a:ext cx="1019580" cy="9527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CBEBF-8EB0-4205-80BA-8982760FEFF9}">
      <dsp:nvSpPr>
        <dsp:cNvPr id="0" name=""/>
        <dsp:cNvSpPr/>
      </dsp:nvSpPr>
      <dsp:spPr>
        <a:xfrm>
          <a:off x="3913145" y="3466650"/>
          <a:ext cx="8808338" cy="14565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6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Проведение совместных научно-практических и образовательных мероприятий с привлечением педагогического актива, работников дополнительного образования и высшей школы 		                     </a:t>
          </a:r>
          <a:r>
            <a:rPr lang="ru-RU" sz="1800" kern="1200" dirty="0" smtClean="0"/>
            <a:t>ежегодно</a:t>
          </a:r>
          <a:endParaRPr lang="ru-RU" sz="1800" kern="1200" dirty="0"/>
        </a:p>
      </dsp:txBody>
      <dsp:txXfrm>
        <a:off x="3913145" y="3466650"/>
        <a:ext cx="8808338" cy="1456543"/>
      </dsp:txXfrm>
    </dsp:sp>
    <dsp:sp modelId="{4E7B27E6-E4E5-4E6B-BE7E-373530AE819F}">
      <dsp:nvSpPr>
        <dsp:cNvPr id="0" name=""/>
        <dsp:cNvSpPr/>
      </dsp:nvSpPr>
      <dsp:spPr>
        <a:xfrm>
          <a:off x="2522754" y="3590469"/>
          <a:ext cx="1019580" cy="9527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D14FB-4FAD-4D79-B0E9-5C9F0D8D531E}">
      <dsp:nvSpPr>
        <dsp:cNvPr id="0" name=""/>
        <dsp:cNvSpPr/>
      </dsp:nvSpPr>
      <dsp:spPr>
        <a:xfrm>
          <a:off x="3893383" y="77541"/>
          <a:ext cx="8828100" cy="14565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66" tIns="91440" rIns="91440" bIns="91440" numCol="1" spcCol="1270" anchor="ctr" anchorCtr="0">
          <a:noAutofit/>
        </a:bodyPr>
        <a:lstStyle/>
        <a:p>
          <a:pPr lvl="0" algn="l" defTabSz="360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Введение обязательного вступительного испытания по физике на все инженерные направления подготовки высшего образования</a:t>
          </a:r>
        </a:p>
        <a:p>
          <a:pPr lvl="0" algn="r" defTabSz="360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2026</a:t>
          </a:r>
          <a:endParaRPr lang="ru-RU" sz="1800" kern="1200" dirty="0"/>
        </a:p>
      </dsp:txBody>
      <dsp:txXfrm>
        <a:off x="3893383" y="77541"/>
        <a:ext cx="8828100" cy="1456543"/>
      </dsp:txXfrm>
    </dsp:sp>
    <dsp:sp modelId="{576CED60-884F-4799-B77B-D7CD864DFF8F}">
      <dsp:nvSpPr>
        <dsp:cNvPr id="0" name=""/>
        <dsp:cNvSpPr/>
      </dsp:nvSpPr>
      <dsp:spPr>
        <a:xfrm>
          <a:off x="2522754" y="168088"/>
          <a:ext cx="1019580" cy="9527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EFD39-A027-4D4F-AE9A-A558894D9DB2}">
      <dsp:nvSpPr>
        <dsp:cNvPr id="0" name=""/>
        <dsp:cNvSpPr/>
      </dsp:nvSpPr>
      <dsp:spPr>
        <a:xfrm>
          <a:off x="3913145" y="1688922"/>
          <a:ext cx="8808338" cy="16324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6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Введение обязательных вступительных испытаний по профилям педагогической подготовки, в </a:t>
          </a:r>
          <a:r>
            <a:rPr lang="ru-RU" sz="2400" kern="1200" dirty="0" err="1" smtClean="0"/>
            <a:t>т.ч</a:t>
          </a:r>
          <a:r>
            <a:rPr lang="ru-RU" sz="2400" kern="1200" dirty="0" smtClean="0"/>
            <a:t>. по</a:t>
          </a:r>
          <a:br>
            <a:rPr lang="ru-RU" sz="2400" kern="1200" dirty="0" smtClean="0"/>
          </a:br>
          <a:r>
            <a:rPr lang="ru-RU" sz="2400" kern="1200" dirty="0" smtClean="0"/>
            <a:t>математике, физике, химии и биологии	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2027</a:t>
          </a:r>
          <a:endParaRPr lang="ru-RU" sz="1800" kern="1200" dirty="0"/>
        </a:p>
      </dsp:txBody>
      <dsp:txXfrm>
        <a:off x="3913145" y="1688922"/>
        <a:ext cx="8808338" cy="1632450"/>
      </dsp:txXfrm>
    </dsp:sp>
    <dsp:sp modelId="{B8689506-7BA5-4755-B7D3-7FC91478F7FD}">
      <dsp:nvSpPr>
        <dsp:cNvPr id="0" name=""/>
        <dsp:cNvSpPr/>
      </dsp:nvSpPr>
      <dsp:spPr>
        <a:xfrm>
          <a:off x="2522754" y="1811252"/>
          <a:ext cx="1019580" cy="9527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CBEBF-8EB0-4205-80BA-8982760FEFF9}">
      <dsp:nvSpPr>
        <dsp:cNvPr id="0" name=""/>
        <dsp:cNvSpPr/>
      </dsp:nvSpPr>
      <dsp:spPr>
        <a:xfrm>
          <a:off x="3913145" y="3466650"/>
          <a:ext cx="8808338" cy="14565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6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Информационное сопровождение реализации комплексного плана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ежегодно</a:t>
          </a:r>
          <a:endParaRPr lang="ru-RU" sz="1800" kern="1200" dirty="0"/>
        </a:p>
      </dsp:txBody>
      <dsp:txXfrm>
        <a:off x="3913145" y="3466650"/>
        <a:ext cx="8808338" cy="1456543"/>
      </dsp:txXfrm>
    </dsp:sp>
    <dsp:sp modelId="{4E7B27E6-E4E5-4E6B-BE7E-373530AE819F}">
      <dsp:nvSpPr>
        <dsp:cNvPr id="0" name=""/>
        <dsp:cNvSpPr/>
      </dsp:nvSpPr>
      <dsp:spPr>
        <a:xfrm>
          <a:off x="2522754" y="3590469"/>
          <a:ext cx="1019580" cy="9527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E10-D9B6-4351-A5D9-5A933813768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09C-75D1-4034-B560-B6E6C9EA7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4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E10-D9B6-4351-A5D9-5A933813768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09C-75D1-4034-B560-B6E6C9EA7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6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E10-D9B6-4351-A5D9-5A933813768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09C-75D1-4034-B560-B6E6C9EA7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5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E10-D9B6-4351-A5D9-5A933813768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09C-75D1-4034-B560-B6E6C9EA7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0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E10-D9B6-4351-A5D9-5A933813768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09C-75D1-4034-B560-B6E6C9EA7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E10-D9B6-4351-A5D9-5A933813768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09C-75D1-4034-B560-B6E6C9EA7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1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E10-D9B6-4351-A5D9-5A933813768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09C-75D1-4034-B560-B6E6C9EA7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3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E10-D9B6-4351-A5D9-5A933813768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09C-75D1-4034-B560-B6E6C9EA7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7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E10-D9B6-4351-A5D9-5A933813768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09C-75D1-4034-B560-B6E6C9EA7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3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E10-D9B6-4351-A5D9-5A933813768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09C-75D1-4034-B560-B6E6C9EA7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4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E10-D9B6-4351-A5D9-5A933813768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09C-75D1-4034-B560-B6E6C9EA7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2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FE10-D9B6-4351-A5D9-5A933813768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B09C-75D1-4034-B560-B6E6C9EA7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1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"/>
                    </a14:imgEffect>
                    <a14:imgEffect>
                      <a14:brightnessContrast bright="32000" contrast="-23000"/>
                    </a14:imgEffect>
                  </a14:imgLayer>
                </a14:imgProps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0019" y="139148"/>
            <a:ext cx="9144000" cy="420876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Повышение качества математического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естественнонаучного образования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 период до 2030 года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184" y="-1"/>
            <a:ext cx="78163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Региональные показатели</a:t>
            </a:r>
            <a:endParaRPr lang="ru-RU" sz="4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519214"/>
              </p:ext>
            </p:extLst>
          </p:nvPr>
        </p:nvGraphicFramePr>
        <p:xfrm>
          <a:off x="1019907" y="1220054"/>
          <a:ext cx="10303694" cy="5488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3524">
                  <a:extLst>
                    <a:ext uri="{9D8B030D-6E8A-4147-A177-3AD203B41FA5}">
                      <a16:colId xmlns:a16="http://schemas.microsoft.com/office/drawing/2014/main" val="2759853214"/>
                    </a:ext>
                  </a:extLst>
                </a:gridCol>
                <a:gridCol w="826458">
                  <a:extLst>
                    <a:ext uri="{9D8B030D-6E8A-4147-A177-3AD203B41FA5}">
                      <a16:colId xmlns:a16="http://schemas.microsoft.com/office/drawing/2014/main" val="3881723958"/>
                    </a:ext>
                  </a:extLst>
                </a:gridCol>
                <a:gridCol w="826458">
                  <a:extLst>
                    <a:ext uri="{9D8B030D-6E8A-4147-A177-3AD203B41FA5}">
                      <a16:colId xmlns:a16="http://schemas.microsoft.com/office/drawing/2014/main" val="786550094"/>
                    </a:ext>
                  </a:extLst>
                </a:gridCol>
                <a:gridCol w="826458">
                  <a:extLst>
                    <a:ext uri="{9D8B030D-6E8A-4147-A177-3AD203B41FA5}">
                      <a16:colId xmlns:a16="http://schemas.microsoft.com/office/drawing/2014/main" val="1298375955"/>
                    </a:ext>
                  </a:extLst>
                </a:gridCol>
                <a:gridCol w="826458">
                  <a:extLst>
                    <a:ext uri="{9D8B030D-6E8A-4147-A177-3AD203B41FA5}">
                      <a16:colId xmlns:a16="http://schemas.microsoft.com/office/drawing/2014/main" val="776582206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839672722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574037496"/>
                    </a:ext>
                  </a:extLst>
                </a:gridCol>
              </a:tblGrid>
              <a:tr h="16827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показателя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Значение показателя (по годам)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496791"/>
                  </a:ext>
                </a:extLst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51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Увеличено количество обучающихся по образовательным программам основного общего и среднего общего образования, изучающих математику и естественно-научные предметы углубленно или на профильном уровне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2231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Увеличена до 35 процентов доля выбравших единый государственный экзамен по профильной математике и естественнонаучным предметам (химии, физике, информатике и биологии) (по сравнению с 2023 годом)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969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Увеличена до 30 процентов доля учителей математики, физики, химии и биологии в возрасте до 35 лет (по сравнению с 2023 годом)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9518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Увеличено к 2030 году количество договоров о целевом обучении, заключенных выпускниками профильных психолого-педагогических классов (групп), поступившими на обучение по направлениям подготовки (специальностям) высшего образования в области образования, не менее чем в 3 раза по сравнению с 2024 годом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656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3048" y="396933"/>
            <a:ext cx="8519751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Основные направления работы образовательных организация Брянской области в рамках реализации плана</a:t>
            </a:r>
            <a:endParaRPr lang="ru-RU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7" r="17807"/>
          <a:stretch/>
        </p:blipFill>
        <p:spPr>
          <a:xfrm>
            <a:off x="10398165" y="5058000"/>
            <a:ext cx="1793835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8899" r="7564" b="13350"/>
          <a:stretch/>
        </p:blipFill>
        <p:spPr>
          <a:xfrm>
            <a:off x="0" y="-1"/>
            <a:ext cx="1837588" cy="18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5558" y="1867488"/>
            <a:ext cx="904728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600" dirty="0" smtClean="0"/>
              <a:t>сбор и предоставление информации по имеющимся </a:t>
            </a:r>
            <a:br>
              <a:rPr lang="ru-RU" sz="2600" dirty="0" smtClean="0"/>
            </a:br>
            <a:r>
              <a:rPr lang="ru-RU" sz="2600" dirty="0" smtClean="0"/>
              <a:t>в муниципалитете дефицитам учителей математического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и естественно-научного </a:t>
            </a:r>
            <a:r>
              <a:rPr lang="ru-RU" sz="2600" dirty="0" smtClean="0"/>
              <a:t>цикла; </a:t>
            </a:r>
          </a:p>
          <a:p>
            <a:pPr marL="285750" indent="-285750">
              <a:buFontTx/>
              <a:buChar char="-"/>
            </a:pPr>
            <a:r>
              <a:rPr lang="ru-RU" sz="2600" dirty="0"/>
              <a:t>расширение сети профильных классов и классов </a:t>
            </a:r>
            <a:br>
              <a:rPr lang="ru-RU" sz="2600" dirty="0"/>
            </a:br>
            <a:r>
              <a:rPr lang="ru-RU" sz="2600" dirty="0"/>
              <a:t>с углубленным изучением математики, физики, </a:t>
            </a:r>
            <a:br>
              <a:rPr lang="ru-RU" sz="2600" dirty="0"/>
            </a:br>
            <a:r>
              <a:rPr lang="ru-RU" sz="2600" dirty="0"/>
              <a:t>химии и биологии на территории Брянской области;</a:t>
            </a:r>
          </a:p>
          <a:p>
            <a:pPr marL="285750" indent="-285750">
              <a:buFontTx/>
              <a:buChar char="-"/>
            </a:pPr>
            <a:r>
              <a:rPr lang="ru-RU" sz="2600" dirty="0" smtClean="0"/>
              <a:t>содействие </a:t>
            </a:r>
            <a:r>
              <a:rPr lang="ru-RU" sz="2600" dirty="0"/>
              <a:t>профессиональному самоопределению </a:t>
            </a:r>
            <a:r>
              <a:rPr lang="ru-RU" sz="2600" dirty="0" smtClean="0"/>
              <a:t>обучающихся;</a:t>
            </a:r>
          </a:p>
          <a:p>
            <a:pPr marL="285750" indent="-285750">
              <a:buFontTx/>
              <a:buChar char="-"/>
            </a:pPr>
            <a:r>
              <a:rPr lang="ru-RU" sz="2600" dirty="0" smtClean="0"/>
              <a:t>интеграция </a:t>
            </a:r>
            <a:r>
              <a:rPr lang="ru-RU" sz="2600" dirty="0"/>
              <a:t>дополнительного и общего </a:t>
            </a:r>
            <a:r>
              <a:rPr lang="ru-RU" sz="2600" dirty="0" smtClean="0"/>
              <a:t>образования;</a:t>
            </a:r>
            <a:endParaRPr lang="ru-RU" sz="2600" dirty="0"/>
          </a:p>
          <a:p>
            <a:pPr marL="285750" indent="-285750">
              <a:buFontTx/>
              <a:buChar char="-"/>
            </a:pPr>
            <a:r>
              <a:rPr lang="ru-RU" sz="2600" dirty="0"/>
              <a:t>популяризация в информационном пространстве математического и </a:t>
            </a:r>
            <a:r>
              <a:rPr lang="ru-RU" sz="2600" dirty="0" smtClean="0"/>
              <a:t>естественно</a:t>
            </a:r>
            <a:r>
              <a:rPr lang="en-US" sz="2600" dirty="0" smtClean="0"/>
              <a:t>-</a:t>
            </a:r>
            <a:r>
              <a:rPr lang="ru-RU" sz="2600" dirty="0" smtClean="0"/>
              <a:t>научного </a:t>
            </a:r>
            <a:r>
              <a:rPr lang="ru-RU" sz="2600" dirty="0"/>
              <a:t>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7404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950917" y="2308330"/>
            <a:ext cx="8940798" cy="12296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837" y="2396204"/>
            <a:ext cx="8510957" cy="106438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9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184" y="-1"/>
            <a:ext cx="78163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Нормативно-правовое обеспечение</a:t>
            </a:r>
            <a:endParaRPr lang="ru-RU" sz="4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496" t="21665" r="17768" b="6087"/>
          <a:stretch/>
        </p:blipFill>
        <p:spPr>
          <a:xfrm>
            <a:off x="0" y="840754"/>
            <a:ext cx="4075532" cy="33984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6036" t="21660" r="19038" b="5526"/>
          <a:stretch/>
        </p:blipFill>
        <p:spPr>
          <a:xfrm>
            <a:off x="1645920" y="3403097"/>
            <a:ext cx="3789680" cy="34549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6936" t="20837" r="15122" b="6537"/>
          <a:stretch/>
        </p:blipFill>
        <p:spPr>
          <a:xfrm>
            <a:off x="5161192" y="1325562"/>
            <a:ext cx="4101693" cy="34950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0372" t="14251" r="10234" b="7855"/>
          <a:stretch/>
        </p:blipFill>
        <p:spPr>
          <a:xfrm>
            <a:off x="7212038" y="4116548"/>
            <a:ext cx="4967595" cy="27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184" y="-1"/>
            <a:ext cx="7816362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Основные задачи</a:t>
            </a:r>
            <a:endParaRPr lang="ru-RU" sz="4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7" r="17807"/>
          <a:stretch/>
        </p:blipFill>
        <p:spPr>
          <a:xfrm>
            <a:off x="10398165" y="5058000"/>
            <a:ext cx="1793835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8899" r="7564" b="13350"/>
          <a:stretch/>
        </p:blipFill>
        <p:spPr>
          <a:xfrm>
            <a:off x="0" y="-1"/>
            <a:ext cx="1837588" cy="18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6722" y="1325562"/>
            <a:ext cx="90472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/>
              <a:t>повышение качества преподавания математики и естественнонаучных предметов в государственных и муниципальных общеобразовательных организациях; </a:t>
            </a:r>
          </a:p>
          <a:p>
            <a:pPr marL="285750" indent="-285750">
              <a:buFontTx/>
              <a:buChar char="-"/>
            </a:pPr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повышение качества подготовки учителей математики </a:t>
            </a:r>
            <a:br>
              <a:rPr lang="ru-RU" sz="2800" dirty="0" smtClean="0"/>
            </a:br>
            <a:r>
              <a:rPr lang="ru-RU" sz="2800" dirty="0" smtClean="0"/>
              <a:t>и естественнонаучных предметов;</a:t>
            </a:r>
          </a:p>
          <a:p>
            <a:pPr marL="285750" indent="-285750">
              <a:buFontTx/>
              <a:buChar char="-"/>
            </a:pPr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устранение дефицита учителей математики </a:t>
            </a:r>
            <a:br>
              <a:rPr lang="ru-RU" sz="2800" dirty="0" smtClean="0"/>
            </a:br>
            <a:r>
              <a:rPr lang="ru-RU" sz="2800" dirty="0" smtClean="0"/>
              <a:t>и естественнонаучных предметов </a:t>
            </a:r>
            <a:br>
              <a:rPr lang="ru-RU" sz="2800" dirty="0" smtClean="0"/>
            </a:br>
            <a:r>
              <a:rPr lang="ru-RU" sz="2800" dirty="0" smtClean="0"/>
              <a:t>в государственных и муниципальных общеобразовательных организациях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60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900117" y="32490"/>
            <a:ext cx="8940798" cy="12296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037" y="120364"/>
            <a:ext cx="8510957" cy="1064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Основные направления работы</a:t>
            </a:r>
            <a:endParaRPr lang="ru-RU" sz="4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b="5805"/>
          <a:stretch/>
        </p:blipFill>
        <p:spPr>
          <a:xfrm>
            <a:off x="8985738" y="3491324"/>
            <a:ext cx="3405553" cy="2109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052" y="1350032"/>
            <a:ext cx="6847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1. Модернизация учебных </a:t>
            </a:r>
            <a:r>
              <a:rPr lang="ru-RU" sz="3200" b="1" dirty="0" smtClean="0"/>
              <a:t>программ</a:t>
            </a:r>
            <a:endParaRPr lang="ru-RU" sz="3200" b="1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11094735"/>
              </p:ext>
            </p:extLst>
          </p:nvPr>
        </p:nvGraphicFramePr>
        <p:xfrm>
          <a:off x="-1458548" y="1934807"/>
          <a:ext cx="10444286" cy="492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47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900117" y="32490"/>
            <a:ext cx="8940798" cy="12296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037" y="120364"/>
            <a:ext cx="8510957" cy="1064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Основные направления работы</a:t>
            </a:r>
            <a:endParaRPr lang="ru-RU" sz="4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052" y="1350032"/>
            <a:ext cx="8256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2. Повышение качества подготовки учителей</a:t>
            </a:r>
            <a:endParaRPr lang="ru-RU" sz="3200" b="1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25058748"/>
              </p:ext>
            </p:extLst>
          </p:nvPr>
        </p:nvGraphicFramePr>
        <p:xfrm>
          <a:off x="-1458549" y="1934807"/>
          <a:ext cx="12747871" cy="492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06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900117" y="32490"/>
            <a:ext cx="8940798" cy="12296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037" y="120364"/>
            <a:ext cx="8510957" cy="1064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Основные направления работы</a:t>
            </a:r>
            <a:endParaRPr lang="ru-RU" sz="4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052" y="1350032"/>
            <a:ext cx="9974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3. Профессиональное самоопределение обучающихся</a:t>
            </a:r>
            <a:endParaRPr lang="ru-RU" sz="32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8342585"/>
              </p:ext>
            </p:extLst>
          </p:nvPr>
        </p:nvGraphicFramePr>
        <p:xfrm>
          <a:off x="-1458549" y="1934807"/>
          <a:ext cx="12747871" cy="492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5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900117" y="32490"/>
            <a:ext cx="8940798" cy="12296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037" y="120364"/>
            <a:ext cx="8510957" cy="1064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Основные направления работы</a:t>
            </a:r>
            <a:endParaRPr lang="ru-RU" sz="4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052" y="1350032"/>
            <a:ext cx="9514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4. Организация учебно-методического обеспечения</a:t>
            </a:r>
            <a:endParaRPr lang="ru-RU" sz="32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32324207"/>
              </p:ext>
            </p:extLst>
          </p:nvPr>
        </p:nvGraphicFramePr>
        <p:xfrm>
          <a:off x="-1458549" y="1934807"/>
          <a:ext cx="12747871" cy="492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6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900117" y="32490"/>
            <a:ext cx="8940798" cy="12296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037" y="120364"/>
            <a:ext cx="8510957" cy="1064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Основные направления работы</a:t>
            </a:r>
            <a:endParaRPr lang="ru-RU" sz="4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442" y="1365420"/>
            <a:ext cx="396294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00" b="1" dirty="0" smtClean="0"/>
              <a:t>5. Иные мероприятия</a:t>
            </a:r>
            <a:endParaRPr lang="ru-RU" sz="31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5581018"/>
              </p:ext>
            </p:extLst>
          </p:nvPr>
        </p:nvGraphicFramePr>
        <p:xfrm>
          <a:off x="-1458549" y="1934807"/>
          <a:ext cx="12747871" cy="492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53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184" y="-1"/>
            <a:ext cx="7816362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Итоговые положения</a:t>
            </a:r>
            <a:endParaRPr lang="ru-RU" sz="4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7" r="17807"/>
          <a:stretch/>
        </p:blipFill>
        <p:spPr>
          <a:xfrm>
            <a:off x="10398165" y="5058000"/>
            <a:ext cx="1793835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8899" r="7564" b="13350"/>
          <a:stretch/>
        </p:blipFill>
        <p:spPr>
          <a:xfrm>
            <a:off x="0" y="-1"/>
            <a:ext cx="1837588" cy="18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6722" y="1130670"/>
            <a:ext cx="91879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/>
              <a:t>увеличение более, чем на 10% количество обучающихся в профильных классах по математике и </a:t>
            </a:r>
            <a:r>
              <a:rPr lang="ru-RU" sz="2800" dirty="0" smtClean="0"/>
              <a:t>естественно-научным </a:t>
            </a:r>
            <a:r>
              <a:rPr lang="ru-RU" sz="2800" dirty="0" smtClean="0"/>
              <a:t>предметам; </a:t>
            </a:r>
          </a:p>
          <a:p>
            <a:pPr marL="285750" indent="-285750">
              <a:buFontTx/>
              <a:buChar char="-"/>
            </a:pPr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увеличение до 35% доли выбравших ЕГЭ по профильной математике, химии, физике, информатике и биологии</a:t>
            </a:r>
            <a:r>
              <a:rPr lang="ru-RU" sz="2800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Увеличение до </a:t>
            </a:r>
            <a:r>
              <a:rPr lang="ru-RU" sz="2800" dirty="0"/>
              <a:t>30 процентов </a:t>
            </a:r>
            <a:r>
              <a:rPr lang="ru-RU" sz="2800" dirty="0" smtClean="0"/>
              <a:t>доли </a:t>
            </a:r>
            <a:r>
              <a:rPr lang="ru-RU" sz="2800" dirty="0"/>
              <a:t>учителей математики, физики, химии и биологии в возрасте до 35 лет </a:t>
            </a:r>
            <a:r>
              <a:rPr lang="ru-RU" sz="2800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sz="2800" dirty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увеличение количества договоров о целевом обучении на педагогические направления подготовки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 smtClean="0"/>
              <a:t>не менее, чем в 3 раза к 2030 году 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580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3673</TotalTime>
  <Words>570</Words>
  <Application>Microsoft Office PowerPoint</Application>
  <PresentationFormat>Широкоэкранный</PresentationFormat>
  <Paragraphs>96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Times New Roman</vt:lpstr>
      <vt:lpstr>Тема Office</vt:lpstr>
      <vt:lpstr>Повышение качества математического  и естественнонаучного образования  в период до 2030 года</vt:lpstr>
      <vt:lpstr>Нормативно-правовое обеспечение</vt:lpstr>
      <vt:lpstr>Основные задачи</vt:lpstr>
      <vt:lpstr>Основные направления работы</vt:lpstr>
      <vt:lpstr>Основные направления работы</vt:lpstr>
      <vt:lpstr>Основные направления работы</vt:lpstr>
      <vt:lpstr>Основные направления работы</vt:lpstr>
      <vt:lpstr>Основные направления работы</vt:lpstr>
      <vt:lpstr>Итоговые положения</vt:lpstr>
      <vt:lpstr>Региональные показатели</vt:lpstr>
      <vt:lpstr>Основные направления работы образовательных организация Брянской области в рамках реализации плана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качества математического и естественнонаучного образования  в период до 2030 года</dc:title>
  <dc:creator>User 202</dc:creator>
  <cp:lastModifiedBy>User 202</cp:lastModifiedBy>
  <cp:revision>30</cp:revision>
  <dcterms:created xsi:type="dcterms:W3CDTF">2025-04-14T09:17:04Z</dcterms:created>
  <dcterms:modified xsi:type="dcterms:W3CDTF">2025-08-21T07:18:29Z</dcterms:modified>
</cp:coreProperties>
</file>