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70" r:id="rId3"/>
    <p:sldId id="271" r:id="rId4"/>
    <p:sldId id="272" r:id="rId5"/>
    <p:sldId id="296" r:id="rId6"/>
    <p:sldId id="274" r:id="rId7"/>
    <p:sldId id="275" r:id="rId8"/>
    <p:sldId id="293" r:id="rId9"/>
  </p:sldIdLst>
  <p:sldSz cx="9144000" cy="5143500" type="screen16x9"/>
  <p:notesSz cx="6858000" cy="9144000"/>
  <p:embeddedFontLst>
    <p:embeddedFont>
      <p:font typeface="Noto Sans" panose="020B0502040504020204" pitchFamily="34" charset="0"/>
      <p:regular r:id="rId11"/>
      <p:bold r:id="rId12"/>
      <p:italic r:id="rId13"/>
      <p:boldItalic r:id="rId14"/>
    </p:embeddedFont>
    <p:embeddedFont>
      <p:font typeface="Wix Madefor Display" panose="020B0503020203020203" pitchFamily="34" charset="0"/>
      <p:regular r:id="rId15"/>
      <p:bold r:id="rId16"/>
    </p:embeddedFont>
    <p:embeddedFont>
      <p:font typeface="Wix Madefor Display SemiBold" panose="020B0503020203020203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9"/>
  </p:normalViewPr>
  <p:slideViewPr>
    <p:cSldViewPr snapToGrid="0">
      <p:cViewPr varScale="1">
        <p:scale>
          <a:sx n="139" d="100"/>
          <a:sy n="139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44e9e8f43f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44e9e8f43f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44e9e8f43f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44e9e8f43f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37f88ee5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37f88ee5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65C288B3-0D82-D58D-12A5-C94AB1BAD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4e9e8f43f_0_371:notes">
            <a:extLst>
              <a:ext uri="{FF2B5EF4-FFF2-40B4-BE49-F238E27FC236}">
                <a16:creationId xmlns:a16="http://schemas.microsoft.com/office/drawing/2014/main" id="{CFB970CA-5C28-5BB3-F945-6043166B1C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44e9e8f43f_0_371:notes">
            <a:extLst>
              <a:ext uri="{FF2B5EF4-FFF2-40B4-BE49-F238E27FC236}">
                <a16:creationId xmlns:a16="http://schemas.microsoft.com/office/drawing/2014/main" id="{E6332AB4-2315-0105-1296-9C6A3CD705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09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637f18c7e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637f18c7e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44e9e8f43f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44e9e8f43f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0E21EBE5-4636-CAE9-8745-CFA6476D5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4e9e8f43f_0_606:notes">
            <a:extLst>
              <a:ext uri="{FF2B5EF4-FFF2-40B4-BE49-F238E27FC236}">
                <a16:creationId xmlns:a16="http://schemas.microsoft.com/office/drawing/2014/main" id="{552C8FE0-9AB4-9CC5-6B75-E81A3DB5C4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4e9e8f43f_0_606:notes">
            <a:extLst>
              <a:ext uri="{FF2B5EF4-FFF2-40B4-BE49-F238E27FC236}">
                <a16:creationId xmlns:a16="http://schemas.microsoft.com/office/drawing/2014/main" id="{D6410F8C-885B-21ED-9C32-7793D3CD5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63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-заголовок с лого Учи" type="title">
  <p:cSld name="TITLE">
    <p:bg>
      <p:bgPr>
        <a:solidFill>
          <a:srgbClr val="8775FB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33175" y="0"/>
            <a:ext cx="40108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000" y="405000"/>
            <a:ext cx="888725" cy="1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09575" y="2105100"/>
            <a:ext cx="8330400" cy="26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Wix Madefor Display"/>
              <a:buNone/>
              <a:defRPr sz="5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-заголовок с лого Учи и ВК">
  <p:cSld name="TITLE_3">
    <p:bg>
      <p:bgPr>
        <a:solidFill>
          <a:srgbClr val="8775FB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33175" y="0"/>
            <a:ext cx="40108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000" y="405000"/>
            <a:ext cx="1457700" cy="2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09575" y="2105100"/>
            <a:ext cx="8330400" cy="26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Wix Madefor Display"/>
              <a:buNone/>
              <a:defRPr sz="5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-заголовок с лого Учи и ВК с другим риуснком">
  <p:cSld name="TITLE_3_2">
    <p:bg>
      <p:bgPr>
        <a:solidFill>
          <a:srgbClr val="8775FB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000" y="405000"/>
            <a:ext cx="1457700" cy="2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09575" y="2105100"/>
            <a:ext cx="8330400" cy="26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Wix Madefor Display"/>
              <a:buNone/>
              <a:defRPr sz="5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Wix Madefor Display"/>
              <a:buNone/>
              <a:defRPr sz="9000" b="1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306" y="0"/>
            <a:ext cx="20716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ярким фоном с лого Учи и ВК">
  <p:cSld name="TITLE_3_1">
    <p:bg>
      <p:bgPr>
        <a:solidFill>
          <a:srgbClr val="8775FB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3997" cy="514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000" y="405000"/>
            <a:ext cx="1457700" cy="2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контентом с плашкой справа">
  <p:cSld name="TITLE_2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05000" y="486600"/>
            <a:ext cx="62226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2">
            <a:alphaModFix/>
          </a:blip>
          <a:srcRect t="19146"/>
          <a:stretch/>
        </p:blipFill>
        <p:spPr>
          <a:xfrm rot="-5400000">
            <a:off x="5412525" y="1419300"/>
            <a:ext cx="5157900" cy="23049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70" name="Google Shape;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0" y="225525"/>
            <a:ext cx="585225" cy="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  <p15:guide id="5" pos="4309">
          <p15:clr>
            <a:schemeClr val="accent4"/>
          </p15:clr>
        </p15:guide>
        <p15:guide id="6" pos="4150">
          <p15:clr>
            <a:schemeClr val="accent4"/>
          </p15:clr>
        </p15:guide>
        <p15:guide id="7" orient="horz" pos="771">
          <p15:clr>
            <a:schemeClr val="accent4"/>
          </p15:clr>
        </p15:guide>
        <p15:guide id="8" orient="horz" pos="907">
          <p15:clr>
            <a:schemeClr val="accent4"/>
          </p15:clr>
        </p15:guide>
        <p15:guide id="9" pos="370">
          <p15:clr>
            <a:schemeClr val="accent4"/>
          </p15:clr>
        </p15:guide>
        <p15:guide id="10" pos="4037">
          <p15:clr>
            <a:schemeClr val="accent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контентом с плашкой справа 1">
  <p:cSld name="TITLE_2_2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05000" y="486600"/>
            <a:ext cx="62226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 t="259"/>
          <a:stretch/>
        </p:blipFill>
        <p:spPr>
          <a:xfrm rot="-5400000">
            <a:off x="5143250" y="1150050"/>
            <a:ext cx="5157900" cy="2843400"/>
          </a:xfrm>
          <a:prstGeom prst="round2SameRect">
            <a:avLst>
              <a:gd name="adj1" fmla="val 14886"/>
              <a:gd name="adj2" fmla="val 0"/>
            </a:avLst>
          </a:prstGeom>
          <a:noFill/>
          <a:ln>
            <a:noFill/>
          </a:ln>
        </p:spPr>
      </p:pic>
      <p:pic>
        <p:nvPicPr>
          <p:cNvPr id="74" name="Google Shape;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0" y="225525"/>
            <a:ext cx="585225" cy="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  <p15:guide id="5" pos="3969">
          <p15:clr>
            <a:schemeClr val="accent4"/>
          </p15:clr>
        </p15:guide>
        <p15:guide id="6" pos="3810">
          <p15:clr>
            <a:schemeClr val="accent4"/>
          </p15:clr>
        </p15:guide>
        <p15:guide id="7" orient="horz" pos="771">
          <p15:clr>
            <a:schemeClr val="accent4"/>
          </p15:clr>
        </p15:guide>
        <p15:guide id="8" orient="horz" pos="907">
          <p15:clr>
            <a:schemeClr val="accent4"/>
          </p15:clr>
        </p15:guide>
        <p15:guide id="9" pos="370">
          <p15:clr>
            <a:schemeClr val="accent4"/>
          </p15:clr>
        </p15:guide>
        <p15:guide id="10" pos="3696">
          <p15:clr>
            <a:schemeClr val="accent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контентом с плашкой справа без фона">
  <p:cSld name="TITLE_2_2_4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 rot="-5400000">
            <a:off x="5142425" y="1147350"/>
            <a:ext cx="5163000" cy="2848800"/>
          </a:xfrm>
          <a:prstGeom prst="round2SameRect">
            <a:avLst>
              <a:gd name="adj1" fmla="val 13716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05000" y="486600"/>
            <a:ext cx="62226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000" y="225525"/>
            <a:ext cx="585225" cy="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  <p15:guide id="5" pos="3969">
          <p15:clr>
            <a:schemeClr val="accent4"/>
          </p15:clr>
        </p15:guide>
        <p15:guide id="6" pos="3810">
          <p15:clr>
            <a:schemeClr val="accent4"/>
          </p15:clr>
        </p15:guide>
        <p15:guide id="7" orient="horz" pos="771">
          <p15:clr>
            <a:schemeClr val="accent4"/>
          </p15:clr>
        </p15:guide>
        <p15:guide id="8" orient="horz" pos="907">
          <p15:clr>
            <a:schemeClr val="accent4"/>
          </p15:clr>
        </p15:guide>
        <p15:guide id="9" pos="370">
          <p15:clr>
            <a:schemeClr val="accent4"/>
          </p15:clr>
        </p15:guide>
        <p15:guide id="10" pos="3696">
          <p15:clr>
            <a:schemeClr val="accent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контентом с широкой плашкой справа">
  <p:cSld name="TITLE_2_2_3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05000" y="486600"/>
            <a:ext cx="62226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000" y="225525"/>
            <a:ext cx="585225" cy="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1" title="Frame 2131329619.png"/>
          <p:cNvPicPr preferRelativeResize="0"/>
          <p:nvPr/>
        </p:nvPicPr>
        <p:blipFill rotWithShape="1">
          <a:blip r:embed="rId3">
            <a:alphaModFix/>
          </a:blip>
          <a:srcRect t="394" b="937"/>
          <a:stretch/>
        </p:blipFill>
        <p:spPr>
          <a:xfrm rot="-5400000">
            <a:off x="4878225" y="885000"/>
            <a:ext cx="5157900" cy="3373500"/>
          </a:xfrm>
          <a:prstGeom prst="round2SameRect">
            <a:avLst>
              <a:gd name="adj1" fmla="val 10214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  <p15:guide id="5" pos="3635">
          <p15:clr>
            <a:schemeClr val="accent4"/>
          </p15:clr>
        </p15:guide>
        <p15:guide id="6" pos="3470">
          <p15:clr>
            <a:schemeClr val="accent4"/>
          </p15:clr>
        </p15:guide>
        <p15:guide id="7" orient="horz" pos="771">
          <p15:clr>
            <a:schemeClr val="accent4"/>
          </p15:clr>
        </p15:guide>
        <p15:guide id="8" orient="horz" pos="907">
          <p15:clr>
            <a:schemeClr val="accent4"/>
          </p15:clr>
        </p15:guide>
        <p15:guide id="9" pos="370">
          <p15:clr>
            <a:schemeClr val="accent4"/>
          </p15:clr>
        </p15:guide>
        <p15:guide id="10" pos="3356">
          <p15:clr>
            <a:schemeClr val="accent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контентом плашка на половину">
  <p:cSld name="TITLE_2_2_2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05000" y="486600"/>
            <a:ext cx="41562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pic>
        <p:nvPicPr>
          <p:cNvPr id="85" name="Google Shape;85;p22" title="Frame 2131329619.png"/>
          <p:cNvPicPr preferRelativeResize="0"/>
          <p:nvPr/>
        </p:nvPicPr>
        <p:blipFill rotWithShape="1">
          <a:blip r:embed="rId2">
            <a:alphaModFix/>
          </a:blip>
          <a:srcRect t="394" b="937"/>
          <a:stretch/>
        </p:blipFill>
        <p:spPr>
          <a:xfrm rot="-5400000">
            <a:off x="4447800" y="454500"/>
            <a:ext cx="5157900" cy="4234500"/>
          </a:xfrm>
          <a:prstGeom prst="round2SameRect">
            <a:avLst>
              <a:gd name="adj1" fmla="val 8573"/>
              <a:gd name="adj2" fmla="val 0"/>
            </a:avLst>
          </a:prstGeom>
          <a:noFill/>
          <a:ln>
            <a:noFill/>
          </a:ln>
        </p:spPr>
      </p:pic>
      <p:pic>
        <p:nvPicPr>
          <p:cNvPr id="86" name="Google Shape;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0" y="225525"/>
            <a:ext cx="585225" cy="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  <p15:guide id="5" pos="2880">
          <p15:clr>
            <a:schemeClr val="accent4"/>
          </p15:clr>
        </p15:guide>
        <p15:guide id="6" orient="horz" pos="771">
          <p15:clr>
            <a:schemeClr val="accent4"/>
          </p15:clr>
        </p15:guide>
        <p15:guide id="7" orient="horz" pos="907">
          <p15:clr>
            <a:schemeClr val="accent4"/>
          </p15:clr>
        </p15:guide>
        <p15:guide id="8" pos="370">
          <p15:clr>
            <a:schemeClr val="accent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контентом с кубиком вверху справа">
  <p:cSld name="TITLE_2_1_1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5100" y="0"/>
            <a:ext cx="2338900" cy="2084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405000" y="486600"/>
            <a:ext cx="83349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pic>
        <p:nvPicPr>
          <p:cNvPr id="93" name="Google Shape;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0" y="225525"/>
            <a:ext cx="585225" cy="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  <p15:guide id="5" orient="horz" pos="771">
          <p15:clr>
            <a:schemeClr val="accent4"/>
          </p15:clr>
        </p15:guide>
        <p15:guide id="6" orient="horz" pos="907">
          <p15:clr>
            <a:schemeClr val="accent4"/>
          </p15:clr>
        </p15:guide>
        <p15:guide id="7" pos="370">
          <p15:clr>
            <a:schemeClr val="accent4"/>
          </p15:clr>
        </p15:guide>
        <p15:guide id="8" pos="5390">
          <p15:clr>
            <a:schemeClr val="accent4"/>
          </p15:clr>
        </p15:guide>
        <p15:guide id="9" pos="2880">
          <p15:clr>
            <a:schemeClr val="accent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контентом с кубиком внизу справа">
  <p:cSld name="TITLE_2_1_1_1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6805100" y="3059000"/>
            <a:ext cx="2338900" cy="2084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05000" y="486600"/>
            <a:ext cx="83349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0" y="225525"/>
            <a:ext cx="585225" cy="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">
          <p15:clr>
            <a:schemeClr val="accent4"/>
          </p15:clr>
        </p15:guide>
        <p15:guide id="2" pos="255">
          <p15:clr>
            <a:schemeClr val="accent4"/>
          </p15:clr>
        </p15:guide>
        <p15:guide id="3" pos="5505">
          <p15:clr>
            <a:schemeClr val="accent4"/>
          </p15:clr>
        </p15:guide>
        <p15:guide id="4" orient="horz" pos="2985">
          <p15:clr>
            <a:schemeClr val="accent4"/>
          </p15:clr>
        </p15:guide>
        <p15:guide id="5" orient="horz" pos="771">
          <p15:clr>
            <a:schemeClr val="accent4"/>
          </p15:clr>
        </p15:guide>
        <p15:guide id="6" orient="horz" pos="907">
          <p15:clr>
            <a:schemeClr val="accent4"/>
          </p15:clr>
        </p15:guide>
        <p15:guide id="7" pos="370">
          <p15:clr>
            <a:schemeClr val="accent4"/>
          </p15:clr>
        </p15:guide>
        <p15:guide id="8" pos="5390">
          <p15:clr>
            <a:schemeClr val="accent4"/>
          </p15:clr>
        </p15:guide>
        <p15:guide id="9" pos="2880">
          <p15:clr>
            <a:schemeClr val="accent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>
            <a:spLocks noGrp="1"/>
          </p:cNvSpPr>
          <p:nvPr>
            <p:ph type="title"/>
          </p:nvPr>
        </p:nvSpPr>
        <p:spPr>
          <a:xfrm>
            <a:off x="406800" y="3153000"/>
            <a:ext cx="8330400" cy="1585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6F5FF"/>
                </a:solidFill>
              </a:rPr>
              <a:t>Олимпиады Учи.ру</a:t>
            </a:r>
            <a:endParaRPr>
              <a:solidFill>
                <a:srgbClr val="F6F5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ru" sz="2000" b="0">
                <a:solidFill>
                  <a:srgbClr val="F6F5FF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Повышаем интерес к предметам </a:t>
            </a:r>
            <a:br>
              <a:rPr lang="ru" sz="2000" b="0">
                <a:solidFill>
                  <a:srgbClr val="F6F5FF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</a:br>
            <a:r>
              <a:rPr lang="ru" sz="2000" b="0">
                <a:solidFill>
                  <a:srgbClr val="F6F5FF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и развиваем гибкие навыки учеников</a:t>
            </a:r>
            <a:endParaRPr sz="2100">
              <a:solidFill>
                <a:srgbClr val="F6F5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1"/>
          <p:cNvSpPr/>
          <p:nvPr/>
        </p:nvSpPr>
        <p:spPr>
          <a:xfrm>
            <a:off x="405000" y="1018050"/>
            <a:ext cx="7580700" cy="2189100"/>
          </a:xfrm>
          <a:prstGeom prst="roundRect">
            <a:avLst>
              <a:gd name="adj" fmla="val 82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1"/>
          <p:cNvSpPr txBox="1"/>
          <p:nvPr/>
        </p:nvSpPr>
        <p:spPr>
          <a:xfrm>
            <a:off x="1001700" y="1242650"/>
            <a:ext cx="70347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Современные интерактивные онлайн-соревнования, которые повышают интерес учеников к школьным предметам, развивают логику, внимание и нестандартное мышление. Участие в олимпиадах бесплатно.</a:t>
            </a:r>
            <a:endParaRPr sz="10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grpSp>
        <p:nvGrpSpPr>
          <p:cNvPr id="362" name="Google Shape;362;p41"/>
          <p:cNvGrpSpPr/>
          <p:nvPr/>
        </p:nvGrpSpPr>
        <p:grpSpPr>
          <a:xfrm>
            <a:off x="586796" y="1234072"/>
            <a:ext cx="297909" cy="297909"/>
            <a:chOff x="748525" y="1665925"/>
            <a:chExt cx="330900" cy="330900"/>
          </a:xfrm>
        </p:grpSpPr>
        <p:sp>
          <p:nvSpPr>
            <p:cNvPr id="363" name="Google Shape;363;p41"/>
            <p:cNvSpPr/>
            <p:nvPr/>
          </p:nvSpPr>
          <p:spPr>
            <a:xfrm>
              <a:off x="748525" y="1665925"/>
              <a:ext cx="330900" cy="33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4" name="Google Shape;364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9536" y="1767125"/>
              <a:ext cx="168875" cy="12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5" name="Google Shape;365;p41"/>
          <p:cNvSpPr/>
          <p:nvPr/>
        </p:nvSpPr>
        <p:spPr>
          <a:xfrm>
            <a:off x="594375" y="1788775"/>
            <a:ext cx="2313900" cy="1220400"/>
          </a:xfrm>
          <a:prstGeom prst="roundRect">
            <a:avLst>
              <a:gd name="adj" fmla="val 11460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олимпиады входили в перечень олимпиад Минпросвещения России на 2024–2025 учебный год</a:t>
            </a:r>
            <a:endParaRPr sz="9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366" name="Google Shape;366;p41"/>
          <p:cNvSpPr txBox="1"/>
          <p:nvPr/>
        </p:nvSpPr>
        <p:spPr>
          <a:xfrm>
            <a:off x="752700" y="1927271"/>
            <a:ext cx="2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3</a:t>
            </a:r>
            <a:endParaRPr sz="22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367" name="Google Shape;367;p41"/>
          <p:cNvSpPr/>
          <p:nvPr/>
        </p:nvSpPr>
        <p:spPr>
          <a:xfrm>
            <a:off x="5627875" y="1788775"/>
            <a:ext cx="2181300" cy="1220400"/>
          </a:xfrm>
          <a:prstGeom prst="roundRect">
            <a:avLst>
              <a:gd name="adj" fmla="val 12016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368" name="Google Shape;368;p41"/>
          <p:cNvSpPr/>
          <p:nvPr/>
        </p:nvSpPr>
        <p:spPr>
          <a:xfrm>
            <a:off x="3066875" y="1788775"/>
            <a:ext cx="2402400" cy="1220400"/>
          </a:xfrm>
          <a:prstGeom prst="roundRect">
            <a:avLst>
              <a:gd name="adj" fmla="val 12016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олимпиад проведены </a:t>
            </a:r>
            <a:endParaRPr sz="9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при поддержке нацпроектов России</a:t>
            </a:r>
            <a:endParaRPr sz="9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369" name="Google Shape;369;p41"/>
          <p:cNvSpPr txBox="1"/>
          <p:nvPr/>
        </p:nvSpPr>
        <p:spPr>
          <a:xfrm>
            <a:off x="3243000" y="1927271"/>
            <a:ext cx="24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6</a:t>
            </a:r>
            <a:endParaRPr sz="22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370" name="Google Shape;370;p41"/>
          <p:cNvSpPr txBox="1"/>
          <p:nvPr/>
        </p:nvSpPr>
        <p:spPr>
          <a:xfrm>
            <a:off x="5795250" y="1927275"/>
            <a:ext cx="1692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Ближайшие олимпиады</a:t>
            </a:r>
            <a:endParaRPr sz="11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371" name="Google Shape;371;p41"/>
          <p:cNvSpPr/>
          <p:nvPr/>
        </p:nvSpPr>
        <p:spPr>
          <a:xfrm>
            <a:off x="405000" y="3400175"/>
            <a:ext cx="5549700" cy="1338300"/>
          </a:xfrm>
          <a:prstGeom prst="roundRect">
            <a:avLst>
              <a:gd name="adj" fmla="val 1430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1"/>
          <p:cNvSpPr txBox="1"/>
          <p:nvPr/>
        </p:nvSpPr>
        <p:spPr>
          <a:xfrm>
            <a:off x="586800" y="3601400"/>
            <a:ext cx="2321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Среди партнеров олимпиад:</a:t>
            </a:r>
            <a:endParaRPr sz="12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grpSp>
        <p:nvGrpSpPr>
          <p:cNvPr id="373" name="Google Shape;373;p41"/>
          <p:cNvGrpSpPr/>
          <p:nvPr/>
        </p:nvGrpSpPr>
        <p:grpSpPr>
          <a:xfrm>
            <a:off x="664566" y="4062088"/>
            <a:ext cx="1049643" cy="399923"/>
            <a:chOff x="6220275" y="1940375"/>
            <a:chExt cx="1267226" cy="482824"/>
          </a:xfrm>
        </p:grpSpPr>
        <p:pic>
          <p:nvPicPr>
            <p:cNvPr id="374" name="Google Shape;374;p41"/>
            <p:cNvPicPr preferRelativeResize="0"/>
            <p:nvPr/>
          </p:nvPicPr>
          <p:blipFill rotWithShape="1">
            <a:blip r:embed="rId4">
              <a:alphaModFix/>
            </a:blip>
            <a:srcRect r="54695"/>
            <a:stretch/>
          </p:blipFill>
          <p:spPr>
            <a:xfrm>
              <a:off x="6220275" y="1940375"/>
              <a:ext cx="588051" cy="482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41"/>
            <p:cNvPicPr preferRelativeResize="0"/>
            <p:nvPr/>
          </p:nvPicPr>
          <p:blipFill rotWithShape="1">
            <a:blip r:embed="rId4">
              <a:alphaModFix/>
            </a:blip>
            <a:srcRect l="53596" r="-2726"/>
            <a:stretch/>
          </p:blipFill>
          <p:spPr>
            <a:xfrm>
              <a:off x="6849775" y="1940375"/>
              <a:ext cx="637726" cy="4828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6" name="Google Shape;37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3581" y="3985981"/>
            <a:ext cx="702025" cy="55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4977" y="4187375"/>
            <a:ext cx="1062052" cy="1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1"/>
          <p:cNvPicPr preferRelativeResize="0"/>
          <p:nvPr/>
        </p:nvPicPr>
        <p:blipFill rotWithShape="1">
          <a:blip r:embed="rId7">
            <a:alphaModFix/>
          </a:blip>
          <a:srcRect l="6491" r="6256"/>
          <a:stretch/>
        </p:blipFill>
        <p:spPr>
          <a:xfrm>
            <a:off x="4496400" y="4010129"/>
            <a:ext cx="1100700" cy="50384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1"/>
          <p:cNvSpPr txBox="1">
            <a:spLocks noGrp="1"/>
          </p:cNvSpPr>
          <p:nvPr>
            <p:ph type="title"/>
          </p:nvPr>
        </p:nvSpPr>
        <p:spPr>
          <a:xfrm>
            <a:off x="405000" y="486600"/>
            <a:ext cx="8334900" cy="33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8775FB"/>
                </a:solidFill>
              </a:rPr>
              <a:t>Онлайн-олимпиады Учи.ру</a:t>
            </a:r>
            <a:endParaRPr sz="2200">
              <a:solidFill>
                <a:srgbClr val="8775FB"/>
              </a:solidFill>
              <a:highlight>
                <a:schemeClr val="accent3"/>
              </a:highlight>
            </a:endParaRPr>
          </a:p>
        </p:txBody>
      </p:sp>
      <p:sp>
        <p:nvSpPr>
          <p:cNvPr id="380" name="Google Shape;380;p41"/>
          <p:cNvSpPr txBox="1"/>
          <p:nvPr/>
        </p:nvSpPr>
        <p:spPr>
          <a:xfrm>
            <a:off x="5795250" y="2213688"/>
            <a:ext cx="18291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4999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775FB"/>
              </a:buClr>
              <a:buSzPts val="900"/>
              <a:buFont typeface="Wix Madefor Display"/>
              <a:buChar char="•"/>
            </a:pPr>
            <a:r>
              <a:rPr lang="ru" sz="900">
                <a:solidFill>
                  <a:srgbClr val="2F2F45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Информатика</a:t>
            </a:r>
            <a:endParaRPr sz="900">
              <a:solidFill>
                <a:srgbClr val="2F2F45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24999" lvl="0" indent="-190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775FB"/>
              </a:buClr>
              <a:buSzPts val="900"/>
              <a:buFont typeface="Wix Madefor Display"/>
              <a:buChar char="•"/>
            </a:pPr>
            <a:r>
              <a:rPr lang="ru" sz="900">
                <a:solidFill>
                  <a:srgbClr val="2F2F45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Безопасные дороги</a:t>
            </a:r>
            <a:endParaRPr sz="900">
              <a:solidFill>
                <a:srgbClr val="2F2F45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24999" lvl="0" indent="-1905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8775FB"/>
              </a:buClr>
              <a:buSzPts val="900"/>
              <a:buFont typeface="Wix Madefor Display"/>
              <a:buChar char="•"/>
            </a:pPr>
            <a:r>
              <a:rPr lang="ru" sz="900">
                <a:solidFill>
                  <a:srgbClr val="2F2F45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Культура вокруг нас</a:t>
            </a:r>
            <a:endParaRPr sz="900">
              <a:solidFill>
                <a:srgbClr val="2F2F45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381" name="Google Shape;381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5325" y="2216213"/>
            <a:ext cx="149349" cy="14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5325" y="2444563"/>
            <a:ext cx="149349" cy="14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5325" y="2672913"/>
            <a:ext cx="149349" cy="14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>
            <a:spLocks noGrp="1"/>
          </p:cNvSpPr>
          <p:nvPr>
            <p:ph type="title"/>
          </p:nvPr>
        </p:nvSpPr>
        <p:spPr>
          <a:xfrm>
            <a:off x="405000" y="498475"/>
            <a:ext cx="5492100" cy="7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Учи.ру — партнер системы образования более 12 лет</a:t>
            </a:r>
            <a:endParaRPr sz="2200"/>
          </a:p>
        </p:txBody>
      </p:sp>
      <p:sp>
        <p:nvSpPr>
          <p:cNvPr id="389" name="Google Shape;389;p42"/>
          <p:cNvSpPr/>
          <p:nvPr/>
        </p:nvSpPr>
        <p:spPr>
          <a:xfrm>
            <a:off x="405000" y="1440000"/>
            <a:ext cx="6183000" cy="650100"/>
          </a:xfrm>
          <a:prstGeom prst="roundRect">
            <a:avLst>
              <a:gd name="adj" fmla="val 262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2"/>
          <p:cNvSpPr txBox="1"/>
          <p:nvPr/>
        </p:nvSpPr>
        <p:spPr>
          <a:xfrm>
            <a:off x="970200" y="1599600"/>
            <a:ext cx="54378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Образовательная платформа с бесплатными сервисами для учеников и педагогов, соответствующая высоким стандартам </a:t>
            </a:r>
            <a:r>
              <a:rPr lang="ru" sz="10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*</a:t>
            </a:r>
            <a:endParaRPr sz="10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grpSp>
        <p:nvGrpSpPr>
          <p:cNvPr id="391" name="Google Shape;391;p42"/>
          <p:cNvGrpSpPr/>
          <p:nvPr/>
        </p:nvGrpSpPr>
        <p:grpSpPr>
          <a:xfrm>
            <a:off x="586859" y="1619355"/>
            <a:ext cx="291391" cy="291391"/>
            <a:chOff x="748525" y="1644000"/>
            <a:chExt cx="330900" cy="330900"/>
          </a:xfrm>
        </p:grpSpPr>
        <p:sp>
          <p:nvSpPr>
            <p:cNvPr id="392" name="Google Shape;392;p42"/>
            <p:cNvSpPr/>
            <p:nvPr/>
          </p:nvSpPr>
          <p:spPr>
            <a:xfrm>
              <a:off x="748525" y="1644000"/>
              <a:ext cx="330900" cy="330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3" name="Google Shape;393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9536" y="1745200"/>
              <a:ext cx="168875" cy="12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42"/>
          <p:cNvSpPr/>
          <p:nvPr/>
        </p:nvSpPr>
        <p:spPr>
          <a:xfrm>
            <a:off x="405000" y="2237175"/>
            <a:ext cx="6183000" cy="2501400"/>
          </a:xfrm>
          <a:prstGeom prst="roundRect">
            <a:avLst>
              <a:gd name="adj" fmla="val 735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2"/>
          <p:cNvSpPr txBox="1"/>
          <p:nvPr/>
        </p:nvSpPr>
        <p:spPr>
          <a:xfrm>
            <a:off x="586800" y="2425900"/>
            <a:ext cx="2861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Учи.ру — это</a:t>
            </a:r>
            <a:endParaRPr sz="16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396" name="Google Shape;396;p42"/>
          <p:cNvSpPr txBox="1"/>
          <p:nvPr/>
        </p:nvSpPr>
        <p:spPr>
          <a:xfrm>
            <a:off x="7162500" y="633600"/>
            <a:ext cx="1625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14,5 млн</a:t>
            </a:r>
            <a:endParaRPr sz="240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учеников</a:t>
            </a:r>
            <a:endParaRPr sz="100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397" name="Google Shape;397;p42"/>
          <p:cNvSpPr txBox="1"/>
          <p:nvPr/>
        </p:nvSpPr>
        <p:spPr>
          <a:xfrm>
            <a:off x="7162500" y="1660958"/>
            <a:ext cx="1625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9 млн</a:t>
            </a:r>
            <a:endParaRPr sz="240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участников олимпиад</a:t>
            </a:r>
            <a:endParaRPr sz="100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в 2024/25 году</a:t>
            </a:r>
            <a:endParaRPr sz="100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398" name="Google Shape;398;p42"/>
          <p:cNvSpPr txBox="1"/>
          <p:nvPr/>
        </p:nvSpPr>
        <p:spPr>
          <a:xfrm>
            <a:off x="7162500" y="2865317"/>
            <a:ext cx="1625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6,2 млн</a:t>
            </a:r>
            <a:endParaRPr sz="240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родителей</a:t>
            </a:r>
            <a:endParaRPr sz="100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399" name="Google Shape;399;p42"/>
          <p:cNvSpPr txBox="1"/>
          <p:nvPr/>
        </p:nvSpPr>
        <p:spPr>
          <a:xfrm>
            <a:off x="7162500" y="3892675"/>
            <a:ext cx="1625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750 тыс.</a:t>
            </a:r>
            <a:endParaRPr sz="240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учителей</a:t>
            </a:r>
            <a:endParaRPr sz="100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586800" y="2807825"/>
            <a:ext cx="2024100" cy="1176900"/>
          </a:xfrm>
          <a:prstGeom prst="roundRect">
            <a:avLst>
              <a:gd name="adj" fmla="val 10527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2F2F45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Готовые решения для работы с разноуровневыми учениками</a:t>
            </a:r>
            <a:endParaRPr sz="9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01" name="Google Shape;401;p42"/>
          <p:cNvSpPr/>
          <p:nvPr/>
        </p:nvSpPr>
        <p:spPr>
          <a:xfrm>
            <a:off x="2716950" y="2807868"/>
            <a:ext cx="1792500" cy="1176900"/>
          </a:xfrm>
          <a:prstGeom prst="roundRect">
            <a:avLst>
              <a:gd name="adj" fmla="val 10345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2F2F45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Социально-значимые </a:t>
            </a:r>
            <a:br>
              <a:rPr lang="ru" sz="900">
                <a:solidFill>
                  <a:srgbClr val="2F2F45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</a:br>
            <a:r>
              <a:rPr lang="ru" sz="900">
                <a:solidFill>
                  <a:srgbClr val="2F2F45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инициативы для школ с разной инфраструктурой</a:t>
            </a:r>
            <a:endParaRPr sz="900">
              <a:solidFill>
                <a:srgbClr val="2F2F45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402" name="Google Shape;40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650" y="2925166"/>
            <a:ext cx="180600" cy="1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2"/>
          <p:cNvSpPr txBox="1"/>
          <p:nvPr/>
        </p:nvSpPr>
        <p:spPr>
          <a:xfrm>
            <a:off x="586800" y="4277525"/>
            <a:ext cx="54378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* </a:t>
            </a:r>
            <a:r>
              <a:rPr lang="ru" sz="9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Курсы платформы включены в перечень электронных образовательных ресурсов Минпросвещения России Приказом №499 от 18.07.2024 года</a:t>
            </a:r>
            <a:endParaRPr sz="9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04" name="Google Shape;404;p42"/>
          <p:cNvSpPr/>
          <p:nvPr/>
        </p:nvSpPr>
        <p:spPr>
          <a:xfrm>
            <a:off x="4615500" y="2807868"/>
            <a:ext cx="1792500" cy="1176900"/>
          </a:xfrm>
          <a:prstGeom prst="roundRect">
            <a:avLst>
              <a:gd name="adj" fmla="val 10818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72000" rIns="72000" bIns="720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2F2F45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Информационная и методическая поддержка с понятной отчетностью</a:t>
            </a:r>
            <a:endParaRPr sz="900">
              <a:solidFill>
                <a:srgbClr val="2F2F45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405" name="Google Shape;40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450" y="2925166"/>
            <a:ext cx="180600" cy="1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300" y="2925166"/>
            <a:ext cx="180600" cy="1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ACCE6A64-E0F5-D5DC-9D16-3B7A24C9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>
            <a:extLst>
              <a:ext uri="{FF2B5EF4-FFF2-40B4-BE49-F238E27FC236}">
                <a16:creationId xmlns:a16="http://schemas.microsoft.com/office/drawing/2014/main" id="{9395422C-40AB-8BCF-7F4B-95935291C3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000" y="465952"/>
            <a:ext cx="6183000" cy="637097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2"/>
                </a:solidFill>
              </a:rPr>
              <a:t>Использование образовательной платформы Учи.ру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в Брянской области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60" name="Google Shape;160;p29">
            <a:extLst>
              <a:ext uri="{FF2B5EF4-FFF2-40B4-BE49-F238E27FC236}">
                <a16:creationId xmlns:a16="http://schemas.microsoft.com/office/drawing/2014/main" id="{98BFC754-E177-17CB-6631-0E139C1C454B}"/>
              </a:ext>
            </a:extLst>
          </p:cNvPr>
          <p:cNvSpPr/>
          <p:nvPr/>
        </p:nvSpPr>
        <p:spPr>
          <a:xfrm>
            <a:off x="405000" y="1309125"/>
            <a:ext cx="6183000" cy="2514975"/>
          </a:xfrm>
          <a:prstGeom prst="roundRect">
            <a:avLst>
              <a:gd name="adj" fmla="val 601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9">
            <a:extLst>
              <a:ext uri="{FF2B5EF4-FFF2-40B4-BE49-F238E27FC236}">
                <a16:creationId xmlns:a16="http://schemas.microsoft.com/office/drawing/2014/main" id="{3353CF61-BB20-9059-A505-180FCAEA8C5F}"/>
              </a:ext>
            </a:extLst>
          </p:cNvPr>
          <p:cNvSpPr txBox="1"/>
          <p:nvPr/>
        </p:nvSpPr>
        <p:spPr>
          <a:xfrm>
            <a:off x="630425" y="1497850"/>
            <a:ext cx="5671800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Топ-5 активных муниципалитетов</a:t>
            </a:r>
            <a:endParaRPr dirty="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162" name="Google Shape;162;p29">
            <a:extLst>
              <a:ext uri="{FF2B5EF4-FFF2-40B4-BE49-F238E27FC236}">
                <a16:creationId xmlns:a16="http://schemas.microsoft.com/office/drawing/2014/main" id="{82AEA137-34F2-114C-4D7F-82C3443C3A92}"/>
              </a:ext>
            </a:extLst>
          </p:cNvPr>
          <p:cNvSpPr txBox="1"/>
          <p:nvPr/>
        </p:nvSpPr>
        <p:spPr>
          <a:xfrm>
            <a:off x="586800" y="1884509"/>
            <a:ext cx="58212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spAutoFit/>
          </a:bodyPr>
          <a:lstStyle/>
          <a:p>
            <a:pPr marL="89999" lvl="0" indent="-159849">
              <a:lnSpc>
                <a:spcPct val="200000"/>
              </a:lnSpc>
              <a:buClr>
                <a:schemeClr val="dk1"/>
              </a:buClr>
              <a:buSzPts val="1100"/>
              <a:buFont typeface="Wix Madefor Display SemiBold"/>
              <a:buAutoNum type="arabicPeriod"/>
            </a:pPr>
            <a:r>
              <a:rPr lang="ru-RU" sz="1000" dirty="0">
                <a:latin typeface="Wix Madefor Display"/>
                <a:ea typeface="Wix Madefor Display"/>
                <a:cs typeface="Wix Madefor Display"/>
                <a:sym typeface="Wix Madefor Display"/>
              </a:rPr>
              <a:t>город Фокино </a:t>
            </a:r>
          </a:p>
          <a:p>
            <a:pPr marL="89999" lvl="0" indent="-159849">
              <a:lnSpc>
                <a:spcPct val="200000"/>
              </a:lnSpc>
              <a:buClr>
                <a:schemeClr val="dk1"/>
              </a:buClr>
              <a:buSzPts val="1100"/>
              <a:buFont typeface="Wix Madefor Display SemiBold"/>
              <a:buAutoNum type="arabicPeriod"/>
            </a:pPr>
            <a:r>
              <a:rPr lang="ru-RU" sz="1000" dirty="0">
                <a:latin typeface="Wix Madefor Display"/>
                <a:ea typeface="Wix Madefor Display"/>
                <a:cs typeface="Wix Madefor Display"/>
                <a:sym typeface="Wix Madefor Display"/>
              </a:rPr>
              <a:t>Карачевский район </a:t>
            </a:r>
          </a:p>
          <a:p>
            <a:pPr marL="89999" lvl="0" indent="-159849">
              <a:lnSpc>
                <a:spcPct val="200000"/>
              </a:lnSpc>
              <a:buClr>
                <a:schemeClr val="dk1"/>
              </a:buClr>
              <a:buSzPts val="1100"/>
              <a:buFont typeface="Wix Madefor Display SemiBold"/>
              <a:buAutoNum type="arabicPeriod"/>
            </a:pPr>
            <a:r>
              <a:rPr lang="ru-RU" sz="1000" dirty="0">
                <a:latin typeface="Wix Madefor Display"/>
                <a:ea typeface="Wix Madefor Display"/>
                <a:cs typeface="Wix Madefor Display"/>
                <a:sym typeface="Wix Madefor Display"/>
              </a:rPr>
              <a:t>Рогнединский район </a:t>
            </a:r>
          </a:p>
          <a:p>
            <a:pPr marL="89999" lvl="0" indent="-159849">
              <a:lnSpc>
                <a:spcPct val="200000"/>
              </a:lnSpc>
              <a:buClr>
                <a:schemeClr val="dk1"/>
              </a:buClr>
              <a:buSzPts val="1100"/>
              <a:buFont typeface="Wix Madefor Display SemiBold"/>
              <a:buAutoNum type="arabicPeriod"/>
            </a:pPr>
            <a:r>
              <a:rPr lang="ru-RU" sz="1000" dirty="0">
                <a:latin typeface="Wix Madefor Display"/>
                <a:ea typeface="Wix Madefor Display"/>
                <a:cs typeface="Wix Madefor Display"/>
                <a:sym typeface="Wix Madefor Display"/>
              </a:rPr>
              <a:t>Мглинский район </a:t>
            </a:r>
          </a:p>
          <a:p>
            <a:pPr marL="89999" lvl="0" indent="-159849">
              <a:lnSpc>
                <a:spcPct val="200000"/>
              </a:lnSpc>
              <a:buClr>
                <a:schemeClr val="dk1"/>
              </a:buClr>
              <a:buSzPts val="1100"/>
              <a:buFont typeface="Wix Madefor Display SemiBold"/>
              <a:buAutoNum type="arabicPeriod"/>
            </a:pPr>
            <a:r>
              <a:rPr lang="ru-RU" sz="1000" dirty="0">
                <a:latin typeface="Wix Madefor Display"/>
                <a:ea typeface="Wix Madefor Display"/>
                <a:cs typeface="Wix Madefor Display"/>
                <a:sym typeface="Wix Madefor Display"/>
              </a:rPr>
              <a:t>Трубчевский район </a:t>
            </a:r>
          </a:p>
        </p:txBody>
      </p:sp>
      <p:sp>
        <p:nvSpPr>
          <p:cNvPr id="163" name="Google Shape;163;p29">
            <a:extLst>
              <a:ext uri="{FF2B5EF4-FFF2-40B4-BE49-F238E27FC236}">
                <a16:creationId xmlns:a16="http://schemas.microsoft.com/office/drawing/2014/main" id="{095F661D-261D-FE7E-F695-E1D5C12439C0}"/>
              </a:ext>
            </a:extLst>
          </p:cNvPr>
          <p:cNvSpPr txBox="1"/>
          <p:nvPr/>
        </p:nvSpPr>
        <p:spPr>
          <a:xfrm>
            <a:off x="7162500" y="633600"/>
            <a:ext cx="1625700" cy="90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&gt;6 тыс.</a:t>
            </a:r>
            <a:endParaRPr sz="2400" dirty="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учителей использовали платформу Учи.ру в 2024–2025 учебном году</a:t>
            </a:r>
            <a:endParaRPr sz="900" dirty="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164" name="Google Shape;164;p29">
            <a:extLst>
              <a:ext uri="{FF2B5EF4-FFF2-40B4-BE49-F238E27FC236}">
                <a16:creationId xmlns:a16="http://schemas.microsoft.com/office/drawing/2014/main" id="{8FC5574B-36FB-123D-2BDD-19FE8764A0E9}"/>
              </a:ext>
            </a:extLst>
          </p:cNvPr>
          <p:cNvSpPr txBox="1"/>
          <p:nvPr/>
        </p:nvSpPr>
        <p:spPr>
          <a:xfrm>
            <a:off x="7162500" y="2026513"/>
            <a:ext cx="1667700" cy="90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&gt;72 тыс.*</a:t>
            </a:r>
            <a:endParaRPr sz="2400" dirty="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учеников использовали платформу Учи.ру в 2024–2025 учебном году</a:t>
            </a:r>
            <a:endParaRPr sz="900" dirty="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165" name="Google Shape;165;p29">
            <a:extLst>
              <a:ext uri="{FF2B5EF4-FFF2-40B4-BE49-F238E27FC236}">
                <a16:creationId xmlns:a16="http://schemas.microsoft.com/office/drawing/2014/main" id="{BFDE3737-83EB-8B35-10EE-5786181B12B1}"/>
              </a:ext>
            </a:extLst>
          </p:cNvPr>
          <p:cNvSpPr txBox="1"/>
          <p:nvPr/>
        </p:nvSpPr>
        <p:spPr>
          <a:xfrm>
            <a:off x="7162500" y="3824100"/>
            <a:ext cx="1625700" cy="90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&gt;75 тыс.</a:t>
            </a:r>
            <a:endParaRPr sz="2400" dirty="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учеников приняли участие </a:t>
            </a:r>
            <a:endParaRPr sz="900" dirty="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в онлайн-олимпиадах Учи.ру </a:t>
            </a:r>
            <a:endParaRPr sz="900" dirty="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в 2024–2025 учебном году</a:t>
            </a:r>
            <a:endParaRPr sz="900" dirty="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166" name="Google Shape;166;p29">
            <a:extLst>
              <a:ext uri="{FF2B5EF4-FFF2-40B4-BE49-F238E27FC236}">
                <a16:creationId xmlns:a16="http://schemas.microsoft.com/office/drawing/2014/main" id="{C69C9074-CCE7-BC9D-C3E4-60A72D46A539}"/>
              </a:ext>
            </a:extLst>
          </p:cNvPr>
          <p:cNvSpPr txBox="1"/>
          <p:nvPr/>
        </p:nvSpPr>
        <p:spPr>
          <a:xfrm>
            <a:off x="7114200" y="3078438"/>
            <a:ext cx="1625700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* </a:t>
            </a:r>
            <a:r>
              <a:rPr lang="ru" sz="900" dirty="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57%</a:t>
            </a:r>
            <a:r>
              <a:rPr lang="ru" sz="900" dirty="0">
                <a:solidFill>
                  <a:schemeClr val="lt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 от всех учеников Брянской области</a:t>
            </a:r>
            <a:endParaRPr sz="900" dirty="0">
              <a:solidFill>
                <a:schemeClr val="lt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86357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/>
          <p:nvPr/>
        </p:nvSpPr>
        <p:spPr>
          <a:xfrm>
            <a:off x="405000" y="1224000"/>
            <a:ext cx="8334900" cy="638400"/>
          </a:xfrm>
          <a:prstGeom prst="roundRect">
            <a:avLst>
              <a:gd name="adj" fmla="val 2925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44"/>
          <p:cNvGrpSpPr/>
          <p:nvPr/>
        </p:nvGrpSpPr>
        <p:grpSpPr>
          <a:xfrm>
            <a:off x="586798" y="1369342"/>
            <a:ext cx="2263360" cy="297903"/>
            <a:chOff x="4049148" y="985238"/>
            <a:chExt cx="3134848" cy="404100"/>
          </a:xfrm>
        </p:grpSpPr>
        <p:sp>
          <p:nvSpPr>
            <p:cNvPr id="425" name="Google Shape;425;p44"/>
            <p:cNvSpPr/>
            <p:nvPr/>
          </p:nvSpPr>
          <p:spPr>
            <a:xfrm>
              <a:off x="4049148" y="988696"/>
              <a:ext cx="3070800" cy="3972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35000" tIns="91425" rIns="135000" bIns="91425" anchor="ctr" anchorCtr="0">
              <a:noAutofit/>
            </a:bodyPr>
            <a:lstStyle/>
            <a:p>
              <a:pPr marL="0" lvl="0" indent="0" algn="l" rtl="0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ru" sz="1000">
                  <a:solidFill>
                    <a:srgbClr val="FFFFFF"/>
                  </a:solidFill>
                  <a:latin typeface="Wix Madefor Display SemiBold"/>
                  <a:ea typeface="Wix Madefor Display SemiBold"/>
                  <a:cs typeface="Wix Madefor Display SemiBold"/>
                  <a:sym typeface="Wix Madefor Display SemiBold"/>
                </a:rPr>
                <a:t>23 сентября — 26 октября</a:t>
              </a:r>
              <a:endParaRPr sz="1000">
                <a:solidFill>
                  <a:srgbClr val="FFFFFF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 flipH="1">
              <a:off x="6688696" y="985238"/>
              <a:ext cx="495300" cy="404100"/>
            </a:xfrm>
            <a:prstGeom prst="homePlate">
              <a:avLst>
                <a:gd name="adj" fmla="val 5144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pic>
        <p:nvPicPr>
          <p:cNvPr id="427" name="Google Shape;427;p44" title="Group 2131331127.png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4177750" y="1326162"/>
            <a:ext cx="4323390" cy="4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4"/>
          <p:cNvSpPr/>
          <p:nvPr/>
        </p:nvSpPr>
        <p:spPr>
          <a:xfrm>
            <a:off x="405000" y="2044600"/>
            <a:ext cx="3498900" cy="1456500"/>
          </a:xfrm>
          <a:prstGeom prst="roundRect">
            <a:avLst>
              <a:gd name="adj" fmla="val 1297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08000" tIns="108000" rIns="108000" bIns="1080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Wix Madefor Display"/>
                <a:ea typeface="Wix Madefor Display"/>
                <a:cs typeface="Wix Madefor Display"/>
                <a:sym typeface="Wix Madefor Display"/>
              </a:rPr>
              <a:t>Помогает повысить осведомленность школьников и их родителей в вопросах безопасности дорожного движения и понимания безопасного поведения на дороге</a:t>
            </a:r>
            <a:endParaRPr sz="1000"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429" name="Google Shape;42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891" y="2211308"/>
            <a:ext cx="172162" cy="2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4"/>
          <p:cNvSpPr/>
          <p:nvPr/>
        </p:nvSpPr>
        <p:spPr>
          <a:xfrm>
            <a:off x="405000" y="3659700"/>
            <a:ext cx="3498900" cy="1078800"/>
          </a:xfrm>
          <a:prstGeom prst="roundRect">
            <a:avLst>
              <a:gd name="adj" fmla="val 1824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08000" tIns="108000" rIns="108000" bIns="10800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Wix Madefor Display"/>
                <a:ea typeface="Wix Madefor Display"/>
                <a:cs typeface="Wix Madefor Display"/>
                <a:sym typeface="Wix Madefor Display"/>
              </a:rPr>
              <a:t>Помогает проверить знание правил дорожного движения учениками младшей и средней школы</a:t>
            </a:r>
            <a:endParaRPr sz="1000"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891" y="3811258"/>
            <a:ext cx="172162" cy="2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4"/>
          <p:cNvSpPr/>
          <p:nvPr/>
        </p:nvSpPr>
        <p:spPr>
          <a:xfrm>
            <a:off x="4090700" y="2044600"/>
            <a:ext cx="4649400" cy="2694000"/>
          </a:xfrm>
          <a:prstGeom prst="roundRect">
            <a:avLst>
              <a:gd name="adj" fmla="val 657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4"/>
          <p:cNvSpPr txBox="1"/>
          <p:nvPr/>
        </p:nvSpPr>
        <p:spPr>
          <a:xfrm>
            <a:off x="4295100" y="2253200"/>
            <a:ext cx="4262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Количество участников растет с каждым годом</a:t>
            </a:r>
            <a:endParaRPr sz="12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34" name="Google Shape;434;p44"/>
          <p:cNvSpPr/>
          <p:nvPr/>
        </p:nvSpPr>
        <p:spPr>
          <a:xfrm>
            <a:off x="6212825" y="2679710"/>
            <a:ext cx="441900" cy="1654800"/>
          </a:xfrm>
          <a:prstGeom prst="round2SameRect">
            <a:avLst>
              <a:gd name="adj1" fmla="val 25028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72000" rIns="36000" bIns="72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5,4</a:t>
            </a:r>
            <a:br>
              <a:rPr lang="ru" sz="12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</a:br>
            <a:r>
              <a:rPr lang="ru" sz="900">
                <a:solidFill>
                  <a:schemeClr val="lt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млн</a:t>
            </a:r>
            <a:endParaRPr sz="120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35" name="Google Shape;435;p44"/>
          <p:cNvSpPr txBox="1"/>
          <p:nvPr/>
        </p:nvSpPr>
        <p:spPr>
          <a:xfrm>
            <a:off x="4287125" y="4392325"/>
            <a:ext cx="539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2021/22</a:t>
            </a:r>
            <a:endParaRPr sz="900">
              <a:solidFill>
                <a:schemeClr val="dk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36" name="Google Shape;436;p44"/>
          <p:cNvSpPr txBox="1"/>
          <p:nvPr/>
        </p:nvSpPr>
        <p:spPr>
          <a:xfrm>
            <a:off x="6164148" y="4392325"/>
            <a:ext cx="539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2024/25</a:t>
            </a:r>
            <a:endParaRPr sz="900">
              <a:solidFill>
                <a:schemeClr val="dk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37" name="Google Shape;437;p44"/>
          <p:cNvSpPr txBox="1"/>
          <p:nvPr/>
        </p:nvSpPr>
        <p:spPr>
          <a:xfrm>
            <a:off x="4903250" y="4392325"/>
            <a:ext cx="539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2022/23</a:t>
            </a:r>
            <a:endParaRPr sz="900">
              <a:solidFill>
                <a:schemeClr val="dk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38" name="Google Shape;438;p44"/>
          <p:cNvSpPr txBox="1"/>
          <p:nvPr/>
        </p:nvSpPr>
        <p:spPr>
          <a:xfrm>
            <a:off x="5533700" y="4392325"/>
            <a:ext cx="539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2023/24</a:t>
            </a:r>
            <a:endParaRPr sz="900">
              <a:solidFill>
                <a:schemeClr val="dk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39" name="Google Shape;439;p44"/>
          <p:cNvSpPr/>
          <p:nvPr/>
        </p:nvSpPr>
        <p:spPr>
          <a:xfrm>
            <a:off x="5582300" y="2910732"/>
            <a:ext cx="441900" cy="1425300"/>
          </a:xfrm>
          <a:prstGeom prst="round2SameRect">
            <a:avLst>
              <a:gd name="adj1" fmla="val 25874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72000" rIns="36000" bIns="72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4,9</a:t>
            </a:r>
            <a:br>
              <a:rPr lang="ru" sz="12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</a:br>
            <a:r>
              <a:rPr lang="ru" sz="900">
                <a:solidFill>
                  <a:schemeClr val="lt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млн</a:t>
            </a:r>
            <a:endParaRPr sz="120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40" name="Google Shape;440;p44"/>
          <p:cNvSpPr/>
          <p:nvPr/>
        </p:nvSpPr>
        <p:spPr>
          <a:xfrm>
            <a:off x="4951850" y="3109588"/>
            <a:ext cx="441900" cy="1226400"/>
          </a:xfrm>
          <a:prstGeom prst="round2SameRect">
            <a:avLst>
              <a:gd name="adj1" fmla="val 24686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72000" rIns="36000" bIns="72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4,4</a:t>
            </a:r>
            <a:br>
              <a:rPr lang="ru" sz="12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</a:br>
            <a:r>
              <a:rPr lang="ru" sz="900">
                <a:solidFill>
                  <a:schemeClr val="lt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млн</a:t>
            </a:r>
            <a:endParaRPr sz="120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41" name="Google Shape;441;p44"/>
          <p:cNvSpPr/>
          <p:nvPr/>
        </p:nvSpPr>
        <p:spPr>
          <a:xfrm>
            <a:off x="4335800" y="3363546"/>
            <a:ext cx="441900" cy="972600"/>
          </a:xfrm>
          <a:prstGeom prst="round2SameRect">
            <a:avLst>
              <a:gd name="adj1" fmla="val 26064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72000" rIns="36000" bIns="720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3,7</a:t>
            </a:r>
            <a:br>
              <a:rPr lang="ru" sz="1200">
                <a:solidFill>
                  <a:schemeClr val="l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</a:br>
            <a:r>
              <a:rPr lang="ru" sz="900">
                <a:solidFill>
                  <a:schemeClr val="lt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млн</a:t>
            </a:r>
            <a:endParaRPr sz="1200">
              <a:solidFill>
                <a:schemeClr val="l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42" name="Google Shape;442;p44"/>
          <p:cNvSpPr/>
          <p:nvPr/>
        </p:nvSpPr>
        <p:spPr>
          <a:xfrm>
            <a:off x="6843350" y="3565300"/>
            <a:ext cx="1650900" cy="741300"/>
          </a:xfrm>
          <a:prstGeom prst="roundRect">
            <a:avLst>
              <a:gd name="adj" fmla="val 19928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График показывает количество участников олимпиады по РФ</a:t>
            </a:r>
            <a:endParaRPr sz="9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443" name="Google Shape;443;p44" title="Group 213133112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276" y="486251"/>
            <a:ext cx="491946" cy="5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4"/>
          <p:cNvSpPr txBox="1"/>
          <p:nvPr/>
        </p:nvSpPr>
        <p:spPr>
          <a:xfrm>
            <a:off x="1045300" y="522702"/>
            <a:ext cx="54633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8775FB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Олимпиада «Безопасные дороги»</a:t>
            </a:r>
            <a:br>
              <a:rPr lang="ru" sz="1800" b="1">
                <a:solidFill>
                  <a:srgbClr val="8775FB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</a:br>
            <a:r>
              <a:rPr lang="ru" sz="1300">
                <a:solidFill>
                  <a:srgbClr val="28272C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для учеников 1–9 классов</a:t>
            </a:r>
            <a:endParaRPr sz="1300">
              <a:solidFill>
                <a:srgbClr val="28272C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5"/>
          <p:cNvSpPr txBox="1">
            <a:spLocks noGrp="1"/>
          </p:cNvSpPr>
          <p:nvPr>
            <p:ph type="title"/>
          </p:nvPr>
        </p:nvSpPr>
        <p:spPr>
          <a:xfrm>
            <a:off x="405000" y="546600"/>
            <a:ext cx="41562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Подготовка к новому учебному году</a:t>
            </a:r>
            <a:endParaRPr sz="2200"/>
          </a:p>
        </p:txBody>
      </p:sp>
      <p:sp>
        <p:nvSpPr>
          <p:cNvPr id="450" name="Google Shape;450;p45"/>
          <p:cNvSpPr/>
          <p:nvPr/>
        </p:nvSpPr>
        <p:spPr>
          <a:xfrm>
            <a:off x="405000" y="1440000"/>
            <a:ext cx="4305000" cy="3219600"/>
          </a:xfrm>
          <a:prstGeom prst="roundRect">
            <a:avLst>
              <a:gd name="adj" fmla="val 57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1" name="Google Shape;451;p45"/>
          <p:cNvPicPr preferRelativeResize="0"/>
          <p:nvPr/>
        </p:nvPicPr>
        <p:blipFill rotWithShape="1">
          <a:blip r:embed="rId3">
            <a:alphaModFix/>
          </a:blip>
          <a:srcRect t="487"/>
          <a:stretch/>
        </p:blipFill>
        <p:spPr>
          <a:xfrm>
            <a:off x="5240675" y="699550"/>
            <a:ext cx="3499200" cy="1940100"/>
          </a:xfrm>
          <a:prstGeom prst="roundRect">
            <a:avLst>
              <a:gd name="adj" fmla="val 7426"/>
            </a:avLst>
          </a:prstGeom>
          <a:noFill/>
          <a:ln>
            <a:noFill/>
          </a:ln>
        </p:spPr>
      </p:pic>
      <p:pic>
        <p:nvPicPr>
          <p:cNvPr id="452" name="Google Shape;45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675" y="2889725"/>
            <a:ext cx="3499200" cy="1470300"/>
          </a:xfrm>
          <a:prstGeom prst="roundRect">
            <a:avLst>
              <a:gd name="adj" fmla="val 9748"/>
            </a:avLst>
          </a:prstGeom>
          <a:noFill/>
          <a:ln>
            <a:noFill/>
          </a:ln>
        </p:spPr>
      </p:pic>
      <p:sp>
        <p:nvSpPr>
          <p:cNvPr id="453" name="Google Shape;453;p45"/>
          <p:cNvSpPr/>
          <p:nvPr/>
        </p:nvSpPr>
        <p:spPr>
          <a:xfrm>
            <a:off x="586800" y="1696750"/>
            <a:ext cx="3887100" cy="765300"/>
          </a:xfrm>
          <a:prstGeom prst="roundRect">
            <a:avLst>
              <a:gd name="adj" fmla="val 24963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476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54" name="Google Shape;454;p45"/>
          <p:cNvSpPr txBox="1"/>
          <p:nvPr/>
        </p:nvSpPr>
        <p:spPr>
          <a:xfrm>
            <a:off x="702475" y="1802350"/>
            <a:ext cx="35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1</a:t>
            </a:r>
            <a:endParaRPr sz="32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55" name="Google Shape;455;p45"/>
          <p:cNvSpPr txBox="1"/>
          <p:nvPr/>
        </p:nvSpPr>
        <p:spPr>
          <a:xfrm>
            <a:off x="1178674" y="1880800"/>
            <a:ext cx="21669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Пригласите учителей </a:t>
            </a:r>
            <a:endParaRPr sz="11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на Августовку Учи.ру — 2025</a:t>
            </a:r>
            <a:endParaRPr sz="11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56" name="Google Shape;456;p45"/>
          <p:cNvSpPr/>
          <p:nvPr/>
        </p:nvSpPr>
        <p:spPr>
          <a:xfrm>
            <a:off x="586800" y="2584575"/>
            <a:ext cx="3887100" cy="946200"/>
          </a:xfrm>
          <a:prstGeom prst="roundRect">
            <a:avLst>
              <a:gd name="adj" fmla="val 20625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476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57" name="Google Shape;457;p45"/>
          <p:cNvSpPr txBox="1"/>
          <p:nvPr/>
        </p:nvSpPr>
        <p:spPr>
          <a:xfrm>
            <a:off x="702475" y="2683100"/>
            <a:ext cx="35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2</a:t>
            </a:r>
            <a:endParaRPr sz="32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58" name="Google Shape;458;p45"/>
          <p:cNvSpPr txBox="1"/>
          <p:nvPr/>
        </p:nvSpPr>
        <p:spPr>
          <a:xfrm>
            <a:off x="1178675" y="2761550"/>
            <a:ext cx="32025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Организуйте актуализацию данных </a:t>
            </a:r>
            <a:br>
              <a:rPr lang="ru" sz="11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</a:br>
            <a:r>
              <a:rPr lang="ru" sz="11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в личных кабинетах педагогов и выдачу логинов и паролей ученикам/дошкольникам</a:t>
            </a:r>
            <a:endParaRPr sz="11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59" name="Google Shape;459;p45"/>
          <p:cNvSpPr/>
          <p:nvPr/>
        </p:nvSpPr>
        <p:spPr>
          <a:xfrm>
            <a:off x="586800" y="3653300"/>
            <a:ext cx="3887100" cy="765300"/>
          </a:xfrm>
          <a:prstGeom prst="roundRect">
            <a:avLst>
              <a:gd name="adj" fmla="val 24963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476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60" name="Google Shape;460;p45"/>
          <p:cNvSpPr txBox="1"/>
          <p:nvPr/>
        </p:nvSpPr>
        <p:spPr>
          <a:xfrm>
            <a:off x="702475" y="3758900"/>
            <a:ext cx="35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3</a:t>
            </a:r>
            <a:endParaRPr sz="320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461" name="Google Shape;461;p45"/>
          <p:cNvSpPr txBox="1"/>
          <p:nvPr/>
        </p:nvSpPr>
        <p:spPr>
          <a:xfrm>
            <a:off x="1178675" y="3837350"/>
            <a:ext cx="24687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Организуйте выдачу и решение обучающих карточек</a:t>
            </a:r>
            <a:endParaRPr sz="11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B95EA939-20D5-FD4E-BD28-920197E5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>
            <a:extLst>
              <a:ext uri="{FF2B5EF4-FFF2-40B4-BE49-F238E27FC236}">
                <a16:creationId xmlns:a16="http://schemas.microsoft.com/office/drawing/2014/main" id="{9DD21D25-A17E-0F5E-AE4A-E3D1A303E6C0}"/>
              </a:ext>
            </a:extLst>
          </p:cNvPr>
          <p:cNvSpPr/>
          <p:nvPr/>
        </p:nvSpPr>
        <p:spPr>
          <a:xfrm>
            <a:off x="4649400" y="1142750"/>
            <a:ext cx="4090500" cy="1122600"/>
          </a:xfrm>
          <a:prstGeom prst="roundRect">
            <a:avLst>
              <a:gd name="adj" fmla="val 154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2">
            <a:extLst>
              <a:ext uri="{FF2B5EF4-FFF2-40B4-BE49-F238E27FC236}">
                <a16:creationId xmlns:a16="http://schemas.microsoft.com/office/drawing/2014/main" id="{B2B1855E-9DBA-CCA9-E1C0-00290052540F}"/>
              </a:ext>
            </a:extLst>
          </p:cNvPr>
          <p:cNvSpPr txBox="1"/>
          <p:nvPr/>
        </p:nvSpPr>
        <p:spPr>
          <a:xfrm>
            <a:off x="405000" y="774825"/>
            <a:ext cx="22695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100" i="0" u="none" strike="noStrike" cap="none">
                <a:solidFill>
                  <a:schemeClr val="accen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8 800 500-30-72</a:t>
            </a:r>
            <a:r>
              <a:rPr lang="ru" sz="1100">
                <a:solidFill>
                  <a:schemeClr val="accen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 </a:t>
            </a:r>
            <a:r>
              <a:rPr lang="ru" sz="1100" i="0" u="none" strike="noStrike" cap="none">
                <a:solidFill>
                  <a:schemeClr val="accen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•</a:t>
            </a:r>
            <a:r>
              <a:rPr lang="ru" sz="1100">
                <a:solidFill>
                  <a:schemeClr val="accen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 </a:t>
            </a:r>
            <a:r>
              <a:rPr lang="ru" sz="1100" i="0" u="none" strike="noStrike" cap="none">
                <a:solidFill>
                  <a:schemeClr val="accent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info@uchi.ru</a:t>
            </a:r>
            <a:endParaRPr sz="1100" i="0" u="none" strike="noStrike" cap="none">
              <a:solidFill>
                <a:schemeClr val="accent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216" name="Google Shape;216;p32">
            <a:extLst>
              <a:ext uri="{FF2B5EF4-FFF2-40B4-BE49-F238E27FC236}">
                <a16:creationId xmlns:a16="http://schemas.microsoft.com/office/drawing/2014/main" id="{D4E56A66-03C7-F104-2170-1F4D40B1226F}"/>
              </a:ext>
            </a:extLst>
          </p:cNvPr>
          <p:cNvSpPr/>
          <p:nvPr/>
        </p:nvSpPr>
        <p:spPr>
          <a:xfrm>
            <a:off x="405000" y="1142750"/>
            <a:ext cx="4090500" cy="1122600"/>
          </a:xfrm>
          <a:prstGeom prst="roundRect">
            <a:avLst>
              <a:gd name="adj" fmla="val 1545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2">
            <a:extLst>
              <a:ext uri="{FF2B5EF4-FFF2-40B4-BE49-F238E27FC236}">
                <a16:creationId xmlns:a16="http://schemas.microsoft.com/office/drawing/2014/main" id="{AF975657-E9B3-B31B-23F5-0D440576F6CD}"/>
              </a:ext>
            </a:extLst>
          </p:cNvPr>
          <p:cNvSpPr txBox="1"/>
          <p:nvPr/>
        </p:nvSpPr>
        <p:spPr>
          <a:xfrm>
            <a:off x="1485025" y="1424750"/>
            <a:ext cx="28155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Присоединяйтесь к нашему каналу</a:t>
            </a:r>
            <a:endParaRPr sz="11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в Сферум, чтобы первыми узнавать </a:t>
            </a:r>
            <a:endParaRPr sz="11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об инновациях в образовании</a:t>
            </a:r>
            <a:endParaRPr sz="110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218" name="Google Shape;218;p32">
            <a:extLst>
              <a:ext uri="{FF2B5EF4-FFF2-40B4-BE49-F238E27FC236}">
                <a16:creationId xmlns:a16="http://schemas.microsoft.com/office/drawing/2014/main" id="{D62BFA52-B8B3-CE84-08B9-CB1B43F873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784" t="7784" r="8596" b="8596"/>
          <a:stretch/>
        </p:blipFill>
        <p:spPr>
          <a:xfrm>
            <a:off x="599773" y="1307501"/>
            <a:ext cx="748650" cy="7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>
            <a:extLst>
              <a:ext uri="{FF2B5EF4-FFF2-40B4-BE49-F238E27FC236}">
                <a16:creationId xmlns:a16="http://schemas.microsoft.com/office/drawing/2014/main" id="{2FF82482-2A18-26ED-7172-A51573C7D500}"/>
              </a:ext>
            </a:extLst>
          </p:cNvPr>
          <p:cNvSpPr txBox="1"/>
          <p:nvPr/>
        </p:nvSpPr>
        <p:spPr>
          <a:xfrm>
            <a:off x="4860149" y="1886950"/>
            <a:ext cx="32094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100" dirty="0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+7 926 464-96-06    •    </a:t>
            </a:r>
            <a:r>
              <a:rPr lang="en-GB" sz="1100" dirty="0" err="1">
                <a:solidFill>
                  <a:schemeClr val="dk2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n.blinov@uchi.ru</a:t>
            </a:r>
            <a:endParaRPr lang="en-GB" sz="1100" dirty="0">
              <a:solidFill>
                <a:schemeClr val="dk2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220" name="Google Shape;220;p32">
            <a:extLst>
              <a:ext uri="{FF2B5EF4-FFF2-40B4-BE49-F238E27FC236}">
                <a16:creationId xmlns:a16="http://schemas.microsoft.com/office/drawing/2014/main" id="{57C8796F-16B4-BC4F-2C6E-22C96C1AEAF8}"/>
              </a:ext>
            </a:extLst>
          </p:cNvPr>
          <p:cNvSpPr txBox="1"/>
          <p:nvPr/>
        </p:nvSpPr>
        <p:spPr>
          <a:xfrm>
            <a:off x="5090648" y="1583175"/>
            <a:ext cx="3102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Никита Данилович Блинов</a:t>
            </a:r>
            <a:endParaRPr sz="1300" dirty="0">
              <a:solidFill>
                <a:schemeClr val="dk1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sp>
        <p:nvSpPr>
          <p:cNvPr id="221" name="Google Shape;221;p32">
            <a:extLst>
              <a:ext uri="{FF2B5EF4-FFF2-40B4-BE49-F238E27FC236}">
                <a16:creationId xmlns:a16="http://schemas.microsoft.com/office/drawing/2014/main" id="{BD723122-A850-BA00-97DA-A7FD16E95F13}"/>
              </a:ext>
            </a:extLst>
          </p:cNvPr>
          <p:cNvSpPr txBox="1"/>
          <p:nvPr/>
        </p:nvSpPr>
        <p:spPr>
          <a:xfrm>
            <a:off x="4860156" y="1307488"/>
            <a:ext cx="27564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2"/>
                </a:solidFill>
                <a:latin typeface="Wix Madefor Display SemiBold"/>
                <a:ea typeface="Wix Madefor Display SemiBold"/>
                <a:cs typeface="Wix Madefor Display SemiBold"/>
                <a:sym typeface="Wix Madefor Display SemiBold"/>
              </a:rPr>
              <a:t>Региональный куратор</a:t>
            </a:r>
            <a:endParaRPr sz="1100" dirty="0">
              <a:solidFill>
                <a:schemeClr val="dk2"/>
              </a:solidFill>
              <a:latin typeface="Wix Madefor Display SemiBold"/>
              <a:ea typeface="Wix Madefor Display SemiBold"/>
              <a:cs typeface="Wix Madefor Display SemiBold"/>
              <a:sym typeface="Wix Madefor Display SemiBold"/>
            </a:endParaRPr>
          </a:p>
        </p:txBody>
      </p:sp>
      <p:pic>
        <p:nvPicPr>
          <p:cNvPr id="222" name="Google Shape;222;p32">
            <a:extLst>
              <a:ext uri="{FF2B5EF4-FFF2-40B4-BE49-F238E27FC236}">
                <a16:creationId xmlns:a16="http://schemas.microsoft.com/office/drawing/2014/main" id="{77DA5B2C-8F5E-6F8D-0284-C7AB507A6F9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900" y="1568675"/>
            <a:ext cx="226300" cy="22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0295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овая тема GR ">
  <a:themeElements>
    <a:clrScheme name="Simple Light">
      <a:dk1>
        <a:srgbClr val="8775FB"/>
      </a:dk1>
      <a:lt1>
        <a:srgbClr val="F6F5FF"/>
      </a:lt1>
      <a:dk2>
        <a:srgbClr val="28272C"/>
      </a:dk2>
      <a:lt2>
        <a:srgbClr val="FFFFFF"/>
      </a:lt2>
      <a:accent1>
        <a:srgbClr val="9586F9"/>
      </a:accent1>
      <a:accent2>
        <a:srgbClr val="DAD5FF"/>
      </a:accent2>
      <a:accent3>
        <a:srgbClr val="FFC881"/>
      </a:accent3>
      <a:accent4>
        <a:srgbClr val="FFAB40"/>
      </a:accent4>
      <a:accent5>
        <a:srgbClr val="ECEAFF"/>
      </a:accent5>
      <a:accent6>
        <a:srgbClr val="EEFF41"/>
      </a:accent6>
      <a:hlink>
        <a:srgbClr val="8775F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Macintosh PowerPoint</Application>
  <PresentationFormat>Экран (16:9)</PresentationFormat>
  <Paragraphs>76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Wix Madefor Display SemiBold</vt:lpstr>
      <vt:lpstr>Arial</vt:lpstr>
      <vt:lpstr>Noto Sans</vt:lpstr>
      <vt:lpstr>Wix Madefor Display</vt:lpstr>
      <vt:lpstr>Simple Light</vt:lpstr>
      <vt:lpstr>Новая тема GR </vt:lpstr>
      <vt:lpstr>Олимпиады Учи.ру Повышаем интерес к предметам  и развиваем гибкие навыки учеников</vt:lpstr>
      <vt:lpstr>Онлайн-олимпиады Учи.ру</vt:lpstr>
      <vt:lpstr>Учи.ру — партнер системы образования более 12 лет</vt:lpstr>
      <vt:lpstr>Использование образовательной платформы Учи.ру в Брянской области</vt:lpstr>
      <vt:lpstr>Презентация PowerPoint</vt:lpstr>
      <vt:lpstr>Подготовка к новому учебному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Blinov Nikita</cp:lastModifiedBy>
  <cp:revision>2</cp:revision>
  <dcterms:modified xsi:type="dcterms:W3CDTF">2025-08-20T07:48:55Z</dcterms:modified>
</cp:coreProperties>
</file>