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60" r:id="rId3"/>
    <p:sldId id="361" r:id="rId4"/>
    <p:sldId id="36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51" r:id="rId20"/>
    <p:sldId id="356" r:id="rId21"/>
    <p:sldId id="357" r:id="rId22"/>
    <p:sldId id="366" r:id="rId23"/>
    <p:sldId id="358" r:id="rId24"/>
    <p:sldId id="359" r:id="rId25"/>
    <p:sldId id="362" r:id="rId26"/>
    <p:sldId id="272" r:id="rId27"/>
    <p:sldId id="273" r:id="rId28"/>
    <p:sldId id="274" r:id="rId29"/>
    <p:sldId id="275" r:id="rId30"/>
    <p:sldId id="276" r:id="rId31"/>
    <p:sldId id="277" r:id="rId32"/>
    <p:sldId id="278" r:id="rId33"/>
    <p:sldId id="279" r:id="rId34"/>
    <p:sldId id="280" r:id="rId35"/>
    <p:sldId id="281" r:id="rId36"/>
    <p:sldId id="282" r:id="rId37"/>
    <p:sldId id="285" r:id="rId38"/>
    <p:sldId id="286" r:id="rId39"/>
    <p:sldId id="287" r:id="rId40"/>
    <p:sldId id="290" r:id="rId41"/>
    <p:sldId id="292" r:id="rId42"/>
    <p:sldId id="327" r:id="rId43"/>
    <p:sldId id="328" r:id="rId44"/>
    <p:sldId id="331" r:id="rId45"/>
    <p:sldId id="350" r:id="rId46"/>
    <p:sldId id="355" r:id="rId47"/>
    <p:sldId id="367" r:id="rId48"/>
    <p:sldId id="35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autoAdjust="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01A6-821F-4230-B71C-D57F719E77B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499A082E-5D17-4A2E-AA69-CBCC4D8E89D1}">
      <dgm:prSet phldrT="[Текст]"/>
      <dgm:spPr/>
      <dgm:t>
        <a:bodyPr/>
        <a:lstStyle/>
        <a:p>
          <a:r>
            <a:rPr lang="ru-RU" dirty="0" smtClean="0"/>
            <a:t>нравственное</a:t>
          </a:r>
          <a:endParaRPr lang="ru-RU" dirty="0"/>
        </a:p>
      </dgm:t>
    </dgm:pt>
    <dgm:pt modelId="{C61E6BF5-97CB-4CF3-9750-83A5BE694C5E}" type="parTrans" cxnId="{D3DCAC7B-0BA5-4517-9251-4E35F6648061}">
      <dgm:prSet/>
      <dgm:spPr/>
      <dgm:t>
        <a:bodyPr/>
        <a:lstStyle/>
        <a:p>
          <a:endParaRPr lang="ru-RU"/>
        </a:p>
      </dgm:t>
    </dgm:pt>
    <dgm:pt modelId="{30A4AF98-2377-41C0-BE72-67CA6E90C9FC}" type="sibTrans" cxnId="{D3DCAC7B-0BA5-4517-9251-4E35F6648061}">
      <dgm:prSet/>
      <dgm:spPr/>
      <dgm:t>
        <a:bodyPr/>
        <a:lstStyle/>
        <a:p>
          <a:endParaRPr lang="ru-RU"/>
        </a:p>
      </dgm:t>
    </dgm:pt>
    <dgm:pt modelId="{45F9188A-6A31-4BCC-AB11-1FCB901781EA}">
      <dgm:prSet phldrT="[Текст]"/>
      <dgm:spPr/>
      <dgm:t>
        <a:bodyPr/>
        <a:lstStyle/>
        <a:p>
          <a:r>
            <a:rPr lang="ru-RU" dirty="0" smtClean="0"/>
            <a:t>трудовое</a:t>
          </a:r>
          <a:endParaRPr lang="ru-RU" dirty="0"/>
        </a:p>
      </dgm:t>
    </dgm:pt>
    <dgm:pt modelId="{BA9E3233-B11A-4CF2-9025-94150E6B5230}" type="parTrans" cxnId="{34B0F564-46D0-4BC5-B09A-89329D9B57F5}">
      <dgm:prSet/>
      <dgm:spPr/>
      <dgm:t>
        <a:bodyPr/>
        <a:lstStyle/>
        <a:p>
          <a:endParaRPr lang="ru-RU"/>
        </a:p>
      </dgm:t>
    </dgm:pt>
    <dgm:pt modelId="{6348DFDA-D734-4682-B968-53DB49FC082F}" type="sibTrans" cxnId="{34B0F564-46D0-4BC5-B09A-89329D9B57F5}">
      <dgm:prSet/>
      <dgm:spPr/>
      <dgm:t>
        <a:bodyPr/>
        <a:lstStyle/>
        <a:p>
          <a:endParaRPr lang="ru-RU"/>
        </a:p>
      </dgm:t>
    </dgm:pt>
    <dgm:pt modelId="{34076B74-D8F6-4A52-A672-D49A955EE5F2}">
      <dgm:prSet phldrT="[Текст]"/>
      <dgm:spPr/>
      <dgm:t>
        <a:bodyPr/>
        <a:lstStyle/>
        <a:p>
          <a:r>
            <a:rPr lang="ru-RU" dirty="0" smtClean="0"/>
            <a:t>физическое</a:t>
          </a:r>
          <a:endParaRPr lang="ru-RU" dirty="0"/>
        </a:p>
      </dgm:t>
    </dgm:pt>
    <dgm:pt modelId="{5E8A1E3B-6972-4562-A794-552F3990644A}" type="parTrans" cxnId="{C28ED640-39E2-4D14-B12C-95CA0C00A915}">
      <dgm:prSet/>
      <dgm:spPr/>
      <dgm:t>
        <a:bodyPr/>
        <a:lstStyle/>
        <a:p>
          <a:endParaRPr lang="ru-RU"/>
        </a:p>
      </dgm:t>
    </dgm:pt>
    <dgm:pt modelId="{EEA47775-811E-4A1A-AA34-1095C3C6ED7A}" type="sibTrans" cxnId="{C28ED640-39E2-4D14-B12C-95CA0C00A915}">
      <dgm:prSet/>
      <dgm:spPr/>
      <dgm:t>
        <a:bodyPr/>
        <a:lstStyle/>
        <a:p>
          <a:endParaRPr lang="ru-RU"/>
        </a:p>
      </dgm:t>
    </dgm:pt>
    <dgm:pt modelId="{BAFDA2EA-4250-4F08-B74D-B78529112E04}">
      <dgm:prSet phldrT="[Текст]"/>
      <dgm:spPr/>
      <dgm:t>
        <a:bodyPr/>
        <a:lstStyle/>
        <a:p>
          <a:r>
            <a:rPr lang="ru-RU" dirty="0" smtClean="0"/>
            <a:t>умственное</a:t>
          </a:r>
          <a:endParaRPr lang="ru-RU" dirty="0"/>
        </a:p>
      </dgm:t>
    </dgm:pt>
    <dgm:pt modelId="{505BF968-2F94-4CD0-80F1-80E68DF6477E}" type="parTrans" cxnId="{6805244D-1D0A-4BF4-8FD0-EC4F6CF227F9}">
      <dgm:prSet/>
      <dgm:spPr/>
      <dgm:t>
        <a:bodyPr/>
        <a:lstStyle/>
        <a:p>
          <a:endParaRPr lang="ru-RU"/>
        </a:p>
      </dgm:t>
    </dgm:pt>
    <dgm:pt modelId="{20225D3E-858C-4201-995E-47286A1AE808}" type="sibTrans" cxnId="{6805244D-1D0A-4BF4-8FD0-EC4F6CF227F9}">
      <dgm:prSet/>
      <dgm:spPr/>
      <dgm:t>
        <a:bodyPr/>
        <a:lstStyle/>
        <a:p>
          <a:endParaRPr lang="ru-RU"/>
        </a:p>
      </dgm:t>
    </dgm:pt>
    <dgm:pt modelId="{BD308D10-0115-4A71-A0F9-7D18D291873C}">
      <dgm:prSet phldrT="[Текст]"/>
      <dgm:spPr/>
      <dgm:t>
        <a:bodyPr/>
        <a:lstStyle/>
        <a:p>
          <a:r>
            <a:rPr lang="ru-RU" dirty="0" smtClean="0"/>
            <a:t>эстетическое</a:t>
          </a:r>
          <a:endParaRPr lang="ru-RU" dirty="0"/>
        </a:p>
      </dgm:t>
    </dgm:pt>
    <dgm:pt modelId="{3CEE3D64-6399-4FB7-AAD9-6134FFA54285}" type="parTrans" cxnId="{123A7BF0-4B9A-4AE9-8163-3499E7C2C35D}">
      <dgm:prSet/>
      <dgm:spPr/>
      <dgm:t>
        <a:bodyPr/>
        <a:lstStyle/>
        <a:p>
          <a:endParaRPr lang="ru-RU"/>
        </a:p>
      </dgm:t>
    </dgm:pt>
    <dgm:pt modelId="{226BCB19-C731-409E-8C84-DA47A660AF3A}" type="sibTrans" cxnId="{123A7BF0-4B9A-4AE9-8163-3499E7C2C35D}">
      <dgm:prSet/>
      <dgm:spPr/>
      <dgm:t>
        <a:bodyPr/>
        <a:lstStyle/>
        <a:p>
          <a:endParaRPr lang="ru-RU"/>
        </a:p>
      </dgm:t>
    </dgm:pt>
    <dgm:pt modelId="{8ABC3B10-E2B9-4D63-81CC-DF7C0BD9CB39}" type="pres">
      <dgm:prSet presAssocID="{6C3201A6-821F-4230-B71C-D57F719E77BF}" presName="Name0" presStyleCnt="0">
        <dgm:presLayoutVars>
          <dgm:dir/>
          <dgm:resizeHandles val="exact"/>
        </dgm:presLayoutVars>
      </dgm:prSet>
      <dgm:spPr/>
      <dgm:t>
        <a:bodyPr/>
        <a:lstStyle/>
        <a:p>
          <a:endParaRPr lang="ru-RU"/>
        </a:p>
      </dgm:t>
    </dgm:pt>
    <dgm:pt modelId="{1A363C57-3630-4D84-9342-F39CD94DDD44}" type="pres">
      <dgm:prSet presAssocID="{6C3201A6-821F-4230-B71C-D57F719E77BF}" presName="cycle" presStyleCnt="0"/>
      <dgm:spPr/>
    </dgm:pt>
    <dgm:pt modelId="{1328BBD0-FCDE-42D7-AF78-855AF603BB10}" type="pres">
      <dgm:prSet presAssocID="{499A082E-5D17-4A2E-AA69-CBCC4D8E89D1}" presName="nodeFirstNode" presStyleLbl="node1" presStyleIdx="0" presStyleCnt="5">
        <dgm:presLayoutVars>
          <dgm:bulletEnabled val="1"/>
        </dgm:presLayoutVars>
      </dgm:prSet>
      <dgm:spPr/>
      <dgm:t>
        <a:bodyPr/>
        <a:lstStyle/>
        <a:p>
          <a:endParaRPr lang="ru-RU"/>
        </a:p>
      </dgm:t>
    </dgm:pt>
    <dgm:pt modelId="{C8CCFF32-50A7-4D72-9F7B-838E32AC9BD2}" type="pres">
      <dgm:prSet presAssocID="{30A4AF98-2377-41C0-BE72-67CA6E90C9FC}" presName="sibTransFirstNode" presStyleLbl="bgShp" presStyleIdx="0" presStyleCnt="1"/>
      <dgm:spPr/>
      <dgm:t>
        <a:bodyPr/>
        <a:lstStyle/>
        <a:p>
          <a:endParaRPr lang="ru-RU"/>
        </a:p>
      </dgm:t>
    </dgm:pt>
    <dgm:pt modelId="{981C4101-EDC8-4CED-A427-2B10FFA057C7}" type="pres">
      <dgm:prSet presAssocID="{45F9188A-6A31-4BCC-AB11-1FCB901781EA}" presName="nodeFollowingNodes" presStyleLbl="node1" presStyleIdx="1" presStyleCnt="5">
        <dgm:presLayoutVars>
          <dgm:bulletEnabled val="1"/>
        </dgm:presLayoutVars>
      </dgm:prSet>
      <dgm:spPr/>
      <dgm:t>
        <a:bodyPr/>
        <a:lstStyle/>
        <a:p>
          <a:endParaRPr lang="ru-RU"/>
        </a:p>
      </dgm:t>
    </dgm:pt>
    <dgm:pt modelId="{AC15BD1E-6513-4A43-AB10-F0DF008A0833}" type="pres">
      <dgm:prSet presAssocID="{34076B74-D8F6-4A52-A672-D49A955EE5F2}" presName="nodeFollowingNodes" presStyleLbl="node1" presStyleIdx="2" presStyleCnt="5">
        <dgm:presLayoutVars>
          <dgm:bulletEnabled val="1"/>
        </dgm:presLayoutVars>
      </dgm:prSet>
      <dgm:spPr/>
      <dgm:t>
        <a:bodyPr/>
        <a:lstStyle/>
        <a:p>
          <a:endParaRPr lang="ru-RU"/>
        </a:p>
      </dgm:t>
    </dgm:pt>
    <dgm:pt modelId="{D9DCEE80-FD7A-41D7-85AB-BC94C1F5ED51}" type="pres">
      <dgm:prSet presAssocID="{BAFDA2EA-4250-4F08-B74D-B78529112E04}" presName="nodeFollowingNodes" presStyleLbl="node1" presStyleIdx="3" presStyleCnt="5">
        <dgm:presLayoutVars>
          <dgm:bulletEnabled val="1"/>
        </dgm:presLayoutVars>
      </dgm:prSet>
      <dgm:spPr/>
      <dgm:t>
        <a:bodyPr/>
        <a:lstStyle/>
        <a:p>
          <a:endParaRPr lang="ru-RU"/>
        </a:p>
      </dgm:t>
    </dgm:pt>
    <dgm:pt modelId="{1F817E1A-CBA9-4428-A2AC-ACAB29C18512}" type="pres">
      <dgm:prSet presAssocID="{BD308D10-0115-4A71-A0F9-7D18D291873C}" presName="nodeFollowingNodes" presStyleLbl="node1" presStyleIdx="4" presStyleCnt="5">
        <dgm:presLayoutVars>
          <dgm:bulletEnabled val="1"/>
        </dgm:presLayoutVars>
      </dgm:prSet>
      <dgm:spPr/>
      <dgm:t>
        <a:bodyPr/>
        <a:lstStyle/>
        <a:p>
          <a:endParaRPr lang="ru-RU"/>
        </a:p>
      </dgm:t>
    </dgm:pt>
  </dgm:ptLst>
  <dgm:cxnLst>
    <dgm:cxn modelId="{D3DCAC7B-0BA5-4517-9251-4E35F6648061}" srcId="{6C3201A6-821F-4230-B71C-D57F719E77BF}" destId="{499A082E-5D17-4A2E-AA69-CBCC4D8E89D1}" srcOrd="0" destOrd="0" parTransId="{C61E6BF5-97CB-4CF3-9750-83A5BE694C5E}" sibTransId="{30A4AF98-2377-41C0-BE72-67CA6E90C9FC}"/>
    <dgm:cxn modelId="{38BDB363-AEEA-4FA4-BDC4-00889E7963D3}" type="presOf" srcId="{499A082E-5D17-4A2E-AA69-CBCC4D8E89D1}" destId="{1328BBD0-FCDE-42D7-AF78-855AF603BB10}" srcOrd="0" destOrd="0" presId="urn:microsoft.com/office/officeart/2005/8/layout/cycle3"/>
    <dgm:cxn modelId="{6805244D-1D0A-4BF4-8FD0-EC4F6CF227F9}" srcId="{6C3201A6-821F-4230-B71C-D57F719E77BF}" destId="{BAFDA2EA-4250-4F08-B74D-B78529112E04}" srcOrd="3" destOrd="0" parTransId="{505BF968-2F94-4CD0-80F1-80E68DF6477E}" sibTransId="{20225D3E-858C-4201-995E-47286A1AE808}"/>
    <dgm:cxn modelId="{CD2590FF-48B5-43C8-BB6D-B5DE42B958E5}" type="presOf" srcId="{45F9188A-6A31-4BCC-AB11-1FCB901781EA}" destId="{981C4101-EDC8-4CED-A427-2B10FFA057C7}" srcOrd="0" destOrd="0" presId="urn:microsoft.com/office/officeart/2005/8/layout/cycle3"/>
    <dgm:cxn modelId="{72F43164-5F71-44D4-AF14-1C28E9E584FC}" type="presOf" srcId="{34076B74-D8F6-4A52-A672-D49A955EE5F2}" destId="{AC15BD1E-6513-4A43-AB10-F0DF008A0833}" srcOrd="0" destOrd="0" presId="urn:microsoft.com/office/officeart/2005/8/layout/cycle3"/>
    <dgm:cxn modelId="{BE35631B-552F-49A4-99F4-262ED0B59A64}" type="presOf" srcId="{6C3201A6-821F-4230-B71C-D57F719E77BF}" destId="{8ABC3B10-E2B9-4D63-81CC-DF7C0BD9CB39}" srcOrd="0" destOrd="0" presId="urn:microsoft.com/office/officeart/2005/8/layout/cycle3"/>
    <dgm:cxn modelId="{F3CC7D1C-7D08-4B73-97F2-D688865D9F9B}" type="presOf" srcId="{30A4AF98-2377-41C0-BE72-67CA6E90C9FC}" destId="{C8CCFF32-50A7-4D72-9F7B-838E32AC9BD2}" srcOrd="0" destOrd="0" presId="urn:microsoft.com/office/officeart/2005/8/layout/cycle3"/>
    <dgm:cxn modelId="{34B0F564-46D0-4BC5-B09A-89329D9B57F5}" srcId="{6C3201A6-821F-4230-B71C-D57F719E77BF}" destId="{45F9188A-6A31-4BCC-AB11-1FCB901781EA}" srcOrd="1" destOrd="0" parTransId="{BA9E3233-B11A-4CF2-9025-94150E6B5230}" sibTransId="{6348DFDA-D734-4682-B968-53DB49FC082F}"/>
    <dgm:cxn modelId="{C28ED640-39E2-4D14-B12C-95CA0C00A915}" srcId="{6C3201A6-821F-4230-B71C-D57F719E77BF}" destId="{34076B74-D8F6-4A52-A672-D49A955EE5F2}" srcOrd="2" destOrd="0" parTransId="{5E8A1E3B-6972-4562-A794-552F3990644A}" sibTransId="{EEA47775-811E-4A1A-AA34-1095C3C6ED7A}"/>
    <dgm:cxn modelId="{72CC9147-9273-4AD3-B3BE-5A3EBC0F763B}" type="presOf" srcId="{BD308D10-0115-4A71-A0F9-7D18D291873C}" destId="{1F817E1A-CBA9-4428-A2AC-ACAB29C18512}" srcOrd="0" destOrd="0" presId="urn:microsoft.com/office/officeart/2005/8/layout/cycle3"/>
    <dgm:cxn modelId="{CA6CB5A2-32F1-477C-9713-4285F4CABD80}" type="presOf" srcId="{BAFDA2EA-4250-4F08-B74D-B78529112E04}" destId="{D9DCEE80-FD7A-41D7-85AB-BC94C1F5ED51}" srcOrd="0" destOrd="0" presId="urn:microsoft.com/office/officeart/2005/8/layout/cycle3"/>
    <dgm:cxn modelId="{123A7BF0-4B9A-4AE9-8163-3499E7C2C35D}" srcId="{6C3201A6-821F-4230-B71C-D57F719E77BF}" destId="{BD308D10-0115-4A71-A0F9-7D18D291873C}" srcOrd="4" destOrd="0" parTransId="{3CEE3D64-6399-4FB7-AAD9-6134FFA54285}" sibTransId="{226BCB19-C731-409E-8C84-DA47A660AF3A}"/>
    <dgm:cxn modelId="{665793E2-3EAE-4433-87FE-80B8391CB327}" type="presParOf" srcId="{8ABC3B10-E2B9-4D63-81CC-DF7C0BD9CB39}" destId="{1A363C57-3630-4D84-9342-F39CD94DDD44}" srcOrd="0" destOrd="0" presId="urn:microsoft.com/office/officeart/2005/8/layout/cycle3"/>
    <dgm:cxn modelId="{EF57E1D3-46C2-46A8-971F-59F9FFE581B1}" type="presParOf" srcId="{1A363C57-3630-4D84-9342-F39CD94DDD44}" destId="{1328BBD0-FCDE-42D7-AF78-855AF603BB10}" srcOrd="0" destOrd="0" presId="urn:microsoft.com/office/officeart/2005/8/layout/cycle3"/>
    <dgm:cxn modelId="{AA1B5E81-05E7-471A-B8D8-8F5942850829}" type="presParOf" srcId="{1A363C57-3630-4D84-9342-F39CD94DDD44}" destId="{C8CCFF32-50A7-4D72-9F7B-838E32AC9BD2}" srcOrd="1" destOrd="0" presId="urn:microsoft.com/office/officeart/2005/8/layout/cycle3"/>
    <dgm:cxn modelId="{06C2476A-A582-4D92-BEA8-9FD00AA57127}" type="presParOf" srcId="{1A363C57-3630-4D84-9342-F39CD94DDD44}" destId="{981C4101-EDC8-4CED-A427-2B10FFA057C7}" srcOrd="2" destOrd="0" presId="urn:microsoft.com/office/officeart/2005/8/layout/cycle3"/>
    <dgm:cxn modelId="{1BD3A87B-6101-42FE-9AA2-38309D3AF8DD}" type="presParOf" srcId="{1A363C57-3630-4D84-9342-F39CD94DDD44}" destId="{AC15BD1E-6513-4A43-AB10-F0DF008A0833}" srcOrd="3" destOrd="0" presId="urn:microsoft.com/office/officeart/2005/8/layout/cycle3"/>
    <dgm:cxn modelId="{EF5CE7F5-6AE1-4668-B49B-2CB027971090}" type="presParOf" srcId="{1A363C57-3630-4D84-9342-F39CD94DDD44}" destId="{D9DCEE80-FD7A-41D7-85AB-BC94C1F5ED51}" srcOrd="4" destOrd="0" presId="urn:microsoft.com/office/officeart/2005/8/layout/cycle3"/>
    <dgm:cxn modelId="{D48C3140-690B-436B-AEFE-C14D7CD83AB8}" type="presParOf" srcId="{1A363C57-3630-4D84-9342-F39CD94DDD44}" destId="{1F817E1A-CBA9-4428-A2AC-ACAB29C1851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CFF32-50A7-4D72-9F7B-838E32AC9BD2}">
      <dsp:nvSpPr>
        <dsp:cNvPr id="0" name=""/>
        <dsp:cNvSpPr/>
      </dsp:nvSpPr>
      <dsp:spPr>
        <a:xfrm>
          <a:off x="1082150" y="-21384"/>
          <a:ext cx="3812657" cy="3812657"/>
        </a:xfrm>
        <a:prstGeom prst="circularArrow">
          <a:avLst>
            <a:gd name="adj1" fmla="val 5544"/>
            <a:gd name="adj2" fmla="val 330680"/>
            <a:gd name="adj3" fmla="val 13820272"/>
            <a:gd name="adj4" fmla="val 1735903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8BBD0-FCDE-42D7-AF78-855AF603BB10}">
      <dsp:nvSpPr>
        <dsp:cNvPr id="0" name=""/>
        <dsp:cNvSpPr/>
      </dsp:nvSpPr>
      <dsp:spPr>
        <a:xfrm>
          <a:off x="2112948" y="599"/>
          <a:ext cx="1751061" cy="8755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нравственное</a:t>
          </a:r>
          <a:endParaRPr lang="ru-RU" sz="1700" kern="1200" dirty="0"/>
        </a:p>
      </dsp:txBody>
      <dsp:txXfrm>
        <a:off x="2155688" y="43339"/>
        <a:ext cx="1665581" cy="790050"/>
      </dsp:txXfrm>
    </dsp:sp>
    <dsp:sp modelId="{981C4101-EDC8-4CED-A427-2B10FFA057C7}">
      <dsp:nvSpPr>
        <dsp:cNvPr id="0" name=""/>
        <dsp:cNvSpPr/>
      </dsp:nvSpPr>
      <dsp:spPr>
        <a:xfrm>
          <a:off x="3659239" y="1124045"/>
          <a:ext cx="1751061" cy="8755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трудовое</a:t>
          </a:r>
          <a:endParaRPr lang="ru-RU" sz="1700" kern="1200" dirty="0"/>
        </a:p>
      </dsp:txBody>
      <dsp:txXfrm>
        <a:off x="3701979" y="1166785"/>
        <a:ext cx="1665581" cy="790050"/>
      </dsp:txXfrm>
    </dsp:sp>
    <dsp:sp modelId="{AC15BD1E-6513-4A43-AB10-F0DF008A0833}">
      <dsp:nvSpPr>
        <dsp:cNvPr id="0" name=""/>
        <dsp:cNvSpPr/>
      </dsp:nvSpPr>
      <dsp:spPr>
        <a:xfrm>
          <a:off x="3068608" y="2941819"/>
          <a:ext cx="1751061" cy="8755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физическое</a:t>
          </a:r>
          <a:endParaRPr lang="ru-RU" sz="1700" kern="1200" dirty="0"/>
        </a:p>
      </dsp:txBody>
      <dsp:txXfrm>
        <a:off x="3111348" y="2984559"/>
        <a:ext cx="1665581" cy="790050"/>
      </dsp:txXfrm>
    </dsp:sp>
    <dsp:sp modelId="{D9DCEE80-FD7A-41D7-85AB-BC94C1F5ED51}">
      <dsp:nvSpPr>
        <dsp:cNvPr id="0" name=""/>
        <dsp:cNvSpPr/>
      </dsp:nvSpPr>
      <dsp:spPr>
        <a:xfrm>
          <a:off x="1157287" y="2941819"/>
          <a:ext cx="1751061" cy="8755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умственное</a:t>
          </a:r>
          <a:endParaRPr lang="ru-RU" sz="1700" kern="1200" dirty="0"/>
        </a:p>
      </dsp:txBody>
      <dsp:txXfrm>
        <a:off x="1200027" y="2984559"/>
        <a:ext cx="1665581" cy="790050"/>
      </dsp:txXfrm>
    </dsp:sp>
    <dsp:sp modelId="{1F817E1A-CBA9-4428-A2AC-ACAB29C18512}">
      <dsp:nvSpPr>
        <dsp:cNvPr id="0" name=""/>
        <dsp:cNvSpPr/>
      </dsp:nvSpPr>
      <dsp:spPr>
        <a:xfrm>
          <a:off x="566656" y="1124045"/>
          <a:ext cx="1751061" cy="8755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эстетическое</a:t>
          </a:r>
          <a:endParaRPr lang="ru-RU" sz="1700" kern="1200" dirty="0"/>
        </a:p>
      </dsp:txBody>
      <dsp:txXfrm>
        <a:off x="609396" y="1166785"/>
        <a:ext cx="1665581" cy="7900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6160A2A-2A85-404A-9DD8-A8573F7EFB25}" type="datetimeFigureOut">
              <a:rPr lang="ru-RU" smtClean="0"/>
              <a:pPr/>
              <a:t>03.09.2025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67196C3-45DE-4BF5-A3D4-080402A93E5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7196C3-45DE-4BF5-A3D4-080402A93E5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7196C3-45DE-4BF5-A3D4-080402A93E5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7196C3-45DE-4BF5-A3D4-080402A93E54}" type="slidenum">
              <a:rPr lang="ru-RU" smtClean="0"/>
              <a:pPr/>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7196C3-45DE-4BF5-A3D4-080402A93E54}"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7196C3-45DE-4BF5-A3D4-080402A93E54}" type="slidenum">
              <a:rPr lang="ru-RU" smtClean="0"/>
              <a:pPr/>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7196C3-45DE-4BF5-A3D4-080402A93E5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7196C3-45DE-4BF5-A3D4-080402A93E54}" type="slidenum">
              <a:rPr lang="ru-RU" smtClean="0"/>
              <a:pPr/>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60A2A-2A85-404A-9DD8-A8573F7EFB25}" type="datetimeFigureOut">
              <a:rPr lang="ru-RU" smtClean="0"/>
              <a:pPr/>
              <a:t>03.09.2025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7196C3-45DE-4BF5-A3D4-080402A93E5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76160A2A-2A85-404A-9DD8-A8573F7EFB25}"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7196C3-45DE-4BF5-A3D4-080402A93E5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6160A2A-2A85-404A-9DD8-A8573F7EFB25}" type="datetimeFigureOut">
              <a:rPr lang="ru-RU" smtClean="0"/>
              <a:pPr/>
              <a:t>03.09.2025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67196C3-45DE-4BF5-A3D4-080402A93E54}"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160A2A-2A85-404A-9DD8-A8573F7EFB25}" type="datetimeFigureOut">
              <a:rPr lang="ru-RU" smtClean="0"/>
              <a:pPr/>
              <a:t>03.09.2025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67196C3-45DE-4BF5-A3D4-080402A93E5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ulaws.ru/acts/Prikaz-Minprosvescheniya-Rossii-ot-06.11.2024-N-77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117115823"/>
              </p:ext>
            </p:extLst>
          </p:nvPr>
        </p:nvGraphicFramePr>
        <p:xfrm>
          <a:off x="108194" y="1916832"/>
          <a:ext cx="8856294" cy="3473592"/>
        </p:xfrm>
        <a:graphic>
          <a:graphicData uri="http://schemas.openxmlformats.org/drawingml/2006/table">
            <a:tbl>
              <a:tblPr/>
              <a:tblGrid>
                <a:gridCol w="8856294">
                  <a:extLst>
                    <a:ext uri="{9D8B030D-6E8A-4147-A177-3AD203B41FA5}">
                      <a16:colId xmlns:a16="http://schemas.microsoft.com/office/drawing/2014/main" val="1703675047"/>
                    </a:ext>
                  </a:extLst>
                </a:gridCol>
              </a:tblGrid>
              <a:tr h="3473592">
                <a:tc>
                  <a:txBody>
                    <a:bodyPr/>
                    <a:lstStyle/>
                    <a:p>
                      <a:pPr algn="ctr">
                        <a:lnSpc>
                          <a:spcPct val="107000"/>
                        </a:lnSpc>
                        <a:spcAft>
                          <a:spcPts val="800"/>
                        </a:spcAft>
                      </a:pPr>
                      <a:r>
                        <a:rPr lang="ru-RU" sz="4000" b="1" i="0" dirty="0" smtClean="0">
                          <a:solidFill>
                            <a:srgbClr val="0070C0"/>
                          </a:solidFill>
                          <a:effectLst/>
                          <a:latin typeface="Bahnschrift Condensed" panose="020B0502040204020203" pitchFamily="34" charset="0"/>
                          <a:ea typeface="Calibri" panose="020F0502020204030204" pitchFamily="34" charset="0"/>
                          <a:cs typeface="Times New Roman" panose="02020603050405020304" pitchFamily="18" charset="0"/>
                        </a:rPr>
                        <a:t>АВГУСТОВСКИЙ</a:t>
                      </a:r>
                      <a:r>
                        <a:rPr lang="ru-RU" sz="4000" b="1" i="0" baseline="0" dirty="0" smtClean="0">
                          <a:solidFill>
                            <a:srgbClr val="0070C0"/>
                          </a:solidFill>
                          <a:effectLst/>
                          <a:latin typeface="Bahnschrift Condensed" panose="020B0502040204020203" pitchFamily="34" charset="0"/>
                          <a:ea typeface="Calibri" panose="020F0502020204030204" pitchFamily="34" charset="0"/>
                          <a:cs typeface="Times New Roman" panose="02020603050405020304" pitchFamily="18" charset="0"/>
                        </a:rPr>
                        <a:t> ПЕДАГОГИЧЕСКИЙ ФОРУМ</a:t>
                      </a:r>
                    </a:p>
                    <a:p>
                      <a:pPr algn="ctr">
                        <a:lnSpc>
                          <a:spcPct val="107000"/>
                        </a:lnSpc>
                        <a:spcAft>
                          <a:spcPts val="800"/>
                        </a:spcAft>
                      </a:pPr>
                      <a:r>
                        <a:rPr lang="ru-RU" sz="4000" b="1" i="1" baseline="0" dirty="0" smtClean="0">
                          <a:solidFill>
                            <a:schemeClr val="accent3"/>
                          </a:solidFill>
                          <a:effectLst/>
                          <a:latin typeface="Bahnschrift Condensed" panose="020B0502040204020203" pitchFamily="34" charset="0"/>
                          <a:ea typeface="Calibri" panose="020F0502020204030204" pitchFamily="34" charset="0"/>
                          <a:cs typeface="Times New Roman" panose="02020603050405020304" pitchFamily="18" charset="0"/>
                        </a:rPr>
                        <a:t>«День содержания образования»</a:t>
                      </a:r>
                    </a:p>
                    <a:p>
                      <a:pPr algn="ctr">
                        <a:lnSpc>
                          <a:spcPct val="107000"/>
                        </a:lnSpc>
                        <a:spcAft>
                          <a:spcPts val="800"/>
                        </a:spcAft>
                      </a:pPr>
                      <a:r>
                        <a:rPr lang="ru-RU" sz="2800" b="1" i="1" baseline="0" dirty="0" smtClean="0">
                          <a:solidFill>
                            <a:srgbClr val="0070C0"/>
                          </a:solidFill>
                          <a:effectLst/>
                          <a:latin typeface="Bahnschrift Condensed" panose="020B0502040204020203" pitchFamily="34" charset="0"/>
                          <a:ea typeface="Calibri" panose="020F0502020204030204" pitchFamily="34" charset="0"/>
                          <a:cs typeface="Times New Roman" panose="02020603050405020304" pitchFamily="18" charset="0"/>
                        </a:rPr>
                        <a:t>«Изменения в ФОП ДО: ЗАДАЧИ НА 2025-2026»</a:t>
                      </a:r>
                      <a:endParaRPr lang="ru-RU" sz="2800" b="1" i="1" dirty="0">
                        <a:solidFill>
                          <a:srgbClr val="0070C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a16="http://schemas.microsoft.com/office/drawing/2014/main" val="48486541"/>
                  </a:ext>
                </a:extLst>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605" y="213290"/>
            <a:ext cx="2090211" cy="1567658"/>
          </a:xfrm>
          <a:prstGeom prst="rect">
            <a:avLst/>
          </a:prstGeom>
          <a:ln>
            <a:noFill/>
          </a:ln>
          <a:effectLst>
            <a:softEdge rad="112500"/>
          </a:effectLst>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21905" t="24129" r="21437" b="23819"/>
          <a:stretch/>
        </p:blipFill>
        <p:spPr>
          <a:xfrm>
            <a:off x="108194" y="213290"/>
            <a:ext cx="978695" cy="1428363"/>
          </a:xfrm>
          <a:prstGeom prst="rect">
            <a:avLst/>
          </a:prstGeom>
          <a:ln>
            <a:noFill/>
          </a:ln>
          <a:effectLst>
            <a:softEdge rad="112500"/>
          </a:effectLst>
        </p:spPr>
      </p:pic>
    </p:spTree>
    <p:extLst>
      <p:ext uri="{BB962C8B-B14F-4D97-AF65-F5344CB8AC3E}">
        <p14:creationId xmlns:p14="http://schemas.microsoft.com/office/powerpoint/2010/main" val="342702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srcRect t="9766" r="28932" b="17022"/>
          <a:stretch/>
        </p:blipFill>
        <p:spPr bwMode="auto">
          <a:xfrm>
            <a:off x="285719" y="214290"/>
            <a:ext cx="8638417" cy="5230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l="22547" t="8008" r="23646" b="13867"/>
          <a:stretch>
            <a:fillRect/>
          </a:stretch>
        </p:blipFill>
        <p:spPr bwMode="auto">
          <a:xfrm>
            <a:off x="642910" y="357166"/>
            <a:ext cx="7786742" cy="6356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5490" t="10742" r="15717" b="6250"/>
          <a:stretch>
            <a:fillRect/>
          </a:stretch>
        </p:blipFill>
        <p:spPr bwMode="auto">
          <a:xfrm>
            <a:off x="357158" y="928670"/>
            <a:ext cx="844271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7023" t="10937" r="18121" b="27539"/>
          <a:stretch>
            <a:fillRect/>
          </a:stretch>
        </p:blipFill>
        <p:spPr bwMode="auto">
          <a:xfrm>
            <a:off x="214282" y="571480"/>
            <a:ext cx="8777944" cy="468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16471" t="19531" r="18192" b="21875"/>
          <a:stretch>
            <a:fillRect/>
          </a:stretch>
        </p:blipFill>
        <p:spPr bwMode="auto">
          <a:xfrm>
            <a:off x="0" y="214290"/>
            <a:ext cx="8926178" cy="4500594"/>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l="17020" t="50781" r="17642" b="34570"/>
          <a:stretch>
            <a:fillRect/>
          </a:stretch>
        </p:blipFill>
        <p:spPr bwMode="auto">
          <a:xfrm>
            <a:off x="-1" y="4714884"/>
            <a:ext cx="9067863"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38433" t="30273" r="37957" b="27734"/>
          <a:stretch>
            <a:fillRect/>
          </a:stretch>
        </p:blipFill>
        <p:spPr bwMode="auto">
          <a:xfrm>
            <a:off x="1643042" y="500042"/>
            <a:ext cx="5857916"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500034" y="500042"/>
            <a:ext cx="8286808" cy="1643074"/>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atin typeface="Times New Roman" pitchFamily="18" charset="0"/>
                <a:cs typeface="Times New Roman" pitchFamily="18" charset="0"/>
              </a:rPr>
              <a:t>Указ Президента РФ от 9 ноября 2022 г. № 809 </a:t>
            </a:r>
          </a:p>
          <a:p>
            <a:pPr algn="ctr"/>
            <a:r>
              <a:rPr lang="ru-RU" sz="2400" b="1" dirty="0" smtClean="0">
                <a:latin typeface="Times New Roman" pitchFamily="18" charset="0"/>
                <a:cs typeface="Times New Roman" pitchFamily="18" charset="0"/>
              </a:rPr>
              <a:t>“Об утверждении Основ государственной политики по сохранению и укреплению традиционных российских духовно-нравственных ценностей”</a:t>
            </a:r>
            <a:endParaRPr lang="ru-RU" sz="2400" b="1" dirty="0">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285720" y="2500306"/>
            <a:ext cx="8572560" cy="4071966"/>
          </a:xfrm>
          <a:prstGeom prst="round2DiagRect">
            <a:avLst>
              <a:gd name="adj1" fmla="val 16667"/>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 Традиционные ценности - это нравственные ориентиры, формирующие мировоззрение граждан России, передаваемые от поколения к поколению, лежащие в основе общероссийской гражданской идентичности и единого культурного пространства страны, укрепляющие гражданское единство, нашедшие свое уникальное, самобытное проявление в духовном, историческом и культурном развитии многонационального народа России.</a:t>
            </a:r>
          </a:p>
          <a:p>
            <a:pPr algn="ctr"/>
            <a:r>
              <a:rPr lang="ru-RU" b="1" dirty="0" smtClean="0">
                <a:solidFill>
                  <a:srgbClr val="002060"/>
                </a:solidFill>
              </a:rPr>
              <a:t>К традиционным ценностям относятся</a:t>
            </a:r>
            <a:r>
              <a:rPr lang="ru-RU" dirty="0" smtClean="0">
                <a:solidFill>
                  <a:srgbClr val="002060"/>
                </a:solidFill>
              </a:rPr>
              <a:t> </a:t>
            </a:r>
            <a:r>
              <a:rPr lang="ru-RU" dirty="0" smtClean="0"/>
              <a:t>жизнь, достоинство, права и свободы человека, патриотизм, гражданственность,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Picture 2"/>
          <p:cNvPicPr>
            <a:picLocks noChangeAspect="1" noChangeArrowheads="1"/>
          </p:cNvPicPr>
          <p:nvPr/>
        </p:nvPicPr>
        <p:blipFill>
          <a:blip r:embed="rId2"/>
          <a:srcRect l="19766" t="41992" r="19839" b="23828"/>
          <a:stretch>
            <a:fillRect/>
          </a:stretch>
        </p:blipFill>
        <p:spPr bwMode="auto">
          <a:xfrm>
            <a:off x="306131" y="274638"/>
            <a:ext cx="8531738" cy="2714644"/>
          </a:xfrm>
          <a:prstGeom prst="rect">
            <a:avLst/>
          </a:prstGeom>
          <a:noFill/>
          <a:ln w="9525">
            <a:noFill/>
            <a:miter lim="800000"/>
            <a:headEnd/>
            <a:tailEnd/>
          </a:ln>
          <a:effectLst/>
        </p:spPr>
      </p:pic>
      <p:pic>
        <p:nvPicPr>
          <p:cNvPr id="33794" name="Picture 2"/>
          <p:cNvPicPr>
            <a:picLocks noChangeAspect="1" noChangeArrowheads="1"/>
          </p:cNvPicPr>
          <p:nvPr/>
        </p:nvPicPr>
        <p:blipFill rotWithShape="1">
          <a:blip r:embed="rId3"/>
          <a:srcRect l="18668" t="38300" r="19106" b="25781"/>
          <a:stretch/>
        </p:blipFill>
        <p:spPr bwMode="auto">
          <a:xfrm>
            <a:off x="306131" y="3573016"/>
            <a:ext cx="8226309" cy="2669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18667" t="20673" r="56362" b="21064"/>
          <a:stretch>
            <a:fillRect/>
          </a:stretch>
        </p:blipFill>
        <p:spPr bwMode="auto">
          <a:xfrm>
            <a:off x="0" y="357166"/>
            <a:ext cx="2500330" cy="4857784"/>
          </a:xfrm>
          <a:prstGeom prst="rect">
            <a:avLst/>
          </a:prstGeom>
          <a:noFill/>
          <a:ln w="9525">
            <a:noFill/>
            <a:miter lim="800000"/>
            <a:headEnd/>
            <a:tailEnd/>
          </a:ln>
          <a:effectLst/>
        </p:spPr>
      </p:pic>
      <p:sp>
        <p:nvSpPr>
          <p:cNvPr id="5" name="Прямоугольник с двумя скругленными противолежащими углами 4"/>
          <p:cNvSpPr/>
          <p:nvPr/>
        </p:nvSpPr>
        <p:spPr>
          <a:xfrm>
            <a:off x="2500298" y="285728"/>
            <a:ext cx="6286544" cy="92869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Программа развития ДОО (на 2-3 года)</a:t>
            </a:r>
            <a:endParaRPr lang="ru-RU" dirty="0"/>
          </a:p>
        </p:txBody>
      </p:sp>
      <p:sp>
        <p:nvSpPr>
          <p:cNvPr id="6" name="Прямоугольник с двумя скругленными противолежащими углами 5"/>
          <p:cNvSpPr/>
          <p:nvPr/>
        </p:nvSpPr>
        <p:spPr>
          <a:xfrm>
            <a:off x="2500298" y="1571612"/>
            <a:ext cx="6286544" cy="1000132"/>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Образовательная программа дошкольного образования</a:t>
            </a:r>
            <a:endParaRPr lang="ru-RU" dirty="0"/>
          </a:p>
        </p:txBody>
      </p:sp>
      <p:sp>
        <p:nvSpPr>
          <p:cNvPr id="7" name="Прямоугольник с двумя скругленными противолежащими углами 6"/>
          <p:cNvSpPr/>
          <p:nvPr/>
        </p:nvSpPr>
        <p:spPr>
          <a:xfrm>
            <a:off x="2500298" y="2857496"/>
            <a:ext cx="6286544" cy="85725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Годовой план работы ДОО (на учебный год)</a:t>
            </a:r>
            <a:endParaRPr lang="ru-RU" dirty="0"/>
          </a:p>
        </p:txBody>
      </p:sp>
      <p:sp>
        <p:nvSpPr>
          <p:cNvPr id="8" name="Прямоугольник с двумя скругленными противолежащими углами 7"/>
          <p:cNvSpPr/>
          <p:nvPr/>
        </p:nvSpPr>
        <p:spPr>
          <a:xfrm>
            <a:off x="2500298" y="4000504"/>
            <a:ext cx="6286544" cy="86865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Календарно-тематический план образовательной работы с детьми</a:t>
            </a:r>
            <a:endParaRPr lang="ru-RU" dirty="0"/>
          </a:p>
        </p:txBody>
      </p:sp>
      <p:sp>
        <p:nvSpPr>
          <p:cNvPr id="9" name="Скругленный прямоугольник 8"/>
          <p:cNvSpPr/>
          <p:nvPr/>
        </p:nvSpPr>
        <p:spPr>
          <a:xfrm>
            <a:off x="571472" y="5286388"/>
            <a:ext cx="8072494" cy="12144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В каждом из перечисленных документов должны быть определены цели, задачи и мероприятия по их достижению.</a:t>
            </a:r>
          </a:p>
          <a:p>
            <a:pPr algn="ctr"/>
            <a:r>
              <a:rPr lang="ru-RU" b="1" dirty="0" smtClean="0">
                <a:solidFill>
                  <a:srgbClr val="002060"/>
                </a:solidFill>
                <a:latin typeface="Times New Roman" pitchFamily="18" charset="0"/>
                <a:cs typeface="Times New Roman" pitchFamily="18" charset="0"/>
              </a:rPr>
              <a:t>Все они должны быть взаимосвязаны, дополняя и уточняя друг друга.</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6039" t="4883" r="622" b="14062"/>
          <a:stretch>
            <a:fillRect/>
          </a:stretch>
        </p:blipFill>
        <p:spPr bwMode="auto">
          <a:xfrm>
            <a:off x="285720" y="285728"/>
            <a:ext cx="8632808" cy="4214842"/>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l="63726" t="16797" r="17606" b="51953"/>
          <a:stretch>
            <a:fillRect/>
          </a:stretch>
        </p:blipFill>
        <p:spPr bwMode="auto">
          <a:xfrm>
            <a:off x="5357818" y="3429000"/>
            <a:ext cx="3500462" cy="3294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406" t="27415" r="9051" b="17144"/>
          <a:stretch/>
        </p:blipFill>
        <p:spPr>
          <a:xfrm>
            <a:off x="323528" y="1484784"/>
            <a:ext cx="8296961" cy="3888432"/>
          </a:xfrm>
          <a:prstGeom prst="rect">
            <a:avLst/>
          </a:prstGeom>
        </p:spPr>
      </p:pic>
      <p:sp>
        <p:nvSpPr>
          <p:cNvPr id="2" name="TextBox 1"/>
          <p:cNvSpPr txBox="1"/>
          <p:nvPr/>
        </p:nvSpPr>
        <p:spPr>
          <a:xfrm>
            <a:off x="2555776" y="404664"/>
            <a:ext cx="4166525" cy="369332"/>
          </a:xfrm>
          <a:prstGeom prst="rect">
            <a:avLst/>
          </a:prstGeom>
          <a:noFill/>
        </p:spPr>
        <p:txBody>
          <a:bodyPr wrap="none" rtlCol="0">
            <a:spAutoFit/>
          </a:bodyPr>
          <a:lstStyle/>
          <a:p>
            <a:r>
              <a:rPr lang="ru-RU" dirty="0" smtClean="0"/>
              <a:t>СТРАТЕГИЧЕСКИЕ ЦЕЛИ И ЗАДАЧИ</a:t>
            </a:r>
            <a:endParaRPr lang="ru-RU" dirty="0"/>
          </a:p>
        </p:txBody>
      </p:sp>
    </p:spTree>
    <p:extLst>
      <p:ext uri="{BB962C8B-B14F-4D97-AF65-F5344CB8AC3E}">
        <p14:creationId xmlns:p14="http://schemas.microsoft.com/office/powerpoint/2010/main" val="134972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395536" y="908720"/>
            <a:ext cx="8352928" cy="453650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fontAlgn="base"/>
            <a:r>
              <a:rPr lang="ru-RU" b="1">
                <a:solidFill>
                  <a:srgbClr val="222222"/>
                </a:solidFill>
                <a:latin typeface="Arial" panose="020B0604020202020204" pitchFamily="34" charset="0"/>
              </a:rPr>
              <a:t>МИНИСТЕРСТВО ПРОСВЕЩЕНИЯ РОССИЙСКОЙ ФЕДЕРАЦИИ</a:t>
            </a:r>
          </a:p>
          <a:p>
            <a:pPr lvl="0" algn="ctr" fontAlgn="base"/>
            <a:r>
              <a:rPr lang="ru-RU" b="1">
                <a:solidFill>
                  <a:srgbClr val="222222"/>
                </a:solidFill>
                <a:latin typeface="Arial" panose="020B0604020202020204" pitchFamily="34" charset="0"/>
              </a:rPr>
              <a:t>ДЕПАРТАМЕНТ ГОСУДАРСТВЕННОЙ ОБЩЕОБРАЗОВАТЕЛЬНОЙ ПОЛИТИКИ</a:t>
            </a:r>
            <a:br>
              <a:rPr lang="ru-RU" b="1">
                <a:solidFill>
                  <a:srgbClr val="222222"/>
                </a:solidFill>
                <a:latin typeface="Arial" panose="020B0604020202020204" pitchFamily="34" charset="0"/>
              </a:rPr>
            </a:br>
            <a:r>
              <a:rPr lang="ru-RU" b="1">
                <a:solidFill>
                  <a:srgbClr val="222222"/>
                </a:solidFill>
                <a:latin typeface="Arial" panose="020B0604020202020204" pitchFamily="34" charset="0"/>
              </a:rPr>
              <a:t>И РАЗВИТИЯ ДОШКОЛЬНОГО ОБРАЗОВАНИЯ</a:t>
            </a:r>
          </a:p>
          <a:p>
            <a:pPr lvl="0" algn="ctr" fontAlgn="base"/>
            <a:r>
              <a:rPr lang="ru-RU" b="1">
                <a:solidFill>
                  <a:srgbClr val="222222"/>
                </a:solidFill>
                <a:latin typeface="Arial" panose="020B0604020202020204" pitchFamily="34" charset="0"/>
              </a:rPr>
              <a:t>ПИСЬМО</a:t>
            </a:r>
            <a:br>
              <a:rPr lang="ru-RU" b="1">
                <a:solidFill>
                  <a:srgbClr val="222222"/>
                </a:solidFill>
                <a:latin typeface="Arial" panose="020B0604020202020204" pitchFamily="34" charset="0"/>
              </a:rPr>
            </a:br>
            <a:r>
              <a:rPr lang="ru-RU" b="1">
                <a:solidFill>
                  <a:srgbClr val="222222"/>
                </a:solidFill>
                <a:latin typeface="Arial" panose="020B0604020202020204" pitchFamily="34" charset="0"/>
              </a:rPr>
              <a:t>от 11 июня 2025 г. N 03-1227</a:t>
            </a:r>
          </a:p>
          <a:p>
            <a:pPr lvl="0" algn="ctr" fontAlgn="base"/>
            <a:r>
              <a:rPr lang="ru-RU" b="1">
                <a:solidFill>
                  <a:srgbClr val="222222"/>
                </a:solidFill>
                <a:latin typeface="Arial" panose="020B0604020202020204" pitchFamily="34" charset="0"/>
              </a:rPr>
              <a:t>О НАПРАВЛЕНИИ РАЗЪЯСНЕНИЙ</a:t>
            </a:r>
          </a:p>
          <a:p>
            <a:pPr lvl="0" fontAlgn="base"/>
            <a:r>
              <a:rPr lang="ru-RU">
                <a:solidFill>
                  <a:srgbClr val="222222"/>
                </a:solidFill>
                <a:latin typeface="Arial" panose="020B0604020202020204" pitchFamily="34" charset="0"/>
              </a:rPr>
              <a:t>В связи со вступлением в силу 1 марта 2025 г. </a:t>
            </a:r>
            <a:r>
              <a:rPr lang="ru-RU">
                <a:solidFill>
                  <a:srgbClr val="1B6DFD"/>
                </a:solidFill>
                <a:latin typeface="Arial" panose="020B0604020202020204" pitchFamily="34" charset="0"/>
                <a:hlinkClick r:id="rId2"/>
              </a:rPr>
              <a:t>приказа Минпросвещения России от 6 ноября 2024 г. N 779</a:t>
            </a:r>
            <a:r>
              <a:rPr lang="ru-RU">
                <a:solidFill>
                  <a:srgbClr val="222222"/>
                </a:solidFill>
                <a:latin typeface="Arial" panose="020B0604020202020204" pitchFamily="34" charset="0"/>
              </a:rPr>
              <a:t> "Об утверждении перечня документов, подготовка которых осуществляется педагогическими работниками при реализации основных общеобразовательных программ, образовательных программ среднего профессионального образования" (зарегистрирован Министерством юстиции Российской Федерации 4 декабря 2024 г., регистрационный N 80454) </a:t>
            </a:r>
            <a:endParaRPr lang="ru-RU" dirty="0">
              <a:solidFill>
                <a:srgbClr val="222222"/>
              </a:solidFill>
              <a:latin typeface="Arial" panose="020B0604020202020204" pitchFamily="34" charset="0"/>
            </a:endParaRPr>
          </a:p>
        </p:txBody>
      </p:sp>
    </p:spTree>
    <p:extLst>
      <p:ext uri="{BB962C8B-B14F-4D97-AF65-F5344CB8AC3E}">
        <p14:creationId xmlns:p14="http://schemas.microsoft.com/office/powerpoint/2010/main" val="2447918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179512" y="375633"/>
            <a:ext cx="5688632" cy="3744416"/>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2"/>
          <a:srcRect l="33463" t="7300" r="33856" b="9401"/>
          <a:stretch/>
        </p:blipFill>
        <p:spPr>
          <a:xfrm>
            <a:off x="5076056" y="1052736"/>
            <a:ext cx="3616133" cy="5184575"/>
          </a:xfrm>
          <a:prstGeom prst="rect">
            <a:avLst/>
          </a:prstGeom>
        </p:spPr>
      </p:pic>
      <p:sp>
        <p:nvSpPr>
          <p:cNvPr id="5" name="TextBox 4"/>
          <p:cNvSpPr txBox="1"/>
          <p:nvPr/>
        </p:nvSpPr>
        <p:spPr>
          <a:xfrm>
            <a:off x="611560" y="678180"/>
            <a:ext cx="4608512" cy="3139321"/>
          </a:xfrm>
          <a:prstGeom prst="rect">
            <a:avLst/>
          </a:prstGeom>
          <a:noFill/>
        </p:spPr>
        <p:txBody>
          <a:bodyPr wrap="square" rtlCol="0">
            <a:spAutoFit/>
          </a:bodyPr>
          <a:lstStyle/>
          <a:p>
            <a:r>
              <a:rPr lang="ru-RU" b="1" dirty="0"/>
              <a:t>С 1 сентября 2025 года</a:t>
            </a:r>
            <a:r>
              <a:rPr lang="ru-RU" dirty="0"/>
              <a:t> согласно Федеральному закону от 21 апреля 2025 г. №86-ФЗ «О внесении изменений в статьи 3 и 47 Федерального закона „Об образовании в Российской Федерации“» </a:t>
            </a:r>
            <a:r>
              <a:rPr lang="ru-RU" b="1" dirty="0"/>
              <a:t>повышение квалификации и профессиональная переподготовка учителей будут возможны только в государственных и муниципальных учреждениях</a:t>
            </a:r>
            <a:r>
              <a:rPr lang="ru-RU" dirty="0"/>
              <a:t>. </a:t>
            </a:r>
          </a:p>
        </p:txBody>
      </p:sp>
    </p:spTree>
    <p:extLst>
      <p:ext uri="{BB962C8B-B14F-4D97-AF65-F5344CB8AC3E}">
        <p14:creationId xmlns:p14="http://schemas.microsoft.com/office/powerpoint/2010/main" val="2864729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801" t="25710" r="10626" b="23901"/>
          <a:stretch/>
        </p:blipFill>
        <p:spPr>
          <a:xfrm>
            <a:off x="73115" y="1412776"/>
            <a:ext cx="8694767" cy="3816424"/>
          </a:xfrm>
          <a:prstGeom prst="rect">
            <a:avLst/>
          </a:prstGeom>
        </p:spPr>
      </p:pic>
      <p:sp>
        <p:nvSpPr>
          <p:cNvPr id="2" name="TextBox 1"/>
          <p:cNvSpPr txBox="1"/>
          <p:nvPr/>
        </p:nvSpPr>
        <p:spPr>
          <a:xfrm>
            <a:off x="251520" y="836712"/>
            <a:ext cx="8603637" cy="338554"/>
          </a:xfrm>
          <a:prstGeom prst="rect">
            <a:avLst/>
          </a:prstGeom>
          <a:noFill/>
        </p:spPr>
        <p:txBody>
          <a:bodyPr wrap="none" rtlCol="0">
            <a:spAutoFit/>
          </a:bodyPr>
          <a:lstStyle/>
          <a:p>
            <a:r>
              <a:rPr lang="ru-RU" sz="1600" dirty="0" smtClean="0"/>
              <a:t>ИЗМЕНЕНИЯ В ЧАСТИ ДОПОЛНИТЕЛЬНОГО ПРОФЕССИОНАЛЬНОГО ОБРАЗОВАНИЯ</a:t>
            </a:r>
            <a:endParaRPr lang="ru-RU" sz="1600" dirty="0"/>
          </a:p>
        </p:txBody>
      </p:sp>
    </p:spTree>
    <p:extLst>
      <p:ext uri="{BB962C8B-B14F-4D97-AF65-F5344CB8AC3E}">
        <p14:creationId xmlns:p14="http://schemas.microsoft.com/office/powerpoint/2010/main" val="3151962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899592" y="1268760"/>
            <a:ext cx="7128792" cy="439248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Прямоугольник 3"/>
          <p:cNvSpPr/>
          <p:nvPr/>
        </p:nvSpPr>
        <p:spPr>
          <a:xfrm>
            <a:off x="2286000" y="1997839"/>
            <a:ext cx="4572000" cy="2862322"/>
          </a:xfrm>
          <a:prstGeom prst="rect">
            <a:avLst/>
          </a:prstGeom>
        </p:spPr>
        <p:txBody>
          <a:bodyPr>
            <a:spAutoFit/>
          </a:bodyPr>
          <a:lstStyle/>
          <a:p>
            <a:pPr algn="ctr" fontAlgn="base"/>
            <a:r>
              <a:rPr lang="ru-RU" dirty="0">
                <a:solidFill>
                  <a:srgbClr val="000000"/>
                </a:solidFill>
                <a:latin typeface="PT Serif"/>
              </a:rPr>
              <a:t>МИНИСТЕРСТВО ЗДРАВООХРАНЕНИЯ РОССИЙСКОЙ ФЕДЕРАЦИИ</a:t>
            </a:r>
          </a:p>
          <a:p>
            <a:pPr algn="ctr" fontAlgn="base"/>
            <a:r>
              <a:rPr lang="ru-RU" dirty="0">
                <a:solidFill>
                  <a:srgbClr val="000000"/>
                </a:solidFill>
                <a:latin typeface="PT Serif"/>
              </a:rPr>
              <a:t>ПРИКАЗ</a:t>
            </a:r>
          </a:p>
          <a:p>
            <a:pPr algn="ctr" fontAlgn="base"/>
            <a:r>
              <a:rPr lang="ru-RU" dirty="0">
                <a:solidFill>
                  <a:srgbClr val="000000"/>
                </a:solidFill>
                <a:latin typeface="PT Serif"/>
              </a:rPr>
              <a:t>от 14 апреля 2025 г. N 213н</a:t>
            </a:r>
          </a:p>
          <a:p>
            <a:pPr algn="ctr" fontAlgn="base"/>
            <a:r>
              <a:rPr lang="ru-RU" dirty="0">
                <a:solidFill>
                  <a:srgbClr val="000000"/>
                </a:solidFill>
                <a:latin typeface="PT Serif"/>
              </a:rPr>
              <a:t>ОБ УТВЕРЖДЕНИИ ПОРЯДКА ОКАЗАНИЯ НЕСОВЕРШЕННОЛЕТНИМ МЕДИЦИНСКОЙ ПОМОЩИ, В ТОМ ЧИСЛЕ В ПЕРИОД ОБУЧЕНИЯ И ВОСПИТАНИЯ В ОБРАЗОВАТЕЛЬНЫХ ОРГАНИЗАЦИЯХ</a:t>
            </a:r>
            <a:endParaRPr lang="ru-RU" b="0" i="0" dirty="0">
              <a:solidFill>
                <a:srgbClr val="000000"/>
              </a:solidFill>
              <a:effectLst/>
              <a:latin typeface="PT Serif"/>
            </a:endParaRPr>
          </a:p>
        </p:txBody>
      </p:sp>
    </p:spTree>
    <p:extLst>
      <p:ext uri="{BB962C8B-B14F-4D97-AF65-F5344CB8AC3E}">
        <p14:creationId xmlns:p14="http://schemas.microsoft.com/office/powerpoint/2010/main" val="1925011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755576" y="620687"/>
            <a:ext cx="7560840" cy="5544617"/>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 name="Прямоугольник 3"/>
          <p:cNvSpPr/>
          <p:nvPr/>
        </p:nvSpPr>
        <p:spPr>
          <a:xfrm>
            <a:off x="2286000" y="889844"/>
            <a:ext cx="4572000" cy="5078313"/>
          </a:xfrm>
          <a:prstGeom prst="rect">
            <a:avLst/>
          </a:prstGeom>
        </p:spPr>
        <p:txBody>
          <a:bodyPr>
            <a:spAutoFit/>
          </a:bodyPr>
          <a:lstStyle/>
          <a:p>
            <a:pPr algn="ctr" fontAlgn="base"/>
            <a:r>
              <a:rPr lang="ru-RU" dirty="0">
                <a:solidFill>
                  <a:srgbClr val="000000"/>
                </a:solidFill>
                <a:latin typeface="PT Serif"/>
              </a:rPr>
              <a:t>МИНИСТЕРСТВО ПРОСВЕЩЕНИЯ РОССИЙСКОЙ ФЕДЕРАЦИИ</a:t>
            </a:r>
          </a:p>
          <a:p>
            <a:pPr algn="ctr" fontAlgn="base"/>
            <a:r>
              <a:rPr lang="ru-RU" dirty="0">
                <a:solidFill>
                  <a:srgbClr val="000000"/>
                </a:solidFill>
                <a:latin typeface="PT Serif"/>
              </a:rPr>
              <a:t>ПРИКАЗ</a:t>
            </a:r>
            <a:br>
              <a:rPr lang="ru-RU" dirty="0">
                <a:solidFill>
                  <a:srgbClr val="000000"/>
                </a:solidFill>
                <a:latin typeface="PT Serif"/>
              </a:rPr>
            </a:br>
            <a:r>
              <a:rPr lang="ru-RU" dirty="0">
                <a:solidFill>
                  <a:srgbClr val="000000"/>
                </a:solidFill>
                <a:latin typeface="PT Serif"/>
              </a:rPr>
              <a:t>от 9 декабря 2024 г. N 862</a:t>
            </a:r>
          </a:p>
          <a:p>
            <a:pPr algn="ctr" fontAlgn="base"/>
            <a:r>
              <a:rPr lang="ru-RU" dirty="0">
                <a:solidFill>
                  <a:srgbClr val="000000"/>
                </a:solidFill>
                <a:latin typeface="PT Serif"/>
              </a:rPr>
              <a:t>ОБ УТВЕРЖДЕНИИ ПОРЯДКА И УСЛОВИЙ ОСУЩЕСТВЛЕНИЯ ПЕРЕВОДА ОБУЧАЮЩИХСЯ ИЗ ОДНОЙ ОРГАНИЗАЦИИ, ОСУЩЕСТВЛЯЮЩЕЙ ОБРАЗОВАТЕЛЬНУЮ ДЕЯТЕЛЬНОСТЬ ПО ОБРАЗОВАТЕЛЬНЫМ ПРОГРАММАМ ДОШКОЛЬНОГО ОБРАЗОВАНИЯ, В ДРУГИЕ ОРГАНИЗАЦИИ, ОСУЩЕСТВЛЯЮЩИЕ ОБРАЗОВАТЕЛЬНУЮ ДЕЯТЕЛЬНОСТЬ ПО ОБРАЗОВАТЕЛЬНЫМ ПРОГРАММАМ СООТВЕТСТВУЮЩИХ УРОВНЯ И НАПРАВЛЕННОСТИ</a:t>
            </a:r>
            <a:endParaRPr lang="ru-RU" b="0" i="0" dirty="0">
              <a:solidFill>
                <a:srgbClr val="000000"/>
              </a:solidFill>
              <a:effectLst/>
              <a:latin typeface="PT Serif"/>
            </a:endParaRPr>
          </a:p>
        </p:txBody>
      </p:sp>
    </p:spTree>
    <p:extLst>
      <p:ext uri="{BB962C8B-B14F-4D97-AF65-F5344CB8AC3E}">
        <p14:creationId xmlns:p14="http://schemas.microsoft.com/office/powerpoint/2010/main" val="1382667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802" t="36980" r="11018" b="10101"/>
          <a:stretch/>
        </p:blipFill>
        <p:spPr>
          <a:xfrm>
            <a:off x="467544" y="1556791"/>
            <a:ext cx="8383789" cy="3888433"/>
          </a:xfrm>
          <a:prstGeom prst="rect">
            <a:avLst/>
          </a:prstGeom>
        </p:spPr>
      </p:pic>
      <p:sp>
        <p:nvSpPr>
          <p:cNvPr id="2" name="TextBox 1"/>
          <p:cNvSpPr txBox="1"/>
          <p:nvPr/>
        </p:nvSpPr>
        <p:spPr>
          <a:xfrm>
            <a:off x="931494" y="260648"/>
            <a:ext cx="7455887" cy="369332"/>
          </a:xfrm>
          <a:prstGeom prst="rect">
            <a:avLst/>
          </a:prstGeom>
          <a:noFill/>
        </p:spPr>
        <p:txBody>
          <a:bodyPr wrap="none" rtlCol="0">
            <a:spAutoFit/>
          </a:bodyPr>
          <a:lstStyle/>
          <a:p>
            <a:r>
              <a:rPr lang="ru-RU" dirty="0" smtClean="0"/>
              <a:t>ВНЕДРЕНИЕ ПРОГРАММЫ ПРОСВЕТИТЕЛЬСКОЙ ДЕЯТЕЛЬНОСТИ</a:t>
            </a:r>
            <a:endParaRPr lang="ru-RU" dirty="0"/>
          </a:p>
        </p:txBody>
      </p:sp>
    </p:spTree>
    <p:extLst>
      <p:ext uri="{BB962C8B-B14F-4D97-AF65-F5344CB8AC3E}">
        <p14:creationId xmlns:p14="http://schemas.microsoft.com/office/powerpoint/2010/main" val="317163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9620" y="2001728"/>
            <a:ext cx="6141206" cy="3300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785786" y="642918"/>
            <a:ext cx="7772400" cy="1143000"/>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Обзор Программы Просвещения родителей (законных представителей) детей дошкольного возраста, посещающих дошкольные образовательные организации</a:t>
            </a:r>
          </a:p>
        </p:txBody>
      </p:sp>
      <p:sp>
        <p:nvSpPr>
          <p:cNvPr id="3" name="Содержимое 2"/>
          <p:cNvSpPr>
            <a:spLocks noGrp="1"/>
          </p:cNvSpPr>
          <p:nvPr>
            <p:ph idx="1"/>
          </p:nvPr>
        </p:nvSpPr>
        <p:spPr>
          <a:xfrm>
            <a:off x="285720" y="2143116"/>
            <a:ext cx="5909128" cy="3278777"/>
          </a:xfrm>
        </p:spPr>
        <p:txBody>
          <a:bodyPr>
            <a:normAutofit fontScale="77500" lnSpcReduction="20000"/>
          </a:bodyPr>
          <a:lstStyle/>
          <a:p>
            <a:pPr algn="just">
              <a:buClrTx/>
              <a:buFont typeface="Wingdings" pitchFamily="2" charset="2"/>
              <a:buChar char="ü"/>
            </a:pPr>
            <a:r>
              <a:rPr lang="ru-RU" dirty="0">
                <a:solidFill>
                  <a:schemeClr val="tx1"/>
                </a:solidFill>
                <a:latin typeface="Times New Roman" pitchFamily="18" charset="0"/>
                <a:cs typeface="Times New Roman" pitchFamily="18" charset="0"/>
              </a:rPr>
              <a:t>Разработка Программы осуществлялась </a:t>
            </a:r>
            <a:r>
              <a:rPr lang="ru-RU" dirty="0">
                <a:solidFill>
                  <a:srgbClr val="C00000"/>
                </a:solidFill>
                <a:latin typeface="Times New Roman" pitchFamily="18" charset="0"/>
                <a:cs typeface="Times New Roman" pitchFamily="18" charset="0"/>
              </a:rPr>
              <a:t>как мера государственной поддержки в части подготовки и внедрения программ просветительской деятельности для родителей детей</a:t>
            </a:r>
            <a:r>
              <a:rPr lang="ru-RU" dirty="0">
                <a:solidFill>
                  <a:schemeClr val="tx1"/>
                </a:solidFill>
                <a:latin typeface="Times New Roman" pitchFamily="18" charset="0"/>
                <a:cs typeface="Times New Roman" pitchFamily="18" charset="0"/>
              </a:rPr>
              <a:t>, посещающих дошкольные образовательные организации (во исполнение пункта 3 перечня поручений Президента Российской Федерации от 14 июня 2022 г. № Пр-1049ГС по итогам заседания Президиума Государственного Совета Российской Федерации 25 мая 2022 г.).</a:t>
            </a:r>
          </a:p>
        </p:txBody>
      </p:sp>
      <p:pic>
        <p:nvPicPr>
          <p:cNvPr id="1026" name="Picture 2"/>
          <p:cNvPicPr>
            <a:picLocks noChangeAspect="1" noChangeArrowheads="1"/>
          </p:cNvPicPr>
          <p:nvPr/>
        </p:nvPicPr>
        <p:blipFill>
          <a:blip r:embed="rId2"/>
          <a:srcRect l="46183" t="16607" r="25505" b="15357"/>
          <a:stretch>
            <a:fillRect/>
          </a:stretch>
        </p:blipFill>
        <p:spPr bwMode="auto">
          <a:xfrm>
            <a:off x="6500826" y="1732502"/>
            <a:ext cx="2463662" cy="378542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1026" name="AutoShape 2" descr="chrome://fileicon/?path=C%3A%5CUsers%5CUser%5CDownloads%5C-5415744359581736711_121+%282%29.jpg&amp;scale=1x"/>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User\Downloads\-5415744359581736711_121 (2).jpg"/>
          <p:cNvPicPr>
            <a:picLocks noChangeAspect="1" noChangeArrowheads="1"/>
          </p:cNvPicPr>
          <p:nvPr/>
        </p:nvPicPr>
        <p:blipFill>
          <a:blip r:embed="rId2"/>
          <a:srcRect/>
          <a:stretch>
            <a:fillRect/>
          </a:stretch>
        </p:blipFill>
        <p:spPr bwMode="auto">
          <a:xfrm>
            <a:off x="146957" y="276864"/>
            <a:ext cx="4511540" cy="5954119"/>
          </a:xfrm>
          <a:prstGeom prst="rect">
            <a:avLst/>
          </a:prstGeom>
          <a:noFill/>
        </p:spPr>
      </p:pic>
      <p:pic>
        <p:nvPicPr>
          <p:cNvPr id="1028" name="Picture 4" descr="C:\Users\User\Downloads\-5415744359581736710_121.jpg"/>
          <p:cNvPicPr>
            <a:picLocks noChangeAspect="1" noChangeArrowheads="1"/>
          </p:cNvPicPr>
          <p:nvPr/>
        </p:nvPicPr>
        <p:blipFill>
          <a:blip r:embed="rId3"/>
          <a:srcRect/>
          <a:stretch>
            <a:fillRect/>
          </a:stretch>
        </p:blipFill>
        <p:spPr bwMode="auto">
          <a:xfrm>
            <a:off x="4477294" y="248194"/>
            <a:ext cx="4666706" cy="59630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ownloads\-5415744359581736709_121.jpg"/>
          <p:cNvPicPr>
            <a:picLocks noChangeAspect="1" noChangeArrowheads="1"/>
          </p:cNvPicPr>
          <p:nvPr/>
        </p:nvPicPr>
        <p:blipFill>
          <a:blip r:embed="rId2"/>
          <a:srcRect/>
          <a:stretch>
            <a:fillRect/>
          </a:stretch>
        </p:blipFill>
        <p:spPr bwMode="auto">
          <a:xfrm>
            <a:off x="2028009" y="169037"/>
            <a:ext cx="4953574" cy="65191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4" name="Скругленный прямоугольник 3"/>
          <p:cNvSpPr/>
          <p:nvPr/>
        </p:nvSpPr>
        <p:spPr>
          <a:xfrm>
            <a:off x="284117" y="574766"/>
            <a:ext cx="8317775" cy="56170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a:latin typeface="Times New Roman" panose="02020603050405020304" pitchFamily="18" charset="0"/>
                <a:cs typeface="Times New Roman" panose="02020603050405020304" pitchFamily="18" charset="0"/>
              </a:rPr>
              <a:t>В конце 2023 года программа </a:t>
            </a:r>
            <a:r>
              <a:rPr lang="ru-RU" sz="2400" dirty="0">
                <a:solidFill>
                  <a:srgbClr val="C00000"/>
                </a:solidFill>
                <a:latin typeface="Times New Roman" panose="02020603050405020304" pitchFamily="18" charset="0"/>
                <a:cs typeface="Times New Roman" panose="02020603050405020304" pitchFamily="18" charset="0"/>
              </a:rPr>
              <a:t>прошла апробацию </a:t>
            </a:r>
            <a:r>
              <a:rPr lang="ru-RU" sz="2400" dirty="0">
                <a:latin typeface="Times New Roman" panose="02020603050405020304" pitchFamily="18" charset="0"/>
                <a:cs typeface="Times New Roman" panose="02020603050405020304" pitchFamily="18" charset="0"/>
              </a:rPr>
              <a:t>в дошкольных образовательных организациях </a:t>
            </a:r>
            <a:r>
              <a:rPr lang="ru-RU" sz="2400" dirty="0">
                <a:solidFill>
                  <a:srgbClr val="C00000"/>
                </a:solidFill>
                <a:latin typeface="Times New Roman" panose="02020603050405020304" pitchFamily="18" charset="0"/>
                <a:cs typeface="Times New Roman" panose="02020603050405020304" pitchFamily="18" charset="0"/>
              </a:rPr>
              <a:t>пяти регионов</a:t>
            </a:r>
            <a:r>
              <a:rPr lang="ru-RU" sz="2400" dirty="0">
                <a:latin typeface="Times New Roman" panose="02020603050405020304" pitchFamily="18" charset="0"/>
                <a:cs typeface="Times New Roman" panose="02020603050405020304" pitchFamily="18" charset="0"/>
              </a:rPr>
              <a:t>: Алтайский край, Вологодская область, Красноярский край, Санкт-Петербург, Ханты-Мансийский автономный округ </a:t>
            </a:r>
            <a:r>
              <a:rPr lang="ru-RU" sz="2400" dirty="0" err="1">
                <a:latin typeface="Times New Roman" panose="02020603050405020304" pitchFamily="18" charset="0"/>
                <a:cs typeface="Times New Roman" panose="02020603050405020304" pitchFamily="18" charset="0"/>
              </a:rPr>
              <a:t>Югра</a:t>
            </a:r>
            <a:r>
              <a:rPr lang="ru-RU" sz="2400" dirty="0">
                <a:latin typeface="Times New Roman" panose="02020603050405020304" pitchFamily="18" charset="0"/>
                <a:cs typeface="Times New Roman" panose="02020603050405020304" pitchFamily="18" charset="0"/>
              </a:rPr>
              <a:t>, и получила высокую оценку со стороны практиков, отметивших ее своевременность, доступность, актуальность, удобство использования. </a:t>
            </a:r>
          </a:p>
          <a:p>
            <a:pPr algn="ctr">
              <a:buFont typeface="Wingdings" pitchFamily="2" charset="2"/>
              <a:buChar char="ü"/>
            </a:pPr>
            <a:r>
              <a:rPr lang="ru-RU" sz="2400" b="1" dirty="0">
                <a:latin typeface="Times New Roman" panose="02020603050405020304" pitchFamily="18" charset="0"/>
                <a:cs typeface="Times New Roman" panose="02020603050405020304" pitchFamily="18" charset="0"/>
              </a:rPr>
              <a:t>Программа состоит из </a:t>
            </a:r>
            <a:r>
              <a:rPr lang="ru-RU" sz="2400" dirty="0">
                <a:solidFill>
                  <a:srgbClr val="C00000"/>
                </a:solidFill>
                <a:latin typeface="Times New Roman" panose="02020603050405020304" pitchFamily="18" charset="0"/>
                <a:cs typeface="Times New Roman" panose="02020603050405020304" pitchFamily="18" charset="0"/>
              </a:rPr>
              <a:t>пояснительной записки и семи разделов.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673" t="24568" r="12201" b="20981"/>
          <a:stretch/>
        </p:blipFill>
        <p:spPr>
          <a:xfrm>
            <a:off x="683568" y="1340768"/>
            <a:ext cx="7896566" cy="3831352"/>
          </a:xfrm>
          <a:prstGeom prst="rect">
            <a:avLst/>
          </a:prstGeom>
        </p:spPr>
      </p:pic>
      <p:sp>
        <p:nvSpPr>
          <p:cNvPr id="2" name="TextBox 1"/>
          <p:cNvSpPr txBox="1"/>
          <p:nvPr/>
        </p:nvSpPr>
        <p:spPr>
          <a:xfrm>
            <a:off x="2267744" y="620688"/>
            <a:ext cx="5165197" cy="369332"/>
          </a:xfrm>
          <a:prstGeom prst="rect">
            <a:avLst/>
          </a:prstGeom>
          <a:noFill/>
        </p:spPr>
        <p:txBody>
          <a:bodyPr wrap="none" rtlCol="0">
            <a:spAutoFit/>
          </a:bodyPr>
          <a:lstStyle/>
          <a:p>
            <a:r>
              <a:rPr lang="ru-RU" dirty="0" smtClean="0"/>
              <a:t>ОБНОВЛЕНИЕ СОДЕРЖАНИЯ ОБРАЗОВАНИЯ</a:t>
            </a:r>
            <a:endParaRPr lang="ru-RU" dirty="0"/>
          </a:p>
        </p:txBody>
      </p:sp>
    </p:spTree>
    <p:extLst>
      <p:ext uri="{BB962C8B-B14F-4D97-AF65-F5344CB8AC3E}">
        <p14:creationId xmlns:p14="http://schemas.microsoft.com/office/powerpoint/2010/main" val="416308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20688"/>
            <a:ext cx="7772400" cy="1143000"/>
          </a:xfrm>
        </p:spPr>
        <p:txBody>
          <a:bodyPr>
            <a:no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21 субъект Российской Федерации</a:t>
            </a:r>
            <a:r>
              <a:rPr lang="ru-RU" sz="2000" dirty="0">
                <a:solidFill>
                  <a:srgbClr val="333333"/>
                </a:solidFill>
                <a:latin typeface="Times New Roman" panose="02020603050405020304" pitchFamily="18" charset="0"/>
                <a:cs typeface="Times New Roman" panose="02020603050405020304" pitchFamily="18" charset="0"/>
              </a:rPr>
              <a:t> в заявительном порядке проинформировал Департамент общеобразовательной политики и развития дошкольного образования </a:t>
            </a:r>
            <a:r>
              <a:rPr lang="ru-RU" sz="2000" dirty="0" err="1">
                <a:solidFill>
                  <a:srgbClr val="333333"/>
                </a:solidFill>
                <a:latin typeface="Times New Roman" panose="02020603050405020304" pitchFamily="18" charset="0"/>
                <a:cs typeface="Times New Roman" panose="02020603050405020304" pitchFamily="18" charset="0"/>
              </a:rPr>
              <a:t>Минпросвещения</a:t>
            </a:r>
            <a:r>
              <a:rPr lang="ru-RU" sz="2000" dirty="0">
                <a:solidFill>
                  <a:srgbClr val="333333"/>
                </a:solidFill>
                <a:latin typeface="Times New Roman" panose="02020603050405020304" pitchFamily="18" charset="0"/>
                <a:cs typeface="Times New Roman" panose="02020603050405020304" pitchFamily="18" charset="0"/>
              </a:rPr>
              <a:t> России о готовности приступить к внедрению Программы просвещения родителей в 2024 году:</a:t>
            </a:r>
            <a:endParaRPr lang="ru-RU" sz="20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67322831"/>
              </p:ext>
            </p:extLst>
          </p:nvPr>
        </p:nvGraphicFramePr>
        <p:xfrm>
          <a:off x="914400" y="2060848"/>
          <a:ext cx="7330008" cy="3873624"/>
        </p:xfrm>
        <a:graphic>
          <a:graphicData uri="http://schemas.openxmlformats.org/drawingml/2006/table">
            <a:tbl>
              <a:tblPr firstRow="1" bandRow="1">
                <a:tableStyleId>{5940675A-B579-460E-94D1-54222C63F5DA}</a:tableStyleId>
              </a:tblPr>
              <a:tblGrid>
                <a:gridCol w="3650722">
                  <a:extLst>
                    <a:ext uri="{9D8B030D-6E8A-4147-A177-3AD203B41FA5}">
                      <a16:colId xmlns:a16="http://schemas.microsoft.com/office/drawing/2014/main" val="2199268907"/>
                    </a:ext>
                  </a:extLst>
                </a:gridCol>
                <a:gridCol w="3679286">
                  <a:extLst>
                    <a:ext uri="{9D8B030D-6E8A-4147-A177-3AD203B41FA5}">
                      <a16:colId xmlns:a16="http://schemas.microsoft.com/office/drawing/2014/main" val="4140156630"/>
                    </a:ext>
                  </a:extLst>
                </a:gridCol>
              </a:tblGrid>
              <a:tr h="3873624">
                <a:tc>
                  <a:txBody>
                    <a:bodyPr/>
                    <a:lstStyle/>
                    <a:p>
                      <a:pPr algn="ctr">
                        <a:buFont typeface="+mj-lt"/>
                        <a:buAutoNum type="arabicPeriod"/>
                      </a:pPr>
                      <a:r>
                        <a:rPr lang="ru-RU" sz="1800" dirty="0" smtClean="0">
                          <a:solidFill>
                            <a:schemeClr val="accent2">
                              <a:lumMod val="75000"/>
                            </a:schemeClr>
                          </a:solidFill>
                          <a:latin typeface="YS Text"/>
                        </a:rPr>
                        <a:t>Алтайский край. </a:t>
                      </a:r>
                    </a:p>
                    <a:p>
                      <a:pPr algn="ctr">
                        <a:buFont typeface="+mj-lt"/>
                        <a:buAutoNum type="arabicPeriod"/>
                      </a:pPr>
                      <a:r>
                        <a:rPr lang="ru-RU" sz="1800" dirty="0" smtClean="0">
                          <a:solidFill>
                            <a:schemeClr val="accent2">
                              <a:lumMod val="75000"/>
                            </a:schemeClr>
                          </a:solidFill>
                          <a:latin typeface="YS Text"/>
                        </a:rPr>
                        <a:t>Владимирская область. </a:t>
                      </a:r>
                    </a:p>
                    <a:p>
                      <a:pPr algn="ctr">
                        <a:buFont typeface="+mj-lt"/>
                        <a:buAutoNum type="arabicPeriod"/>
                      </a:pPr>
                      <a:r>
                        <a:rPr lang="ru-RU" sz="1800" dirty="0" smtClean="0">
                          <a:solidFill>
                            <a:schemeClr val="accent2">
                              <a:lumMod val="75000"/>
                            </a:schemeClr>
                          </a:solidFill>
                          <a:latin typeface="YS Text"/>
                        </a:rPr>
                        <a:t>Волгоградская область. </a:t>
                      </a:r>
                    </a:p>
                    <a:p>
                      <a:pPr algn="ctr">
                        <a:buFont typeface="+mj-lt"/>
                        <a:buAutoNum type="arabicPeriod"/>
                      </a:pPr>
                      <a:r>
                        <a:rPr lang="ru-RU" sz="1800" dirty="0" smtClean="0">
                          <a:solidFill>
                            <a:schemeClr val="accent2">
                              <a:lumMod val="75000"/>
                            </a:schemeClr>
                          </a:solidFill>
                          <a:latin typeface="YS Text"/>
                        </a:rPr>
                        <a:t>Вологодская область. </a:t>
                      </a:r>
                    </a:p>
                    <a:p>
                      <a:pPr algn="ctr">
                        <a:buFont typeface="+mj-lt"/>
                        <a:buAutoNum type="arabicPeriod"/>
                      </a:pPr>
                      <a:r>
                        <a:rPr lang="ru-RU" sz="1800" dirty="0" smtClean="0">
                          <a:solidFill>
                            <a:schemeClr val="accent2">
                              <a:lumMod val="75000"/>
                            </a:schemeClr>
                          </a:solidFill>
                          <a:latin typeface="YS Text"/>
                        </a:rPr>
                        <a:t>Иркутская область. </a:t>
                      </a:r>
                    </a:p>
                    <a:p>
                      <a:pPr algn="ctr">
                        <a:buFont typeface="+mj-lt"/>
                        <a:buAutoNum type="arabicPeriod"/>
                      </a:pPr>
                      <a:r>
                        <a:rPr lang="ru-RU" sz="1800" dirty="0" smtClean="0">
                          <a:solidFill>
                            <a:schemeClr val="accent2">
                              <a:lumMod val="75000"/>
                            </a:schemeClr>
                          </a:solidFill>
                          <a:latin typeface="YS Text"/>
                        </a:rPr>
                        <a:t>Калининградская область. </a:t>
                      </a:r>
                    </a:p>
                    <a:p>
                      <a:pPr algn="ctr">
                        <a:buFont typeface="+mj-lt"/>
                        <a:buAutoNum type="arabicPeriod"/>
                      </a:pPr>
                      <a:r>
                        <a:rPr lang="ru-RU" sz="1800" dirty="0" smtClean="0">
                          <a:solidFill>
                            <a:schemeClr val="accent2">
                              <a:lumMod val="75000"/>
                            </a:schemeClr>
                          </a:solidFill>
                          <a:latin typeface="YS Text"/>
                        </a:rPr>
                        <a:t>Красноярский край. </a:t>
                      </a:r>
                    </a:p>
                    <a:p>
                      <a:pPr algn="ctr">
                        <a:buFont typeface="+mj-lt"/>
                        <a:buAutoNum type="arabicPeriod"/>
                      </a:pPr>
                      <a:r>
                        <a:rPr lang="ru-RU" sz="1800" dirty="0" smtClean="0">
                          <a:solidFill>
                            <a:schemeClr val="accent2">
                              <a:lumMod val="75000"/>
                            </a:schemeClr>
                          </a:solidFill>
                          <a:latin typeface="YS Text"/>
                        </a:rPr>
                        <a:t>Мурманская область. </a:t>
                      </a:r>
                    </a:p>
                    <a:p>
                      <a:pPr algn="ctr">
                        <a:buFont typeface="+mj-lt"/>
                        <a:buAutoNum type="arabicPeriod"/>
                      </a:pPr>
                      <a:r>
                        <a:rPr lang="ru-RU" sz="1800" dirty="0" smtClean="0">
                          <a:solidFill>
                            <a:schemeClr val="accent2">
                              <a:lumMod val="75000"/>
                            </a:schemeClr>
                          </a:solidFill>
                          <a:latin typeface="YS Text"/>
                        </a:rPr>
                        <a:t>Новгородская область. </a:t>
                      </a:r>
                    </a:p>
                    <a:p>
                      <a:pPr algn="ctr">
                        <a:buFont typeface="+mj-lt"/>
                        <a:buAutoNum type="arabicPeriod"/>
                      </a:pPr>
                      <a:r>
                        <a:rPr lang="ru-RU" sz="1800" dirty="0" smtClean="0">
                          <a:solidFill>
                            <a:schemeClr val="accent2">
                              <a:lumMod val="75000"/>
                            </a:schemeClr>
                          </a:solidFill>
                          <a:latin typeface="YS Text"/>
                        </a:rPr>
                        <a:t>Республика Адыгея. </a:t>
                      </a:r>
                    </a:p>
                    <a:p>
                      <a:pPr algn="ctr">
                        <a:buFont typeface="+mj-lt"/>
                        <a:buAutoNum type="arabicPeriod"/>
                      </a:pPr>
                      <a:r>
                        <a:rPr lang="ru-RU" sz="1800" dirty="0" smtClean="0">
                          <a:solidFill>
                            <a:schemeClr val="accent2">
                              <a:lumMod val="75000"/>
                            </a:schemeClr>
                          </a:solidFill>
                          <a:latin typeface="YS Text"/>
                        </a:rPr>
                        <a:t>Республика Дагестан. </a:t>
                      </a:r>
                    </a:p>
                    <a:p>
                      <a:pPr algn="ctr">
                        <a:buFont typeface="+mj-lt"/>
                        <a:buAutoNum type="arabicPeriod"/>
                      </a:pPr>
                      <a:r>
                        <a:rPr lang="ru-RU" sz="1800" dirty="0" smtClean="0">
                          <a:solidFill>
                            <a:schemeClr val="accent2">
                              <a:lumMod val="75000"/>
                            </a:schemeClr>
                          </a:solidFill>
                          <a:latin typeface="YS Text"/>
                        </a:rPr>
                        <a:t>Республика Крым. </a:t>
                      </a:r>
                    </a:p>
                    <a:p>
                      <a:pPr algn="ctr"/>
                      <a:endParaRPr lang="ru-RU" dirty="0">
                        <a:solidFill>
                          <a:schemeClr val="accent2">
                            <a:lumMod val="75000"/>
                          </a:schemeClr>
                        </a:solidFill>
                      </a:endParaRPr>
                    </a:p>
                  </a:txBody>
                  <a:tcPr/>
                </a:tc>
                <a:tc>
                  <a:txBody>
                    <a:bodyPr/>
                    <a:lstStyle/>
                    <a:p>
                      <a:pPr algn="ctr">
                        <a:buFont typeface="+mj-lt"/>
                        <a:buNone/>
                      </a:pPr>
                      <a:r>
                        <a:rPr lang="ru-RU" sz="1800" dirty="0" smtClean="0">
                          <a:solidFill>
                            <a:schemeClr val="accent2">
                              <a:lumMod val="75000"/>
                            </a:schemeClr>
                          </a:solidFill>
                          <a:latin typeface="YS Text"/>
                        </a:rPr>
                        <a:t>13.Ростовская область. </a:t>
                      </a:r>
                    </a:p>
                    <a:p>
                      <a:pPr algn="ctr">
                        <a:buFont typeface="+mj-lt"/>
                        <a:buNone/>
                      </a:pPr>
                      <a:r>
                        <a:rPr lang="ru-RU" sz="1800" dirty="0" smtClean="0">
                          <a:solidFill>
                            <a:schemeClr val="accent2">
                              <a:lumMod val="75000"/>
                            </a:schemeClr>
                          </a:solidFill>
                          <a:latin typeface="YS Text"/>
                        </a:rPr>
                        <a:t>14.Санкт-Петербург. </a:t>
                      </a:r>
                    </a:p>
                    <a:p>
                      <a:pPr algn="ctr">
                        <a:buFont typeface="+mj-lt"/>
                        <a:buNone/>
                      </a:pPr>
                      <a:r>
                        <a:rPr lang="ru-RU" sz="1800" dirty="0" smtClean="0">
                          <a:solidFill>
                            <a:schemeClr val="accent2">
                              <a:lumMod val="75000"/>
                            </a:schemeClr>
                          </a:solidFill>
                          <a:latin typeface="YS Text"/>
                        </a:rPr>
                        <a:t>15.Саратовская область. </a:t>
                      </a:r>
                    </a:p>
                    <a:p>
                      <a:pPr algn="ctr">
                        <a:buFont typeface="+mj-lt"/>
                        <a:buNone/>
                      </a:pPr>
                      <a:r>
                        <a:rPr lang="ru-RU" sz="1800" dirty="0" smtClean="0">
                          <a:solidFill>
                            <a:schemeClr val="accent2">
                              <a:lumMod val="75000"/>
                            </a:schemeClr>
                          </a:solidFill>
                          <a:latin typeface="YS Text"/>
                        </a:rPr>
                        <a:t>16.Томская область. </a:t>
                      </a:r>
                    </a:p>
                    <a:p>
                      <a:pPr algn="ctr">
                        <a:buFont typeface="+mj-lt"/>
                        <a:buNone/>
                      </a:pPr>
                      <a:r>
                        <a:rPr lang="ru-RU" sz="1800" dirty="0" smtClean="0">
                          <a:solidFill>
                            <a:schemeClr val="accent2">
                              <a:lumMod val="75000"/>
                            </a:schemeClr>
                          </a:solidFill>
                          <a:latin typeface="YS Text"/>
                        </a:rPr>
                        <a:t>17.Тюменская область. </a:t>
                      </a:r>
                    </a:p>
                    <a:p>
                      <a:pPr algn="ctr">
                        <a:buFont typeface="+mj-lt"/>
                        <a:buNone/>
                      </a:pPr>
                      <a:r>
                        <a:rPr lang="ru-RU" sz="1800" dirty="0" smtClean="0">
                          <a:solidFill>
                            <a:schemeClr val="accent2">
                              <a:lumMod val="75000"/>
                            </a:schemeClr>
                          </a:solidFill>
                          <a:latin typeface="YS Text"/>
                        </a:rPr>
                        <a:t>18.Ульяновская область. </a:t>
                      </a:r>
                    </a:p>
                    <a:p>
                      <a:pPr algn="ctr">
                        <a:buFont typeface="+mj-lt"/>
                        <a:buNone/>
                      </a:pPr>
                      <a:r>
                        <a:rPr lang="ru-RU" sz="1800" dirty="0" smtClean="0">
                          <a:solidFill>
                            <a:schemeClr val="accent2">
                              <a:lumMod val="75000"/>
                            </a:schemeClr>
                          </a:solidFill>
                          <a:latin typeface="YS Text"/>
                        </a:rPr>
                        <a:t>19.Хабаровский край. </a:t>
                      </a:r>
                    </a:p>
                    <a:p>
                      <a:pPr algn="ctr">
                        <a:buFont typeface="+mj-lt"/>
                        <a:buNone/>
                      </a:pPr>
                      <a:r>
                        <a:rPr lang="ru-RU" sz="1800" dirty="0" smtClean="0">
                          <a:solidFill>
                            <a:schemeClr val="accent2">
                              <a:lumMod val="75000"/>
                            </a:schemeClr>
                          </a:solidFill>
                          <a:latin typeface="YS Text"/>
                        </a:rPr>
                        <a:t>20.Ханты-Мансийский автономный округ — Югра. </a:t>
                      </a:r>
                    </a:p>
                    <a:p>
                      <a:pPr algn="ctr">
                        <a:buFont typeface="+mj-lt"/>
                        <a:buNone/>
                      </a:pPr>
                      <a:r>
                        <a:rPr lang="ru-RU" sz="1800" dirty="0" smtClean="0">
                          <a:solidFill>
                            <a:schemeClr val="accent2">
                              <a:lumMod val="75000"/>
                            </a:schemeClr>
                          </a:solidFill>
                          <a:latin typeface="YS Text"/>
                        </a:rPr>
                        <a:t>21. Ямало-Ненецкий автономный округ. </a:t>
                      </a:r>
                      <a:endParaRPr lang="ru-RU" sz="1800" dirty="0" smtClean="0">
                        <a:solidFill>
                          <a:schemeClr val="accent2">
                            <a:lumMod val="75000"/>
                          </a:schemeClr>
                        </a:solidFill>
                      </a:endParaRPr>
                    </a:p>
                    <a:p>
                      <a:pPr algn="ctr"/>
                      <a:endParaRPr lang="ru-RU" dirty="0">
                        <a:solidFill>
                          <a:schemeClr val="accent2">
                            <a:lumMod val="75000"/>
                          </a:schemeClr>
                        </a:solidFill>
                      </a:endParaRPr>
                    </a:p>
                  </a:txBody>
                  <a:tcPr/>
                </a:tc>
                <a:extLst>
                  <a:ext uri="{0D108BD9-81ED-4DB2-BD59-A6C34878D82A}">
                    <a16:rowId xmlns:a16="http://schemas.microsoft.com/office/drawing/2014/main" val="4128216739"/>
                  </a:ext>
                </a:extLst>
              </a:tr>
            </a:tbl>
          </a:graphicData>
        </a:graphic>
      </p:graphicFrame>
    </p:spTree>
    <p:extLst>
      <p:ext uri="{BB962C8B-B14F-4D97-AF65-F5344CB8AC3E}">
        <p14:creationId xmlns:p14="http://schemas.microsoft.com/office/powerpoint/2010/main" val="150440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8000" y="483326"/>
            <a:ext cx="8278842" cy="5731755"/>
          </a:xfrm>
        </p:spPr>
        <p:txBody>
          <a:bodyPr>
            <a:normAutofit fontScale="85000" lnSpcReduction="20000"/>
          </a:bodyPr>
          <a:lstStyle/>
          <a:p>
            <a:endParaRPr lang="ru-RU" dirty="0"/>
          </a:p>
          <a:p>
            <a:pPr algn="just"/>
            <a:r>
              <a:rPr lang="ru-RU" b="1" dirty="0">
                <a:solidFill>
                  <a:srgbClr val="C00000"/>
                </a:solidFill>
                <a:latin typeface="Times New Roman" pitchFamily="18" charset="0"/>
                <a:cs typeface="Times New Roman" pitchFamily="18" charset="0"/>
              </a:rPr>
              <a:t>Педагогическое просвещение родителей</a:t>
            </a:r>
            <a:r>
              <a:rPr lang="ru-RU" b="1" dirty="0">
                <a:solidFill>
                  <a:schemeClr val="accent2"/>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(законных представителей) детей – это целенаправленный процесс активизации воспитательного потенциала семьи, передачи родителям структурированной, тщательно подобранной информации по вопросам здоровья, развития, воспитания и взаимоотношений с ребенком в семье. </a:t>
            </a:r>
          </a:p>
          <a:p>
            <a:pPr algn="just"/>
            <a:r>
              <a:rPr lang="ru-RU" b="1" dirty="0">
                <a:solidFill>
                  <a:srgbClr val="C00000"/>
                </a:solidFill>
                <a:latin typeface="Times New Roman" pitchFamily="18" charset="0"/>
                <a:cs typeface="Times New Roman" pitchFamily="18" charset="0"/>
              </a:rPr>
              <a:t>Просвещение родителей </a:t>
            </a:r>
            <a:r>
              <a:rPr lang="ru-RU" dirty="0">
                <a:solidFill>
                  <a:schemeClr val="tx1"/>
                </a:solidFill>
                <a:latin typeface="Times New Roman" pitchFamily="18" charset="0"/>
                <a:cs typeface="Times New Roman" pitchFamily="18" charset="0"/>
              </a:rPr>
              <a:t>(законных представителей) детей имеет самую широкую направленность и связано не только с педагогическими знаниями и умениями, но и с правовым, социальным, информационным просвещением и т.д. </a:t>
            </a:r>
          </a:p>
          <a:p>
            <a:endParaRPr lang="ru-RU" dirty="0"/>
          </a:p>
          <a:p>
            <a:pPr algn="just"/>
            <a:r>
              <a:rPr lang="ru-RU" dirty="0">
                <a:solidFill>
                  <a:schemeClr val="tx1"/>
                </a:solidFill>
                <a:latin typeface="Times New Roman" pitchFamily="18" charset="0"/>
                <a:cs typeface="Times New Roman" pitchFamily="18" charset="0"/>
              </a:rPr>
              <a:t>Целью просвещения родителей (законных представителей) детей младенческого, раннего и дошкольного возраста является </a:t>
            </a:r>
            <a:r>
              <a:rPr lang="ru-RU" b="1" dirty="0">
                <a:solidFill>
                  <a:srgbClr val="C00000"/>
                </a:solidFill>
                <a:latin typeface="Times New Roman" pitchFamily="18" charset="0"/>
                <a:cs typeface="Times New Roman" pitchFamily="18" charset="0"/>
              </a:rPr>
              <a:t>обеспечение поддержки семьи </a:t>
            </a:r>
            <a:r>
              <a:rPr lang="ru-RU" dirty="0">
                <a:solidFill>
                  <a:schemeClr val="tx1"/>
                </a:solidFill>
                <a:latin typeface="Times New Roman" pitchFamily="18" charset="0"/>
                <a:cs typeface="Times New Roman" pitchFamily="18" charset="0"/>
              </a:rPr>
              <a:t>в вопросах образования, охраны и укрепления здоровья каждого ребенка; обеспечение единства подходов к воспитанию и обучению детей в условиях детского сада и семьи; повышение воспитательного потенциала семьи. </a:t>
            </a:r>
          </a:p>
        </p:txBody>
      </p:sp>
    </p:spTree>
    <p:extLst>
      <p:ext uri="{BB962C8B-B14F-4D97-AF65-F5344CB8AC3E}">
        <p14:creationId xmlns:p14="http://schemas.microsoft.com/office/powerpoint/2010/main" val="2195348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785794"/>
            <a:ext cx="8115328" cy="5234006"/>
          </a:xfrm>
        </p:spPr>
        <p:txBody>
          <a:bodyPr/>
          <a:lstStyle/>
          <a:p>
            <a:endParaRPr lang="ru-RU" dirty="0"/>
          </a:p>
          <a:p>
            <a:pPr algn="just"/>
            <a:r>
              <a:rPr lang="ru-RU" b="1" dirty="0">
                <a:solidFill>
                  <a:srgbClr val="C00000"/>
                </a:solidFill>
                <a:latin typeface="Times New Roman" panose="02020603050405020304" pitchFamily="18" charset="0"/>
                <a:cs typeface="Times New Roman" panose="02020603050405020304" pitchFamily="18" charset="0"/>
              </a:rPr>
              <a:t>Просветительская деятельность </a:t>
            </a:r>
            <a:r>
              <a:rPr lang="ru-RU" dirty="0">
                <a:latin typeface="Times New Roman" panose="02020603050405020304" pitchFamily="18" charset="0"/>
                <a:cs typeface="Times New Roman" panose="02020603050405020304" pitchFamily="18" charset="0"/>
              </a:rPr>
              <a:t>– это деятельность вне рамок образовательных программ, направленная на распространение знаний, умений, навыков, ценностных установок, опыта и компетенции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836712"/>
            <a:ext cx="7772400" cy="4572000"/>
          </a:xfrm>
        </p:spPr>
        <p:txBody>
          <a:bodyPr>
            <a:normAutofit/>
          </a:bodyPr>
          <a:lstStyle/>
          <a:p>
            <a:endParaRPr lang="ru-RU" dirty="0"/>
          </a:p>
          <a:p>
            <a:pPr algn="just"/>
            <a:r>
              <a:rPr lang="ru-RU" dirty="0">
                <a:solidFill>
                  <a:srgbClr val="C00000"/>
                </a:solidFill>
                <a:latin typeface="Times New Roman" panose="02020603050405020304" pitchFamily="18" charset="0"/>
                <a:cs typeface="Times New Roman" panose="02020603050405020304" pitchFamily="18" charset="0"/>
              </a:rPr>
              <a:t>Педагогический потенциал семьи </a:t>
            </a:r>
            <a:r>
              <a:rPr lang="ru-RU" dirty="0">
                <a:latin typeface="Times New Roman" panose="02020603050405020304" pitchFamily="18" charset="0"/>
                <a:cs typeface="Times New Roman" panose="02020603050405020304" pitchFamily="18" charset="0"/>
              </a:rPr>
              <a:t>используется образовательной системой </a:t>
            </a:r>
            <a:r>
              <a:rPr lang="ru-RU" dirty="0">
                <a:solidFill>
                  <a:srgbClr val="C00000"/>
                </a:solidFill>
                <a:latin typeface="Times New Roman" panose="02020603050405020304" pitchFamily="18" charset="0"/>
                <a:cs typeface="Times New Roman" panose="02020603050405020304" pitchFamily="18" charset="0"/>
              </a:rPr>
              <a:t>не в полной мере. Оказать помощь </a:t>
            </a:r>
            <a:r>
              <a:rPr lang="ru-RU" dirty="0">
                <a:latin typeface="Times New Roman" panose="02020603050405020304" pitchFamily="18" charset="0"/>
                <a:cs typeface="Times New Roman" panose="02020603050405020304" pitchFamily="18" charset="0"/>
              </a:rPr>
              <a:t>родителям </a:t>
            </a:r>
            <a:r>
              <a:rPr lang="ru-RU" dirty="0">
                <a:solidFill>
                  <a:srgbClr val="C00000"/>
                </a:solidFill>
                <a:latin typeface="Times New Roman" panose="02020603050405020304" pitchFamily="18" charset="0"/>
                <a:cs typeface="Times New Roman" panose="02020603050405020304" pitchFamily="18" charset="0"/>
              </a:rPr>
              <a:t>призваны профессионалы</a:t>
            </a:r>
            <a:r>
              <a:rPr lang="ru-RU" dirty="0">
                <a:latin typeface="Times New Roman" panose="02020603050405020304" pitchFamily="18" charset="0"/>
                <a:cs typeface="Times New Roman" panose="02020603050405020304" pitchFamily="18" charset="0"/>
              </a:rPr>
              <a:t> – педагоги дошкольных образовательных организаций. Повышение психолого-педагогической культуры родителей разрешает сложившееся противоречие между воспитательным потенциалом семьи и его реализацией.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4523" y="1933303"/>
            <a:ext cx="8288383" cy="38404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714348" y="571480"/>
            <a:ext cx="7772400" cy="1143000"/>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РАЗДЕЛ 1. РОДИТЕЛЬСТВО КАК ОСОБЫЙ ФЕНОМЕН В ЖИЗНИ ЧЕЛОВЕКА</a:t>
            </a:r>
          </a:p>
        </p:txBody>
      </p:sp>
      <p:sp>
        <p:nvSpPr>
          <p:cNvPr id="3" name="Содержимое 2"/>
          <p:cNvSpPr>
            <a:spLocks noGrp="1"/>
          </p:cNvSpPr>
          <p:nvPr>
            <p:ph idx="1"/>
          </p:nvPr>
        </p:nvSpPr>
        <p:spPr>
          <a:xfrm>
            <a:off x="508001" y="2160590"/>
            <a:ext cx="7496265" cy="3880773"/>
          </a:xfrm>
        </p:spPr>
        <p:txBody>
          <a:bodyPr>
            <a:normAutofit fontScale="92500" lnSpcReduction="10000"/>
          </a:bodyPr>
          <a:lstStyle/>
          <a:p>
            <a:pPr algn="just">
              <a:buClrTx/>
              <a:buFont typeface="Wingdings" pitchFamily="2" charset="2"/>
              <a:buChar char="ü"/>
            </a:pPr>
            <a:r>
              <a:rPr lang="ru-RU" sz="2800" b="1" dirty="0" err="1">
                <a:solidFill>
                  <a:srgbClr val="0070C0"/>
                </a:solidFill>
                <a:latin typeface="Times New Roman" pitchFamily="18" charset="0"/>
                <a:cs typeface="Times New Roman" pitchFamily="18" charset="0"/>
              </a:rPr>
              <a:t>Родительство</a:t>
            </a:r>
            <a:r>
              <a:rPr lang="ru-RU" sz="2800" b="1" dirty="0">
                <a:solidFill>
                  <a:schemeClr val="tx1"/>
                </a:solidFill>
                <a:latin typeface="Times New Roman" pitchFamily="18" charset="0"/>
                <a:cs typeface="Times New Roman" pitchFamily="18" charset="0"/>
              </a:rPr>
              <a:t> – сложный социальный институт, базирующийся на проявлении </a:t>
            </a:r>
            <a:r>
              <a:rPr lang="ru-RU" sz="2800" b="1" dirty="0">
                <a:solidFill>
                  <a:srgbClr val="C00000"/>
                </a:solidFill>
                <a:latin typeface="Times New Roman" pitchFamily="18" charset="0"/>
                <a:cs typeface="Times New Roman" pitchFamily="18" charset="0"/>
              </a:rPr>
              <a:t>родительских чувств</a:t>
            </a:r>
            <a:r>
              <a:rPr lang="ru-RU" sz="2800" b="1" dirty="0">
                <a:solidFill>
                  <a:schemeClr val="tx1"/>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любви и привязанности </a:t>
            </a:r>
            <a:r>
              <a:rPr lang="ru-RU" sz="2800" b="1" dirty="0">
                <a:solidFill>
                  <a:schemeClr val="tx1"/>
                </a:solidFill>
                <a:latin typeface="Times New Roman" pitchFamily="18" charset="0"/>
                <a:cs typeface="Times New Roman" pitchFamily="18" charset="0"/>
              </a:rPr>
              <a:t>к детям, определяющий выполнение специфических </a:t>
            </a:r>
            <a:r>
              <a:rPr lang="ru-RU" sz="2800" b="1" dirty="0">
                <a:solidFill>
                  <a:srgbClr val="C00000"/>
                </a:solidFill>
                <a:latin typeface="Times New Roman" pitchFamily="18" charset="0"/>
                <a:cs typeface="Times New Roman" pitchFamily="18" charset="0"/>
              </a:rPr>
              <a:t>социальных ролей матери и отца</a:t>
            </a:r>
            <a:r>
              <a:rPr lang="ru-RU" sz="2800" b="1" dirty="0">
                <a:solidFill>
                  <a:schemeClr val="tx1"/>
                </a:solidFill>
                <a:latin typeface="Times New Roman" pitchFamily="18" charset="0"/>
                <a:cs typeface="Times New Roman" pitchFamily="18" charset="0"/>
              </a:rPr>
              <a:t>, основанных на фундаменте культурных ценностей и традиций как общества в целом, так и конкретной семьи и проявляющийся в реальном поведении, отношении родителей к детям в стиле воспитания.</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44583" y="822961"/>
            <a:ext cx="7347857" cy="4937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sz="2400" b="1" dirty="0">
                <a:solidFill>
                  <a:srgbClr val="C00000"/>
                </a:solidFill>
                <a:latin typeface="Times New Roman" pitchFamily="18" charset="0"/>
                <a:cs typeface="Times New Roman" pitchFamily="18" charset="0"/>
              </a:rPr>
              <a:t>Ответственное </a:t>
            </a:r>
            <a:r>
              <a:rPr lang="ru-RU" sz="2400" b="1" dirty="0" err="1">
                <a:solidFill>
                  <a:srgbClr val="C00000"/>
                </a:solidFill>
                <a:latin typeface="Times New Roman" pitchFamily="18" charset="0"/>
                <a:cs typeface="Times New Roman" pitchFamily="18" charset="0"/>
              </a:rPr>
              <a:t>родительство</a:t>
            </a:r>
            <a:r>
              <a:rPr lang="ru-RU" sz="2400" b="1" dirty="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выполнение родителями своих обязанностей по содержанию, воспитанию, обучению, сохранению здоровья ребенка, исходя из его законных интересов и потребностей, создание условий, в которых ребенок может в полной мере развиваться. </a:t>
            </a:r>
          </a:p>
          <a:p>
            <a:pPr algn="just"/>
            <a:r>
              <a:rPr lang="ru-RU" sz="2400" b="1" dirty="0">
                <a:solidFill>
                  <a:srgbClr val="C00000"/>
                </a:solidFill>
                <a:latin typeface="Times New Roman" pitchFamily="18" charset="0"/>
                <a:cs typeface="Times New Roman" pitchFamily="18" charset="0"/>
              </a:rPr>
              <a:t>Компетентность родителя </a:t>
            </a:r>
            <a:r>
              <a:rPr lang="ru-RU" sz="2400" dirty="0">
                <a:latin typeface="Times New Roman" pitchFamily="18" charset="0"/>
                <a:cs typeface="Times New Roman" pitchFamily="18" charset="0"/>
              </a:rPr>
              <a:t>– способность родителя решать вариативные задачи воспитания, развития, обучения ребенка, опираясь на знания об особенностях его развития, потребностях и возможностях, интересах и способностях ребенка.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2930" y="322217"/>
            <a:ext cx="8033912" cy="1320800"/>
          </a:xfrm>
          <a:noFill/>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Рекомендуемые формы взаимодействия с родителями в направлении развития их родительской компетентности</a:t>
            </a:r>
          </a:p>
        </p:txBody>
      </p:sp>
      <p:sp>
        <p:nvSpPr>
          <p:cNvPr id="4" name="Скругленный прямоугольник 3"/>
          <p:cNvSpPr/>
          <p:nvPr/>
        </p:nvSpPr>
        <p:spPr>
          <a:xfrm>
            <a:off x="480061" y="1643050"/>
            <a:ext cx="8378219" cy="4643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a:latin typeface="Times New Roman" pitchFamily="18" charset="0"/>
                <a:cs typeface="Times New Roman" pitchFamily="18" charset="0"/>
              </a:rPr>
              <a:t>Первая группа </a:t>
            </a:r>
            <a:r>
              <a:rPr lang="ru-RU" sz="2400" dirty="0">
                <a:latin typeface="Times New Roman" pitchFamily="18" charset="0"/>
                <a:cs typeface="Times New Roman" pitchFamily="18" charset="0"/>
              </a:rPr>
              <a:t>направлена на повышение информированности родителей о современных детях дошкольного возраста, специфике их развития, их потребностях, возможностях и интересах. Эти задачи эффективно решаются на тематических встречах для родителей, родительских дискуссиях, заседаниях семейных клубов, семинарах.</a:t>
            </a:r>
          </a:p>
          <a:p>
            <a:pPr algn="ctr"/>
            <a:r>
              <a:rPr lang="ru-RU" sz="2400" b="1" dirty="0">
                <a:latin typeface="Times New Roman" pitchFamily="18" charset="0"/>
                <a:cs typeface="Times New Roman" pitchFamily="18" charset="0"/>
              </a:rPr>
              <a:t>Примерная тематика </a:t>
            </a:r>
            <a:r>
              <a:rPr lang="ru-RU" sz="2400" dirty="0">
                <a:latin typeface="Times New Roman" pitchFamily="18" charset="0"/>
                <a:cs typeface="Times New Roman" pitchFamily="18" charset="0"/>
              </a:rPr>
              <a:t>«Роль отца в воспитании ребенка», «Мамины заботы», «Что родитель хочет знать о дошкольнике, но стесняется спросить», «Секреты воспитания мальчиков и девочек», «Этот загадочный ранний возраст» и другие.</a:t>
            </a:r>
          </a:p>
          <a:p>
            <a:pPr algn="ct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85786" y="214290"/>
            <a:ext cx="7772400" cy="2481266"/>
          </a:xfrm>
        </p:spPr>
        <p:txBody>
          <a:bodyPr>
            <a:normAutofit/>
          </a:bodyPr>
          <a:lstStyle/>
          <a:p>
            <a:pPr algn="just">
              <a:buNone/>
            </a:pPr>
            <a:r>
              <a:rPr lang="ru-RU" dirty="0" smtClean="0"/>
              <a:t>    </a:t>
            </a:r>
            <a:r>
              <a:rPr lang="ru-RU" sz="2400" dirty="0" smtClean="0">
                <a:latin typeface="Times New Roman" panose="02020603050405020304" pitchFamily="18" charset="0"/>
                <a:cs typeface="Times New Roman" panose="02020603050405020304" pitchFamily="18" charset="0"/>
              </a:rPr>
              <a:t>2. Важной миссией родителя становится </a:t>
            </a:r>
            <a:r>
              <a:rPr lang="ru-RU" sz="2400" dirty="0" smtClean="0">
                <a:solidFill>
                  <a:srgbClr val="C00000"/>
                </a:solidFill>
                <a:latin typeface="Times New Roman" panose="02020603050405020304" pitchFamily="18" charset="0"/>
                <a:cs typeface="Times New Roman" panose="02020603050405020304" pitchFamily="18" charset="0"/>
              </a:rPr>
              <a:t>четкое выполнение родительских обязанностей, </a:t>
            </a:r>
            <a:r>
              <a:rPr lang="ru-RU" sz="2400" dirty="0" smtClean="0">
                <a:latin typeface="Times New Roman" panose="02020603050405020304" pitchFamily="18" charset="0"/>
                <a:cs typeface="Times New Roman" panose="02020603050405020304" pitchFamily="18" charset="0"/>
              </a:rPr>
              <a:t>связанных с принятием полной ответственности за жизнь, благополучие, здоровье ребенка. Все действия родителя должны выполняться во благо ребенка, быть направлены на его развитие. </a:t>
            </a:r>
          </a:p>
          <a:p>
            <a:endParaRPr lang="ru-RU" dirty="0" smtClean="0"/>
          </a:p>
          <a:p>
            <a:endParaRPr lang="ru-RU" dirty="0"/>
          </a:p>
        </p:txBody>
      </p:sp>
      <p:pic>
        <p:nvPicPr>
          <p:cNvPr id="1026" name="Picture 2" descr="C:\Users\User\Desktop\aa8fda2.jpg"/>
          <p:cNvPicPr>
            <a:picLocks noChangeAspect="1" noChangeArrowheads="1"/>
          </p:cNvPicPr>
          <p:nvPr/>
        </p:nvPicPr>
        <p:blipFill>
          <a:blip r:embed="rId2"/>
          <a:srcRect/>
          <a:stretch>
            <a:fillRect/>
          </a:stretch>
        </p:blipFill>
        <p:spPr bwMode="auto">
          <a:xfrm>
            <a:off x="2428860" y="2857496"/>
            <a:ext cx="4857784" cy="3233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57166"/>
            <a:ext cx="8186766" cy="4572000"/>
          </a:xfrm>
        </p:spPr>
        <p:txBody>
          <a:bodyPr/>
          <a:lstStyle/>
          <a:p>
            <a:pPr algn="just">
              <a:buNone/>
            </a:pPr>
            <a:r>
              <a:rPr lang="ru-RU" dirty="0" smtClean="0"/>
              <a:t>   </a:t>
            </a:r>
            <a:r>
              <a:rPr lang="ru-RU" dirty="0" smtClean="0">
                <a:latin typeface="Times New Roman" panose="02020603050405020304" pitchFamily="18" charset="0"/>
                <a:cs typeface="Times New Roman" panose="02020603050405020304" pitchFamily="18" charset="0"/>
              </a:rPr>
              <a:t>3. Родителю необходимо понимать, что </a:t>
            </a:r>
            <a:r>
              <a:rPr lang="ru-RU" dirty="0" smtClean="0">
                <a:solidFill>
                  <a:srgbClr val="C00000"/>
                </a:solidFill>
                <a:latin typeface="Times New Roman" panose="02020603050405020304" pitchFamily="18" charset="0"/>
                <a:cs typeface="Times New Roman" panose="02020603050405020304" pitchFamily="18" charset="0"/>
              </a:rPr>
              <a:t>процесс воспитания</a:t>
            </a:r>
            <a:r>
              <a:rPr lang="ru-RU" dirty="0" smtClean="0">
                <a:latin typeface="Times New Roman" panose="02020603050405020304" pitchFamily="18" charset="0"/>
                <a:cs typeface="Times New Roman" panose="02020603050405020304" pitchFamily="18" charset="0"/>
              </a:rPr>
              <a:t> по отношению к маленькому ребенку выстраивается </a:t>
            </a:r>
            <a:r>
              <a:rPr lang="ru-RU" dirty="0" smtClean="0">
                <a:solidFill>
                  <a:srgbClr val="C00000"/>
                </a:solidFill>
                <a:latin typeface="Times New Roman" panose="02020603050405020304" pitchFamily="18" charset="0"/>
                <a:cs typeface="Times New Roman" panose="02020603050405020304" pitchFamily="18" charset="0"/>
              </a:rPr>
              <a:t>на принципах уважения, </a:t>
            </a:r>
            <a:r>
              <a:rPr lang="ru-RU" dirty="0" smtClean="0">
                <a:latin typeface="Times New Roman" panose="02020603050405020304" pitchFamily="18" charset="0"/>
                <a:cs typeface="Times New Roman" panose="02020603050405020304" pitchFamily="18" charset="0"/>
              </a:rPr>
              <a:t>заинтересованности в жизни друг друга, безопасности, комфортности и эмоционального благополучия. Поэтому спокойный, </a:t>
            </a:r>
            <a:r>
              <a:rPr lang="ru-RU" dirty="0" smtClean="0">
                <a:solidFill>
                  <a:srgbClr val="C00000"/>
                </a:solidFill>
                <a:latin typeface="Times New Roman" panose="02020603050405020304" pitchFamily="18" charset="0"/>
                <a:cs typeface="Times New Roman" panose="02020603050405020304" pitchFamily="18" charset="0"/>
              </a:rPr>
              <a:t>доброжелательный психологический климат в семье – залог успешного развития малыша. </a:t>
            </a:r>
          </a:p>
          <a:p>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4" name="Picture 2" descr="C:\Users\User\Desktop\aa8fda2.jpg"/>
          <p:cNvPicPr>
            <a:picLocks noChangeAspect="1" noChangeArrowheads="1"/>
          </p:cNvPicPr>
          <p:nvPr/>
        </p:nvPicPr>
        <p:blipFill>
          <a:blip r:embed="rId2"/>
          <a:srcRect/>
          <a:stretch>
            <a:fillRect/>
          </a:stretch>
        </p:blipFill>
        <p:spPr bwMode="auto">
          <a:xfrm>
            <a:off x="2714612" y="3929066"/>
            <a:ext cx="4000528" cy="26628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357166"/>
            <a:ext cx="8401080" cy="5662634"/>
          </a:xfrm>
        </p:spPr>
        <p:txBody>
          <a:bodyPr>
            <a:normAutofit/>
          </a:bodyPr>
          <a:lstStyle/>
          <a:p>
            <a:pPr algn="just">
              <a:buNone/>
            </a:pPr>
            <a:r>
              <a:rPr lang="ru-RU" dirty="0" smtClean="0"/>
              <a:t>   </a:t>
            </a:r>
            <a:r>
              <a:rPr lang="ru-RU" dirty="0" smtClean="0">
                <a:latin typeface="Times New Roman" panose="02020603050405020304" pitchFamily="18" charset="0"/>
                <a:cs typeface="Times New Roman" panose="02020603050405020304" pitchFamily="18" charset="0"/>
              </a:rPr>
              <a:t>4. </a:t>
            </a:r>
            <a:r>
              <a:rPr lang="ru-RU" dirty="0" smtClean="0">
                <a:solidFill>
                  <a:srgbClr val="C00000"/>
                </a:solidFill>
                <a:latin typeface="Times New Roman" panose="02020603050405020304" pitchFamily="18" charset="0"/>
                <a:cs typeface="Times New Roman" panose="02020603050405020304" pitchFamily="18" charset="0"/>
              </a:rPr>
              <a:t>Ответственный родитель </a:t>
            </a:r>
            <a:r>
              <a:rPr lang="ru-RU" dirty="0" smtClean="0">
                <a:latin typeface="Times New Roman" panose="02020603050405020304" pitchFamily="18" charset="0"/>
                <a:cs typeface="Times New Roman" panose="02020603050405020304" pitchFamily="18" charset="0"/>
              </a:rPr>
              <a:t>понимает </a:t>
            </a:r>
            <a:r>
              <a:rPr lang="ru-RU" dirty="0" smtClean="0">
                <a:solidFill>
                  <a:srgbClr val="C00000"/>
                </a:solidFill>
                <a:latin typeface="Times New Roman" panose="02020603050405020304" pitchFamily="18" charset="0"/>
                <a:cs typeface="Times New Roman" panose="02020603050405020304" pitchFamily="18" charset="0"/>
              </a:rPr>
              <a:t>значимость регулярного общения </a:t>
            </a:r>
            <a:r>
              <a:rPr lang="ru-RU" dirty="0" smtClean="0">
                <a:latin typeface="Times New Roman" panose="02020603050405020304" pitchFamily="18" charset="0"/>
                <a:cs typeface="Times New Roman" panose="02020603050405020304" pitchFamily="18" charset="0"/>
              </a:rPr>
              <a:t>и взаимодействия с ребенком, выступая в роли помощника и советчика в решении ребенком разнообразных задач жизни и деятельности. </a:t>
            </a:r>
          </a:p>
          <a:p>
            <a:pPr algn="just">
              <a:buNone/>
            </a:pPr>
            <a:r>
              <a:rPr lang="ru-RU" dirty="0" smtClean="0">
                <a:latin typeface="Times New Roman" panose="02020603050405020304" pitchFamily="18" charset="0"/>
                <a:cs typeface="Times New Roman" panose="02020603050405020304" pitchFamily="18" charset="0"/>
              </a:rPr>
              <a:t>    5. Очень важной частью ответственного </a:t>
            </a:r>
            <a:r>
              <a:rPr lang="ru-RU" dirty="0" err="1" smtClean="0">
                <a:latin typeface="Times New Roman" panose="02020603050405020304" pitchFamily="18" charset="0"/>
                <a:cs typeface="Times New Roman" panose="02020603050405020304" pitchFamily="18" charset="0"/>
              </a:rPr>
              <a:t>родительства</a:t>
            </a:r>
            <a:r>
              <a:rPr lang="ru-RU" dirty="0" smtClean="0">
                <a:latin typeface="Times New Roman" panose="02020603050405020304" pitchFamily="18" charset="0"/>
                <a:cs typeface="Times New Roman" panose="02020603050405020304" pitchFamily="18" charset="0"/>
              </a:rPr>
              <a:t> становится </a:t>
            </a:r>
            <a:r>
              <a:rPr lang="ru-RU" dirty="0" smtClean="0">
                <a:solidFill>
                  <a:srgbClr val="C00000"/>
                </a:solidFill>
                <a:latin typeface="Times New Roman" panose="02020603050405020304" pitchFamily="18" charset="0"/>
                <a:cs typeface="Times New Roman" panose="02020603050405020304" pitchFamily="18" charset="0"/>
              </a:rPr>
              <a:t>высокая степень </a:t>
            </a:r>
            <a:r>
              <a:rPr lang="ru-RU" dirty="0" err="1" smtClean="0">
                <a:solidFill>
                  <a:srgbClr val="C00000"/>
                </a:solidFill>
                <a:latin typeface="Times New Roman" panose="02020603050405020304" pitchFamily="18" charset="0"/>
                <a:cs typeface="Times New Roman" panose="02020603050405020304" pitchFamily="18" charset="0"/>
              </a:rPr>
              <a:t>эмпатийности</a:t>
            </a:r>
            <a:r>
              <a:rPr lang="ru-RU" dirty="0" smtClean="0">
                <a:solidFill>
                  <a:srgbClr val="C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родителей по отношению к ребенку. </a:t>
            </a:r>
          </a:p>
          <a:p>
            <a:pPr algn="just">
              <a:buNone/>
            </a:pPr>
            <a:r>
              <a:rPr lang="ru-RU" dirty="0" smtClean="0">
                <a:latin typeface="Times New Roman" panose="02020603050405020304" pitchFamily="18" charset="0"/>
                <a:cs typeface="Times New Roman" panose="02020603050405020304" pitchFamily="18" charset="0"/>
              </a:rPr>
              <a:t>    6. Родитель, ориентированный на ребенка, </a:t>
            </a:r>
            <a:r>
              <a:rPr lang="ru-RU" dirty="0" smtClean="0">
                <a:solidFill>
                  <a:srgbClr val="C00000"/>
                </a:solidFill>
                <a:latin typeface="Times New Roman" panose="02020603050405020304" pitchFamily="18" charset="0"/>
                <a:cs typeface="Times New Roman" panose="02020603050405020304" pitchFamily="18" charset="0"/>
              </a:rPr>
              <a:t>понимает ответственность за свое поведение </a:t>
            </a:r>
            <a:r>
              <a:rPr lang="ru-RU" dirty="0" smtClean="0">
                <a:latin typeface="Times New Roman" panose="02020603050405020304" pitchFamily="18" charset="0"/>
                <a:cs typeface="Times New Roman" panose="02020603050405020304" pitchFamily="18" charset="0"/>
              </a:rPr>
              <a:t>и </a:t>
            </a:r>
            <a:r>
              <a:rPr lang="ru-RU" dirty="0" smtClean="0">
                <a:solidFill>
                  <a:srgbClr val="C00000"/>
                </a:solidFill>
                <a:latin typeface="Times New Roman" panose="02020603050405020304" pitchFamily="18" charset="0"/>
                <a:cs typeface="Times New Roman" panose="02020603050405020304" pitchFamily="18" charset="0"/>
              </a:rPr>
              <a:t>деятельность. </a:t>
            </a:r>
          </a:p>
          <a:p>
            <a:pPr algn="just">
              <a:buNone/>
            </a:pPr>
            <a:r>
              <a:rPr lang="ru-RU" dirty="0" smtClean="0">
                <a:latin typeface="Times New Roman" panose="02020603050405020304" pitchFamily="18" charset="0"/>
                <a:cs typeface="Times New Roman" panose="02020603050405020304" pitchFamily="18" charset="0"/>
              </a:rPr>
              <a:t>    7. </a:t>
            </a:r>
            <a:r>
              <a:rPr lang="ru-RU" dirty="0" smtClean="0">
                <a:solidFill>
                  <a:srgbClr val="C00000"/>
                </a:solidFill>
                <a:latin typeface="Times New Roman" panose="02020603050405020304" pitchFamily="18" charset="0"/>
                <a:cs typeface="Times New Roman" panose="02020603050405020304" pitchFamily="18" charset="0"/>
              </a:rPr>
              <a:t>Поддержка здорового образа жизни всей семьей </a:t>
            </a:r>
            <a:r>
              <a:rPr lang="ru-RU" dirty="0" smtClean="0">
                <a:latin typeface="Times New Roman" panose="02020603050405020304" pitchFamily="18" charset="0"/>
                <a:cs typeface="Times New Roman" panose="02020603050405020304" pitchFamily="18" charset="0"/>
              </a:rPr>
              <a:t>– залог спокойствия и здоровья самого ребенка. </a:t>
            </a:r>
          </a:p>
          <a:p>
            <a:endParaRPr lang="ru-RU" dirty="0" smtClean="0"/>
          </a:p>
          <a:p>
            <a:pPr algn="just">
              <a:buNone/>
            </a:pPr>
            <a:endParaRPr lang="ru-RU" dirty="0" smtClean="0"/>
          </a:p>
          <a:p>
            <a:pPr>
              <a:buNone/>
            </a:pP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4412" t="17194" r="9243" b="16701"/>
          <a:stretch/>
        </p:blipFill>
        <p:spPr>
          <a:xfrm>
            <a:off x="179512" y="836712"/>
            <a:ext cx="8736625" cy="4896544"/>
          </a:xfrm>
          <a:prstGeom prst="rect">
            <a:avLst/>
          </a:prstGeom>
        </p:spPr>
      </p:pic>
    </p:spTree>
    <p:extLst>
      <p:ext uri="{BB962C8B-B14F-4D97-AF65-F5344CB8AC3E}">
        <p14:creationId xmlns:p14="http://schemas.microsoft.com/office/powerpoint/2010/main" val="1515045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929718" cy="1320800"/>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РАЗДЕЛ 2. ОСОБЕННОСТИ, ФОРМЫ И МЕТОДЫ ПРОСВЕЩЕНИЯ РОДИТЕЛЕЙ (ЗАКОННЫХ ПРЕДСТАВИТЕЛЕЙ) В ДОШКОЛЬНОЙ ОБРАЗОВАТЕЛЬНОЙ ОРГАНИЗАЦИИ</a:t>
            </a:r>
          </a:p>
        </p:txBody>
      </p:sp>
      <p:sp>
        <p:nvSpPr>
          <p:cNvPr id="4" name="Скругленный прямоугольник 3"/>
          <p:cNvSpPr/>
          <p:nvPr/>
        </p:nvSpPr>
        <p:spPr>
          <a:xfrm>
            <a:off x="323528" y="2060848"/>
            <a:ext cx="8606190" cy="4368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sz="2000" b="1" dirty="0">
                <a:solidFill>
                  <a:srgbClr val="C00000"/>
                </a:solidFill>
                <a:latin typeface="Times New Roman" pitchFamily="18" charset="0"/>
                <a:cs typeface="Times New Roman" pitchFamily="18" charset="0"/>
              </a:rPr>
              <a:t>Наблюдение</a:t>
            </a:r>
            <a:r>
              <a:rPr lang="ru-RU" sz="2000" dirty="0">
                <a:latin typeface="Times New Roman" pitchFamily="18" charset="0"/>
                <a:cs typeface="Times New Roman" pitchFamily="18" charset="0"/>
              </a:rPr>
              <a:t> – один из основных педагогических методов получения информации, который заключается в целенаправленном и систематическом наблюдении за каким-либо объектом с целью сбора информации. </a:t>
            </a:r>
          </a:p>
          <a:p>
            <a:pPr algn="just"/>
            <a:r>
              <a:rPr lang="ru-RU" sz="2000" b="1" dirty="0">
                <a:solidFill>
                  <a:srgbClr val="C00000"/>
                </a:solidFill>
                <a:latin typeface="Times New Roman" pitchFamily="18" charset="0"/>
                <a:cs typeface="Times New Roman" pitchFamily="18" charset="0"/>
              </a:rPr>
              <a:t>Опрос</a:t>
            </a:r>
            <a:r>
              <a:rPr lang="ru-RU" sz="2000" dirty="0">
                <a:latin typeface="Times New Roman" pitchFamily="18" charset="0"/>
                <a:cs typeface="Times New Roman" pitchFamily="18" charset="0"/>
              </a:rPr>
              <a:t> – метод получения информации от респондентов (в данном случае родителей) в виде ответов на поставленные вопросы. </a:t>
            </a:r>
          </a:p>
          <a:p>
            <a:pPr algn="just"/>
            <a:r>
              <a:rPr lang="ru-RU" sz="2000" b="1" dirty="0">
                <a:solidFill>
                  <a:srgbClr val="C00000"/>
                </a:solidFill>
                <a:latin typeface="Times New Roman" pitchFamily="18" charset="0"/>
                <a:cs typeface="Times New Roman" pitchFamily="18" charset="0"/>
              </a:rPr>
              <a:t>Анкетирование </a:t>
            </a:r>
            <a:r>
              <a:rPr lang="ru-RU" sz="2000" dirty="0">
                <a:latin typeface="Times New Roman" pitchFamily="18" charset="0"/>
                <a:cs typeface="Times New Roman" pitchFamily="18" charset="0"/>
              </a:rPr>
              <a:t>– разновидность опроса, позволяющая на основе письменных ответов выяснить взгляды респондентов (в данном случае - родителей) на ту или иную проблему воспитания и образования детей. </a:t>
            </a:r>
            <a:r>
              <a:rPr lang="ru-RU" sz="2000" b="1" dirty="0">
                <a:solidFill>
                  <a:srgbClr val="C00000"/>
                </a:solidFill>
                <a:latin typeface="Times New Roman" pitchFamily="18" charset="0"/>
                <a:cs typeface="Times New Roman" pitchFamily="18" charset="0"/>
              </a:rPr>
              <a:t>Беседа </a:t>
            </a:r>
            <a:r>
              <a:rPr lang="ru-RU" sz="2000" dirty="0">
                <a:latin typeface="Times New Roman" pitchFamily="18" charset="0"/>
                <a:cs typeface="Times New Roman" pitchFamily="18" charset="0"/>
              </a:rPr>
              <a:t>– метод получения информации в процессе вербальной коммуникации. </a:t>
            </a:r>
          </a:p>
          <a:p>
            <a:pPr algn="just"/>
            <a:r>
              <a:rPr lang="ru-RU" sz="2000" b="1" dirty="0">
                <a:solidFill>
                  <a:srgbClr val="C00000"/>
                </a:solidFill>
                <a:latin typeface="Times New Roman" pitchFamily="18" charset="0"/>
                <a:cs typeface="Times New Roman" pitchFamily="18" charset="0"/>
              </a:rPr>
              <a:t>Игровые тренинги </a:t>
            </a:r>
            <a:r>
              <a:rPr lang="ru-RU" sz="2000" dirty="0">
                <a:latin typeface="Times New Roman" pitchFamily="18" charset="0"/>
                <a:cs typeface="Times New Roman" pitchFamily="18" charset="0"/>
              </a:rPr>
              <a:t>– активный метод, реализуемый в игровой форме и выполняющий как диагностические, так и развивающие функции.</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32" y="169818"/>
            <a:ext cx="8694586" cy="1577703"/>
          </a:xfrm>
        </p:spPr>
        <p:txBody>
          <a:bodyPr>
            <a:noAutofit/>
          </a:bodyPr>
          <a:lstStyle/>
          <a:p>
            <a:pPr algn="ctr"/>
            <a:r>
              <a:rPr lang="ru-RU" sz="2000" b="1" dirty="0">
                <a:solidFill>
                  <a:schemeClr val="accent2">
                    <a:lumMod val="50000"/>
                  </a:schemeClr>
                </a:solidFill>
                <a:latin typeface="Times New Roman" pitchFamily="18" charset="0"/>
                <a:cs typeface="Times New Roman" pitchFamily="18" charset="0"/>
              </a:rPr>
              <a:t>РАЗДЕЛ 3. ПРОСВЕЩЕНИЕ РОДИТЕЛЕЙ (ЗАКОННЫХ ПРЕДСТАВИТЕЛЕЙ) ПО ВОПРОСАМ ЗДОРОВЬЯ, ВОСПИТАНИЯ И РАЗВИТИЯ ДЕТЕЙ МЛАДЕНЧЕСКОГО, РАННЕГО И ДОШКОЛЬНОГО ВОЗРАСТОВ</a:t>
            </a:r>
          </a:p>
        </p:txBody>
      </p:sp>
      <p:sp>
        <p:nvSpPr>
          <p:cNvPr id="6" name="Содержимое 5"/>
          <p:cNvSpPr>
            <a:spLocks noGrp="1"/>
          </p:cNvSpPr>
          <p:nvPr>
            <p:ph idx="1"/>
          </p:nvPr>
        </p:nvSpPr>
        <p:spPr>
          <a:xfrm>
            <a:off x="508000" y="1711235"/>
            <a:ext cx="8350280" cy="4330128"/>
          </a:xfrm>
        </p:spPr>
        <p:txBody>
          <a:bodyPr>
            <a:normAutofit fontScale="70000" lnSpcReduction="20000"/>
          </a:bodyPr>
          <a:lstStyle/>
          <a:p>
            <a:pPr marL="0" indent="0" algn="ctr">
              <a:buNone/>
            </a:pPr>
            <a:r>
              <a:rPr lang="ru-RU" dirty="0">
                <a:solidFill>
                  <a:srgbClr val="0070C0"/>
                </a:solidFill>
              </a:rPr>
              <a:t>П</a:t>
            </a:r>
            <a:r>
              <a:rPr lang="ru-RU" dirty="0" smtClean="0">
                <a:solidFill>
                  <a:srgbClr val="0070C0"/>
                </a:solidFill>
              </a:rPr>
              <a:t>едагогическая помощь родителям (законным представителям) детей дошкольного возраста в создании образовательной среды семьи</a:t>
            </a:r>
            <a:endParaRPr lang="ru-RU" dirty="0" smtClean="0">
              <a:solidFill>
                <a:srgbClr val="0070C0"/>
              </a:solidFill>
              <a:latin typeface="Times New Roman" pitchFamily="18" charset="0"/>
              <a:cs typeface="Times New Roman" pitchFamily="18" charset="0"/>
            </a:endParaRPr>
          </a:p>
          <a:p>
            <a:pPr algn="just">
              <a:buNone/>
            </a:pPr>
            <a:r>
              <a:rPr lang="ru-RU" b="1" dirty="0" smtClean="0">
                <a:latin typeface="Times New Roman" pitchFamily="18" charset="0"/>
                <a:cs typeface="Times New Roman" pitchFamily="18" charset="0"/>
              </a:rPr>
              <a:t>Рекомендуемые </a:t>
            </a:r>
            <a:r>
              <a:rPr lang="ru-RU" b="1" dirty="0">
                <a:latin typeface="Times New Roman" pitchFamily="18" charset="0"/>
                <a:cs typeface="Times New Roman" pitchFamily="18" charset="0"/>
              </a:rPr>
              <a:t>формы и темы просвещения родителей </a:t>
            </a:r>
          </a:p>
          <a:p>
            <a:pPr algn="just"/>
            <a:r>
              <a:rPr lang="ru-RU" dirty="0">
                <a:latin typeface="Times New Roman" pitchFamily="18" charset="0"/>
                <a:cs typeface="Times New Roman" pitchFamily="18" charset="0"/>
              </a:rPr>
              <a:t>– родительские собрания: «Как создать образовательную среду дома?», «Развивающие игры и игрушки в семье», «Среда глазами ребенка», «Создание условий для поддержки детской инициативы и самостоятельности дошкольника в семье», «Как помочь ребенку проявить интерес к занятиям в ДОО»; </a:t>
            </a:r>
          </a:p>
          <a:p>
            <a:pPr algn="just"/>
            <a:r>
              <a:rPr lang="ru-RU" dirty="0">
                <a:latin typeface="Times New Roman" pitchFamily="18" charset="0"/>
                <a:cs typeface="Times New Roman" pitchFamily="18" charset="0"/>
              </a:rPr>
              <a:t>– устный педагогический журнал: «Конструктор домашней среды», «Ребенок в мегаполисе»; </a:t>
            </a:r>
          </a:p>
          <a:p>
            <a:pPr algn="just"/>
            <a:r>
              <a:rPr lang="ru-RU" dirty="0">
                <a:latin typeface="Times New Roman" pitchFamily="18" charset="0"/>
                <a:cs typeface="Times New Roman" pitchFamily="18" charset="0"/>
              </a:rPr>
              <a:t>– деловая игра: «Природа или технологии?»; </a:t>
            </a:r>
          </a:p>
          <a:p>
            <a:pPr algn="just"/>
            <a:r>
              <a:rPr lang="ru-RU" dirty="0">
                <a:latin typeface="Times New Roman" pitchFamily="18" charset="0"/>
                <a:cs typeface="Times New Roman" pitchFamily="18" charset="0"/>
              </a:rPr>
              <a:t>– консультация с элементами практикума: «Роль семьи в создании условий психологического благополучия ребенка»; </a:t>
            </a:r>
          </a:p>
          <a:p>
            <a:pPr algn="just"/>
            <a:r>
              <a:rPr lang="ru-RU" dirty="0">
                <a:latin typeface="Times New Roman" pitchFamily="18" charset="0"/>
                <a:cs typeface="Times New Roman" pitchFamily="18" charset="0"/>
              </a:rPr>
              <a:t>– семинар-практикум: «Семейная образовательная среда как источник разнообразного культурного опыта ребенка-дошкольника»; </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204652"/>
            <a:ext cx="8421717" cy="1795588"/>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РАЗДЕЛ 4. ПОДДЕРЖКА И ПРОСВЕЩЕНИЕ РОДИТЕЛЕЙ (ЗАКОННЫХ ПРЕДСТАВИТЕЛЕЙ), ВОСПИТЫВАЮЩИХ РЕБЕНКА С ОГРАНИЧЕННЫМИ ВОЗМОЖНОСТЯМИ ЗДОРОВЬЯ, В ТОМ ЧИСЛЕ ДЕТЕЙ-ИНВАЛИДОВ </a:t>
            </a:r>
            <a:endParaRPr lang="ru-RU" sz="2400" dirty="0">
              <a:solidFill>
                <a:schemeClr val="accent2">
                  <a:lumMod val="50000"/>
                </a:schemeClr>
              </a:solidFill>
              <a:latin typeface="Times New Roman" pitchFamily="18" charset="0"/>
              <a:cs typeface="Times New Roman" pitchFamily="18" charset="0"/>
            </a:endParaRPr>
          </a:p>
        </p:txBody>
      </p:sp>
      <p:sp>
        <p:nvSpPr>
          <p:cNvPr id="4" name="Прямоугольник 3"/>
          <p:cNvSpPr/>
          <p:nvPr/>
        </p:nvSpPr>
        <p:spPr>
          <a:xfrm>
            <a:off x="333102" y="1720839"/>
            <a:ext cx="8453739" cy="3785652"/>
          </a:xfrm>
          <a:prstGeom prst="rect">
            <a:avLst/>
          </a:prstGeom>
        </p:spPr>
        <p:txBody>
          <a:bodyPr wrap="square">
            <a:spAutoFit/>
          </a:bodyPr>
          <a:lstStyle/>
          <a:p>
            <a:pPr algn="just"/>
            <a:endParaRPr lang="ru-RU" sz="2400" dirty="0"/>
          </a:p>
          <a:p>
            <a:pPr algn="just"/>
            <a:r>
              <a:rPr lang="ru-RU" sz="2400" dirty="0">
                <a:latin typeface="Times New Roman" pitchFamily="18" charset="0"/>
                <a:cs typeface="Times New Roman" pitchFamily="18" charset="0"/>
              </a:rPr>
              <a:t>Педагоги могут рекомендовать родителям обучающие пособия, </a:t>
            </a:r>
            <a:r>
              <a:rPr lang="ru-RU" sz="2400" dirty="0" err="1">
                <a:latin typeface="Times New Roman" pitchFamily="18" charset="0"/>
                <a:cs typeface="Times New Roman" pitchFamily="18" charset="0"/>
              </a:rPr>
              <a:t>вебинары</a:t>
            </a:r>
            <a:r>
              <a:rPr lang="ru-RU" sz="2400" dirty="0">
                <a:latin typeface="Times New Roman" pitchFamily="18" charset="0"/>
                <a:cs typeface="Times New Roman" pitchFamily="18" charset="0"/>
              </a:rPr>
              <a:t> и консультации специалистов Института коррекционной педагогики Российской академии образования: Консультации для родителей детей раннего возраста (</a:t>
            </a:r>
            <a:r>
              <a:rPr lang="ru-RU" sz="2400" dirty="0" err="1">
                <a:latin typeface="Times New Roman" pitchFamily="18" charset="0"/>
                <a:cs typeface="Times New Roman" pitchFamily="18" charset="0"/>
              </a:rPr>
              <a:t>ikp-rao.ru</a:t>
            </a:r>
            <a:r>
              <a:rPr lang="ru-RU" sz="2400" dirty="0">
                <a:latin typeface="Times New Roman" pitchFamily="18" charset="0"/>
                <a:cs typeface="Times New Roman" pitchFamily="18" charset="0"/>
              </a:rPr>
              <a:t>), Научно-методические разработки ИКП (</a:t>
            </a:r>
            <a:r>
              <a:rPr lang="ru-RU" sz="2400" dirty="0" err="1">
                <a:latin typeface="Times New Roman" pitchFamily="18" charset="0"/>
                <a:cs typeface="Times New Roman" pitchFamily="18" charset="0"/>
              </a:rPr>
              <a:t>ikp-rao.ru</a:t>
            </a:r>
            <a:r>
              <a:rPr lang="ru-RU" sz="2400" dirty="0">
                <a:latin typeface="Times New Roman" pitchFamily="18" charset="0"/>
                <a:cs typeface="Times New Roman" pitchFamily="18" charset="0"/>
              </a:rPr>
              <a:t>). </a:t>
            </a:r>
          </a:p>
          <a:p>
            <a:pPr algn="just"/>
            <a:r>
              <a:rPr lang="ru-RU" sz="2400" b="1" dirty="0">
                <a:latin typeface="Times New Roman" pitchFamily="18" charset="0"/>
                <a:cs typeface="Times New Roman" pitchFamily="18" charset="0"/>
              </a:rPr>
              <a:t>Специальные условия сопровождения ребенка с ОВЗ обозначены в п.3 ст.79 Федерального закона от 29 декабря 2012 г. № 273-ФЗ «Об образовании в Российской Федерации» и включают следующие компоненты.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609600"/>
            <a:ext cx="8350280" cy="1320800"/>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РАЗДЕЛ 5. ПРАВА РОДИТЕЛЕЙ (ЗАКОННЫХ ПРЕДСТАВИТЕЛЕЙ) И ГОСУДАРСТВЕННАЯ ПОДДЕРЖКА СЕМЕЙ С ДЕТЬМИ ДОШКОЛЬНОГО ВОЗРАСТА </a:t>
            </a:r>
            <a:endParaRPr lang="ru-RU" sz="2400" dirty="0">
              <a:solidFill>
                <a:schemeClr val="accent2">
                  <a:lumMod val="50000"/>
                </a:schemeClr>
              </a:solidFill>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srcRect l="19914" t="27946" r="19847" b="19911"/>
          <a:stretch>
            <a:fillRect/>
          </a:stretch>
        </p:blipFill>
        <p:spPr bwMode="auto">
          <a:xfrm>
            <a:off x="773974" y="2011680"/>
            <a:ext cx="6426926" cy="4170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44999" cy="1714512"/>
          </a:xfrm>
        </p:spPr>
        <p:txBody>
          <a:bodyPr>
            <a:noAutofit/>
          </a:bodyPr>
          <a:lstStyle/>
          <a:p>
            <a:pPr algn="ctr"/>
            <a:r>
              <a:rPr lang="ru-RU" sz="2400" b="1" dirty="0">
                <a:solidFill>
                  <a:schemeClr val="accent2">
                    <a:lumMod val="50000"/>
                  </a:schemeClr>
                </a:solidFill>
                <a:latin typeface="Times New Roman" pitchFamily="18" charset="0"/>
                <a:cs typeface="Times New Roman" pitchFamily="18" charset="0"/>
              </a:rPr>
              <a:t>РАЗДЕЛ 6. ЧАСТО ВСТРЕЧАЮЩИЕСЯ ВОПРОСЫ РОДИТЕЛЕЙ (ЗАКОННЫХ ПРЕДСТАВИТЕЛЕЙ) ДЕТЕЙ ДОШКОЛЬНОГО ВОЗРАСТА И ТИПИЧНЫЕ ПРОБЛЕМНЫЕ СИТУАЦИИ («ВЫ СПРАШИВАЛИ – МЫ ОТВЕЧАЕМ!») </a:t>
            </a:r>
            <a:endParaRPr lang="ru-RU" sz="2400" dirty="0">
              <a:solidFill>
                <a:schemeClr val="accent2">
                  <a:lumMod val="50000"/>
                </a:schemeClr>
              </a:solidFill>
              <a:latin typeface="Times New Roman" pitchFamily="18" charset="0"/>
              <a:cs typeface="Times New Roman" pitchFamily="18" charset="0"/>
            </a:endParaRPr>
          </a:p>
        </p:txBody>
      </p:sp>
      <p:sp>
        <p:nvSpPr>
          <p:cNvPr id="5" name="Прямоугольник 4"/>
          <p:cNvSpPr/>
          <p:nvPr/>
        </p:nvSpPr>
        <p:spPr>
          <a:xfrm>
            <a:off x="285720" y="2428868"/>
            <a:ext cx="8249223" cy="3323987"/>
          </a:xfrm>
          <a:prstGeom prst="rect">
            <a:avLst/>
          </a:prstGeom>
        </p:spPr>
        <p:txBody>
          <a:bodyPr wrap="square">
            <a:spAutoFit/>
          </a:bodyPr>
          <a:lstStyle/>
          <a:p>
            <a:endParaRPr lang="ru-RU" dirty="0"/>
          </a:p>
          <a:p>
            <a:r>
              <a:rPr lang="ru-RU" sz="2400" dirty="0">
                <a:latin typeface="Times New Roman" pitchFamily="18" charset="0"/>
                <a:cs typeface="Times New Roman" pitchFamily="18" charset="0"/>
              </a:rPr>
              <a:t>ОТНОШЕНИЯ БРАТЬЕВ И СЕСТЕР В СЕМЬЕ </a:t>
            </a:r>
          </a:p>
          <a:p>
            <a:r>
              <a:rPr lang="ru-RU" sz="2400" dirty="0">
                <a:latin typeface="Times New Roman" pitchFamily="18" charset="0"/>
                <a:cs typeface="Times New Roman" pitchFamily="18" charset="0"/>
              </a:rPr>
              <a:t>Разбираемся в главном </a:t>
            </a:r>
          </a:p>
          <a:p>
            <a:r>
              <a:rPr lang="ru-RU" sz="2400" dirty="0">
                <a:latin typeface="Times New Roman" pitchFamily="18" charset="0"/>
                <a:cs typeface="Times New Roman" pitchFamily="18" charset="0"/>
              </a:rPr>
              <a:t>Почему дети соперничают друг с другом? </a:t>
            </a:r>
          </a:p>
          <a:p>
            <a:r>
              <a:rPr lang="ru-RU" sz="2400" dirty="0">
                <a:latin typeface="Times New Roman" pitchFamily="18" charset="0"/>
                <a:cs typeface="Times New Roman" pitchFamily="18" charset="0"/>
              </a:rPr>
              <a:t>Как снизить конкуренцию между детьми в одной семье? </a:t>
            </a:r>
          </a:p>
          <a:p>
            <a:r>
              <a:rPr lang="ru-RU" sz="2400" dirty="0">
                <a:latin typeface="Times New Roman" pitchFamily="18" charset="0"/>
                <a:cs typeface="Times New Roman" pitchFamily="18" charset="0"/>
              </a:rPr>
              <a:t>Почему старший ребенок не уступает младшему? </a:t>
            </a:r>
          </a:p>
          <a:p>
            <a:r>
              <a:rPr lang="ru-RU" sz="2400" dirty="0">
                <a:latin typeface="Times New Roman" pitchFamily="18" charset="0"/>
                <a:cs typeface="Times New Roman" pitchFamily="18" charset="0"/>
              </a:rPr>
              <a:t>Как научить братьев и сестер дружить друг с другом? </a:t>
            </a:r>
          </a:p>
          <a:p>
            <a:r>
              <a:rPr lang="ru-RU" sz="2400" dirty="0">
                <a:latin typeface="Times New Roman" pitchFamily="18" charset="0"/>
                <a:cs typeface="Times New Roman" pitchFamily="18" charset="0"/>
              </a:rPr>
              <a:t>Надо ли родителю регулировать все отношения между </a:t>
            </a:r>
          </a:p>
          <a:p>
            <a:r>
              <a:rPr lang="ru-RU" sz="2400" dirty="0">
                <a:latin typeface="Times New Roman" pitchFamily="18" charset="0"/>
                <a:cs typeface="Times New Roman" pitchFamily="18" charset="0"/>
              </a:rPr>
              <a:t>детьми в семье?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85720" y="1428736"/>
            <a:ext cx="8643998" cy="49981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pPr algn="ctr"/>
            <a:r>
              <a:rPr lang="ru-RU" sz="2400" b="1" dirty="0">
                <a:solidFill>
                  <a:schemeClr val="accent2">
                    <a:lumMod val="50000"/>
                  </a:schemeClr>
                </a:solidFill>
                <a:latin typeface="Times New Roman" pitchFamily="18" charset="0"/>
                <a:cs typeface="Times New Roman" pitchFamily="18" charset="0"/>
              </a:rPr>
              <a:t>РАЗДЕЛ 7. ПРОСТРАНСТВО РОДИТЕЛЬСКИХ ИНИЦИАТИВ </a:t>
            </a:r>
            <a:endParaRPr lang="ru-RU" sz="2400"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lgn="just">
              <a:buNone/>
            </a:pPr>
            <a:r>
              <a:rPr lang="ru-RU" dirty="0">
                <a:latin typeface="Times New Roman" pitchFamily="18" charset="0"/>
                <a:cs typeface="Times New Roman" pitchFamily="18" charset="0"/>
              </a:rPr>
              <a:t>     </a:t>
            </a:r>
            <a:r>
              <a:rPr lang="ru-RU" sz="2400" dirty="0">
                <a:latin typeface="Times New Roman" pitchFamily="18" charset="0"/>
                <a:cs typeface="Times New Roman" pitchFamily="18" charset="0"/>
              </a:rPr>
              <a:t>Для того чтобы просвещение родителей могло решать поставленные задачи, важно не только педагогам быть активными и инициативными, но и стимулировать активность родителей, вовлекать их в жизнь ДОО. Практикой наработаны различные способы и формы проявления родительской инициативы. </a:t>
            </a:r>
          </a:p>
          <a:p>
            <a:pPr>
              <a:buClrTx/>
              <a:buFont typeface="Wingdings" pitchFamily="2" charset="2"/>
              <a:buChar char="ü"/>
            </a:pPr>
            <a:r>
              <a:rPr lang="ru-RU" b="1" i="1" dirty="0">
                <a:latin typeface="Times New Roman" pitchFamily="18" charset="0"/>
                <a:cs typeface="Times New Roman" pitchFamily="18" charset="0"/>
              </a:rPr>
              <a:t>Семейные или родительские клубы </a:t>
            </a:r>
          </a:p>
          <a:p>
            <a:pPr>
              <a:buClrTx/>
              <a:buFont typeface="Wingdings" pitchFamily="2" charset="2"/>
              <a:buChar char="ü"/>
            </a:pPr>
            <a:r>
              <a:rPr lang="ru-RU" b="1" i="1" dirty="0">
                <a:latin typeface="Times New Roman" pitchFamily="18" charset="0"/>
                <a:cs typeface="Times New Roman" pitchFamily="18" charset="0"/>
              </a:rPr>
              <a:t>Клуб молодой семьи </a:t>
            </a:r>
          </a:p>
          <a:p>
            <a:pPr>
              <a:buClrTx/>
              <a:buFont typeface="Wingdings" pitchFamily="2" charset="2"/>
              <a:buChar char="ü"/>
            </a:pPr>
            <a:r>
              <a:rPr lang="ru-RU" b="1" i="1" dirty="0">
                <a:latin typeface="Times New Roman" pitchFamily="18" charset="0"/>
                <a:cs typeface="Times New Roman" pitchFamily="18" charset="0"/>
              </a:rPr>
              <a:t>Клуб выходного дня </a:t>
            </a:r>
          </a:p>
          <a:p>
            <a:pPr>
              <a:buClrTx/>
              <a:buFont typeface="Wingdings" pitchFamily="2" charset="2"/>
              <a:buChar char="ü"/>
            </a:pPr>
            <a:r>
              <a:rPr lang="ru-RU" b="1" i="1" dirty="0">
                <a:latin typeface="Times New Roman" pitchFamily="18" charset="0"/>
                <a:cs typeface="Times New Roman" pitchFamily="18" charset="0"/>
              </a:rPr>
              <a:t>Организация семейного волонтерского движения</a:t>
            </a:r>
          </a:p>
          <a:p>
            <a:pPr>
              <a:buClrTx/>
              <a:buFont typeface="Wingdings" pitchFamily="2" charset="2"/>
              <a:buChar char="ü"/>
            </a:pPr>
            <a:r>
              <a:rPr lang="ru-RU" b="1" i="1" dirty="0">
                <a:latin typeface="Times New Roman" pitchFamily="18" charset="0"/>
                <a:cs typeface="Times New Roman" pitchFamily="18" charset="0"/>
              </a:rPr>
              <a:t>Социально-педагогические проекты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9081" t="9123" r="35542" b="7069"/>
          <a:stretch/>
        </p:blipFill>
        <p:spPr bwMode="auto">
          <a:xfrm>
            <a:off x="1475656" y="260648"/>
            <a:ext cx="5904656" cy="3816424"/>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286000" y="1028343"/>
            <a:ext cx="4572000" cy="369332"/>
          </a:xfrm>
          <a:prstGeom prst="rect">
            <a:avLst/>
          </a:prstGeom>
        </p:spPr>
        <p:txBody>
          <a:bodyPr>
            <a:spAutoFit/>
          </a:bodyPr>
          <a:lstStyle/>
          <a:p>
            <a:r>
              <a:rPr lang="ru-RU" dirty="0" smtClean="0">
                <a:solidFill>
                  <a:srgbClr val="212529"/>
                </a:solidFill>
                <a:latin typeface="Roboto"/>
              </a:rPr>
              <a:t>.</a:t>
            </a:r>
            <a:endParaRPr lang="ru-RU" dirty="0"/>
          </a:p>
        </p:txBody>
      </p:sp>
      <p:sp>
        <p:nvSpPr>
          <p:cNvPr id="6" name="Прямоугольник с двумя скругленными противолежащими углами 5"/>
          <p:cNvSpPr/>
          <p:nvPr/>
        </p:nvSpPr>
        <p:spPr>
          <a:xfrm>
            <a:off x="467544" y="3789040"/>
            <a:ext cx="8424936" cy="2952328"/>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solidFill>
                  <a:srgbClr val="212529"/>
                </a:solidFill>
                <a:latin typeface="Roboto"/>
              </a:rPr>
              <a:t>Для апробации проекта выбраны пилотные регионы, активно развивающие инновационные подходы в дошкольном воспитании: Донецкая и Луганская народные республики, Чукотский автономный округ, Ямало-Ненецкий автономный округ, Пермский край, Запорожская область, Амурская область, Самарская область, Нижегородская область, Вологодская область, Калининградская область, Новосибирская область, Омская область, Красноярский край, Томская область, Иркутская область, Тюменская область, Свердловская область, Челябинская область, Воронежская область, Краснодарский край и Москва</a:t>
            </a:r>
            <a:endParaRPr lang="ru-RU" dirty="0"/>
          </a:p>
        </p:txBody>
      </p:sp>
    </p:spTree>
    <p:extLst>
      <p:ext uri="{BB962C8B-B14F-4D97-AF65-F5344CB8AC3E}">
        <p14:creationId xmlns:p14="http://schemas.microsoft.com/office/powerpoint/2010/main" val="1972984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5851" t="24186" r="14715" b="20245"/>
          <a:stretch/>
        </p:blipFill>
        <p:spPr>
          <a:xfrm>
            <a:off x="179512" y="1124744"/>
            <a:ext cx="8625959" cy="4536504"/>
          </a:xfrm>
          <a:prstGeom prst="rect">
            <a:avLst/>
          </a:prstGeom>
        </p:spPr>
      </p:pic>
      <p:sp>
        <p:nvSpPr>
          <p:cNvPr id="2" name="TextBox 1"/>
          <p:cNvSpPr txBox="1"/>
          <p:nvPr/>
        </p:nvSpPr>
        <p:spPr>
          <a:xfrm>
            <a:off x="2915816" y="476672"/>
            <a:ext cx="3443571" cy="369332"/>
          </a:xfrm>
          <a:prstGeom prst="rect">
            <a:avLst/>
          </a:prstGeom>
          <a:noFill/>
        </p:spPr>
        <p:txBody>
          <a:bodyPr wrap="none" rtlCol="0">
            <a:spAutoFit/>
          </a:bodyPr>
          <a:lstStyle/>
          <a:p>
            <a:r>
              <a:rPr lang="ru-RU" dirty="0" smtClean="0"/>
              <a:t>ЗАДАЧИ НА 2025-2026 ГОД</a:t>
            </a:r>
            <a:endParaRPr lang="ru-RU" dirty="0"/>
          </a:p>
        </p:txBody>
      </p:sp>
    </p:spTree>
    <p:extLst>
      <p:ext uri="{BB962C8B-B14F-4D97-AF65-F5344CB8AC3E}">
        <p14:creationId xmlns:p14="http://schemas.microsoft.com/office/powerpoint/2010/main" val="886333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1928802"/>
            <a:ext cx="8229600" cy="1143000"/>
          </a:xfrm>
        </p:spPr>
        <p:txBody>
          <a:bodyPr/>
          <a:lstStyle/>
          <a:p>
            <a:pPr algn="ctr"/>
            <a:r>
              <a:rPr lang="ru-RU" dirty="0" smtClean="0">
                <a:solidFill>
                  <a:srgbClr val="0070C0"/>
                </a:solidFill>
              </a:rPr>
              <a:t>ТВОРЧЕСКИХ ВАМ УСПЕХОВ!</a:t>
            </a:r>
            <a:endParaRPr lang="ru-RU" dirty="0">
              <a:solidFill>
                <a:srgbClr val="0070C0"/>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924944"/>
            <a:ext cx="5607226" cy="27301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9"/>
            <a:ext cx="8229600" cy="2428891"/>
          </a:xfrm>
        </p:spPr>
        <p:txBody>
          <a:bodyPr>
            <a:normAutofit lnSpcReduction="10000"/>
          </a:bodyPr>
          <a:lstStyle/>
          <a:p>
            <a:pPr algn="ctr"/>
            <a:r>
              <a:rPr lang="ru-RU" sz="2600" dirty="0" smtClean="0"/>
              <a:t>Распоряжение Правительства РФ от 12.06.2025 N 1547-р &lt;О внесении изменений в план основных мероприятий, проводимых в рамках Десятилетия детства, на период до 2027 года, утв. Распоряжением Правительства РФ от 23.01.2021 N 122-р&gt;</a:t>
            </a:r>
          </a:p>
          <a:p>
            <a:endParaRPr lang="ru-RU" dirty="0"/>
          </a:p>
        </p:txBody>
      </p:sp>
      <p:sp>
        <p:nvSpPr>
          <p:cNvPr id="4" name="Скругленный прямоугольник 3"/>
          <p:cNvSpPr/>
          <p:nvPr/>
        </p:nvSpPr>
        <p:spPr>
          <a:xfrm>
            <a:off x="1071538" y="2643182"/>
            <a:ext cx="714380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Здоровьесбережение</a:t>
            </a:r>
            <a:r>
              <a:rPr lang="ru-RU" dirty="0" smtClean="0"/>
              <a:t> детства</a:t>
            </a:r>
            <a:endParaRPr lang="ru-RU" dirty="0"/>
          </a:p>
        </p:txBody>
      </p:sp>
      <p:sp>
        <p:nvSpPr>
          <p:cNvPr id="5" name="Скругленный прямоугольник 4"/>
          <p:cNvSpPr/>
          <p:nvPr/>
        </p:nvSpPr>
        <p:spPr>
          <a:xfrm>
            <a:off x="1071538" y="3143248"/>
            <a:ext cx="714380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Благополучие семей с детьми</a:t>
            </a:r>
            <a:endParaRPr lang="ru-RU" dirty="0"/>
          </a:p>
        </p:txBody>
      </p:sp>
      <p:sp>
        <p:nvSpPr>
          <p:cNvPr id="8" name="Скругленный прямоугольник 7"/>
          <p:cNvSpPr/>
          <p:nvPr/>
        </p:nvSpPr>
        <p:spPr>
          <a:xfrm>
            <a:off x="1071538" y="3643314"/>
            <a:ext cx="714380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Всестороннее развитие, обучение воспитание детей</a:t>
            </a:r>
            <a:endParaRPr lang="ru-RU" dirty="0"/>
          </a:p>
        </p:txBody>
      </p:sp>
      <p:sp>
        <p:nvSpPr>
          <p:cNvPr id="9" name="Скругленный прямоугольник 8"/>
          <p:cNvSpPr/>
          <p:nvPr/>
        </p:nvSpPr>
        <p:spPr>
          <a:xfrm>
            <a:off x="1071538" y="4214818"/>
            <a:ext cx="714380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Инфраструктура детства</a:t>
            </a:r>
            <a:endParaRPr lang="ru-RU" dirty="0"/>
          </a:p>
        </p:txBody>
      </p:sp>
      <p:sp>
        <p:nvSpPr>
          <p:cNvPr id="10" name="Скругленный прямоугольник 9"/>
          <p:cNvSpPr/>
          <p:nvPr/>
        </p:nvSpPr>
        <p:spPr>
          <a:xfrm>
            <a:off x="1071538" y="4786322"/>
            <a:ext cx="707236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Защита детей, оставшихся без попечения родителей</a:t>
            </a:r>
            <a:endParaRPr lang="ru-RU" dirty="0"/>
          </a:p>
        </p:txBody>
      </p:sp>
      <p:sp>
        <p:nvSpPr>
          <p:cNvPr id="11" name="Скругленный прямоугольник 10"/>
          <p:cNvSpPr/>
          <p:nvPr/>
        </p:nvSpPr>
        <p:spPr>
          <a:xfrm>
            <a:off x="1071538" y="5357826"/>
            <a:ext cx="7072362" cy="500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Качество жизни детей с ограниченными возможностями здоровья и детей-инвалидов</a:t>
            </a:r>
            <a:endParaRPr lang="ru-RU" dirty="0"/>
          </a:p>
        </p:txBody>
      </p:sp>
      <p:sp>
        <p:nvSpPr>
          <p:cNvPr id="12" name="Скругленный прямоугольник 11"/>
          <p:cNvSpPr/>
          <p:nvPr/>
        </p:nvSpPr>
        <p:spPr>
          <a:xfrm>
            <a:off x="1071538" y="5929330"/>
            <a:ext cx="700092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Безопасность детей</a:t>
            </a:r>
            <a:endParaRPr lang="ru-RU" dirty="0"/>
          </a:p>
        </p:txBody>
      </p:sp>
      <p:sp>
        <p:nvSpPr>
          <p:cNvPr id="13" name="Скругленный прямоугольник 12"/>
          <p:cNvSpPr/>
          <p:nvPr/>
        </p:nvSpPr>
        <p:spPr>
          <a:xfrm>
            <a:off x="1071538" y="6286520"/>
            <a:ext cx="7000924" cy="57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Координация реализации мероприятий, проводимых в рамках Десятилетия детства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214282" y="1500174"/>
            <a:ext cx="2286016" cy="3714776"/>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4" name="Схема 3"/>
          <p:cNvGraphicFramePr/>
          <p:nvPr/>
        </p:nvGraphicFramePr>
        <p:xfrm>
          <a:off x="2428860" y="1643050"/>
          <a:ext cx="5976958"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39752" y="677368"/>
            <a:ext cx="6500858" cy="461665"/>
          </a:xfrm>
          <a:prstGeom prst="rect">
            <a:avLst/>
          </a:prstGeom>
          <a:noFill/>
        </p:spPr>
        <p:txBody>
          <a:bodyPr wrap="square" rtlCol="0">
            <a:spAutoFit/>
          </a:bodyPr>
          <a:lstStyle/>
          <a:p>
            <a:pPr algn="ctr"/>
            <a:r>
              <a:rPr lang="ru-RU" sz="2400" b="1" dirty="0" smtClean="0">
                <a:solidFill>
                  <a:srgbClr val="002060"/>
                </a:solidFill>
                <a:latin typeface="Arial" pitchFamily="34" charset="0"/>
                <a:cs typeface="Arial" pitchFamily="34" charset="0"/>
              </a:rPr>
              <a:t>Федеральная программа воспитания</a:t>
            </a:r>
            <a:endParaRPr lang="ru-RU" sz="2400" b="1" dirty="0">
              <a:solidFill>
                <a:srgbClr val="002060"/>
              </a:solidFill>
              <a:latin typeface="Arial" pitchFamily="34" charset="0"/>
              <a:cs typeface="Arial" pitchFamily="34" charset="0"/>
            </a:endParaRPr>
          </a:p>
        </p:txBody>
      </p:sp>
      <p:sp>
        <p:nvSpPr>
          <p:cNvPr id="6" name="Крест 5"/>
          <p:cNvSpPr/>
          <p:nvPr/>
        </p:nvSpPr>
        <p:spPr>
          <a:xfrm>
            <a:off x="2786050" y="5072074"/>
            <a:ext cx="428628" cy="428628"/>
          </a:xfrm>
          <a:prstGeom prst="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2071670" y="5715016"/>
            <a:ext cx="6643734"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Специфика социокультурных и региональных особенностей</a:t>
            </a:r>
            <a:endParaRPr lang="ru-RU" dirty="0"/>
          </a:p>
        </p:txBody>
      </p:sp>
      <p:sp>
        <p:nvSpPr>
          <p:cNvPr id="8" name="Прямоугольник 7"/>
          <p:cNvSpPr/>
          <p:nvPr/>
        </p:nvSpPr>
        <p:spPr>
          <a:xfrm>
            <a:off x="142844" y="1714488"/>
            <a:ext cx="2357454" cy="3139321"/>
          </a:xfrm>
          <a:prstGeom prst="rect">
            <a:avLst/>
          </a:prstGeom>
        </p:spPr>
        <p:txBody>
          <a:bodyPr wrap="square">
            <a:spAutoFit/>
          </a:bodyPr>
          <a:lstStyle/>
          <a:p>
            <a:pPr algn="ctr"/>
            <a:r>
              <a:rPr lang="ru-RU" b="1" dirty="0" smtClean="0"/>
              <a:t>Стратегия развития воспитания в Российской Федерации на период до 2030 года</a:t>
            </a:r>
            <a:r>
              <a:rPr lang="ru-RU" dirty="0" smtClean="0"/>
              <a:t> разработана Институтом воспитания </a:t>
            </a:r>
          </a:p>
          <a:p>
            <a:pPr algn="ctr"/>
            <a:r>
              <a:rPr lang="ru-RU" dirty="0" smtClean="0"/>
              <a:t>17 декабря 2024 года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 двумя скругленными противолежащими углами 8"/>
          <p:cNvSpPr/>
          <p:nvPr/>
        </p:nvSpPr>
        <p:spPr>
          <a:xfrm>
            <a:off x="214282" y="285728"/>
            <a:ext cx="8358246" cy="121444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Стратегия развития образования Российской Федерации на период до 2036 года и на перспективу до 2040 года</a:t>
            </a:r>
          </a:p>
          <a:p>
            <a:pPr algn="ctr"/>
            <a:endParaRPr lang="ru-RU" dirty="0"/>
          </a:p>
        </p:txBody>
      </p:sp>
      <p:sp>
        <p:nvSpPr>
          <p:cNvPr id="5" name="Прямоугольник 4"/>
          <p:cNvSpPr/>
          <p:nvPr/>
        </p:nvSpPr>
        <p:spPr>
          <a:xfrm>
            <a:off x="2714612" y="1500174"/>
            <a:ext cx="4857784" cy="461665"/>
          </a:xfrm>
          <a:prstGeom prst="rect">
            <a:avLst/>
          </a:prstGeom>
        </p:spPr>
        <p:txBody>
          <a:bodyPr wrap="square">
            <a:spAutoFit/>
          </a:bodyPr>
          <a:lstStyle/>
          <a:p>
            <a:r>
              <a:rPr lang="ru-RU" sz="2400" b="1" dirty="0" smtClean="0">
                <a:solidFill>
                  <a:srgbClr val="002060"/>
                </a:solidFill>
                <a:latin typeface="Times New Roman" pitchFamily="18" charset="0"/>
                <a:cs typeface="Times New Roman" pitchFamily="18" charset="0"/>
              </a:rPr>
              <a:t>Образ выпускника ДОО:</a:t>
            </a:r>
            <a:endParaRPr lang="ru-RU" sz="2400" dirty="0">
              <a:solidFill>
                <a:srgbClr val="002060"/>
              </a:solidFill>
              <a:latin typeface="Times New Roman" pitchFamily="18" charset="0"/>
              <a:cs typeface="Times New Roman" pitchFamily="18" charset="0"/>
            </a:endParaRPr>
          </a:p>
        </p:txBody>
      </p:sp>
      <p:sp>
        <p:nvSpPr>
          <p:cNvPr id="6" name="Скругленный прямоугольник 5"/>
          <p:cNvSpPr/>
          <p:nvPr/>
        </p:nvSpPr>
        <p:spPr>
          <a:xfrm>
            <a:off x="357158" y="2000240"/>
            <a:ext cx="3786214" cy="3143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РОДИНА</a:t>
            </a:r>
          </a:p>
          <a:p>
            <a:pPr algn="ctr"/>
            <a:r>
              <a:rPr lang="ru-RU" dirty="0" smtClean="0"/>
              <a:t>Гражданственность и патриотизм, традиционные российские духовно-нравственные ценности, культурно-историческое наследие, гордость за достижения страны и ее граждан, уважение к разным народам и культурам</a:t>
            </a:r>
            <a:endParaRPr lang="ru-RU" dirty="0"/>
          </a:p>
        </p:txBody>
      </p:sp>
      <p:sp>
        <p:nvSpPr>
          <p:cNvPr id="7" name="Скругленный прямоугольник 6"/>
          <p:cNvSpPr/>
          <p:nvPr/>
        </p:nvSpPr>
        <p:spPr>
          <a:xfrm>
            <a:off x="5643570" y="1928802"/>
            <a:ext cx="3071834" cy="25717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СЕМЬЯ</a:t>
            </a:r>
          </a:p>
          <a:p>
            <a:pPr algn="ctr"/>
            <a:r>
              <a:rPr lang="ru-RU" dirty="0" smtClean="0"/>
              <a:t>Семья как ценность, традиционные российские семейные ценности, уважение к старшему поколению</a:t>
            </a:r>
            <a:endParaRPr lang="ru-RU" dirty="0"/>
          </a:p>
        </p:txBody>
      </p:sp>
      <p:sp>
        <p:nvSpPr>
          <p:cNvPr id="8" name="Скругленный прямоугольник 7"/>
          <p:cNvSpPr/>
          <p:nvPr/>
        </p:nvSpPr>
        <p:spPr>
          <a:xfrm>
            <a:off x="4143372" y="4714884"/>
            <a:ext cx="2928958" cy="2143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КОЛЛЕКТИВИЗМ</a:t>
            </a:r>
          </a:p>
          <a:p>
            <a:pPr algn="ctr"/>
            <a:r>
              <a:rPr lang="ru-RU" dirty="0" smtClean="0"/>
              <a:t>Коммуникация, взаимодействие и взаимопомощь, милосердие, товарищество и дружба</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28596" y="857232"/>
            <a:ext cx="3286148" cy="28575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ЗДОРОВЬЕ</a:t>
            </a:r>
          </a:p>
          <a:p>
            <a:pPr algn="ctr"/>
            <a:r>
              <a:rPr lang="ru-RU" dirty="0" smtClean="0"/>
              <a:t>Физическое здоровье, психологическое здоровье, эмоциональное благополучие, здоровье как ценность</a:t>
            </a:r>
            <a:endParaRPr lang="ru-RU" dirty="0"/>
          </a:p>
        </p:txBody>
      </p:sp>
      <p:sp>
        <p:nvSpPr>
          <p:cNvPr id="5" name="Скругленный прямоугольник 4"/>
          <p:cNvSpPr/>
          <p:nvPr/>
        </p:nvSpPr>
        <p:spPr>
          <a:xfrm>
            <a:off x="5000628" y="857232"/>
            <a:ext cx="3357586" cy="29289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ОБРАЗОВАНИЕ</a:t>
            </a:r>
          </a:p>
          <a:p>
            <a:pPr algn="ctr"/>
            <a:r>
              <a:rPr lang="ru-RU" dirty="0" smtClean="0"/>
              <a:t>Многоаспектные представления об окружающем мире, способы познания, познавательная активность, применение знаний и опыта при решении задач, безопасное поведение</a:t>
            </a:r>
            <a:endParaRPr lang="ru-RU" dirty="0"/>
          </a:p>
        </p:txBody>
      </p:sp>
      <p:sp>
        <p:nvSpPr>
          <p:cNvPr id="6" name="Прямоугольник 5"/>
          <p:cNvSpPr/>
          <p:nvPr/>
        </p:nvSpPr>
        <p:spPr>
          <a:xfrm>
            <a:off x="2928926" y="214290"/>
            <a:ext cx="3698705"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Образ выпускника ДОО:</a:t>
            </a:r>
            <a:endParaRPr lang="ru-RU" sz="2400" dirty="0">
              <a:solidFill>
                <a:srgbClr val="002060"/>
              </a:solidFill>
              <a:latin typeface="Times New Roman" pitchFamily="18" charset="0"/>
              <a:cs typeface="Times New Roman" pitchFamily="18" charset="0"/>
            </a:endParaRPr>
          </a:p>
        </p:txBody>
      </p:sp>
      <p:sp>
        <p:nvSpPr>
          <p:cNvPr id="7" name="Скругленный прямоугольник 6"/>
          <p:cNvSpPr/>
          <p:nvPr/>
        </p:nvSpPr>
        <p:spPr>
          <a:xfrm>
            <a:off x="2786050" y="4000504"/>
            <a:ext cx="3857652" cy="25717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ТРУД</a:t>
            </a:r>
          </a:p>
          <a:p>
            <a:pPr algn="ctr"/>
            <a:r>
              <a:rPr lang="ru-RU" dirty="0" smtClean="0"/>
              <a:t>Труд как ценность, заинтересованность  в результатах труда, самоорганизация, трудолюбие  и ответственность, творческий подход  к решению трудовых задач</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214282" y="285728"/>
            <a:ext cx="8358246" cy="78581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Безопасность в цифровой среде</a:t>
            </a:r>
          </a:p>
          <a:p>
            <a:pPr algn="ctr"/>
            <a:endParaRPr lang="ru-RU" dirty="0"/>
          </a:p>
        </p:txBody>
      </p:sp>
      <p:sp>
        <p:nvSpPr>
          <p:cNvPr id="7" name="Прямоугольник с двумя скругленными противолежащими углами 6"/>
          <p:cNvSpPr/>
          <p:nvPr/>
        </p:nvSpPr>
        <p:spPr>
          <a:xfrm>
            <a:off x="285720" y="1000108"/>
            <a:ext cx="3643338" cy="2000264"/>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smtClean="0"/>
              <a:t>! Не просто цифровые средства, а </a:t>
            </a:r>
            <a:r>
              <a:rPr lang="ru-RU" sz="2400" b="1" u="sng" dirty="0" smtClean="0">
                <a:solidFill>
                  <a:srgbClr val="00B050"/>
                </a:solidFill>
              </a:rPr>
              <a:t>цифровые помощники</a:t>
            </a:r>
            <a:endParaRPr lang="ru-RU" sz="2400" b="1" u="sng" dirty="0">
              <a:solidFill>
                <a:srgbClr val="00B050"/>
              </a:solidFill>
            </a:endParaRPr>
          </a:p>
        </p:txBody>
      </p:sp>
      <p:pic>
        <p:nvPicPr>
          <p:cNvPr id="27650" name="Picture 2"/>
          <p:cNvPicPr>
            <a:picLocks noChangeAspect="1" noChangeArrowheads="1"/>
          </p:cNvPicPr>
          <p:nvPr/>
        </p:nvPicPr>
        <p:blipFill>
          <a:blip r:embed="rId2"/>
          <a:srcRect t="2965" b="16992"/>
          <a:stretch>
            <a:fillRect/>
          </a:stretch>
        </p:blipFill>
        <p:spPr bwMode="auto">
          <a:xfrm>
            <a:off x="1071538" y="2928934"/>
            <a:ext cx="7619631"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535</TotalTime>
  <Words>1693</Words>
  <Application>Microsoft Office PowerPoint</Application>
  <PresentationFormat>Экран (4:3)</PresentationFormat>
  <Paragraphs>155</Paragraphs>
  <Slides>48</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48</vt:i4>
      </vt:variant>
    </vt:vector>
  </HeadingPairs>
  <TitlesOfParts>
    <vt:vector size="61" baseType="lpstr">
      <vt:lpstr>Arial</vt:lpstr>
      <vt:lpstr>Bahnschrift Condensed</vt:lpstr>
      <vt:lpstr>Calibri</vt:lpstr>
      <vt:lpstr>Lucida Sans Unicode</vt:lpstr>
      <vt:lpstr>PT Serif</vt:lpstr>
      <vt:lpstr>Roboto</vt:lpstr>
      <vt:lpstr>Times New Roman</vt:lpstr>
      <vt:lpstr>Verdana</vt:lpstr>
      <vt:lpstr>Wingdings</vt:lpstr>
      <vt:lpstr>Wingdings 2</vt:lpstr>
      <vt:lpstr>Wingdings 3</vt:lpstr>
      <vt:lpstr>YS Text</vt: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 Программы Просвещения родителей (законных представителей) детей дошкольного возраста, посещающих дошкольные образовательные организации</vt:lpstr>
      <vt:lpstr>Презентация PowerPoint</vt:lpstr>
      <vt:lpstr>Презентация PowerPoint</vt:lpstr>
      <vt:lpstr>Презентация PowerPoint</vt:lpstr>
      <vt:lpstr>21 субъект Российской Федерации в заявительном порядке проинформировал Департамент общеобразовательной политики и развития дошкольного образования Минпросвещения России о готовности приступить к внедрению Программы просвещения родителей в 2024 году:</vt:lpstr>
      <vt:lpstr>Презентация PowerPoint</vt:lpstr>
      <vt:lpstr>Презентация PowerPoint</vt:lpstr>
      <vt:lpstr>Презентация PowerPoint</vt:lpstr>
      <vt:lpstr>РАЗДЕЛ 1. РОДИТЕЛЬСТВО КАК ОСОБЫЙ ФЕНОМЕН В ЖИЗНИ ЧЕЛОВЕКА</vt:lpstr>
      <vt:lpstr>Презентация PowerPoint</vt:lpstr>
      <vt:lpstr>Рекомендуемые формы взаимодействия с родителями в направлении развития их родительской компетентности</vt:lpstr>
      <vt:lpstr>Презентация PowerPoint</vt:lpstr>
      <vt:lpstr>Презентация PowerPoint</vt:lpstr>
      <vt:lpstr>Презентация PowerPoint</vt:lpstr>
      <vt:lpstr>РАЗДЕЛ 2. ОСОБЕННОСТИ, ФОРМЫ И МЕТОДЫ ПРОСВЕЩЕНИЯ РОДИТЕЛЕЙ (ЗАКОННЫХ ПРЕДСТАВИТЕЛЕЙ) В ДОШКОЛЬНОЙ ОБРАЗОВАТЕЛЬНОЙ ОРГАНИЗАЦИИ</vt:lpstr>
      <vt:lpstr>РАЗДЕЛ 3. ПРОСВЕЩЕНИЕ РОДИТЕЛЕЙ (ЗАКОННЫХ ПРЕДСТАВИТЕЛЕЙ) ПО ВОПРОСАМ ЗДОРОВЬЯ, ВОСПИТАНИЯ И РАЗВИТИЯ ДЕТЕЙ МЛАДЕНЧЕСКОГО, РАННЕГО И ДОШКОЛЬНОГО ВОЗРАСТОВ</vt:lpstr>
      <vt:lpstr>РАЗДЕЛ 4. ПОДДЕРЖКА И ПРОСВЕЩЕНИЕ РОДИТЕЛЕЙ (ЗАКОННЫХ ПРЕДСТАВИТЕЛЕЙ), ВОСПИТЫВАЮЩИХ РЕБЕНКА С ОГРАНИЧЕННЫМИ ВОЗМОЖНОСТЯМИ ЗДОРОВЬЯ, В ТОМ ЧИСЛЕ ДЕТЕЙ-ИНВАЛИДОВ </vt:lpstr>
      <vt:lpstr>РАЗДЕЛ 5. ПРАВА РОДИТЕЛЕЙ (ЗАКОННЫХ ПРЕДСТАВИТЕЛЕЙ) И ГОСУДАРСТВЕННАЯ ПОДДЕРЖКА СЕМЕЙ С ДЕТЬМИ ДОШКОЛЬНОГО ВОЗРАСТА </vt:lpstr>
      <vt:lpstr>РАЗДЕЛ 6. ЧАСТО ВСТРЕЧАЮЩИЕСЯ ВОПРОСЫ РОДИТЕЛЕЙ (ЗАКОННЫХ ПРЕДСТАВИТЕЛЕЙ) ДЕТЕЙ ДОШКОЛЬНОГО ВОЗРАСТА И ТИПИЧНЫЕ ПРОБЛЕМНЫЕ СИТУАЦИИ («ВЫ СПРАШИВАЛИ – МЫ ОТВЕЧАЕМ!») </vt:lpstr>
      <vt:lpstr>РАЗДЕЛ 7. ПРОСТРАНСТВО РОДИТЕЛЬСКИХ ИНИЦИАТИВ </vt:lpstr>
      <vt:lpstr>Презентация PowerPoint</vt:lpstr>
      <vt:lpstr>Презентация PowerPoint</vt:lpstr>
      <vt:lpstr>ТВОРЧЕСКИХ ВАМ УСПЕХОВ!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User204</cp:lastModifiedBy>
  <cp:revision>40</cp:revision>
  <dcterms:created xsi:type="dcterms:W3CDTF">2025-08-19T16:10:21Z</dcterms:created>
  <dcterms:modified xsi:type="dcterms:W3CDTF">2025-09-03T13:24:43Z</dcterms:modified>
</cp:coreProperties>
</file>