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2"/>
  </p:notesMasterIdLst>
  <p:sldIdLst>
    <p:sldId id="294" r:id="rId2"/>
    <p:sldId id="256" r:id="rId3"/>
    <p:sldId id="257" r:id="rId4"/>
    <p:sldId id="259" r:id="rId5"/>
    <p:sldId id="288" r:id="rId6"/>
    <p:sldId id="289" r:id="rId7"/>
    <p:sldId id="290" r:id="rId8"/>
    <p:sldId id="291" r:id="rId9"/>
    <p:sldId id="292" r:id="rId10"/>
    <p:sldId id="293" r:id="rId11"/>
  </p:sldIdLst>
  <p:sldSz cx="12192000" cy="6858000"/>
  <p:notesSz cx="6858000" cy="9144000"/>
  <p:embeddedFontLst>
    <p:embeddedFont>
      <p:font typeface="Poppins Light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riracha" panose="020B0604020202020204" charset="-34"/>
      <p:regular r:id="rId21"/>
    </p:embeddedFont>
    <p:embeddedFont>
      <p:font typeface="Maven Pro" panose="020B0604020202020204" charset="0"/>
      <p:regular r:id="rId22"/>
      <p:bold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F0D218-540E-47A3-901B-EFB9A10FFC1B}">
  <a:tblStyle styleId="{BEF0D218-540E-47A3-901B-EFB9A10FFC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eb2014fd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eb2014fd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eb2014fdb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eb2014fdb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93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973658" y="1574525"/>
            <a:ext cx="76416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973650" y="4629650"/>
            <a:ext cx="76416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1661125" y="3180025"/>
            <a:ext cx="84429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1661125" y="4302325"/>
            <a:ext cx="8442900" cy="881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boxes">
  <p:cSld name="CUSTOM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1688950" y="1023500"/>
            <a:ext cx="8589900" cy="78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subTitle" idx="1"/>
          </p:nvPr>
        </p:nvSpPr>
        <p:spPr>
          <a:xfrm>
            <a:off x="1688935" y="2349950"/>
            <a:ext cx="27282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2"/>
          </p:nvPr>
        </p:nvSpPr>
        <p:spPr>
          <a:xfrm>
            <a:off x="1688960" y="2794778"/>
            <a:ext cx="27282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3"/>
          </p:nvPr>
        </p:nvSpPr>
        <p:spPr>
          <a:xfrm>
            <a:off x="4619806" y="2349950"/>
            <a:ext cx="27282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4"/>
          </p:nvPr>
        </p:nvSpPr>
        <p:spPr>
          <a:xfrm>
            <a:off x="4619831" y="2794778"/>
            <a:ext cx="27282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ubTitle" idx="5"/>
          </p:nvPr>
        </p:nvSpPr>
        <p:spPr>
          <a:xfrm>
            <a:off x="7550696" y="2349950"/>
            <a:ext cx="27282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body" idx="6"/>
          </p:nvPr>
        </p:nvSpPr>
        <p:spPr>
          <a:xfrm>
            <a:off x="7550721" y="2794778"/>
            <a:ext cx="27282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subTitle" idx="7"/>
          </p:nvPr>
        </p:nvSpPr>
        <p:spPr>
          <a:xfrm>
            <a:off x="1688888" y="3836878"/>
            <a:ext cx="27282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body" idx="8"/>
          </p:nvPr>
        </p:nvSpPr>
        <p:spPr>
          <a:xfrm>
            <a:off x="1688913" y="4281706"/>
            <a:ext cx="27282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subTitle" idx="9"/>
          </p:nvPr>
        </p:nvSpPr>
        <p:spPr>
          <a:xfrm>
            <a:off x="4619758" y="3836878"/>
            <a:ext cx="27282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13"/>
          </p:nvPr>
        </p:nvSpPr>
        <p:spPr>
          <a:xfrm>
            <a:off x="4619784" y="4281706"/>
            <a:ext cx="27282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4"/>
          </p:nvPr>
        </p:nvSpPr>
        <p:spPr>
          <a:xfrm>
            <a:off x="7550649" y="3836878"/>
            <a:ext cx="27282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5"/>
          </p:nvPr>
        </p:nvSpPr>
        <p:spPr>
          <a:xfrm>
            <a:off x="7550674" y="4281706"/>
            <a:ext cx="27282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>
            <a:spLocks noGrp="1"/>
          </p:cNvSpPr>
          <p:nvPr>
            <p:ph type="title"/>
          </p:nvPr>
        </p:nvSpPr>
        <p:spPr>
          <a:xfrm>
            <a:off x="5449335" y="2097650"/>
            <a:ext cx="4872900" cy="76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6" name="Google Shape;176;p12"/>
          <p:cNvSpPr txBox="1">
            <a:spLocks noGrp="1"/>
          </p:cNvSpPr>
          <p:nvPr>
            <p:ph type="body" idx="1"/>
          </p:nvPr>
        </p:nvSpPr>
        <p:spPr>
          <a:xfrm>
            <a:off x="5449325" y="3033825"/>
            <a:ext cx="4872900" cy="172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7" name="Google Shape;177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12"/>
          <p:cNvSpPr>
            <a:spLocks noGrp="1"/>
          </p:cNvSpPr>
          <p:nvPr>
            <p:ph type="pic" idx="2"/>
          </p:nvPr>
        </p:nvSpPr>
        <p:spPr>
          <a:xfrm>
            <a:off x="1951275" y="1967550"/>
            <a:ext cx="2194200" cy="2194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37" y="-151"/>
            <a:ext cx="12192088" cy="6858384"/>
            <a:chOff x="-37" y="-151"/>
            <a:chExt cx="12192088" cy="6858384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-37" y="105"/>
              <a:ext cx="12191268" cy="5244373"/>
              <a:chOff x="422346" y="2168825"/>
              <a:chExt cx="11403300" cy="3298555"/>
            </a:xfrm>
          </p:grpSpPr>
          <p:cxnSp>
            <p:nvCxnSpPr>
              <p:cNvPr id="8" name="Google Shape;8;p1"/>
              <p:cNvCxnSpPr/>
              <p:nvPr/>
            </p:nvCxnSpPr>
            <p:spPr>
              <a:xfrm>
                <a:off x="422346" y="216882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" name="Google Shape;9;p1"/>
              <p:cNvCxnSpPr/>
              <p:nvPr/>
            </p:nvCxnSpPr>
            <p:spPr>
              <a:xfrm>
                <a:off x="422346" y="242256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" name="Google Shape;10;p1"/>
              <p:cNvCxnSpPr/>
              <p:nvPr/>
            </p:nvCxnSpPr>
            <p:spPr>
              <a:xfrm>
                <a:off x="422346" y="267629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" name="Google Shape;11;p1"/>
              <p:cNvCxnSpPr/>
              <p:nvPr/>
            </p:nvCxnSpPr>
            <p:spPr>
              <a:xfrm>
                <a:off x="422346" y="293003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" name="Google Shape;12;p1"/>
              <p:cNvCxnSpPr/>
              <p:nvPr/>
            </p:nvCxnSpPr>
            <p:spPr>
              <a:xfrm>
                <a:off x="422346" y="318376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" name="Google Shape;13;p1"/>
              <p:cNvCxnSpPr/>
              <p:nvPr/>
            </p:nvCxnSpPr>
            <p:spPr>
              <a:xfrm>
                <a:off x="422346" y="343750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" name="Google Shape;14;p1"/>
              <p:cNvCxnSpPr/>
              <p:nvPr/>
            </p:nvCxnSpPr>
            <p:spPr>
              <a:xfrm>
                <a:off x="422346" y="369123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" name="Google Shape;15;p1"/>
              <p:cNvCxnSpPr/>
              <p:nvPr/>
            </p:nvCxnSpPr>
            <p:spPr>
              <a:xfrm>
                <a:off x="422346" y="394497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" name="Google Shape;16;p1"/>
              <p:cNvCxnSpPr/>
              <p:nvPr/>
            </p:nvCxnSpPr>
            <p:spPr>
              <a:xfrm>
                <a:off x="422346" y="419870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" name="Google Shape;17;p1"/>
              <p:cNvCxnSpPr/>
              <p:nvPr/>
            </p:nvCxnSpPr>
            <p:spPr>
              <a:xfrm>
                <a:off x="422346" y="445244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" name="Google Shape;18;p1"/>
              <p:cNvCxnSpPr/>
              <p:nvPr/>
            </p:nvCxnSpPr>
            <p:spPr>
              <a:xfrm>
                <a:off x="422346" y="470617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" name="Google Shape;19;p1"/>
              <p:cNvCxnSpPr/>
              <p:nvPr/>
            </p:nvCxnSpPr>
            <p:spPr>
              <a:xfrm>
                <a:off x="422346" y="495991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" name="Google Shape;20;p1"/>
              <p:cNvCxnSpPr/>
              <p:nvPr/>
            </p:nvCxnSpPr>
            <p:spPr>
              <a:xfrm>
                <a:off x="422346" y="521364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" name="Google Shape;21;p1"/>
              <p:cNvCxnSpPr/>
              <p:nvPr/>
            </p:nvCxnSpPr>
            <p:spPr>
              <a:xfrm>
                <a:off x="422346" y="546738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22" name="Google Shape;22;p1"/>
            <p:cNvCxnSpPr/>
            <p:nvPr/>
          </p:nvCxnSpPr>
          <p:spPr>
            <a:xfrm rot="-5400000">
              <a:off x="-3429117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23;p1"/>
            <p:cNvCxnSpPr/>
            <p:nvPr/>
          </p:nvCxnSpPr>
          <p:spPr>
            <a:xfrm rot="-5400000">
              <a:off x="-3022765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1"/>
            <p:cNvCxnSpPr/>
            <p:nvPr/>
          </p:nvCxnSpPr>
          <p:spPr>
            <a:xfrm rot="-5400000">
              <a:off x="-2616413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1"/>
            <p:cNvCxnSpPr/>
            <p:nvPr/>
          </p:nvCxnSpPr>
          <p:spPr>
            <a:xfrm rot="-5400000">
              <a:off x="-2210061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" name="Google Shape;26;p1"/>
            <p:cNvCxnSpPr/>
            <p:nvPr/>
          </p:nvCxnSpPr>
          <p:spPr>
            <a:xfrm rot="-5400000">
              <a:off x="-1803709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" name="Google Shape;27;p1"/>
            <p:cNvCxnSpPr/>
            <p:nvPr/>
          </p:nvCxnSpPr>
          <p:spPr>
            <a:xfrm rot="-5400000">
              <a:off x="-1397357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Google Shape;28;p1"/>
            <p:cNvCxnSpPr/>
            <p:nvPr/>
          </p:nvCxnSpPr>
          <p:spPr>
            <a:xfrm rot="-5400000">
              <a:off x="-991005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9;p1"/>
            <p:cNvCxnSpPr/>
            <p:nvPr/>
          </p:nvCxnSpPr>
          <p:spPr>
            <a:xfrm rot="-5400000">
              <a:off x="-584653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30;p1"/>
            <p:cNvCxnSpPr/>
            <p:nvPr/>
          </p:nvCxnSpPr>
          <p:spPr>
            <a:xfrm rot="-5400000">
              <a:off x="-178301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" name="Google Shape;31;p1"/>
            <p:cNvCxnSpPr/>
            <p:nvPr/>
          </p:nvCxnSpPr>
          <p:spPr>
            <a:xfrm rot="-5400000">
              <a:off x="228051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32;p1"/>
            <p:cNvCxnSpPr/>
            <p:nvPr/>
          </p:nvCxnSpPr>
          <p:spPr>
            <a:xfrm rot="-5400000">
              <a:off x="634403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1"/>
            <p:cNvCxnSpPr/>
            <p:nvPr/>
          </p:nvCxnSpPr>
          <p:spPr>
            <a:xfrm rot="-5400000">
              <a:off x="1040755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1"/>
            <p:cNvCxnSpPr/>
            <p:nvPr/>
          </p:nvCxnSpPr>
          <p:spPr>
            <a:xfrm rot="-5400000">
              <a:off x="1447107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35;p1"/>
            <p:cNvCxnSpPr/>
            <p:nvPr/>
          </p:nvCxnSpPr>
          <p:spPr>
            <a:xfrm rot="-5400000">
              <a:off x="1853459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" name="Google Shape;36;p1"/>
            <p:cNvCxnSpPr/>
            <p:nvPr/>
          </p:nvCxnSpPr>
          <p:spPr>
            <a:xfrm rot="-5400000">
              <a:off x="2259811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Google Shape;37;p1"/>
            <p:cNvCxnSpPr/>
            <p:nvPr/>
          </p:nvCxnSpPr>
          <p:spPr>
            <a:xfrm rot="-5400000">
              <a:off x="2666162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" name="Google Shape;38;p1"/>
            <p:cNvCxnSpPr/>
            <p:nvPr/>
          </p:nvCxnSpPr>
          <p:spPr>
            <a:xfrm rot="-5400000">
              <a:off x="3072514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" name="Google Shape;39;p1"/>
            <p:cNvCxnSpPr/>
            <p:nvPr/>
          </p:nvCxnSpPr>
          <p:spPr>
            <a:xfrm rot="-5400000">
              <a:off x="3478866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" name="Google Shape;40;p1"/>
            <p:cNvCxnSpPr/>
            <p:nvPr/>
          </p:nvCxnSpPr>
          <p:spPr>
            <a:xfrm rot="-5400000">
              <a:off x="3885218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" name="Google Shape;41;p1"/>
            <p:cNvCxnSpPr/>
            <p:nvPr/>
          </p:nvCxnSpPr>
          <p:spPr>
            <a:xfrm rot="-5400000">
              <a:off x="4291570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" name="Google Shape;42;p1"/>
            <p:cNvCxnSpPr/>
            <p:nvPr/>
          </p:nvCxnSpPr>
          <p:spPr>
            <a:xfrm rot="-5400000">
              <a:off x="4697922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" name="Google Shape;43;p1"/>
            <p:cNvCxnSpPr/>
            <p:nvPr/>
          </p:nvCxnSpPr>
          <p:spPr>
            <a:xfrm rot="-5400000">
              <a:off x="5104274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" name="Google Shape;44;p1"/>
            <p:cNvCxnSpPr/>
            <p:nvPr/>
          </p:nvCxnSpPr>
          <p:spPr>
            <a:xfrm rot="-5400000">
              <a:off x="5510626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" name="Google Shape;45;p1"/>
            <p:cNvCxnSpPr/>
            <p:nvPr/>
          </p:nvCxnSpPr>
          <p:spPr>
            <a:xfrm rot="-5400000">
              <a:off x="5916978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" name="Google Shape;46;p1"/>
            <p:cNvCxnSpPr/>
            <p:nvPr/>
          </p:nvCxnSpPr>
          <p:spPr>
            <a:xfrm rot="-5400000">
              <a:off x="6323330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47;p1"/>
            <p:cNvCxnSpPr/>
            <p:nvPr/>
          </p:nvCxnSpPr>
          <p:spPr>
            <a:xfrm rot="-5400000">
              <a:off x="6729682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" name="Google Shape;48;p1"/>
            <p:cNvCxnSpPr/>
            <p:nvPr/>
          </p:nvCxnSpPr>
          <p:spPr>
            <a:xfrm rot="-5400000">
              <a:off x="7136034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" name="Google Shape;49;p1"/>
            <p:cNvCxnSpPr/>
            <p:nvPr/>
          </p:nvCxnSpPr>
          <p:spPr>
            <a:xfrm rot="-5400000">
              <a:off x="7542386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" name="Google Shape;50;p1"/>
            <p:cNvCxnSpPr/>
            <p:nvPr/>
          </p:nvCxnSpPr>
          <p:spPr>
            <a:xfrm rot="-5400000">
              <a:off x="7948738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" name="Google Shape;51;p1"/>
            <p:cNvCxnSpPr/>
            <p:nvPr/>
          </p:nvCxnSpPr>
          <p:spPr>
            <a:xfrm rot="-5400000">
              <a:off x="8355090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52" name="Google Shape;52;p1"/>
            <p:cNvGrpSpPr/>
            <p:nvPr/>
          </p:nvGrpSpPr>
          <p:grpSpPr>
            <a:xfrm>
              <a:off x="338" y="5647715"/>
              <a:ext cx="12191268" cy="806827"/>
              <a:chOff x="422346" y="4959910"/>
              <a:chExt cx="11403300" cy="507470"/>
            </a:xfrm>
          </p:grpSpPr>
          <p:cxnSp>
            <p:nvCxnSpPr>
              <p:cNvPr id="53" name="Google Shape;53;p1"/>
              <p:cNvCxnSpPr/>
              <p:nvPr/>
            </p:nvCxnSpPr>
            <p:spPr>
              <a:xfrm>
                <a:off x="422346" y="495991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" name="Google Shape;54;p1"/>
              <p:cNvCxnSpPr/>
              <p:nvPr/>
            </p:nvCxnSpPr>
            <p:spPr>
              <a:xfrm>
                <a:off x="422346" y="521364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" name="Google Shape;55;p1"/>
              <p:cNvCxnSpPr/>
              <p:nvPr/>
            </p:nvCxnSpPr>
            <p:spPr>
              <a:xfrm>
                <a:off x="422346" y="546738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56" name="Google Shape;56;p1"/>
            <p:cNvCxnSpPr/>
            <p:nvPr/>
          </p:nvCxnSpPr>
          <p:spPr>
            <a:xfrm>
              <a:off x="351" y="6858075"/>
              <a:ext cx="12191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" name="Google Shape;57;p1"/>
            <p:cNvCxnSpPr/>
            <p:nvPr/>
          </p:nvCxnSpPr>
          <p:spPr>
            <a:xfrm rot="-5400000">
              <a:off x="8761442" y="3429084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58" name="Google Shape;5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336749" y="6229225"/>
            <a:ext cx="11003051" cy="3013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10071150" y="1143151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"/>
          <p:cNvSpPr/>
          <p:nvPr/>
        </p:nvSpPr>
        <p:spPr>
          <a:xfrm>
            <a:off x="10071150" y="1924184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"/>
          <p:cNvSpPr/>
          <p:nvPr/>
        </p:nvSpPr>
        <p:spPr>
          <a:xfrm>
            <a:off x="10071150" y="2705218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"/>
          <p:cNvSpPr/>
          <p:nvPr/>
        </p:nvSpPr>
        <p:spPr>
          <a:xfrm>
            <a:off x="10071150" y="3486251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"/>
          <p:cNvSpPr/>
          <p:nvPr/>
        </p:nvSpPr>
        <p:spPr>
          <a:xfrm>
            <a:off x="10071150" y="4267285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"/>
          <p:cNvSpPr/>
          <p:nvPr/>
        </p:nvSpPr>
        <p:spPr>
          <a:xfrm>
            <a:off x="10071150" y="5048318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 flipH="1">
            <a:off x="7839500" y="3225150"/>
            <a:ext cx="6543725" cy="407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1"/>
          <p:cNvGrpSpPr/>
          <p:nvPr/>
        </p:nvGrpSpPr>
        <p:grpSpPr>
          <a:xfrm>
            <a:off x="588167" y="1076728"/>
            <a:ext cx="540369" cy="4704630"/>
            <a:chOff x="1765250" y="1648150"/>
            <a:chExt cx="503700" cy="4385375"/>
          </a:xfrm>
        </p:grpSpPr>
        <p:sp>
          <p:nvSpPr>
            <p:cNvPr id="67" name="Google Shape;67;p1"/>
            <p:cNvSpPr/>
            <p:nvPr/>
          </p:nvSpPr>
          <p:spPr>
            <a:xfrm>
              <a:off x="1765250" y="1648150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1765250" y="2235332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1765250" y="5758425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765250" y="3996879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1765250" y="2822514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1765250" y="5171243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765250" y="4584061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765250" y="3409696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75" name="Google Shape;75;p1"/>
          <p:cNvSpPr/>
          <p:nvPr/>
        </p:nvSpPr>
        <p:spPr>
          <a:xfrm>
            <a:off x="736499" y="668572"/>
            <a:ext cx="10141200" cy="5520900"/>
          </a:xfrm>
          <a:prstGeom prst="roundRect">
            <a:avLst>
              <a:gd name="adj" fmla="val 2847"/>
            </a:avLst>
          </a:prstGeom>
          <a:solidFill>
            <a:schemeClr val="lt2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76" name="Google Shape;76;p1"/>
          <p:cNvGrpSpPr/>
          <p:nvPr/>
        </p:nvGrpSpPr>
        <p:grpSpPr>
          <a:xfrm>
            <a:off x="1019399" y="1108203"/>
            <a:ext cx="231900" cy="4641244"/>
            <a:chOff x="931249" y="1108303"/>
            <a:chExt cx="231900" cy="4641244"/>
          </a:xfrm>
        </p:grpSpPr>
        <p:sp>
          <p:nvSpPr>
            <p:cNvPr id="77" name="Google Shape;77;p1"/>
            <p:cNvSpPr/>
            <p:nvPr/>
          </p:nvSpPr>
          <p:spPr>
            <a:xfrm>
              <a:off x="931249" y="1108303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931249" y="4257835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931249" y="2998022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931249" y="1738209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931249" y="5517647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931249" y="3627928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931249" y="2368116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931249" y="4887741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85" name="Google Shape;85;p1"/>
          <p:cNvGrpSpPr/>
          <p:nvPr/>
        </p:nvGrpSpPr>
        <p:grpSpPr>
          <a:xfrm>
            <a:off x="588096" y="1076664"/>
            <a:ext cx="540304" cy="4704536"/>
            <a:chOff x="499946" y="1076764"/>
            <a:chExt cx="540304" cy="4704536"/>
          </a:xfrm>
        </p:grpSpPr>
        <p:sp>
          <p:nvSpPr>
            <p:cNvPr id="86" name="Google Shape;86;p1"/>
            <p:cNvSpPr/>
            <p:nvPr/>
          </p:nvSpPr>
          <p:spPr>
            <a:xfrm>
              <a:off x="499946" y="1076764"/>
              <a:ext cx="540300" cy="295200"/>
            </a:xfrm>
            <a:prstGeom prst="arc">
              <a:avLst>
                <a:gd name="adj1" fmla="val 20656925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499946" y="4226295"/>
              <a:ext cx="540300" cy="295200"/>
            </a:xfrm>
            <a:prstGeom prst="arc">
              <a:avLst>
                <a:gd name="adj1" fmla="val 20760202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499946" y="2966483"/>
              <a:ext cx="540300" cy="295200"/>
            </a:xfrm>
            <a:prstGeom prst="arc">
              <a:avLst>
                <a:gd name="adj1" fmla="val 20733834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499946" y="1706670"/>
              <a:ext cx="540300" cy="295200"/>
            </a:xfrm>
            <a:prstGeom prst="arc">
              <a:avLst>
                <a:gd name="adj1" fmla="val 20657418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499950" y="5486100"/>
              <a:ext cx="540300" cy="295200"/>
            </a:xfrm>
            <a:prstGeom prst="arc">
              <a:avLst>
                <a:gd name="adj1" fmla="val 20823591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499946" y="3596389"/>
              <a:ext cx="540300" cy="295200"/>
            </a:xfrm>
            <a:prstGeom prst="arc">
              <a:avLst>
                <a:gd name="adj1" fmla="val 20862510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499946" y="2336577"/>
              <a:ext cx="540300" cy="295200"/>
            </a:xfrm>
            <a:prstGeom prst="arc">
              <a:avLst>
                <a:gd name="adj1" fmla="val 20732621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9946" y="4856202"/>
              <a:ext cx="540300" cy="295200"/>
            </a:xfrm>
            <a:prstGeom prst="arc">
              <a:avLst>
                <a:gd name="adj1" fmla="val 20682210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94" name="Google Shape;94;p1"/>
          <p:cNvSpPr txBox="1">
            <a:spLocks noGrp="1"/>
          </p:cNvSpPr>
          <p:nvPr>
            <p:ph type="body" idx="1"/>
          </p:nvPr>
        </p:nvSpPr>
        <p:spPr>
          <a:xfrm>
            <a:off x="1493388" y="1955840"/>
            <a:ext cx="8818200" cy="3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●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○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■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●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○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■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●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○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■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95" name="Google Shape;95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96" name="Google Shape;96;p1"/>
          <p:cNvGraphicFramePr/>
          <p:nvPr/>
        </p:nvGraphicFramePr>
        <p:xfrm>
          <a:off x="1456800" y="1155175"/>
          <a:ext cx="9043800" cy="4685625"/>
        </p:xfrm>
        <a:graphic>
          <a:graphicData uri="http://schemas.openxmlformats.org/drawingml/2006/table">
            <a:tbl>
              <a:tblPr>
                <a:noFill/>
                <a:tableStyleId>{BEF0D218-540E-47A3-901B-EFB9A10FFC1B}</a:tableStyleId>
              </a:tblPr>
              <a:tblGrid>
                <a:gridCol w="90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7" name="Google Shape;97;p1"/>
          <p:cNvSpPr/>
          <p:nvPr/>
        </p:nvSpPr>
        <p:spPr>
          <a:xfrm rot="5400000">
            <a:off x="-508383" y="6180330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title"/>
          </p:nvPr>
        </p:nvSpPr>
        <p:spPr>
          <a:xfrm>
            <a:off x="1493388" y="1186338"/>
            <a:ext cx="88182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rzar.ru/primernye-varianty-raspisaniya-urokov/" TargetMode="External"/><Relationship Id="rId7" Type="http://schemas.openxmlformats.org/officeDocument/2006/relationships/hyperlink" Target="file:///C:\Users\User\Downloads\495%20(1)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dsoo.ru/wp-content/uploads/2025/08/noo.pdf" TargetMode="External"/><Relationship Id="rId5" Type="http://schemas.openxmlformats.org/officeDocument/2006/relationships/hyperlink" Target="https://minobr.nso.ru/sites/minobr.nso.ru/wodby_files/files/wiki/2025/05/36_pismo_minprosveshcheniya_rossii_ot_01.07.2025_n_03-1326.pdf" TargetMode="External"/><Relationship Id="rId4" Type="http://schemas.openxmlformats.org/officeDocument/2006/relationships/hyperlink" Target="https://docs.edu.gov.ru/document/e00a63b7adf590197e3776ab3d11555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000120250212000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metodicheskaya-kopilka/univers-kodifikatory-ok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dsoo.ru/wp-content/uploads/2025/08/noo.pdf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inobr.nso.ru/sites/minobr.nso.ru/wodby_files/files/wiki/2025/05/36_pismo_minprosveshcheniya_rossii_ot_01.07.2025_n_03-1326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ublication.pravo.gov.ru/document/0001202507290005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9853" y="2251260"/>
            <a:ext cx="7002678" cy="1577978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Изменение содержания </a:t>
            </a:r>
            <a:r>
              <a:rPr lang="ru-RU" sz="4800" dirty="0" smtClean="0">
                <a:solidFill>
                  <a:srgbClr val="FF0000"/>
                </a:solidFill>
              </a:rPr>
              <a:t>начального общего образования в 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2025-2026 уч. году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68686" y="4039843"/>
            <a:ext cx="5069375" cy="1403013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Составил:</a:t>
            </a:r>
          </a:p>
          <a:p>
            <a:r>
              <a:rPr lang="ru-RU" sz="1800" dirty="0"/>
              <a:t>з</a:t>
            </a:r>
            <a:r>
              <a:rPr lang="ru-RU" sz="1800" dirty="0" smtClean="0"/>
              <a:t>ав. центром дошкольного и начального образования ГАУ ДПО «БИПКРО»</a:t>
            </a:r>
          </a:p>
          <a:p>
            <a:r>
              <a:rPr lang="ru-RU" sz="1800" dirty="0" smtClean="0"/>
              <a:t>Мураль И.П.</a:t>
            </a:r>
            <a:endParaRPr lang="ru-RU" sz="1800" dirty="0"/>
          </a:p>
        </p:txBody>
      </p:sp>
      <p:pic>
        <p:nvPicPr>
          <p:cNvPr id="4" name="Picture 2" descr="Увеличи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9485">
            <a:off x="1623730" y="2621280"/>
            <a:ext cx="2285247" cy="321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5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1552" y="3361116"/>
            <a:ext cx="4872900" cy="76320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/>
              <a:t>Учитесь на том, что трудно и не дается, а не на том, что легко и само собой выходит.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i="1" dirty="0" err="1" smtClean="0"/>
              <a:t>К.С.Станиславский</a:t>
            </a:r>
            <a:endParaRPr lang="ru-RU" sz="2000" i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21895" r="21895"/>
          <a:stretch>
            <a:fillRect/>
          </a:stretch>
        </p:blipFill>
        <p:spPr>
          <a:xfrm>
            <a:off x="1435238" y="1061859"/>
            <a:ext cx="4336314" cy="433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5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/>
          <p:nvPr/>
        </p:nvSpPr>
        <p:spPr>
          <a:xfrm>
            <a:off x="2297152" y="4140398"/>
            <a:ext cx="6667393" cy="171031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1"/>
          <p:cNvSpPr txBox="1">
            <a:spLocks noGrp="1"/>
          </p:cNvSpPr>
          <p:nvPr>
            <p:ph type="ctrTitle"/>
          </p:nvPr>
        </p:nvSpPr>
        <p:spPr>
          <a:xfrm>
            <a:off x="2069444" y="4494194"/>
            <a:ext cx="7641600" cy="1214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b="0" dirty="0" smtClean="0"/>
              <a:t/>
            </a:r>
            <a:br>
              <a:rPr lang="ru-RU" sz="2200" b="0" dirty="0" smtClean="0"/>
            </a:br>
            <a:endParaRPr dirty="0"/>
          </a:p>
        </p:txBody>
      </p:sp>
      <p:sp>
        <p:nvSpPr>
          <p:cNvPr id="227" name="Google Shape;227;p21"/>
          <p:cNvSpPr txBox="1">
            <a:spLocks noGrp="1"/>
          </p:cNvSpPr>
          <p:nvPr>
            <p:ph type="subTitle" idx="1"/>
          </p:nvPr>
        </p:nvSpPr>
        <p:spPr>
          <a:xfrm>
            <a:off x="7184571" y="5594302"/>
            <a:ext cx="3676004" cy="595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20 августа 2025 года</a:t>
            </a:r>
            <a:endParaRPr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67245" y="914400"/>
            <a:ext cx="932275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Изменение содержания общего образования в соответствии с приказом </a:t>
            </a:r>
            <a:r>
              <a:rPr lang="ru-RU" sz="1800" dirty="0" err="1" smtClean="0">
                <a:solidFill>
                  <a:srgbClr val="FF0000"/>
                </a:solidFill>
              </a:rPr>
              <a:t>Минпросвещения</a:t>
            </a:r>
            <a:r>
              <a:rPr lang="ru-RU" sz="1800" dirty="0" smtClean="0">
                <a:solidFill>
                  <a:srgbClr val="FF0000"/>
                </a:solidFill>
              </a:rPr>
              <a:t> РФ от 19.10.2024г. № 704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Единое расписание </a:t>
            </a:r>
            <a:r>
              <a:rPr lang="en-US" sz="1800" dirty="0">
                <a:solidFill>
                  <a:srgbClr val="FF0000"/>
                </a:solidFill>
                <a:hlinkClick r:id="rId3"/>
              </a:rPr>
              <a:t>https://irzar.ru/primernye-varianty-raspisaniya-urokov</a:t>
            </a:r>
            <a:r>
              <a:rPr lang="en-US" sz="1800" dirty="0" smtClean="0">
                <a:solidFill>
                  <a:srgbClr val="FF0000"/>
                </a:solidFill>
                <a:hlinkClick r:id="rId3"/>
              </a:rPr>
              <a:t>/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  <a:hlinkClick r:id="rId4"/>
              </a:rPr>
              <a:t>https://docs.edu.gov.ru/document/e00a63b7adf590197e3776ab3d115552</a:t>
            </a:r>
            <a:r>
              <a:rPr lang="en-US" sz="1800" dirty="0" smtClean="0">
                <a:solidFill>
                  <a:srgbClr val="FF0000"/>
                </a:solidFill>
                <a:hlinkClick r:id="rId4"/>
              </a:rPr>
              <a:t>/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/>
              <a:t>1</a:t>
            </a:r>
            <a:r>
              <a:rPr lang="ru-RU" sz="1800" dirty="0"/>
              <a:t>. Приказы Министерства просвещения (изменения и дополнения нормативных документов НОО), вступающих в силу с 1 сентября 2025 года.</a:t>
            </a:r>
            <a:br>
              <a:rPr lang="ru-RU" sz="1800" dirty="0"/>
            </a:br>
            <a:endParaRPr lang="ru-RU" sz="1800" dirty="0" smtClean="0"/>
          </a:p>
          <a:p>
            <a:r>
              <a:rPr lang="ru-RU" sz="1800" dirty="0" smtClean="0"/>
              <a:t>2</a:t>
            </a:r>
            <a:r>
              <a:rPr lang="ru-RU" sz="1800" dirty="0"/>
              <a:t>. Письмо&gt; </a:t>
            </a:r>
            <a:r>
              <a:rPr lang="ru-RU" sz="1800" dirty="0" err="1"/>
              <a:t>Минпросвещения</a:t>
            </a:r>
            <a:r>
              <a:rPr lang="ru-RU" sz="1800" dirty="0"/>
              <a:t> России </a:t>
            </a:r>
            <a:r>
              <a:rPr lang="ru-RU" sz="1800" dirty="0" smtClean="0"/>
              <a:t>от 01.07.2025 </a:t>
            </a:r>
            <a:r>
              <a:rPr lang="ru-RU" sz="1800" dirty="0"/>
              <a:t>N </a:t>
            </a:r>
            <a:r>
              <a:rPr lang="ru-RU" sz="1800" dirty="0" smtClean="0"/>
              <a:t>03-1326 "О </a:t>
            </a:r>
            <a:r>
              <a:rPr lang="ru-RU" sz="1800" dirty="0"/>
              <a:t>направлении </a:t>
            </a:r>
            <a:r>
              <a:rPr lang="ru-RU" sz="1800" dirty="0" smtClean="0"/>
              <a:t>информации« (</a:t>
            </a:r>
            <a:r>
              <a:rPr lang="ru-RU" sz="1800" dirty="0"/>
              <a:t>вместе с "Методическими рекомендациями </a:t>
            </a:r>
            <a:r>
              <a:rPr lang="ru-RU" sz="1800" dirty="0" smtClean="0"/>
              <a:t>по организации </a:t>
            </a:r>
            <a:r>
              <a:rPr lang="ru-RU" sz="1800" dirty="0"/>
              <a:t>процесса обучения в </a:t>
            </a:r>
            <a:r>
              <a:rPr lang="ru-RU" sz="1800" dirty="0" smtClean="0"/>
              <a:t>первом классе </a:t>
            </a:r>
            <a:r>
              <a:rPr lang="ru-RU" sz="1800" dirty="0"/>
              <a:t>в адаптационный период (</a:t>
            </a:r>
            <a:r>
              <a:rPr lang="ru-RU" sz="1800" dirty="0" smtClean="0"/>
              <a:t>сентябрь- октябрь</a:t>
            </a:r>
            <a:r>
              <a:rPr lang="ru-RU" sz="1800" dirty="0"/>
              <a:t>)").</a:t>
            </a:r>
            <a:r>
              <a:rPr lang="en-US" sz="1800" dirty="0" smtClean="0"/>
              <a:t> </a:t>
            </a:r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minobr.nso.ru/sites/minobr.nso.ru/wodby_files/files/wiki/2025/05/36_pismo_minprosveshcheniya_rossii_ot_01.07.2025_n_03-1326.pdf</a:t>
            </a:r>
            <a:endParaRPr lang="ru-RU" sz="1800" dirty="0" smtClean="0"/>
          </a:p>
          <a:p>
            <a:r>
              <a:rPr lang="ru-RU" sz="1800" dirty="0" smtClean="0"/>
              <a:t>3.ИНФОРМАЦИОННО-МЕТОДИЧЕСКОЕ ПИСЬМО ОБ </a:t>
            </a:r>
            <a:r>
              <a:rPr lang="ru-RU" sz="1800" dirty="0"/>
              <a:t>ОСОБЕННОСТЯХ ПРЕПОДАВАНИЯ УЧЕБНЫХ </a:t>
            </a:r>
            <a:r>
              <a:rPr lang="ru-RU" sz="1800" dirty="0" smtClean="0"/>
              <a:t>ПРЕДМЕТОВ НА </a:t>
            </a:r>
            <a:r>
              <a:rPr lang="ru-RU" sz="1800" dirty="0"/>
              <a:t>УРОВНЕ НАЧАЛЬНОГО ОБЩЕГО </a:t>
            </a:r>
            <a:r>
              <a:rPr lang="ru-RU" sz="1800" dirty="0" smtClean="0"/>
              <a:t>ОБРАЗОВАНИЯ В </a:t>
            </a:r>
            <a:r>
              <a:rPr lang="ru-RU" sz="1800" dirty="0"/>
              <a:t>2025/2026 УЧЕБНОМ </a:t>
            </a:r>
            <a:r>
              <a:rPr lang="ru-RU" sz="1800" dirty="0" smtClean="0"/>
              <a:t>ГОДУ.</a:t>
            </a:r>
            <a:r>
              <a:rPr lang="en-US" sz="1800" dirty="0"/>
              <a:t> </a:t>
            </a:r>
            <a:r>
              <a:rPr lang="en-US" sz="1800" dirty="0">
                <a:hlinkClick r:id="rId6"/>
              </a:rPr>
              <a:t>https://</a:t>
            </a:r>
            <a:r>
              <a:rPr lang="en-US" sz="1800" dirty="0" smtClean="0">
                <a:hlinkClick r:id="rId6"/>
              </a:rPr>
              <a:t>edsoo.ru/wp-content/uploads/2025/08/noo.pdf</a:t>
            </a:r>
            <a:endParaRPr lang="ru-RU" sz="1800" dirty="0" smtClean="0"/>
          </a:p>
          <a:p>
            <a:r>
              <a:rPr lang="ru-RU" sz="1800" dirty="0" smtClean="0"/>
              <a:t>4. Приказ Об утверждении ФПУ, допущенных к использованию… от 26.06.2025г.</a:t>
            </a:r>
            <a:r>
              <a:rPr lang="en-US" sz="1800" dirty="0"/>
              <a:t> </a:t>
            </a:r>
            <a:r>
              <a:rPr lang="en-US" sz="1800" dirty="0">
                <a:hlinkClick r:id="rId7" action="ppaction://hlinkfile"/>
              </a:rPr>
              <a:t>file:///C:/Users/User/Downloads/495%20(1).</a:t>
            </a:r>
            <a:r>
              <a:rPr lang="en-US" sz="1800" dirty="0" smtClean="0">
                <a:hlinkClick r:id="rId7" action="ppaction://hlinkfile"/>
              </a:rPr>
              <a:t>pdf</a:t>
            </a:r>
            <a:endParaRPr lang="ru-RU" sz="1800" dirty="0" smtClean="0"/>
          </a:p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"/>
          <p:cNvSpPr/>
          <p:nvPr/>
        </p:nvSpPr>
        <p:spPr>
          <a:xfrm>
            <a:off x="5449326" y="2760950"/>
            <a:ext cx="3867088" cy="171031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1171" y="1524000"/>
            <a:ext cx="5205206" cy="2987039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Приказ от 09.10.24 №704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О внесении изменений в некоторые приказы Министерства просвещения Российской Федерации, касающиеся федеральных образовательных программ НОО, ООО,СОО.</a:t>
            </a:r>
            <a:b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http://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publication.pravo.gov.ru/document/0001202502120007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38126" y="6134063"/>
            <a:ext cx="2878288" cy="30728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Увеличи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30" y="1023092"/>
            <a:ext cx="3421736" cy="481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 txBox="1">
            <a:spLocks noGrp="1"/>
          </p:cNvSpPr>
          <p:nvPr>
            <p:ph type="title"/>
          </p:nvPr>
        </p:nvSpPr>
        <p:spPr>
          <a:xfrm>
            <a:off x="1754478" y="3522932"/>
            <a:ext cx="84429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1800" i="1" u="sng" dirty="0"/>
              <a:t>Универсальный кодификатор ФИПИ </a:t>
            </a:r>
            <a:r>
              <a:rPr lang="ru-RU" sz="1800" dirty="0"/>
              <a:t>— это систематизированный перечень распределённых по классам проверяемых элементов содержания и требований к результатам освоения основной образовательной программы. </a:t>
            </a:r>
            <a:endParaRPr sz="1800" dirty="0"/>
          </a:p>
        </p:txBody>
      </p:sp>
      <p:sp>
        <p:nvSpPr>
          <p:cNvPr id="266" name="Google Shape;266;p24"/>
          <p:cNvSpPr txBox="1">
            <a:spLocks noGrp="1"/>
          </p:cNvSpPr>
          <p:nvPr>
            <p:ph type="body" idx="1"/>
          </p:nvPr>
        </p:nvSpPr>
        <p:spPr>
          <a:xfrm>
            <a:off x="1874550" y="5217130"/>
            <a:ext cx="8442900" cy="881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fipi.ru/metodicheskaya-kopilka/univers-kodifikatory-oko</a:t>
            </a:r>
            <a:endParaRPr lang="ru-RU" dirty="0" smtClean="0"/>
          </a:p>
          <a:p>
            <a:pPr marL="0" lvl="0" indent="0"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67" name="Google Shape;267;p24"/>
          <p:cNvSpPr/>
          <p:nvPr/>
        </p:nvSpPr>
        <p:spPr>
          <a:xfrm>
            <a:off x="2004292" y="702370"/>
            <a:ext cx="7943272" cy="2477655"/>
          </a:xfrm>
          <a:custGeom>
            <a:avLst/>
            <a:gdLst/>
            <a:ahLst/>
            <a:cxnLst/>
            <a:rect l="l" t="t" r="r" b="b"/>
            <a:pathLst>
              <a:path w="896761" h="920999" extrusionOk="0">
                <a:moveTo>
                  <a:pt x="427486" y="14"/>
                </a:moveTo>
                <a:cubicBezTo>
                  <a:pt x="348122" y="633"/>
                  <a:pt x="269378" y="22052"/>
                  <a:pt x="200410" y="61242"/>
                </a:cubicBezTo>
                <a:cubicBezTo>
                  <a:pt x="172219" y="77264"/>
                  <a:pt x="146088" y="96230"/>
                  <a:pt x="121472" y="117284"/>
                </a:cubicBezTo>
                <a:cubicBezTo>
                  <a:pt x="95341" y="139537"/>
                  <a:pt x="92260" y="178820"/>
                  <a:pt x="114513" y="204950"/>
                </a:cubicBezTo>
                <a:cubicBezTo>
                  <a:pt x="136766" y="231085"/>
                  <a:pt x="175923" y="234162"/>
                  <a:pt x="202054" y="211909"/>
                </a:cubicBezTo>
                <a:cubicBezTo>
                  <a:pt x="212793" y="202805"/>
                  <a:pt x="223824" y="194065"/>
                  <a:pt x="235451" y="186102"/>
                </a:cubicBezTo>
                <a:cubicBezTo>
                  <a:pt x="264075" y="166501"/>
                  <a:pt x="295606" y="151256"/>
                  <a:pt x="328687" y="140816"/>
                </a:cubicBezTo>
                <a:cubicBezTo>
                  <a:pt x="388065" y="122069"/>
                  <a:pt x="451167" y="119600"/>
                  <a:pt x="512241" y="130821"/>
                </a:cubicBezTo>
                <a:cubicBezTo>
                  <a:pt x="525645" y="133282"/>
                  <a:pt x="539040" y="136075"/>
                  <a:pt x="552091" y="140055"/>
                </a:cubicBezTo>
                <a:cubicBezTo>
                  <a:pt x="564992" y="143990"/>
                  <a:pt x="577671" y="148961"/>
                  <a:pt x="589917" y="154604"/>
                </a:cubicBezTo>
                <a:cubicBezTo>
                  <a:pt x="615950" y="166602"/>
                  <a:pt x="640417" y="182629"/>
                  <a:pt x="662657" y="200651"/>
                </a:cubicBezTo>
                <a:cubicBezTo>
                  <a:pt x="772989" y="290070"/>
                  <a:pt x="825930" y="437321"/>
                  <a:pt x="795484" y="576366"/>
                </a:cubicBezTo>
                <a:cubicBezTo>
                  <a:pt x="785052" y="624008"/>
                  <a:pt x="764468" y="669598"/>
                  <a:pt x="735649" y="708942"/>
                </a:cubicBezTo>
                <a:cubicBezTo>
                  <a:pt x="705523" y="750071"/>
                  <a:pt x="666742" y="784723"/>
                  <a:pt x="622553" y="810145"/>
                </a:cubicBezTo>
                <a:cubicBezTo>
                  <a:pt x="589969" y="828892"/>
                  <a:pt x="554844" y="841818"/>
                  <a:pt x="518439" y="850881"/>
                </a:cubicBezTo>
                <a:cubicBezTo>
                  <a:pt x="505979" y="853982"/>
                  <a:pt x="493438" y="856864"/>
                  <a:pt x="480743" y="858848"/>
                </a:cubicBezTo>
                <a:cubicBezTo>
                  <a:pt x="437533" y="865604"/>
                  <a:pt x="393323" y="864459"/>
                  <a:pt x="350442" y="855941"/>
                </a:cubicBezTo>
                <a:cubicBezTo>
                  <a:pt x="311094" y="848124"/>
                  <a:pt x="272876" y="833709"/>
                  <a:pt x="237981" y="813942"/>
                </a:cubicBezTo>
                <a:cubicBezTo>
                  <a:pt x="155468" y="767190"/>
                  <a:pt x="91321" y="690005"/>
                  <a:pt x="60875" y="600149"/>
                </a:cubicBezTo>
                <a:cubicBezTo>
                  <a:pt x="44258" y="551101"/>
                  <a:pt x="37659" y="498998"/>
                  <a:pt x="41015" y="447332"/>
                </a:cubicBezTo>
                <a:cubicBezTo>
                  <a:pt x="44132" y="399341"/>
                  <a:pt x="56293" y="352638"/>
                  <a:pt x="75930" y="308813"/>
                </a:cubicBezTo>
                <a:cubicBezTo>
                  <a:pt x="80201" y="299498"/>
                  <a:pt x="76137" y="288540"/>
                  <a:pt x="66822" y="284269"/>
                </a:cubicBezTo>
                <a:cubicBezTo>
                  <a:pt x="57507" y="279999"/>
                  <a:pt x="46423" y="284063"/>
                  <a:pt x="42153" y="293378"/>
                </a:cubicBezTo>
                <a:cubicBezTo>
                  <a:pt x="16366" y="348448"/>
                  <a:pt x="1756" y="407838"/>
                  <a:pt x="153" y="468714"/>
                </a:cubicBezTo>
                <a:cubicBezTo>
                  <a:pt x="-1324" y="524817"/>
                  <a:pt x="7877" y="581118"/>
                  <a:pt x="27604" y="633675"/>
                </a:cubicBezTo>
                <a:cubicBezTo>
                  <a:pt x="47407" y="686418"/>
                  <a:pt x="77319" y="735226"/>
                  <a:pt x="115399" y="776748"/>
                </a:cubicBezTo>
                <a:cubicBezTo>
                  <a:pt x="168118" y="834239"/>
                  <a:pt x="236228" y="877344"/>
                  <a:pt x="310721" y="900471"/>
                </a:cubicBezTo>
                <a:cubicBezTo>
                  <a:pt x="353441" y="913728"/>
                  <a:pt x="397963" y="920416"/>
                  <a:pt x="442666" y="920962"/>
                </a:cubicBezTo>
                <a:cubicBezTo>
                  <a:pt x="472578" y="921331"/>
                  <a:pt x="502862" y="918959"/>
                  <a:pt x="532231" y="913121"/>
                </a:cubicBezTo>
                <a:cubicBezTo>
                  <a:pt x="565656" y="906474"/>
                  <a:pt x="598292" y="894893"/>
                  <a:pt x="629005" y="880230"/>
                </a:cubicBezTo>
                <a:cubicBezTo>
                  <a:pt x="696350" y="848080"/>
                  <a:pt x="754922" y="799875"/>
                  <a:pt x="800294" y="740695"/>
                </a:cubicBezTo>
                <a:cubicBezTo>
                  <a:pt x="839172" y="689976"/>
                  <a:pt x="867541" y="631153"/>
                  <a:pt x="883025" y="569156"/>
                </a:cubicBezTo>
                <a:cubicBezTo>
                  <a:pt x="896882" y="513676"/>
                  <a:pt x="900335" y="455355"/>
                  <a:pt x="893020" y="398629"/>
                </a:cubicBezTo>
                <a:cubicBezTo>
                  <a:pt x="881301" y="307777"/>
                  <a:pt x="840556" y="221928"/>
                  <a:pt x="778786" y="154474"/>
                </a:cubicBezTo>
                <a:cubicBezTo>
                  <a:pt x="737410" y="109293"/>
                  <a:pt x="687946" y="74435"/>
                  <a:pt x="632928" y="47834"/>
                </a:cubicBezTo>
                <a:cubicBezTo>
                  <a:pt x="619047" y="41123"/>
                  <a:pt x="604822" y="35354"/>
                  <a:pt x="590423" y="29869"/>
                </a:cubicBezTo>
                <a:cubicBezTo>
                  <a:pt x="573388" y="23380"/>
                  <a:pt x="556127" y="17352"/>
                  <a:pt x="538429" y="12919"/>
                </a:cubicBezTo>
                <a:cubicBezTo>
                  <a:pt x="502327" y="3876"/>
                  <a:pt x="464676" y="-273"/>
                  <a:pt x="427486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34575" y="160642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Универсальные кодификаторы для процедур оценки качества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1688950" y="1023500"/>
            <a:ext cx="8589900" cy="38799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2400" dirty="0" smtClean="0"/>
              <a:t>Изменения и дополнения в ФОП НОО</a:t>
            </a:r>
            <a:endParaRPr sz="2400" dirty="0"/>
          </a:p>
        </p:txBody>
      </p:sp>
      <p:sp>
        <p:nvSpPr>
          <p:cNvPr id="242" name="Google Shape;242;p23"/>
          <p:cNvSpPr txBox="1">
            <a:spLocks noGrp="1"/>
          </p:cNvSpPr>
          <p:nvPr>
            <p:ph type="body" idx="2"/>
          </p:nvPr>
        </p:nvSpPr>
        <p:spPr>
          <a:xfrm>
            <a:off x="1308031" y="2595230"/>
            <a:ext cx="3237551" cy="27692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4300" indent="0">
              <a:buNone/>
            </a:pPr>
            <a:r>
              <a:rPr lang="ru-RU" dirty="0" smtClean="0"/>
              <a:t>1.Проверяемые </a:t>
            </a:r>
            <a:r>
              <a:rPr lang="ru-RU" dirty="0"/>
              <a:t>требования к результатам освоения основной</a:t>
            </a:r>
          </a:p>
          <a:p>
            <a:pPr marL="114300" indent="0">
              <a:buNone/>
            </a:pPr>
            <a:r>
              <a:rPr lang="ru-RU" dirty="0"/>
              <a:t>образовательной программы </a:t>
            </a:r>
          </a:p>
          <a:p>
            <a:pPr marL="114300" indent="0">
              <a:buNone/>
            </a:pPr>
            <a:r>
              <a:rPr lang="ru-RU" dirty="0"/>
              <a:t>2. Проверяемые элементы содержания </a:t>
            </a:r>
          </a:p>
        </p:txBody>
      </p:sp>
      <p:sp>
        <p:nvSpPr>
          <p:cNvPr id="244" name="Google Shape;244;p23"/>
          <p:cNvSpPr txBox="1">
            <a:spLocks noGrp="1"/>
          </p:cNvSpPr>
          <p:nvPr>
            <p:ph type="body" idx="6"/>
          </p:nvPr>
        </p:nvSpPr>
        <p:spPr>
          <a:xfrm>
            <a:off x="7890605" y="3146412"/>
            <a:ext cx="27282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dirty="0" smtClean="0"/>
              <a:t>653(с </a:t>
            </a:r>
            <a:r>
              <a:rPr lang="ru-RU" dirty="0"/>
              <a:t>учетом 16 часов в сентябре - октябре)</a:t>
            </a:r>
          </a:p>
          <a:p>
            <a:pPr marL="0" lvl="0" indent="0">
              <a:spcAft>
                <a:spcPts val="1600"/>
              </a:spcAft>
              <a:buNone/>
            </a:pPr>
            <a:r>
              <a:rPr lang="ru-RU" dirty="0" smtClean="0"/>
              <a:t>21(16 </a:t>
            </a:r>
            <a:r>
              <a:rPr lang="ru-RU" dirty="0"/>
              <a:t>часов в сентябре - октябре)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48" name="Google Shape;248;p23"/>
          <p:cNvSpPr/>
          <p:nvPr/>
        </p:nvSpPr>
        <p:spPr>
          <a:xfrm rot="283679">
            <a:off x="1251026" y="1361098"/>
            <a:ext cx="3072330" cy="1256369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3"/>
          <p:cNvSpPr/>
          <p:nvPr/>
        </p:nvSpPr>
        <p:spPr>
          <a:xfrm rot="283679">
            <a:off x="4432510" y="2162524"/>
            <a:ext cx="3325404" cy="1683145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3"/>
          <p:cNvSpPr/>
          <p:nvPr/>
        </p:nvSpPr>
        <p:spPr>
          <a:xfrm rot="283679">
            <a:off x="7359798" y="1525076"/>
            <a:ext cx="3385696" cy="1612557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1"/>
          </p:nvPr>
        </p:nvSpPr>
        <p:spPr>
          <a:xfrm>
            <a:off x="1396498" y="1914721"/>
            <a:ext cx="2728200" cy="38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/>
            <a:r>
              <a:rPr lang="ru-RU" dirty="0" smtClean="0"/>
              <a:t>Введение кодификаторов</a:t>
            </a:r>
            <a:endParaRPr lang="ru-RU" dirty="0"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3"/>
          </p:nvPr>
        </p:nvSpPr>
        <p:spPr>
          <a:xfrm>
            <a:off x="4661893" y="2654209"/>
            <a:ext cx="2728200" cy="38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/>
            <a:r>
              <a:rPr lang="ru-RU" dirty="0" smtClean="0"/>
              <a:t>Два варианта поурочного планирования на все предметы</a:t>
            </a:r>
            <a:endParaRPr lang="ru-RU" dirty="0"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5"/>
          </p:nvPr>
        </p:nvSpPr>
        <p:spPr>
          <a:xfrm>
            <a:off x="7437062" y="2107621"/>
            <a:ext cx="2914840" cy="38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Корректировка общего кол-ва часов за курс( уточнение по 1 классу)</a:t>
            </a:r>
            <a:endParaRPr dirty="0"/>
          </a:p>
        </p:txBody>
      </p:sp>
      <p:sp>
        <p:nvSpPr>
          <p:cNvPr id="2" name="Текст 1"/>
          <p:cNvSpPr>
            <a:spLocks noGrp="1"/>
          </p:cNvSpPr>
          <p:nvPr>
            <p:ph type="body" idx="4"/>
          </p:nvPr>
        </p:nvSpPr>
        <p:spPr>
          <a:xfrm>
            <a:off x="4477232" y="4098884"/>
            <a:ext cx="3097522" cy="1735517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dirty="0" smtClean="0"/>
              <a:t>Вариант 1.для МК «Школа России».</a:t>
            </a:r>
          </a:p>
          <a:p>
            <a:pPr marL="114300" indent="0">
              <a:buNone/>
            </a:pPr>
            <a:r>
              <a:rPr lang="ru-RU" dirty="0"/>
              <a:t>Вариант 2. Для самостоятельного конструирования поурочного планирования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6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692" y="662172"/>
            <a:ext cx="9849393" cy="78750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FF0000"/>
                </a:solidFill>
              </a:rPr>
              <a:t>3.ИНФОРМАЦИОННО-МЕТОДИЧЕСКОЕ ПИСЬМО ОБ ОСОБЕННОСТЯХ ПРЕПОДАВАНИЯ УЧЕБНЫХ ПРЕДМЕТОВ НА УРОВНЕ НАЧАЛЬНОГО ОБЩЕГО ОБРАЗОВАНИЯ В 2025/2026 УЧЕБНОМ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4432" y="1846970"/>
            <a:ext cx="2728200" cy="3858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Введение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306261" y="2227961"/>
            <a:ext cx="3006371" cy="943200"/>
          </a:xfrm>
        </p:spPr>
        <p:txBody>
          <a:bodyPr/>
          <a:lstStyle/>
          <a:p>
            <a:r>
              <a:rPr lang="ru-RU" dirty="0" smtClean="0"/>
              <a:t>Трудности педагогов</a:t>
            </a:r>
          </a:p>
          <a:p>
            <a:r>
              <a:rPr lang="ru-RU" dirty="0" smtClean="0"/>
              <a:t>Цель учителя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3"/>
          </p:nvPr>
        </p:nvSpPr>
        <p:spPr>
          <a:xfrm>
            <a:off x="6152605" y="1842161"/>
            <a:ext cx="3509553" cy="385800"/>
          </a:xfrm>
        </p:spPr>
        <p:txBody>
          <a:bodyPr>
            <a:noAutofit/>
          </a:bodyPr>
          <a:lstStyle/>
          <a:p>
            <a:r>
              <a:rPr lang="ru-RU" sz="1600" dirty="0" smtClean="0"/>
              <a:t>«Русский язык»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4"/>
          </p:nvPr>
        </p:nvSpPr>
        <p:spPr>
          <a:xfrm>
            <a:off x="4648675" y="2171675"/>
            <a:ext cx="5630174" cy="9432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600" dirty="0" smtClean="0"/>
              <a:t>Особенности изучения содержательных разделов.</a:t>
            </a:r>
          </a:p>
          <a:p>
            <a:pPr marL="114300" indent="0">
              <a:buNone/>
            </a:pPr>
            <a:r>
              <a:rPr lang="ru-RU" sz="1600" dirty="0" smtClean="0"/>
              <a:t>Типичные трудности школьника</a:t>
            </a:r>
          </a:p>
          <a:p>
            <a:pPr marL="114300" indent="0">
              <a:buNone/>
            </a:pPr>
            <a:r>
              <a:rPr lang="ru-RU" sz="1600" dirty="0" smtClean="0"/>
              <a:t>Перечислены актуальные типы деятельности</a:t>
            </a:r>
            <a:endParaRPr lang="ru-RU" sz="16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7"/>
          </p:nvPr>
        </p:nvSpPr>
        <p:spPr>
          <a:xfrm>
            <a:off x="1584432" y="3639121"/>
            <a:ext cx="2728200" cy="385800"/>
          </a:xfrm>
        </p:spPr>
        <p:txBody>
          <a:bodyPr>
            <a:noAutofit/>
          </a:bodyPr>
          <a:lstStyle/>
          <a:p>
            <a:r>
              <a:rPr lang="ru-RU" sz="1600" dirty="0" smtClean="0"/>
              <a:t>«Литературное чтение»</a:t>
            </a:r>
            <a:endParaRPr lang="ru-RU" sz="16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8"/>
          </p:nvPr>
        </p:nvSpPr>
        <p:spPr>
          <a:xfrm>
            <a:off x="1256857" y="4016462"/>
            <a:ext cx="3487502" cy="9432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600" dirty="0"/>
              <a:t>Интеграция предметных и </a:t>
            </a:r>
            <a:r>
              <a:rPr lang="ru-RU" sz="1600" dirty="0" smtClean="0"/>
              <a:t>метапредметных планируемых результатов</a:t>
            </a:r>
          </a:p>
          <a:p>
            <a:pPr marL="114300" indent="0">
              <a:buNone/>
            </a:pPr>
            <a:r>
              <a:rPr lang="ru-RU" sz="1600" dirty="0" smtClean="0"/>
              <a:t>Предупреждение </a:t>
            </a:r>
            <a:r>
              <a:rPr lang="ru-RU" sz="1600" dirty="0"/>
              <a:t>трудностей изучения учебного предмета</a:t>
            </a: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9"/>
          </p:nvPr>
        </p:nvSpPr>
        <p:spPr>
          <a:xfrm>
            <a:off x="4648675" y="3449639"/>
            <a:ext cx="2728200" cy="385800"/>
          </a:xfrm>
        </p:spPr>
        <p:txBody>
          <a:bodyPr>
            <a:noAutofit/>
          </a:bodyPr>
          <a:lstStyle/>
          <a:p>
            <a:r>
              <a:rPr lang="ru-RU" sz="1600" dirty="0" smtClean="0"/>
              <a:t>«Математика»</a:t>
            </a:r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3"/>
          </p:nvPr>
        </p:nvSpPr>
        <p:spPr>
          <a:xfrm>
            <a:off x="4619616" y="4020692"/>
            <a:ext cx="2728200" cy="9432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600" dirty="0"/>
              <a:t>Работа со структурой текстовой задачи при изучении </a:t>
            </a:r>
            <a:r>
              <a:rPr lang="ru-RU" sz="1600" dirty="0" smtClean="0"/>
              <a:t>математики.</a:t>
            </a:r>
          </a:p>
          <a:p>
            <a:pPr marL="114300" indent="0">
              <a:buNone/>
            </a:pPr>
            <a:r>
              <a:rPr lang="ru-RU" sz="1600" dirty="0" smtClean="0"/>
              <a:t>Рекомендации </a:t>
            </a:r>
            <a:r>
              <a:rPr lang="ru-RU" sz="1600" dirty="0"/>
              <a:t>по работе с </a:t>
            </a:r>
            <a:r>
              <a:rPr lang="ru-RU" sz="1600" dirty="0" smtClean="0"/>
              <a:t>текстом задания.</a:t>
            </a:r>
            <a:endParaRPr lang="ru-RU" sz="16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4"/>
          </p:nvPr>
        </p:nvSpPr>
        <p:spPr>
          <a:xfrm>
            <a:off x="7550649" y="3483809"/>
            <a:ext cx="2728200" cy="385800"/>
          </a:xfrm>
        </p:spPr>
        <p:txBody>
          <a:bodyPr>
            <a:noAutofit/>
          </a:bodyPr>
          <a:lstStyle/>
          <a:p>
            <a:r>
              <a:rPr lang="ru-RU" sz="1800" dirty="0" smtClean="0"/>
              <a:t>«Окружающий мир»</a:t>
            </a:r>
            <a:endParaRPr lang="ru-RU" sz="1800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5"/>
          </p:nvPr>
        </p:nvSpPr>
        <p:spPr>
          <a:xfrm>
            <a:off x="7463762" y="4016462"/>
            <a:ext cx="3159901" cy="9432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600" dirty="0" smtClean="0"/>
              <a:t>Требования к стартовой работе.</a:t>
            </a:r>
          </a:p>
          <a:p>
            <a:pPr marL="114300" indent="0">
              <a:buNone/>
            </a:pPr>
            <a:r>
              <a:rPr lang="ru-RU" sz="1600" dirty="0" smtClean="0"/>
              <a:t>Исследовательская деятельность.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011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8888" y="855072"/>
            <a:ext cx="8589900" cy="787500"/>
          </a:xfrm>
        </p:spPr>
        <p:txBody>
          <a:bodyPr>
            <a:noAutofit/>
          </a:bodyPr>
          <a:lstStyle/>
          <a:p>
            <a:r>
              <a:rPr lang="ru-RU" sz="1600" dirty="0"/>
              <a:t>СИСТЕМА ТЕКУЩЕГО ОЦЕНИВАНИЯ</a:t>
            </a:r>
            <a:br>
              <a:rPr lang="ru-RU" sz="1600" dirty="0"/>
            </a:br>
            <a:r>
              <a:rPr lang="ru-RU" sz="1600" dirty="0"/>
              <a:t>ПЛАНИРУЕМЫХ РЕЗУЛЬТАТОВ ОСВОЕНИЯ ОБРАЗОВАТЕЛЬНОЙ</a:t>
            </a:r>
            <a:br>
              <a:rPr lang="ru-RU" sz="1600" dirty="0"/>
            </a:br>
            <a:r>
              <a:rPr lang="ru-RU" sz="1600" dirty="0"/>
              <a:t>ПРОГРАММЫ НАЧАЛЬНОГО ОБЩЕГО ОБРАЗОВАНИЯ</a:t>
            </a:r>
            <a:br>
              <a:rPr lang="ru-RU" sz="1600" dirty="0"/>
            </a:br>
            <a:r>
              <a:rPr lang="ru-RU" sz="1600" dirty="0"/>
              <a:t>ОБУЧАЮЩИМИСЯ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31760" y="2186541"/>
            <a:ext cx="5570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edsoo.ru/wp-content/uploads/2025/08/noo.pdf</a:t>
            </a:r>
            <a:endParaRPr lang="ru-RU" sz="1800" dirty="0" smtClean="0"/>
          </a:p>
          <a:p>
            <a:endParaRPr lang="ru-RU" sz="18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112" y="2832872"/>
            <a:ext cx="5259977" cy="295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0675" y="1004989"/>
            <a:ext cx="5863446" cy="2059661"/>
          </a:xfrm>
        </p:spPr>
        <p:txBody>
          <a:bodyPr>
            <a:noAutofit/>
          </a:bodyPr>
          <a:lstStyle/>
          <a:p>
            <a:r>
              <a:rPr lang="ru-RU" sz="2000" dirty="0"/>
              <a:t>Письмо&gt; </a:t>
            </a:r>
            <a:r>
              <a:rPr lang="ru-RU" sz="2000" dirty="0" err="1"/>
              <a:t>Минпросвещения</a:t>
            </a:r>
            <a:r>
              <a:rPr lang="ru-RU" sz="2000" dirty="0"/>
              <a:t> России от</a:t>
            </a:r>
            <a:br>
              <a:rPr lang="ru-RU" sz="2000" dirty="0"/>
            </a:br>
            <a:r>
              <a:rPr lang="ru-RU" sz="2000" dirty="0"/>
              <a:t>01.07.2025 N </a:t>
            </a:r>
            <a:r>
              <a:rPr lang="ru-RU" sz="2000" dirty="0" smtClean="0"/>
              <a:t>03-1326 "О </a:t>
            </a:r>
            <a:r>
              <a:rPr lang="ru-RU" sz="2000" dirty="0"/>
              <a:t>направлении </a:t>
            </a:r>
            <a:r>
              <a:rPr lang="ru-RU" sz="2000" dirty="0" smtClean="0"/>
              <a:t>информации« (</a:t>
            </a:r>
            <a:r>
              <a:rPr lang="ru-RU" sz="2000" dirty="0"/>
              <a:t>вместе с "Методическими рекомендациями </a:t>
            </a:r>
            <a:r>
              <a:rPr lang="ru-RU" sz="2000" dirty="0" smtClean="0"/>
              <a:t>по организации </a:t>
            </a:r>
            <a:r>
              <a:rPr lang="ru-RU" sz="2000" dirty="0"/>
              <a:t>процесса обучения в </a:t>
            </a:r>
            <a:r>
              <a:rPr lang="ru-RU" sz="2000" dirty="0" smtClean="0"/>
              <a:t>первом классе </a:t>
            </a:r>
            <a:r>
              <a:rPr lang="ru-RU" sz="2000" dirty="0"/>
              <a:t>в адаптационный период (</a:t>
            </a:r>
            <a:r>
              <a:rPr lang="ru-RU" sz="2000" dirty="0" smtClean="0"/>
              <a:t>сентябрь- октябрь</a:t>
            </a:r>
            <a:r>
              <a:rPr lang="ru-RU" sz="2000" dirty="0"/>
              <a:t>)")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36" r="36"/>
          <a:stretch>
            <a:fillRect/>
          </a:stretch>
        </p:blipFill>
        <p:spPr>
          <a:xfrm>
            <a:off x="1323704" y="1004989"/>
            <a:ext cx="3295159" cy="32951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18121" y="3373855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minobr.nso.ru/sites/minobr.nso.ru/wodby_files/files/wiki/2025/05/36_pismo_minprosveshcheniya_rossii_ot_01.07.2025_n_03-1326.pdf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4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1547" y="922855"/>
            <a:ext cx="4872900" cy="763200"/>
          </a:xfrm>
        </p:spPr>
        <p:txBody>
          <a:bodyPr>
            <a:normAutofit/>
          </a:bodyPr>
          <a:lstStyle/>
          <a:p>
            <a:r>
              <a:rPr lang="ru-RU" sz="1800" b="0" dirty="0" smtClean="0"/>
              <a:t>Приказ №495 от 26 июня 2025 года.</a:t>
            </a:r>
            <a:endParaRPr lang="ru-RU" sz="18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96489" y="4450249"/>
            <a:ext cx="5745698" cy="963409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publication.pravo.gov.ru/document/0001202507290005</a:t>
            </a:r>
            <a:endParaRPr lang="ru-RU" dirty="0" smtClean="0"/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2"/>
          </p:nvPr>
        </p:nvSpPr>
        <p:spPr/>
      </p:sp>
      <p:sp>
        <p:nvSpPr>
          <p:cNvPr id="6" name="Прямоугольник 5"/>
          <p:cNvSpPr/>
          <p:nvPr/>
        </p:nvSpPr>
        <p:spPr>
          <a:xfrm>
            <a:off x="4463307" y="181735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Приказ Министерства просвещения Российской Федерации от 26.06.2025 № 495</a:t>
            </a:r>
          </a:p>
          <a:p>
            <a:r>
              <a:rPr lang="ru-RU" sz="1600" dirty="0"/>
              <a:t>"Об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деятельность, и установлении предельного срока использования исключенных учебников и разработанных в комплекте с ними учебных пособий"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0807" b="9734"/>
          <a:stretch/>
        </p:blipFill>
        <p:spPr>
          <a:xfrm>
            <a:off x="1667448" y="2202763"/>
            <a:ext cx="2761854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 Template">
  <a:themeElements>
    <a:clrScheme name="Simple Light">
      <a:dk1>
        <a:srgbClr val="1A3B58"/>
      </a:dk1>
      <a:lt1>
        <a:srgbClr val="AF96DB"/>
      </a:lt1>
      <a:dk2>
        <a:srgbClr val="000000"/>
      </a:dk2>
      <a:lt2>
        <a:srgbClr val="FFFFFF"/>
      </a:lt2>
      <a:accent1>
        <a:srgbClr val="FFC8DD"/>
      </a:accent1>
      <a:accent2>
        <a:srgbClr val="BDE0FE"/>
      </a:accent2>
      <a:accent3>
        <a:srgbClr val="E8D2F8"/>
      </a:accent3>
      <a:accent4>
        <a:srgbClr val="FFC8DD"/>
      </a:accent4>
      <a:accent5>
        <a:srgbClr val="BDE0FE"/>
      </a:accent5>
      <a:accent6>
        <a:srgbClr val="E8D2F8"/>
      </a:accent6>
      <a:hlink>
        <a:srgbClr val="99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371</Words>
  <Application>Microsoft Office PowerPoint</Application>
  <PresentationFormat>Широкоэкранный</PresentationFormat>
  <Paragraphs>55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Poppins Light</vt:lpstr>
      <vt:lpstr>Calibri</vt:lpstr>
      <vt:lpstr>Sriracha</vt:lpstr>
      <vt:lpstr>Maven Pro</vt:lpstr>
      <vt:lpstr>Arial</vt:lpstr>
      <vt:lpstr>Cambria</vt:lpstr>
      <vt:lpstr>SlidesMania Template</vt:lpstr>
      <vt:lpstr>Изменение содержания начального общего образования в  2025-2026 уч. году</vt:lpstr>
      <vt:lpstr>       </vt:lpstr>
      <vt:lpstr>Приказ от 09.10.24 №704 О внесении изменений в некоторые приказы Министерства просвещения Российской Федерации, касающиеся федеральных образовательных программ НОО, ООО,СОО. http://publication.pravo.gov.ru/document/0001202502120007 </vt:lpstr>
      <vt:lpstr>Универсальный кодификатор ФИПИ — это систематизированный перечень распределённых по классам проверяемых элементов содержания и требований к результатам освоения основной образовательной программы. </vt:lpstr>
      <vt:lpstr>Изменения и дополнения в ФОП НОО</vt:lpstr>
      <vt:lpstr>3.ИНФОРМАЦИОННО-МЕТОДИЧЕСКОЕ ПИСЬМО ОБ ОСОБЕННОСТЯХ ПРЕПОДАВАНИЯ УЧЕБНЫХ ПРЕДМЕТОВ НА УРОВНЕ НАЧАЛЬНОГО ОБЩЕГО ОБРАЗОВАНИЯ В 2025/2026 УЧЕБНОМ ГОДУ</vt:lpstr>
      <vt:lpstr>СИСТЕМА ТЕКУЩЕГО ОЦЕНИВАНИЯ ПЛАНИРУЕМЫХ РЕЗУЛЬТАТОВ ОСВОЕНИЯ ОБРАЗОВАТЕЛЬНОЙ ПРОГРАММЫ НАЧАЛЬНОГО ОБЩЕГО ОБРАЗОВАНИЯ ОБУЧАЮЩИМИСЯ</vt:lpstr>
      <vt:lpstr>Письмо&gt; Минпросвещения России от 01.07.2025 N 03-1326 "О направлении информации« (вместе с "Методическими рекомендациями по организации процесса обучения в первом классе в адаптационный период (сентябрь- октябрь)")</vt:lpstr>
      <vt:lpstr>Приказ №495 от 26 июня 2025 года.</vt:lpstr>
      <vt:lpstr>Учитесь на том, что трудно и не дается, а не на том, что легко и само собой выходит.  К.С.Станиславский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presentation title goes here.</dc:title>
  <dc:creator>User</dc:creator>
  <cp:lastModifiedBy>User</cp:lastModifiedBy>
  <cp:revision>64</cp:revision>
  <dcterms:modified xsi:type="dcterms:W3CDTF">2025-08-20T06:00:18Z</dcterms:modified>
</cp:coreProperties>
</file>