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66" r:id="rId4"/>
    <p:sldId id="267" r:id="rId5"/>
    <p:sldId id="264" r:id="rId6"/>
    <p:sldId id="268" r:id="rId7"/>
    <p:sldId id="269" r:id="rId8"/>
    <p:sldId id="272" r:id="rId9"/>
    <p:sldId id="271" r:id="rId10"/>
    <p:sldId id="273" r:id="rId11"/>
    <p:sldId id="275" r:id="rId12"/>
    <p:sldId id="276" r:id="rId13"/>
    <p:sldId id="277" r:id="rId14"/>
    <p:sldId id="270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программа высокого качества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5B-48A0-88F6-D898AFFD50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5B-48A0-88F6-D898AFFD50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качественная программа с очевидными направлениями ее оптимизации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5B-48A0-88F6-D898AFFD50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программа среднего качества, нуждается в улучшении качества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5B-48A0-88F6-D898AFFD50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программа требует серьезной доработки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5B-48A0-88F6-D898AFFD50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78515480"/>
        <c:axId val="478526304"/>
      </c:barChart>
      <c:catAx>
        <c:axId val="4785154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8526304"/>
        <c:crosses val="autoZero"/>
        <c:auto val="1"/>
        <c:lblAlgn val="ctr"/>
        <c:lblOffset val="100"/>
        <c:noMultiLvlLbl val="0"/>
      </c:catAx>
      <c:valAx>
        <c:axId val="478526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8515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Законность</c:v>
                </c:pt>
                <c:pt idx="1">
                  <c:v>Актуальность</c:v>
                </c:pt>
                <c:pt idx="2">
                  <c:v>Прогностичность</c:v>
                </c:pt>
                <c:pt idx="3">
                  <c:v>Проблемоориентированность</c:v>
                </c:pt>
                <c:pt idx="4">
                  <c:v>Эффективность</c:v>
                </c:pt>
                <c:pt idx="5">
                  <c:v>Целостность</c:v>
                </c:pt>
                <c:pt idx="6">
                  <c:v>Реализуемость</c:v>
                </c:pt>
                <c:pt idx="7">
                  <c:v>Включенность</c:v>
                </c:pt>
                <c:pt idx="8">
                  <c:v>Проектность</c:v>
                </c:pt>
                <c:pt idx="9">
                  <c:v>Контролируемость</c:v>
                </c:pt>
                <c:pt idx="10">
                  <c:v>Комфортность</c:v>
                </c:pt>
                <c:pt idx="11">
                  <c:v>Структура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2.8</c:v>
                </c:pt>
                <c:pt idx="1">
                  <c:v>6.9</c:v>
                </c:pt>
                <c:pt idx="2">
                  <c:v>7.6</c:v>
                </c:pt>
                <c:pt idx="3">
                  <c:v>10.5</c:v>
                </c:pt>
                <c:pt idx="4">
                  <c:v>10.6</c:v>
                </c:pt>
                <c:pt idx="5">
                  <c:v>9.5</c:v>
                </c:pt>
                <c:pt idx="6">
                  <c:v>10.4</c:v>
                </c:pt>
                <c:pt idx="7">
                  <c:v>9.6</c:v>
                </c:pt>
                <c:pt idx="8">
                  <c:v>9.5</c:v>
                </c:pt>
                <c:pt idx="9">
                  <c:v>13.3</c:v>
                </c:pt>
                <c:pt idx="10">
                  <c:v>5.7</c:v>
                </c:pt>
                <c:pt idx="11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D-43BB-8D01-CA0F85FB88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Законность</c:v>
                </c:pt>
                <c:pt idx="1">
                  <c:v>Актуальность</c:v>
                </c:pt>
                <c:pt idx="2">
                  <c:v>Прогностичность</c:v>
                </c:pt>
                <c:pt idx="3">
                  <c:v>Проблемоориентированность</c:v>
                </c:pt>
                <c:pt idx="4">
                  <c:v>Эффективность</c:v>
                </c:pt>
                <c:pt idx="5">
                  <c:v>Целостность</c:v>
                </c:pt>
                <c:pt idx="6">
                  <c:v>Реализуемость</c:v>
                </c:pt>
                <c:pt idx="7">
                  <c:v>Включенность</c:v>
                </c:pt>
                <c:pt idx="8">
                  <c:v>Проектность</c:v>
                </c:pt>
                <c:pt idx="9">
                  <c:v>Контролируемость</c:v>
                </c:pt>
                <c:pt idx="10">
                  <c:v>Комфортность</c:v>
                </c:pt>
                <c:pt idx="11">
                  <c:v>Структура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38.4</c:v>
                </c:pt>
                <c:pt idx="1">
                  <c:v>29.7</c:v>
                </c:pt>
                <c:pt idx="2">
                  <c:v>45.2</c:v>
                </c:pt>
                <c:pt idx="3">
                  <c:v>44.2</c:v>
                </c:pt>
                <c:pt idx="4">
                  <c:v>50</c:v>
                </c:pt>
                <c:pt idx="5">
                  <c:v>52.1</c:v>
                </c:pt>
                <c:pt idx="6">
                  <c:v>54.9</c:v>
                </c:pt>
                <c:pt idx="7">
                  <c:v>32.700000000000003</c:v>
                </c:pt>
                <c:pt idx="8">
                  <c:v>44.3</c:v>
                </c:pt>
                <c:pt idx="9">
                  <c:v>52.1</c:v>
                </c:pt>
                <c:pt idx="10">
                  <c:v>46.2</c:v>
                </c:pt>
                <c:pt idx="11">
                  <c:v>47.2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AD-43BB-8D01-CA0F85FB881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Законность</c:v>
                </c:pt>
                <c:pt idx="1">
                  <c:v>Актуальность</c:v>
                </c:pt>
                <c:pt idx="2">
                  <c:v>Прогностичность</c:v>
                </c:pt>
                <c:pt idx="3">
                  <c:v>Проблемоориентированность</c:v>
                </c:pt>
                <c:pt idx="4">
                  <c:v>Эффективность</c:v>
                </c:pt>
                <c:pt idx="5">
                  <c:v>Целостность</c:v>
                </c:pt>
                <c:pt idx="6">
                  <c:v>Реализуемость</c:v>
                </c:pt>
                <c:pt idx="7">
                  <c:v>Включенность</c:v>
                </c:pt>
                <c:pt idx="8">
                  <c:v>Проектность</c:v>
                </c:pt>
                <c:pt idx="9">
                  <c:v>Контролируемость</c:v>
                </c:pt>
                <c:pt idx="10">
                  <c:v>Комфортность</c:v>
                </c:pt>
                <c:pt idx="11">
                  <c:v>Структура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58.6</c:v>
                </c:pt>
                <c:pt idx="1">
                  <c:v>63.4</c:v>
                </c:pt>
                <c:pt idx="2">
                  <c:v>47.2</c:v>
                </c:pt>
                <c:pt idx="3">
                  <c:v>45.3</c:v>
                </c:pt>
                <c:pt idx="4">
                  <c:v>39.4</c:v>
                </c:pt>
                <c:pt idx="5">
                  <c:v>38.4</c:v>
                </c:pt>
                <c:pt idx="6">
                  <c:v>34.6</c:v>
                </c:pt>
                <c:pt idx="7">
                  <c:v>57.7</c:v>
                </c:pt>
                <c:pt idx="8">
                  <c:v>46.2</c:v>
                </c:pt>
                <c:pt idx="9">
                  <c:v>34.6</c:v>
                </c:pt>
                <c:pt idx="10">
                  <c:v>48.1</c:v>
                </c:pt>
                <c:pt idx="11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AD-43BB-8D01-CA0F85FB88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8511216"/>
        <c:axId val="478519416"/>
        <c:axId val="0"/>
      </c:bar3DChart>
      <c:catAx>
        <c:axId val="47851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8519416"/>
        <c:crosses val="autoZero"/>
        <c:auto val="1"/>
        <c:lblAlgn val="ctr"/>
        <c:lblOffset val="100"/>
        <c:noMultiLvlLbl val="0"/>
      </c:catAx>
      <c:valAx>
        <c:axId val="478519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851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6350"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4D-49B9-A4E1-9E9F53C21FF1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4D-49B9-A4E1-9E9F53C21FF1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4D-49B9-A4E1-9E9F53C21F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10.5</c:v>
                </c:pt>
                <c:pt idx="1">
                  <c:v>44.2</c:v>
                </c:pt>
                <c:pt idx="2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4D-49B9-A4E1-9E9F53C21F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6350"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4D-49B9-A4E1-9E9F53C21FF1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4D-49B9-A4E1-9E9F53C21FF1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4D-49B9-A4E1-9E9F53C21F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10.6</c:v>
                </c:pt>
                <c:pt idx="1">
                  <c:v>50</c:v>
                </c:pt>
                <c:pt idx="2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4D-49B9-A4E1-9E9F53C21F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6350"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4D-49B9-A4E1-9E9F53C21FF1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4D-49B9-A4E1-9E9F53C21FF1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4D-49B9-A4E1-9E9F53C21F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10.4</c:v>
                </c:pt>
                <c:pt idx="1">
                  <c:v>54.9</c:v>
                </c:pt>
                <c:pt idx="2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4D-49B9-A4E1-9E9F53C21F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6350">
              <a:solidFill>
                <a:srgbClr val="002060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4D-49B9-A4E1-9E9F53C21FF1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4D-49B9-A4E1-9E9F53C21FF1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 w="6350"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4D-49B9-A4E1-9E9F53C21F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13.3</c:v>
                </c:pt>
                <c:pt idx="1">
                  <c:v>52.1</c:v>
                </c:pt>
                <c:pt idx="2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4D-49B9-A4E1-9E9F53C21F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A0578-F53E-4680-B14E-270F12932027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ECF2F-B8A7-42CB-8E04-BB4EB7E62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B10AB-32FF-4AB3-B67B-E6BFD5A4368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4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B10AB-32FF-4AB3-B67B-E6BFD5A4368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0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0F25-2953-49DF-B8B4-782D42A474E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0168-5B76-4E2A-8120-6A7D8519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3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0F25-2953-49DF-B8B4-782D42A474E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0168-5B76-4E2A-8120-6A7D8519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2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0F25-2953-49DF-B8B4-782D42A474E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0168-5B76-4E2A-8120-6A7D8519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86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0F25-2953-49DF-B8B4-782D42A474E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0168-5B76-4E2A-8120-6A7D8519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0F25-2953-49DF-B8B4-782D42A474E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0168-5B76-4E2A-8120-6A7D8519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8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0F25-2953-49DF-B8B4-782D42A474E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0168-5B76-4E2A-8120-6A7D8519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90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0F25-2953-49DF-B8B4-782D42A474E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0168-5B76-4E2A-8120-6A7D8519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42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0F25-2953-49DF-B8B4-782D42A474E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0168-5B76-4E2A-8120-6A7D8519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4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0F25-2953-49DF-B8B4-782D42A474E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0168-5B76-4E2A-8120-6A7D8519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8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0F25-2953-49DF-B8B4-782D42A474E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0168-5B76-4E2A-8120-6A7D8519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74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0F25-2953-49DF-B8B4-782D42A474E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0168-5B76-4E2A-8120-6A7D8519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4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00F25-2953-49DF-B8B4-782D42A474E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E0168-5B76-4E2A-8120-6A7D8519C8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45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hyperlink" Target="https://vk.com/bipkr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ipkro.ru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C6FCF1-FF37-46F0-907D-F9977EAD7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20F7C9-75EE-4A19-A806-15ACC57B3E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5154825"/>
            <a:ext cx="6979920" cy="17630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40E76B-6E1B-4BD2-8CA4-00243F5007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26" y="128187"/>
            <a:ext cx="1308945" cy="13665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8213" y="1894417"/>
            <a:ext cx="109742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ИТОГИ </a:t>
            </a:r>
            <a:r>
              <a:rPr lang="ru-RU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РЕАЛИЗАЦИИ ПРОЕКТА «ШКОЛА МИНПРОСВЕЩЕНИЯ РОССИИ» В БРЯНСКОЙ ОБЛАСТИ </a:t>
            </a:r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 </a:t>
            </a:r>
            <a:r>
              <a:rPr lang="ru-RU" sz="3600" b="1" i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2024-2025 УЧЕБНОМ ГОДУ: РЕЗУЛЬТАТЫ АНАЛИЗА ПРОГРАММ РАЗВИТИЯ ОБЩЕОБРАЗОВАТЕЛЬНЫХ ОРГАНИЗАЦИЙ, КЛЮЧЕВЫЕ НАПРАВЛЕНИЯ РАЗВИТИЯ ПРОЕКТА В 2025-2026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1156" y="5467879"/>
            <a:ext cx="7662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Захарова М.В., </a:t>
            </a:r>
            <a:r>
              <a:rPr lang="ru-RU" sz="24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проректор ГАУ ДПО «БИПКРО», </a:t>
            </a:r>
            <a:r>
              <a:rPr lang="ru-RU" sz="2400" b="1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к.биол.н</a:t>
            </a:r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0449877" y="283747"/>
            <a:ext cx="1341410" cy="1326922"/>
            <a:chOff x="10657658" y="116632"/>
            <a:chExt cx="1341410" cy="1326922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657658" y="116632"/>
              <a:ext cx="13143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0702924" y="1043444"/>
              <a:ext cx="12961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БИПКРО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85A1E9-F015-6E1C-021A-5E49BE4EF3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16" y="49921"/>
            <a:ext cx="921004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6FCF1-FF37-46F0-907D-F9977EAD7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-25181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40E76B-6E1B-4BD2-8CA4-00243F50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99" y="44203"/>
            <a:ext cx="1036756" cy="108237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8073" y="26398"/>
            <a:ext cx="1261831" cy="1164611"/>
            <a:chOff x="10657658" y="116632"/>
            <a:chExt cx="1341410" cy="13269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57658" y="116632"/>
              <a:ext cx="13143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702924" y="1043444"/>
              <a:ext cx="12961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БИПКРО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85A1E9-F015-6E1C-021A-5E49BE4EF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4" y="-50929"/>
            <a:ext cx="695485" cy="12419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926" y="1260393"/>
            <a:ext cx="1163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9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Проблемоориентированность</a:t>
            </a:r>
            <a:r>
              <a:rPr lang="ru-RU" b="1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b="1" spc="19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рассмотрение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текущего состояния и развития общеобразовательной организации в качестве проблемной области, требующей описания проблем и разработки алгоритмов их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решения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68784492"/>
              </p:ext>
            </p:extLst>
          </p:nvPr>
        </p:nvGraphicFramePr>
        <p:xfrm>
          <a:off x="-1034473" y="2476583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0844" y="5673984"/>
            <a:ext cx="66455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9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Рекомендации</a:t>
            </a:r>
          </a:p>
          <a:p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основываться на тех задачах, в том числе первоочередных, которые стоят непосредственно перед конкретной общеобразовательной организацией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51927" y="2300306"/>
            <a:ext cx="757254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9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Наиболее частые </a:t>
            </a:r>
            <a:r>
              <a:rPr lang="ru-RU" b="1" spc="19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замечания</a:t>
            </a:r>
          </a:p>
          <a:p>
            <a:endParaRPr lang="ru-RU" sz="1600" b="1" spc="19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указаны достижения за последние 3 года только по олимпиадам (нет данных по качеству знаний, результативности по ГИА, медалистам); 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отсутствуют подробные результаты самодиагностики по каждому критерию магистральных направлений;</a:t>
            </a: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проблемно-ориентированный анализ текущего состояния и результатов самодиагностики не отработан: полное противоречие «значение оценивания - выявленные дефициты» (например, значение оценивания «5‒9 часов еженедельных занятий внеурочной деятельностью» - дефициты «Не обеспечивается реализация внеурочной деятельности в соответствии с требованиями ФГОС»)</a:t>
            </a:r>
          </a:p>
        </p:txBody>
      </p:sp>
    </p:spTree>
    <p:extLst>
      <p:ext uri="{BB962C8B-B14F-4D97-AF65-F5344CB8AC3E}">
        <p14:creationId xmlns:p14="http://schemas.microsoft.com/office/powerpoint/2010/main" val="3587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6FCF1-FF37-46F0-907D-F9977EAD7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-25181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40E76B-6E1B-4BD2-8CA4-00243F50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99" y="44203"/>
            <a:ext cx="1036756" cy="108237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8073" y="26398"/>
            <a:ext cx="1261831" cy="1164611"/>
            <a:chOff x="10657658" y="116632"/>
            <a:chExt cx="1341410" cy="13269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57658" y="116632"/>
              <a:ext cx="13143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702924" y="1043444"/>
              <a:ext cx="12961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БИПКРО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85A1E9-F015-6E1C-021A-5E49BE4EF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4" y="-50929"/>
            <a:ext cx="695485" cy="12419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926" y="1260393"/>
            <a:ext cx="11636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Эффективность</a:t>
            </a:r>
            <a:endParaRPr lang="ru-RU" b="1" spc="19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возможные результаты и рациональное использование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ресурсов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804901263"/>
              </p:ext>
            </p:extLst>
          </p:nvPr>
        </p:nvGraphicFramePr>
        <p:xfrm>
          <a:off x="-1034473" y="2476583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72569" y="3692773"/>
            <a:ext cx="823528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9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algn="ctr"/>
            <a:endParaRPr lang="ru-RU" b="1" spc="19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600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максимальное соответствие </a:t>
            </a: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показателей целям и задачам Программы</a:t>
            </a:r>
          </a:p>
          <a:p>
            <a:pPr>
              <a:spcAft>
                <a:spcPts val="600"/>
              </a:spcAft>
            </a:pPr>
            <a:r>
              <a:rPr lang="ru-RU" sz="1600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600" spc="19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сензитивность</a:t>
            </a:r>
            <a:r>
              <a:rPr lang="ru-RU" sz="1600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чувствительность) – способность изменяться пропорционально изменению ситуации</a:t>
            </a:r>
          </a:p>
          <a:p>
            <a:pPr>
              <a:spcAft>
                <a:spcPts val="600"/>
              </a:spcAft>
            </a:pPr>
            <a:r>
              <a:rPr lang="ru-RU" sz="1600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ответственность за </a:t>
            </a: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положительную динамику – если Программа не предполагает улучшения данного параметра (отсутствует соответствующая задача, недостаточно ресурсов либо требуемое значение уже большей частью достигнуто), такой показатель в данном случае нецелесообразен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4619" y="1986997"/>
            <a:ext cx="8209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9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Наиболее частые </a:t>
            </a:r>
            <a:r>
              <a:rPr lang="ru-RU" b="1" spc="19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замечания</a:t>
            </a:r>
          </a:p>
          <a:p>
            <a:pPr>
              <a:spcAft>
                <a:spcPts val="600"/>
              </a:spcAft>
            </a:pPr>
            <a:endParaRPr lang="ru-RU" sz="1600" spc="19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планируемые (</a:t>
            </a: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ожидаемые)результаты реализации Программы развития не конкретны и не измеримы</a:t>
            </a:r>
          </a:p>
          <a:p>
            <a:pPr lvl="0" algn="just">
              <a:spcAft>
                <a:spcPts val="600"/>
              </a:spcAft>
            </a:pPr>
            <a:r>
              <a:rPr lang="ru-RU" sz="1600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отсутствие </a:t>
            </a: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показателей, позволяющих оценить эффективность </a:t>
            </a:r>
            <a:r>
              <a:rPr lang="ru-RU" sz="1600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программы</a:t>
            </a:r>
            <a:endParaRPr lang="ru-RU" sz="1600" b="1" spc="19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6FCF1-FF37-46F0-907D-F9977EAD7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-25181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40E76B-6E1B-4BD2-8CA4-00243F50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99" y="44203"/>
            <a:ext cx="1036756" cy="108237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8073" y="26398"/>
            <a:ext cx="1261831" cy="1164611"/>
            <a:chOff x="10657658" y="116632"/>
            <a:chExt cx="1341410" cy="13269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57658" y="116632"/>
              <a:ext cx="13143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702924" y="1043444"/>
              <a:ext cx="12961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БИПКРО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85A1E9-F015-6E1C-021A-5E49BE4EF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4" y="-50929"/>
            <a:ext cx="695485" cy="12419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926" y="1260393"/>
            <a:ext cx="11636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Реализуемость</a:t>
            </a:r>
            <a:endParaRPr lang="ru-RU" b="1" spc="19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соответствие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планируемых действий и результатов имеющимся и прогнозируемым ресурсам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возможностям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788637865"/>
              </p:ext>
            </p:extLst>
          </p:nvPr>
        </p:nvGraphicFramePr>
        <p:xfrm>
          <a:off x="-1034473" y="2476583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14619" y="3812738"/>
            <a:ext cx="82352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9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algn="ctr"/>
            <a:endParaRPr lang="ru-RU" b="1" spc="19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Программа составляется деятелем (субъектом деятельности) для себя, для организации прежде всего своей деятельности, включающей и деятельность </a:t>
            </a:r>
            <a:r>
              <a:rPr lang="ru-RU" sz="1600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других</a:t>
            </a:r>
            <a:endParaRPr lang="ru-RU" sz="1600" spc="19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4619" y="1912383"/>
            <a:ext cx="8209852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9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Наиболее частые </a:t>
            </a:r>
            <a:r>
              <a:rPr lang="ru-RU" b="1" spc="19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замечания</a:t>
            </a:r>
          </a:p>
          <a:p>
            <a:endParaRPr lang="ru-RU" sz="1600" b="1" spc="19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1600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мероприятия по </a:t>
            </a: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реализации Программы, с учетом выявленных дефицитов, не </a:t>
            </a:r>
            <a:r>
              <a:rPr lang="ru-RU" sz="1600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запланированы</a:t>
            </a:r>
          </a:p>
          <a:p>
            <a:pPr lvl="0" algn="just">
              <a:spcAft>
                <a:spcPts val="600"/>
              </a:spcAft>
            </a:pPr>
            <a:r>
              <a:rPr lang="ru-RU" sz="1600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планируемые мероприятия не учитывают ресурсы и возможности общеобразовательной организации</a:t>
            </a:r>
            <a:endParaRPr lang="ru-RU" sz="1600" spc="19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6FCF1-FF37-46F0-907D-F9977EAD7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-25181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40E76B-6E1B-4BD2-8CA4-00243F50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99" y="44203"/>
            <a:ext cx="1036756" cy="108237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8073" y="26398"/>
            <a:ext cx="1261831" cy="1164611"/>
            <a:chOff x="10657658" y="116632"/>
            <a:chExt cx="1341410" cy="13269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57658" y="116632"/>
              <a:ext cx="13143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702924" y="1043444"/>
              <a:ext cx="12961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БИПКРО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85A1E9-F015-6E1C-021A-5E49BE4EF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4" y="-50929"/>
            <a:ext cx="695485" cy="12419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7926" y="1260393"/>
            <a:ext cx="11636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b="1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онтролируемость</a:t>
            </a:r>
            <a:endParaRPr lang="ru-RU" b="1" spc="19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наличие максимально возможного набора индикативных показателей, регулярная проверка их выполнения, оперативная корректировка программы в случае выявления такой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необходимости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288762030"/>
              </p:ext>
            </p:extLst>
          </p:nvPr>
        </p:nvGraphicFramePr>
        <p:xfrm>
          <a:off x="-1034473" y="2476583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85310" y="4506414"/>
            <a:ext cx="82352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9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Рекомендации</a:t>
            </a:r>
          </a:p>
          <a:p>
            <a:pPr algn="ctr"/>
            <a:endParaRPr lang="ru-RU" b="1" spc="19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600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Ввести мероприятия контроля изменений</a:t>
            </a:r>
            <a:endParaRPr lang="ru-RU" sz="1600" spc="19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0052" y="2460525"/>
            <a:ext cx="820985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9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Наиболее частые </a:t>
            </a:r>
            <a:r>
              <a:rPr lang="ru-RU" b="1" spc="19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замечания</a:t>
            </a:r>
          </a:p>
          <a:p>
            <a:endParaRPr lang="ru-RU" sz="1600" b="1" spc="19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600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отсутствует раздел </a:t>
            </a: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«Механизм контроля»</a:t>
            </a:r>
          </a:p>
          <a:p>
            <a:pPr lvl="0">
              <a:spcAft>
                <a:spcPts val="600"/>
              </a:spcAft>
            </a:pPr>
            <a:r>
              <a:rPr lang="ru-RU" sz="1600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нет конкретных </a:t>
            </a: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измеряемых изменений, которые прогнозируются в результате реализации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4798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6FCF1-FF37-46F0-907D-F9977EAD7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-25181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40E76B-6E1B-4BD2-8CA4-00243F50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99" y="44203"/>
            <a:ext cx="1036756" cy="108237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8073" y="26398"/>
            <a:ext cx="1261831" cy="1164611"/>
            <a:chOff x="10657658" y="116632"/>
            <a:chExt cx="1341410" cy="13269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57658" y="116632"/>
              <a:ext cx="13143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702924" y="1043444"/>
              <a:ext cx="12961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БИПКРО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85A1E9-F015-6E1C-021A-5E49BE4EF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4" y="-50929"/>
            <a:ext cx="695485" cy="12419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803" y="1716226"/>
            <a:ext cx="12118870" cy="4137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0000"/>
              </a:lnSpc>
              <a:spcAft>
                <a:spcPts val="600"/>
              </a:spcAft>
            </a:pP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Одной из наиболее распространённых проблем является неполный перечень нормативно-правовых документов, отсутствие чёткой структуры и логики в оформлении программы развития. </a:t>
            </a:r>
          </a:p>
          <a:p>
            <a:pPr indent="450215" algn="just">
              <a:lnSpc>
                <a:spcPct val="120000"/>
              </a:lnSpc>
              <a:spcAft>
                <a:spcPts val="600"/>
              </a:spcAft>
            </a:pP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Нередко документы представляют собой набор разрозненных идей и предложений, без чёткого плана и последовательности действий, что затрудняет понимание основных целей и задач программы, а также оценку её соответствия потребностям школы и её учеников.</a:t>
            </a:r>
          </a:p>
          <a:p>
            <a:pPr indent="450215" algn="just">
              <a:lnSpc>
                <a:spcPct val="120000"/>
              </a:lnSpc>
              <a:spcAft>
                <a:spcPts val="600"/>
              </a:spcAft>
            </a:pPr>
            <a:r>
              <a:rPr lang="ru-RU" sz="1600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Часто </a:t>
            </a: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программах развития не уделяется должного внимания обоснованию выбранных направлений и методов работы. Отсутствие анализа текущей ситуации, оценки ресурсов и возможностей школы, а также прогнозирования результатов может привести к тому, что программа будет нереалистичной или неэффективной.</a:t>
            </a:r>
          </a:p>
          <a:p>
            <a:pPr indent="450215" algn="just">
              <a:lnSpc>
                <a:spcPct val="120000"/>
              </a:lnSpc>
              <a:spcAft>
                <a:spcPts val="600"/>
              </a:spcAft>
            </a:pPr>
            <a:r>
              <a:rPr lang="ru-RU" sz="1600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Ещё одной проблемой является недостаточное вовлечение всех заинтересованных сторон в процесс разработки программы. Отсутствие участия учителей, учеников, родителей и других участников образовательного процесса может привести к тому, что программа не будет учитывать реальные потребности и интересы всех участников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6471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6FCF1-FF37-46F0-907D-F9977EAD7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-25181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40E76B-6E1B-4BD2-8CA4-00243F50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99" y="44203"/>
            <a:ext cx="1036756" cy="108237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8073" y="26398"/>
            <a:ext cx="1261831" cy="1164611"/>
            <a:chOff x="10657658" y="116632"/>
            <a:chExt cx="1341410" cy="13269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57658" y="116632"/>
              <a:ext cx="13143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702924" y="1043444"/>
              <a:ext cx="12961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БИПКРО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85A1E9-F015-6E1C-021A-5E49BE4EF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4" y="-50929"/>
            <a:ext cx="695485" cy="1241938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682144" y="1911102"/>
            <a:ext cx="828680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latin typeface="+mj-lt"/>
              <a:ea typeface="+mj-ea"/>
              <a:cs typeface="+mj-cs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+mj-lt"/>
                <a:ea typeface="+mj-ea"/>
                <a:cs typeface="+mj-cs"/>
              </a:rPr>
              <a:t>Брянский институт повышения квалификации работников образования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latin typeface="+mj-lt"/>
              <a:ea typeface="+mj-ea"/>
              <a:cs typeface="+mj-cs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+mj-lt"/>
                <a:ea typeface="+mj-ea"/>
                <a:cs typeface="+mj-cs"/>
                <a:hlinkClick r:id="rId6"/>
              </a:rPr>
              <a:t>http</a:t>
            </a:r>
            <a:r>
              <a:rPr lang="en-US" sz="2800" b="1">
                <a:latin typeface="+mj-lt"/>
                <a:ea typeface="+mj-ea"/>
                <a:cs typeface="+mj-cs"/>
                <a:hlinkClick r:id="rId6"/>
              </a:rPr>
              <a:t>://</a:t>
            </a:r>
            <a:r>
              <a:rPr lang="en-US" sz="2800" b="1" smtClean="0">
                <a:latin typeface="+mj-lt"/>
                <a:ea typeface="+mj-ea"/>
                <a:cs typeface="+mj-cs"/>
                <a:hlinkClick r:id="rId6"/>
              </a:rPr>
              <a:t>bipkro.ru/</a:t>
            </a:r>
            <a:endParaRPr lang="ru-RU" sz="2800" b="1" dirty="0">
              <a:latin typeface="+mj-lt"/>
              <a:ea typeface="+mj-ea"/>
              <a:cs typeface="+mj-cs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+mj-lt"/>
                <a:ea typeface="+mj-ea"/>
                <a:cs typeface="+mj-cs"/>
                <a:hlinkClick r:id="rId7"/>
              </a:rPr>
              <a:t>https://vk.com/bipkro</a:t>
            </a:r>
            <a:r>
              <a:rPr lang="ru-RU" sz="2800" b="1" dirty="0">
                <a:latin typeface="+mj-lt"/>
                <a:ea typeface="+mj-ea"/>
                <a:cs typeface="+mj-cs"/>
              </a:rPr>
              <a:t>   </a:t>
            </a: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bipkro_br@mail.ru</a:t>
            </a:r>
            <a:endParaRPr lang="ru-RU" sz="2800" b="1" dirty="0">
              <a:latin typeface="+mj-lt"/>
              <a:ea typeface="+mj-ea"/>
              <a:cs typeface="+mj-cs"/>
            </a:endParaRPr>
          </a:p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latin typeface="+mj-lt"/>
                <a:ea typeface="+mj-ea"/>
                <a:cs typeface="+mj-cs"/>
              </a:rPr>
              <a:t>8-4832-59-94-2</a:t>
            </a:r>
            <a:r>
              <a:rPr lang="ru-RU" sz="2800" b="1" dirty="0">
                <a:latin typeface="+mj-lt"/>
                <a:ea typeface="+mj-ea"/>
                <a:cs typeface="+mj-cs"/>
              </a:rPr>
              <a:t>0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8506" y="3062859"/>
            <a:ext cx="1872208" cy="188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77219" y="3062858"/>
            <a:ext cx="196398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07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762" y="-25181"/>
            <a:ext cx="12192000" cy="6858000"/>
            <a:chOff x="0" y="0"/>
            <a:chExt cx="12192000" cy="6858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1C6FCF1-FF37-46F0-907D-F9977EAD7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3736" y="1736353"/>
              <a:ext cx="50154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spc="19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Количество общеобразовательных организаций Брянской области, подлежащих </a:t>
              </a:r>
              <a:r>
                <a:rPr lang="ru-RU" b="1" spc="190" dirty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самодиагностике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62347" y="2674510"/>
              <a:ext cx="23827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spc="19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июнь  2024 </a:t>
              </a:r>
              <a:r>
                <a:rPr lang="ru-RU" b="1" spc="19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988106" y="2674510"/>
              <a:ext cx="11694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spc="19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ноябрь</a:t>
              </a:r>
              <a:endPara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Овал 2"/>
            <p:cNvSpPr/>
            <p:nvPr/>
          </p:nvSpPr>
          <p:spPr>
            <a:xfrm>
              <a:off x="393326" y="3058669"/>
              <a:ext cx="1121438" cy="10884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</a:rPr>
                <a:t>446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997824" y="3043842"/>
              <a:ext cx="1121438" cy="10884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02060"/>
                  </a:solidFill>
                </a:rPr>
                <a:t>442</a:t>
              </a:r>
              <a:endParaRPr lang="ru-RU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285190" y="1736353"/>
            <a:ext cx="5015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Количество общеобразовательных организаций Брянской области, </a:t>
            </a:r>
            <a:r>
              <a:rPr lang="ru-RU" b="1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прошедших самодиагностику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55327" y="2674510"/>
            <a:ext cx="2382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19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  2024 </a:t>
            </a:r>
            <a:r>
              <a:rPr lang="ru-RU" b="1" spc="1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190322" y="2674510"/>
            <a:ext cx="11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19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604780" y="3058669"/>
            <a:ext cx="1121438" cy="1088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446</a:t>
            </a:r>
            <a:endParaRPr lang="ru-RU" sz="2800" dirty="0"/>
          </a:p>
        </p:txBody>
      </p:sp>
      <p:sp>
        <p:nvSpPr>
          <p:cNvPr id="19" name="Овал 18"/>
          <p:cNvSpPr/>
          <p:nvPr/>
        </p:nvSpPr>
        <p:spPr>
          <a:xfrm>
            <a:off x="9209278" y="3043842"/>
            <a:ext cx="1121438" cy="1088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441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1030" y="4900474"/>
            <a:ext cx="586286" cy="13292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27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16143" y="4406098"/>
            <a:ext cx="586286" cy="18235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49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67862" y="4341089"/>
            <a:ext cx="586286" cy="18751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50</a:t>
            </a:r>
            <a:endParaRPr lang="ru-RU" sz="2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74032" y="4894381"/>
            <a:ext cx="586286" cy="13353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172</a:t>
            </a:r>
            <a:endParaRPr lang="ru-RU" sz="2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46871" y="4682836"/>
            <a:ext cx="586286" cy="15468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237</a:t>
            </a:r>
            <a:endParaRPr lang="ru-RU" sz="2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73154" y="4336471"/>
            <a:ext cx="586286" cy="18751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277</a:t>
            </a:r>
            <a:endParaRPr lang="ru-RU" sz="20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784318" y="4555827"/>
            <a:ext cx="586286" cy="1646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106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502765" y="4597362"/>
            <a:ext cx="586286" cy="1618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112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206652" y="4918376"/>
            <a:ext cx="586286" cy="129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82</a:t>
            </a:r>
            <a:endParaRPr lang="ru-RU" sz="2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809308" y="4426700"/>
            <a:ext cx="586286" cy="17940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107</a:t>
            </a:r>
            <a:endParaRPr lang="ru-RU" sz="20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0547994" y="5255491"/>
            <a:ext cx="586286" cy="9652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48</a:t>
            </a:r>
            <a:endParaRPr lang="ru-RU" sz="20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1264863" y="5477164"/>
            <a:ext cx="586286" cy="72521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32</a:t>
            </a:r>
            <a:endParaRPr lang="ru-RU" sz="20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72486" y="6488668"/>
            <a:ext cx="2679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9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УРОВЕНЬ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58543" y="6482068"/>
            <a:ext cx="2616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9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УРОВЕНЬ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70968" y="6480359"/>
            <a:ext cx="2676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pc="19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БАЗОВЫЙ УРОВЕНЬ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866791" y="6471123"/>
            <a:ext cx="2009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 БАЗОВОГО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3150" y="6197721"/>
            <a:ext cx="2454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2023    06.2024 11.2024 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79899" y="6229697"/>
            <a:ext cx="2454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2023    06.2024 11.2024 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09062" y="6216397"/>
            <a:ext cx="2454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2023    06.2024 11.2024 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696143" y="6200091"/>
            <a:ext cx="2454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2023    06.2024 11.2024 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0095" y="4555827"/>
            <a:ext cx="747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19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6,5%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49239" y="4088146"/>
            <a:ext cx="8764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19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11,0%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85655" y="4035645"/>
            <a:ext cx="953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19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11,3%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631749" y="4579822"/>
            <a:ext cx="953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19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41,7%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22794" y="4378817"/>
            <a:ext cx="953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19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53,1%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53434" y="3996870"/>
            <a:ext cx="953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19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62,8%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56896" y="4258808"/>
            <a:ext cx="953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19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25,7%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457417" y="4298159"/>
            <a:ext cx="953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19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25,1%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62878" y="4617118"/>
            <a:ext cx="953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19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18,6%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786663" y="4554817"/>
            <a:ext cx="586286" cy="1646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106</a:t>
            </a:r>
            <a:endParaRPr lang="ru-RU" sz="20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7505110" y="4596352"/>
            <a:ext cx="586286" cy="1618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112</a:t>
            </a:r>
            <a:endParaRPr lang="ru-RU" sz="20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9714615" y="4132247"/>
            <a:ext cx="953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19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25,9%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0413135" y="4950698"/>
            <a:ext cx="9532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19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10,8%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237111" y="5172371"/>
            <a:ext cx="797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19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7,3%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E40E76B-6E1B-4BD2-8CA4-00243F5007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26" y="128187"/>
            <a:ext cx="1308945" cy="1366537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10449877" y="283747"/>
            <a:ext cx="1341410" cy="1326922"/>
            <a:chOff x="10657658" y="116632"/>
            <a:chExt cx="1341410" cy="1326922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57658" y="116632"/>
              <a:ext cx="13143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59" name="Прямоугольник 58"/>
            <p:cNvSpPr/>
            <p:nvPr/>
          </p:nvSpPr>
          <p:spPr>
            <a:xfrm>
              <a:off x="10702924" y="1043444"/>
              <a:ext cx="12961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БИПКРО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E85A1E9-F015-6E1C-021A-5E49BE4EF3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16" y="49921"/>
            <a:ext cx="921004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6FCF1-FF37-46F0-907D-F9977EAD7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-25181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40E76B-6E1B-4BD2-8CA4-00243F50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99" y="44203"/>
            <a:ext cx="1036756" cy="108237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0788073" y="26398"/>
            <a:ext cx="1261831" cy="1164611"/>
            <a:chOff x="10657658" y="116632"/>
            <a:chExt cx="1341410" cy="132692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57658" y="116632"/>
              <a:ext cx="13143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6" name="Прямоугольник 5"/>
            <p:cNvSpPr/>
            <p:nvPr/>
          </p:nvSpPr>
          <p:spPr>
            <a:xfrm>
              <a:off x="10702924" y="1043444"/>
              <a:ext cx="12961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БИПКРО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85A1E9-F015-6E1C-021A-5E49BE4EF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4" y="-50929"/>
            <a:ext cx="695485" cy="1241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" y="1306303"/>
            <a:ext cx="12214261" cy="547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6FCF1-FF37-46F0-907D-F9977EAD7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-25181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40E76B-6E1B-4BD2-8CA4-00243F50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99" y="44203"/>
            <a:ext cx="1036756" cy="108237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8073" y="26398"/>
            <a:ext cx="1261831" cy="1164611"/>
            <a:chOff x="10657658" y="116632"/>
            <a:chExt cx="1341410" cy="13269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57658" y="116632"/>
              <a:ext cx="13143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702924" y="1043444"/>
              <a:ext cx="12961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БИПКРО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85A1E9-F015-6E1C-021A-5E49BE4EF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4" y="-50929"/>
            <a:ext cx="695485" cy="12419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949" y="1241675"/>
            <a:ext cx="5975273" cy="51773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7527" y="1331564"/>
            <a:ext cx="1888387" cy="188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322" y="1241675"/>
            <a:ext cx="5733149" cy="295884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844" y="4218698"/>
            <a:ext cx="5725628" cy="2506948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 rot="13069652">
            <a:off x="1243810" y="5465244"/>
            <a:ext cx="1622546" cy="9615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6FCF1-FF37-46F0-907D-F9977EAD7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-25181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40E76B-6E1B-4BD2-8CA4-00243F50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99" y="44203"/>
            <a:ext cx="1036756" cy="108237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8073" y="26398"/>
            <a:ext cx="1261831" cy="1164611"/>
            <a:chOff x="10657658" y="116632"/>
            <a:chExt cx="1341410" cy="13269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57658" y="116632"/>
              <a:ext cx="13143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702924" y="1043444"/>
              <a:ext cx="12961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БИПКРО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85A1E9-F015-6E1C-021A-5E49BE4EF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4" y="-50929"/>
            <a:ext cx="695485" cy="12419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889" y="1124396"/>
            <a:ext cx="4003675" cy="5047537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99900"/>
              </p:ext>
            </p:extLst>
          </p:nvPr>
        </p:nvGraphicFramePr>
        <p:xfrm>
          <a:off x="4353564" y="1246338"/>
          <a:ext cx="7676388" cy="39138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2136">
                  <a:extLst>
                    <a:ext uri="{9D8B030D-6E8A-4147-A177-3AD203B41FA5}">
                      <a16:colId xmlns:a16="http://schemas.microsoft.com/office/drawing/2014/main" val="394513289"/>
                    </a:ext>
                  </a:extLst>
                </a:gridCol>
                <a:gridCol w="561912">
                  <a:extLst>
                    <a:ext uri="{9D8B030D-6E8A-4147-A177-3AD203B41FA5}">
                      <a16:colId xmlns:a16="http://schemas.microsoft.com/office/drawing/2014/main" val="43845885"/>
                    </a:ext>
                  </a:extLst>
                </a:gridCol>
                <a:gridCol w="2761964">
                  <a:extLst>
                    <a:ext uri="{9D8B030D-6E8A-4147-A177-3AD203B41FA5}">
                      <a16:colId xmlns:a16="http://schemas.microsoft.com/office/drawing/2014/main" val="3365312969"/>
                    </a:ext>
                  </a:extLst>
                </a:gridCol>
                <a:gridCol w="560376">
                  <a:extLst>
                    <a:ext uri="{9D8B030D-6E8A-4147-A177-3AD203B41FA5}">
                      <a16:colId xmlns:a16="http://schemas.microsoft.com/office/drawing/2014/main" val="10390047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образовательные организации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Клинцовский м.р.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180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г.Брянск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Комаричский м.р.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950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г.Клинцы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Красногорский м.р.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744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Брасовский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Мглинский м.р.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616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Брянский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Навлинский м.р.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786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Выгоничский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Новозыбковский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93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Гордеевский  м.р.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Погарский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02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Дубровский м.р.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Почепский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83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Дятьковский м.р.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Почепский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м.р.а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979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Жирятинский м.р.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Рогнединский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067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 м.о.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Стародубский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м.о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571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Злынковский м.р.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Суражский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55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Карачевский м.р.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Трубчевский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077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Клетнянский м.р.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Унечский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55205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100945" y="5324945"/>
            <a:ext cx="8017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spc="19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июня – 10 августа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spc="19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109</a:t>
            </a:r>
            <a:r>
              <a:rPr lang="ru-RU" sz="1600" b="1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общеобразовательных организаций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spc="19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 </a:t>
            </a:r>
            <a:r>
              <a:rPr lang="ru-RU" sz="1600" b="1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экспертов</a:t>
            </a:r>
          </a:p>
        </p:txBody>
      </p:sp>
    </p:spTree>
    <p:extLst>
      <p:ext uri="{BB962C8B-B14F-4D97-AF65-F5344CB8AC3E}">
        <p14:creationId xmlns:p14="http://schemas.microsoft.com/office/powerpoint/2010/main" val="41164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6FCF1-FF37-46F0-907D-F9977EAD7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-25181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40E76B-6E1B-4BD2-8CA4-00243F50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99" y="44203"/>
            <a:ext cx="1036756" cy="108237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8073" y="26398"/>
            <a:ext cx="1261831" cy="1164611"/>
            <a:chOff x="10657658" y="116632"/>
            <a:chExt cx="1341410" cy="13269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57658" y="116632"/>
              <a:ext cx="13143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702924" y="1043444"/>
              <a:ext cx="12961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БИПКРО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85A1E9-F015-6E1C-021A-5E49BE4EF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4" y="-50929"/>
            <a:ext cx="695485" cy="12419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115" y="1345960"/>
            <a:ext cx="5883759" cy="49182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3843" y="4717221"/>
            <a:ext cx="1574908" cy="156148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1097" y="4959354"/>
            <a:ext cx="3918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Методические рекомендации по написанию программы развития на основе часто задаваемых вопросов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878927"/>
              </p:ext>
            </p:extLst>
          </p:nvPr>
        </p:nvGraphicFramePr>
        <p:xfrm>
          <a:off x="299013" y="2178472"/>
          <a:ext cx="5489328" cy="227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4056">
                  <a:extLst>
                    <a:ext uri="{9D8B030D-6E8A-4147-A177-3AD203B41FA5}">
                      <a16:colId xmlns:a16="http://schemas.microsoft.com/office/drawing/2014/main" val="3395016324"/>
                    </a:ext>
                  </a:extLst>
                </a:gridCol>
                <a:gridCol w="2355272">
                  <a:extLst>
                    <a:ext uri="{9D8B030D-6E8A-4147-A177-3AD203B41FA5}">
                      <a16:colId xmlns:a16="http://schemas.microsoft.com/office/drawing/2014/main" val="261437171"/>
                    </a:ext>
                  </a:extLst>
                </a:gridCol>
              </a:tblGrid>
              <a:tr h="378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Законность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Реализуемость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60877"/>
                  </a:ext>
                </a:extLst>
              </a:tr>
              <a:tr h="378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Включенность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915961"/>
                  </a:ext>
                </a:extLst>
              </a:tr>
              <a:tr h="378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Прогностичность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267769"/>
                  </a:ext>
                </a:extLst>
              </a:tr>
              <a:tr h="378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Проблемоориентированность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Контролируемость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41824"/>
                  </a:ext>
                </a:extLst>
              </a:tr>
              <a:tr h="378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69863"/>
                  </a:ext>
                </a:extLst>
              </a:tr>
              <a:tr h="3789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Целостность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099766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18586" y="1282938"/>
            <a:ext cx="4749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характеристики программ развития общеобразовательных организаций</a:t>
            </a:r>
            <a:endParaRPr lang="ru-RU" sz="1600" b="1" spc="19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6FCF1-FF37-46F0-907D-F9977EAD7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-25181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40E76B-6E1B-4BD2-8CA4-00243F50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99" y="44203"/>
            <a:ext cx="1036756" cy="108237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8073" y="26398"/>
            <a:ext cx="1261831" cy="1164611"/>
            <a:chOff x="10657658" y="116632"/>
            <a:chExt cx="1341410" cy="13269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57658" y="116632"/>
              <a:ext cx="13143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702924" y="1043444"/>
              <a:ext cx="12961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БИПКРО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85A1E9-F015-6E1C-021A-5E49BE4EF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4" y="-50929"/>
            <a:ext cx="695485" cy="1241938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204978480"/>
              </p:ext>
            </p:extLst>
          </p:nvPr>
        </p:nvGraphicFramePr>
        <p:xfrm>
          <a:off x="765854" y="1413163"/>
          <a:ext cx="11258617" cy="3980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65854" y="5896004"/>
            <a:ext cx="10890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Распределение программ развития общеобразовательных организаций </a:t>
            </a:r>
            <a:r>
              <a:rPr lang="ru-RU" sz="1600" b="1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b="1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spc="19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Брянской </a:t>
            </a:r>
            <a:r>
              <a:rPr lang="ru-RU" sz="1600" b="1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области по степени соответствия критериям</a:t>
            </a:r>
          </a:p>
        </p:txBody>
      </p:sp>
    </p:spTree>
    <p:extLst>
      <p:ext uri="{BB962C8B-B14F-4D97-AF65-F5344CB8AC3E}">
        <p14:creationId xmlns:p14="http://schemas.microsoft.com/office/powerpoint/2010/main" val="12895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6FCF1-FF37-46F0-907D-F9977EAD7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-25181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40E76B-6E1B-4BD2-8CA4-00243F50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99" y="44203"/>
            <a:ext cx="1036756" cy="108237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8073" y="26398"/>
            <a:ext cx="1261831" cy="1164611"/>
            <a:chOff x="10657658" y="116632"/>
            <a:chExt cx="1341410" cy="13269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57658" y="116632"/>
              <a:ext cx="13143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702924" y="1043444"/>
              <a:ext cx="12961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БИПКРО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85A1E9-F015-6E1C-021A-5E49BE4EF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4" y="-50929"/>
            <a:ext cx="695485" cy="12419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844" y="2056031"/>
            <a:ext cx="11734829" cy="3516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ведет на программу развития 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большой объем 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тексте программы указывается регион за пределами Брянской области.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содержат «описки»,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«программы дополнительного образования детей и взрослых», вместо слова «школа» написано «лицей». Одно и тоже мероприятие повторяется дважды и т. д.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 ссылаются на дома научной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коллаборации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их нет в регионе.</a:t>
            </a:r>
          </a:p>
          <a:p>
            <a:pPr marL="342900" lvl="0"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Имели место единичные случаи - сайт школы не на платформе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Госвеб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информационной справке встречаются ошибки: например, неактуальные названия предметов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(ОБЖ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технологии),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ошибки в названии школы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8586" y="1337387"/>
            <a:ext cx="1110075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b="1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Примеры замечаний, не связанных с содержанием программы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5198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C6FCF1-FF37-46F0-907D-F9977EAD7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" y="-25181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40E76B-6E1B-4BD2-8CA4-00243F500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99" y="0"/>
            <a:ext cx="1036756" cy="108237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8073" y="26398"/>
            <a:ext cx="1261831" cy="1164611"/>
            <a:chOff x="10657658" y="116632"/>
            <a:chExt cx="1341410" cy="13269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57658" y="116632"/>
              <a:ext cx="13143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0702924" y="1043444"/>
              <a:ext cx="12961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БИПКРО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85A1E9-F015-6E1C-021A-5E49BE4EF3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4" y="-50929"/>
            <a:ext cx="695485" cy="1241938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883842120"/>
              </p:ext>
            </p:extLst>
          </p:nvPr>
        </p:nvGraphicFramePr>
        <p:xfrm>
          <a:off x="101600" y="949968"/>
          <a:ext cx="12048073" cy="543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4837" y="6167393"/>
            <a:ext cx="1179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Распределение программ развития общеобразовательных организаций </a:t>
            </a:r>
            <a:br>
              <a:rPr lang="ru-RU" b="1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b="1" spc="19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Брянской области по степени соответствия критериям</a:t>
            </a:r>
          </a:p>
        </p:txBody>
      </p:sp>
    </p:spTree>
    <p:extLst>
      <p:ext uri="{BB962C8B-B14F-4D97-AF65-F5344CB8AC3E}">
        <p14:creationId xmlns:p14="http://schemas.microsoft.com/office/powerpoint/2010/main" val="20481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865</Words>
  <Application>Microsoft Office PowerPoint</Application>
  <PresentationFormat>Широкоэкранный</PresentationFormat>
  <Paragraphs>195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2024-11-27T02:38:07Z</dcterms:created>
  <dcterms:modified xsi:type="dcterms:W3CDTF">2025-08-21T11:59:58Z</dcterms:modified>
</cp:coreProperties>
</file>