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33" r:id="rId3"/>
    <p:sldId id="334" r:id="rId4"/>
    <p:sldId id="316" r:id="rId5"/>
    <p:sldId id="342" r:id="rId6"/>
    <p:sldId id="343" r:id="rId7"/>
    <p:sldId id="344" r:id="rId8"/>
    <p:sldId id="349" r:id="rId9"/>
    <p:sldId id="350" r:id="rId10"/>
    <p:sldId id="351" r:id="rId11"/>
    <p:sldId id="352" r:id="rId12"/>
    <p:sldId id="353" r:id="rId13"/>
    <p:sldId id="345" r:id="rId14"/>
    <p:sldId id="315" r:id="rId15"/>
    <p:sldId id="285" r:id="rId16"/>
    <p:sldId id="318" r:id="rId17"/>
    <p:sldId id="346" r:id="rId18"/>
    <p:sldId id="347" r:id="rId19"/>
    <p:sldId id="320" r:id="rId20"/>
    <p:sldId id="321" r:id="rId21"/>
    <p:sldId id="323" r:id="rId22"/>
    <p:sldId id="324" r:id="rId23"/>
    <p:sldId id="278" r:id="rId24"/>
    <p:sldId id="269" r:id="rId25"/>
    <p:sldId id="270" r:id="rId26"/>
    <p:sldId id="271" r:id="rId27"/>
    <p:sldId id="348" r:id="rId28"/>
    <p:sldId id="283" r:id="rId29"/>
    <p:sldId id="284" r:id="rId30"/>
    <p:sldId id="273" r:id="rId31"/>
    <p:sldId id="291" r:id="rId32"/>
    <p:sldId id="292" r:id="rId33"/>
    <p:sldId id="328" r:id="rId34"/>
    <p:sldId id="331" r:id="rId35"/>
    <p:sldId id="336" r:id="rId36"/>
    <p:sldId id="339" r:id="rId37"/>
    <p:sldId id="313" r:id="rId38"/>
    <p:sldId id="314" r:id="rId39"/>
    <p:sldId id="289" r:id="rId40"/>
    <p:sldId id="290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91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472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96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805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961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261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024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445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120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356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96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39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87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97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777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806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3653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945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38F4A4-C70A-4985-B591-67AAA82CB9FB}" type="datetimeFigureOut">
              <a:rPr lang="ru-RU" smtClean="0"/>
              <a:t>24.02.2025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02F2DB9-E4AC-4CCA-8C93-69BC90EB93E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90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ВСОКО как фактор эффективного управления ОО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5063"/>
            <a:ext cx="6080720" cy="1024137"/>
          </a:xfrm>
        </p:spPr>
        <p:txBody>
          <a:bodyPr/>
          <a:lstStyle/>
          <a:p>
            <a:pPr algn="r"/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О.Г.Викульева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</a:p>
          <a:p>
            <a:pPr algn="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заведующий ЦНППМ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1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620688"/>
            <a:ext cx="6408712" cy="573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79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938" y="1196752"/>
            <a:ext cx="8220590" cy="416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45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487" y="1268760"/>
            <a:ext cx="1409419" cy="14532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27584" y="692696"/>
            <a:ext cx="5839862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3717032"/>
            <a:ext cx="6331657" cy="24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868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764704"/>
            <a:ext cx="7304505" cy="556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7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оценки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82" y="1052736"/>
            <a:ext cx="808472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90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22732" cy="519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36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4243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2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5" y="908720"/>
            <a:ext cx="8097845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00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8" y="836712"/>
            <a:ext cx="836987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8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ПРОСВЕЩЕНИЯ РОССИЙСКОЙ ФЕДЕРАЦИИ ДЕПАРТАМЕНТ ГОСУДАРСТВЕННОЙ ПОЛИТИКИ И УПРАВЛЕНИЯ В СФЕРЕ ОБЩЕГО ОБРАЗОВАНИЯ ПИСЬМО от 13 января 2023 г. N 03-49 О НАПРАВЛЕНИИ МЕТОДИЧЕСКИХ РЕКОМЕНДАЦИ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СИСТЕМЕ ОЦЕНКИ ДОСТИЖЕНИЯ ОБУЧАЮЩИМИСЯ ПЛАНИРУЕМЫХ РЕЗУЛЬТАТОВ ОСВОЕНИЯ ПРОГРАММ НАЧАЛЬНОГО ОБЩЕГО, ОСНОВНОГО ОБЩЕГО И СРЕДНЕГО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2112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692696"/>
            <a:ext cx="7420046" cy="538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https://edsoo.ru/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338" y="2845284"/>
            <a:ext cx="6799262" cy="273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8963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62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Методические</a:t>
            </a:r>
            <a:br>
              <a:rPr lang="ru-RU" dirty="0" smtClean="0"/>
            </a:br>
            <a:r>
              <a:rPr lang="ru-RU" dirty="0" smtClean="0"/>
              <a:t> пособия и рекомендации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8216651" cy="366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8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83337"/>
            <a:ext cx="3413721" cy="5343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588" y="764704"/>
            <a:ext cx="3581812" cy="553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08" y="1124744"/>
            <a:ext cx="8098271" cy="442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9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409609" cy="485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27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447094" cy="442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88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8208953" cy="464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05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1928" y="2490788"/>
            <a:ext cx="2808081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6208"/>
            <a:ext cx="7441701" cy="534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82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66485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011344" cy="428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6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467" y="692696"/>
            <a:ext cx="763563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8" y="1052736"/>
            <a:ext cx="805516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0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50758" cy="4558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97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50" y="836712"/>
            <a:ext cx="809799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1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Внешняя оценка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606116"/>
              </p:ext>
            </p:extLst>
          </p:nvPr>
        </p:nvGraphicFramePr>
        <p:xfrm>
          <a:off x="755576" y="2708920"/>
          <a:ext cx="7599040" cy="3168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9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72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Оценка</a:t>
                      </a:r>
                      <a:r>
                        <a:rPr lang="ru-RU" baseline="0" dirty="0" smtClean="0"/>
                        <a:t> качества образования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r>
                        <a:rPr lang="ru-RU" dirty="0" smtClean="0"/>
                        <a:t>1. ГИА - 11 (ЕГЭ, ГВЭ)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r>
                        <a:rPr lang="ru-RU" dirty="0" smtClean="0"/>
                        <a:t>2. ГИА</a:t>
                      </a:r>
                      <a:r>
                        <a:rPr lang="ru-RU" baseline="0" dirty="0" smtClean="0"/>
                        <a:t> - 9 (ОГЭ, ГВЭ)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r>
                        <a:rPr lang="ru-RU" dirty="0" smtClean="0"/>
                        <a:t>3. Национальные исследования качества</a:t>
                      </a:r>
                      <a:r>
                        <a:rPr lang="ru-RU" baseline="0" dirty="0" smtClean="0"/>
                        <a:t> образования (НИКО)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r>
                        <a:rPr lang="ru-RU" dirty="0" smtClean="0"/>
                        <a:t>4. Общероссийское исследование по модели </a:t>
                      </a:r>
                      <a:r>
                        <a:rPr lang="en-US" dirty="0" smtClean="0"/>
                        <a:t>PISA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r>
                        <a:rPr lang="ru-RU" dirty="0" smtClean="0"/>
                        <a:t>5. Всероссийские проверочные работы (ВПР)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5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3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692696"/>
            <a:ext cx="7791682" cy="574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046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915337"/>
            <a:ext cx="791426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911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3"/>
          <p:cNvSpPr>
            <a:spLocks noChangeShapeType="1"/>
          </p:cNvSpPr>
          <p:nvPr/>
        </p:nvSpPr>
        <p:spPr bwMode="auto">
          <a:xfrm>
            <a:off x="2412206" y="1123950"/>
            <a:ext cx="43195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59" name="Line 4"/>
          <p:cNvSpPr>
            <a:spLocks noChangeShapeType="1"/>
          </p:cNvSpPr>
          <p:nvPr/>
        </p:nvSpPr>
        <p:spPr bwMode="auto">
          <a:xfrm>
            <a:off x="2412206" y="1123958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0" name="Line 5"/>
          <p:cNvSpPr>
            <a:spLocks noChangeShapeType="1"/>
          </p:cNvSpPr>
          <p:nvPr/>
        </p:nvSpPr>
        <p:spPr bwMode="auto">
          <a:xfrm>
            <a:off x="6731794" y="1123958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971601" y="1484318"/>
            <a:ext cx="1926382" cy="830997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текст</a:t>
            </a:r>
          </a:p>
        </p:txBody>
      </p:sp>
      <p:sp>
        <p:nvSpPr>
          <p:cNvPr id="70662" name="Text Box 7"/>
          <p:cNvSpPr txBox="1">
            <a:spLocks noChangeArrowheads="1"/>
          </p:cNvSpPr>
          <p:nvPr/>
        </p:nvSpPr>
        <p:spPr bwMode="auto">
          <a:xfrm>
            <a:off x="5813822" y="1484318"/>
            <a:ext cx="2502594" cy="1200329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внетекстовое знание</a:t>
            </a:r>
          </a:p>
        </p:txBody>
      </p:sp>
      <p:sp>
        <p:nvSpPr>
          <p:cNvPr id="70663" name="Rectangle 8"/>
          <p:cNvSpPr>
            <a:spLocks noChangeArrowheads="1"/>
          </p:cNvSpPr>
          <p:nvPr/>
        </p:nvSpPr>
        <p:spPr bwMode="auto">
          <a:xfrm>
            <a:off x="6372200" y="3284538"/>
            <a:ext cx="2594547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3.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осмыслить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 оценить </a:t>
            </a:r>
          </a:p>
        </p:txBody>
      </p:sp>
      <p:sp>
        <p:nvSpPr>
          <p:cNvPr id="70664" name="Line 9"/>
          <p:cNvSpPr>
            <a:spLocks noChangeShapeType="1"/>
          </p:cNvSpPr>
          <p:nvPr/>
        </p:nvSpPr>
        <p:spPr bwMode="auto">
          <a:xfrm>
            <a:off x="6731794" y="263683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5" name="Rectangle 10"/>
          <p:cNvSpPr>
            <a:spLocks noChangeArrowheads="1"/>
          </p:cNvSpPr>
          <p:nvPr/>
        </p:nvSpPr>
        <p:spPr bwMode="auto">
          <a:xfrm>
            <a:off x="4946325" y="5369974"/>
            <a:ext cx="1723100" cy="769441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содержание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6" name="Rectangle 11"/>
          <p:cNvSpPr>
            <a:spLocks noChangeArrowheads="1"/>
          </p:cNvSpPr>
          <p:nvPr/>
        </p:nvSpPr>
        <p:spPr bwMode="auto">
          <a:xfrm>
            <a:off x="6812268" y="5441410"/>
            <a:ext cx="1360132" cy="769441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форму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7" name="Line 12"/>
          <p:cNvSpPr>
            <a:spLocks noChangeShapeType="1"/>
          </p:cNvSpPr>
          <p:nvPr/>
        </p:nvSpPr>
        <p:spPr bwMode="auto">
          <a:xfrm>
            <a:off x="6731794" y="4508508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8" name="Line 13"/>
          <p:cNvSpPr>
            <a:spLocks noChangeShapeType="1"/>
          </p:cNvSpPr>
          <p:nvPr/>
        </p:nvSpPr>
        <p:spPr bwMode="auto">
          <a:xfrm>
            <a:off x="5651898" y="5013325"/>
            <a:ext cx="20526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9" name="Line 14"/>
          <p:cNvSpPr>
            <a:spLocks noChangeShapeType="1"/>
          </p:cNvSpPr>
          <p:nvPr/>
        </p:nvSpPr>
        <p:spPr bwMode="auto">
          <a:xfrm>
            <a:off x="5651897" y="5013335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0" name="Line 15"/>
          <p:cNvSpPr>
            <a:spLocks noChangeShapeType="1"/>
          </p:cNvSpPr>
          <p:nvPr/>
        </p:nvSpPr>
        <p:spPr bwMode="auto">
          <a:xfrm flipH="1">
            <a:off x="7704535" y="5013325"/>
            <a:ext cx="0" cy="433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1" name="Line 16"/>
          <p:cNvSpPr>
            <a:spLocks noChangeShapeType="1"/>
          </p:cNvSpPr>
          <p:nvPr/>
        </p:nvSpPr>
        <p:spPr bwMode="auto">
          <a:xfrm>
            <a:off x="2412206" y="227647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2" name="Line 17"/>
          <p:cNvSpPr>
            <a:spLocks noChangeShapeType="1"/>
          </p:cNvSpPr>
          <p:nvPr/>
        </p:nvSpPr>
        <p:spPr bwMode="auto">
          <a:xfrm>
            <a:off x="1925241" y="2781300"/>
            <a:ext cx="20526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3" name="Line 18"/>
          <p:cNvSpPr>
            <a:spLocks noChangeShapeType="1"/>
          </p:cNvSpPr>
          <p:nvPr/>
        </p:nvSpPr>
        <p:spPr bwMode="auto">
          <a:xfrm>
            <a:off x="1925241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4" name="Line 19"/>
          <p:cNvSpPr>
            <a:spLocks noChangeShapeType="1"/>
          </p:cNvSpPr>
          <p:nvPr/>
        </p:nvSpPr>
        <p:spPr bwMode="auto">
          <a:xfrm>
            <a:off x="3977879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5" name="Rectangle 20"/>
          <p:cNvSpPr>
            <a:spLocks noChangeArrowheads="1"/>
          </p:cNvSpPr>
          <p:nvPr/>
        </p:nvSpPr>
        <p:spPr bwMode="auto">
          <a:xfrm>
            <a:off x="611560" y="3236847"/>
            <a:ext cx="2501930" cy="1754326"/>
          </a:xfrm>
          <a:prstGeom prst="rect">
            <a:avLst/>
          </a:prstGeom>
          <a:solidFill>
            <a:srgbClr val="FFC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1.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найти и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извлечь </a:t>
            </a:r>
          </a:p>
          <a:p>
            <a:pPr algn="ctr"/>
            <a:r>
              <a:rPr lang="ru-RU" altLang="ru-RU" sz="2400" i="1" dirty="0">
                <a:solidFill>
                  <a:srgbClr val="002060"/>
                </a:solidFill>
              </a:rPr>
              <a:t>(информацию</a:t>
            </a:r>
            <a:r>
              <a:rPr lang="ru-RU" altLang="ru-RU" i="1" dirty="0">
                <a:solidFill>
                  <a:srgbClr val="002060"/>
                </a:solidFill>
              </a:rPr>
              <a:t>)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76" name="Rectangle 21"/>
          <p:cNvSpPr>
            <a:spLocks noChangeArrowheads="1"/>
          </p:cNvSpPr>
          <p:nvPr/>
        </p:nvSpPr>
        <p:spPr bwMode="auto">
          <a:xfrm>
            <a:off x="3221830" y="3041323"/>
            <a:ext cx="3078362" cy="1938992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2.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интегрировать и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интерпретировать </a:t>
            </a:r>
          </a:p>
          <a:p>
            <a:pPr algn="ctr">
              <a:lnSpc>
                <a:spcPct val="80000"/>
              </a:lnSpc>
            </a:pPr>
            <a:r>
              <a:rPr lang="ru-RU" altLang="ru-RU" sz="2400" i="1" dirty="0">
                <a:solidFill>
                  <a:srgbClr val="002060"/>
                </a:solidFill>
              </a:rPr>
              <a:t>(сообщения текста)</a:t>
            </a:r>
            <a:r>
              <a:rPr lang="ru-RU" altLang="ru-RU" dirty="0"/>
              <a:t> </a:t>
            </a:r>
          </a:p>
        </p:txBody>
      </p:sp>
      <p:sp>
        <p:nvSpPr>
          <p:cNvPr id="70678" name="Прямоугольник 22"/>
          <p:cNvSpPr>
            <a:spLocks noChangeArrowheads="1"/>
          </p:cNvSpPr>
          <p:nvPr/>
        </p:nvSpPr>
        <p:spPr bwMode="auto">
          <a:xfrm>
            <a:off x="1654969" y="120660"/>
            <a:ext cx="59769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3200" dirty="0"/>
              <a:t>Читательские умения </a:t>
            </a:r>
            <a:r>
              <a:rPr lang="en-US" altLang="ru-RU" sz="3200" dirty="0"/>
              <a:t>(PISA)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969488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ВПР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это </a:t>
            </a:r>
            <a:r>
              <a:rPr lang="ru-RU" dirty="0"/>
              <a:t>комплексный проект в области оценки качества образования, направленный на развитие единого образовательного пространства в Российской Федерации, мониторинг введения Федеральных государственных образовательных стандартов (ФГОС), формирование единых ориентиров в оценке результатов обучения, единых стандартизированных подходов к оцениванию образовательных достижений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24212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/>
              <a:t>Методика расчета </a:t>
            </a:r>
            <a:r>
              <a:rPr lang="ru-RU" sz="2000" dirty="0" smtClean="0"/>
              <a:t>показателя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«Уровень объективности оценки образовательных результатов в субъекте Российской Федерации» 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завышенные </a:t>
            </a:r>
            <a:r>
              <a:rPr lang="ru-RU" dirty="0"/>
              <a:t>значения среднего балла ВПР </a:t>
            </a:r>
            <a:r>
              <a:rPr lang="ru-RU" dirty="0" smtClean="0"/>
              <a:t>по предмету;</a:t>
            </a:r>
            <a:endParaRPr lang="ru-RU" dirty="0"/>
          </a:p>
          <a:p>
            <a:r>
              <a:rPr lang="ru-RU" dirty="0" smtClean="0"/>
              <a:t>несоответствие </a:t>
            </a:r>
            <a:r>
              <a:rPr lang="ru-RU" dirty="0"/>
              <a:t>результатов ВПР </a:t>
            </a:r>
            <a:r>
              <a:rPr lang="ru-RU" dirty="0" smtClean="0"/>
              <a:t>и </a:t>
            </a:r>
            <a:r>
              <a:rPr lang="ru-RU" dirty="0"/>
              <a:t>школьных </a:t>
            </a:r>
            <a:r>
              <a:rPr lang="ru-RU" dirty="0" smtClean="0"/>
              <a:t>отметок по предмету; </a:t>
            </a:r>
          </a:p>
          <a:p>
            <a:r>
              <a:rPr lang="ru-RU" dirty="0" smtClean="0"/>
              <a:t>резкое </a:t>
            </a:r>
            <a:r>
              <a:rPr lang="ru-RU" dirty="0"/>
              <a:t>возрастание результатов одной параллели от </a:t>
            </a:r>
            <a:r>
              <a:rPr lang="ru-RU" dirty="0" smtClean="0"/>
              <a:t>класса </a:t>
            </a:r>
            <a:r>
              <a:rPr lang="ru-RU" dirty="0"/>
              <a:t>к </a:t>
            </a:r>
            <a:r>
              <a:rPr lang="ru-RU" dirty="0" smtClean="0"/>
              <a:t>классу по предмету.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09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650088" cy="488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36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76864" cy="5361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1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814578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06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6798734" cy="8784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ВСОКО как механизм эффективного управления ОО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866" y="1844824"/>
            <a:ext cx="7298248" cy="40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47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692696"/>
            <a:ext cx="6581536" cy="34427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4293096"/>
            <a:ext cx="6180351" cy="191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8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692696"/>
            <a:ext cx="5839862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751" y="3933056"/>
            <a:ext cx="6176977" cy="2016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943897"/>
            <a:ext cx="1867161" cy="1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6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Аналитическое исследование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7458" y="764704"/>
            <a:ext cx="654839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55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484784"/>
            <a:ext cx="833676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666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1483</TotalTime>
  <Words>238</Words>
  <Application>Microsoft Office PowerPoint</Application>
  <PresentationFormat>Экран (4:3)</PresentationFormat>
  <Paragraphs>43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Arial</vt:lpstr>
      <vt:lpstr>Garamond</vt:lpstr>
      <vt:lpstr>Times New Roman</vt:lpstr>
      <vt:lpstr>Натуральные материалы</vt:lpstr>
      <vt:lpstr>ВСОКО как фактор эффективного управления ОО</vt:lpstr>
      <vt:lpstr>Презентация PowerPoint</vt:lpstr>
      <vt:lpstr>Презентация PowerPoint</vt:lpstr>
      <vt:lpstr>Презентация PowerPoint</vt:lpstr>
      <vt:lpstr>ВСОКО как механизм эффективного управления ОО</vt:lpstr>
      <vt:lpstr>Презентация PowerPoint</vt:lpstr>
      <vt:lpstr>Презентация PowerPoint</vt:lpstr>
      <vt:lpstr>Аналитическое исследование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оценки</vt:lpstr>
      <vt:lpstr>Презентация PowerPoint</vt:lpstr>
      <vt:lpstr>Презентация PowerPoint</vt:lpstr>
      <vt:lpstr>Презентация PowerPoint</vt:lpstr>
      <vt:lpstr>Презентация PowerPoint</vt:lpstr>
      <vt:lpstr>МИНИСТЕРСТВО ПРОСВЕЩЕНИЯ РОССИЙСКОЙ ФЕДЕРАЦИИ ДЕПАРТАМЕНТ ГОСУДАРСТВЕННОЙ ПОЛИТИКИ И УПРАВЛЕНИЯ В СФЕРЕ ОБЩЕГО ОБРАЗОВАНИЯ ПИСЬМО от 13 января 2023 г. N 03-49 О НАПРАВЛЕНИИ МЕТОДИЧЕСКИХ РЕКОМЕНДАЦИ </vt:lpstr>
      <vt:lpstr>https://edsoo.ru/</vt:lpstr>
      <vt:lpstr>Методические  пособия и рекомендации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Внешняя оценка</vt:lpstr>
      <vt:lpstr>Презентация PowerPoint</vt:lpstr>
      <vt:lpstr>Презентация PowerPoint</vt:lpstr>
      <vt:lpstr>Презентация PowerPoint</vt:lpstr>
      <vt:lpstr>ВПР</vt:lpstr>
      <vt:lpstr>Методика расчета показателя  «Уровень объективности оценки образовательных результатов в субъекте Российской Федерации»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Объективная внутришкольная система оценивания качества образования</dc:title>
  <dc:creator>Admin</dc:creator>
  <cp:lastModifiedBy>User</cp:lastModifiedBy>
  <cp:revision>100</cp:revision>
  <dcterms:created xsi:type="dcterms:W3CDTF">2024-01-31T18:20:59Z</dcterms:created>
  <dcterms:modified xsi:type="dcterms:W3CDTF">2025-02-24T10:53:45Z</dcterms:modified>
</cp:coreProperties>
</file>