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95" r:id="rId3"/>
    <p:sldId id="297" r:id="rId4"/>
    <p:sldId id="296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293" r:id="rId16"/>
    <p:sldId id="256" r:id="rId17"/>
    <p:sldId id="273" r:id="rId18"/>
    <p:sldId id="266" r:id="rId19"/>
    <p:sldId id="267" r:id="rId20"/>
    <p:sldId id="283" r:id="rId21"/>
    <p:sldId id="275" r:id="rId22"/>
    <p:sldId id="276" r:id="rId23"/>
    <p:sldId id="277" r:id="rId24"/>
    <p:sldId id="278" r:id="rId25"/>
    <p:sldId id="264" r:id="rId26"/>
    <p:sldId id="279" r:id="rId27"/>
    <p:sldId id="281" r:id="rId28"/>
    <p:sldId id="280" r:id="rId29"/>
    <p:sldId id="282" r:id="rId30"/>
    <p:sldId id="258" r:id="rId31"/>
    <p:sldId id="284" r:id="rId32"/>
    <p:sldId id="286" r:id="rId33"/>
    <p:sldId id="287" r:id="rId34"/>
    <p:sldId id="288" r:id="rId35"/>
    <p:sldId id="257" r:id="rId36"/>
    <p:sldId id="292" r:id="rId37"/>
    <p:sldId id="290" r:id="rId38"/>
    <p:sldId id="289" r:id="rId39"/>
    <p:sldId id="260" r:id="rId40"/>
    <p:sldId id="262" r:id="rId41"/>
    <p:sldId id="271" r:id="rId42"/>
    <p:sldId id="291" r:id="rId43"/>
    <p:sldId id="308" r:id="rId44"/>
    <p:sldId id="294" r:id="rId4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108E4-8246-4B97-BB1D-121E5009F0D1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08BCD-3C00-4CE1-83B0-771E47616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239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108E4-8246-4B97-BB1D-121E5009F0D1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08BCD-3C00-4CE1-83B0-771E47616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07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108E4-8246-4B97-BB1D-121E5009F0D1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08BCD-3C00-4CE1-83B0-771E47616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585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108E4-8246-4B97-BB1D-121E5009F0D1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08BCD-3C00-4CE1-83B0-771E47616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61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108E4-8246-4B97-BB1D-121E5009F0D1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08BCD-3C00-4CE1-83B0-771E47616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319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108E4-8246-4B97-BB1D-121E5009F0D1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08BCD-3C00-4CE1-83B0-771E47616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149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108E4-8246-4B97-BB1D-121E5009F0D1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08BCD-3C00-4CE1-83B0-771E47616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045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108E4-8246-4B97-BB1D-121E5009F0D1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08BCD-3C00-4CE1-83B0-771E47616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996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108E4-8246-4B97-BB1D-121E5009F0D1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08BCD-3C00-4CE1-83B0-771E47616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25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108E4-8246-4B97-BB1D-121E5009F0D1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08BCD-3C00-4CE1-83B0-771E47616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551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108E4-8246-4B97-BB1D-121E5009F0D1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08BCD-3C00-4CE1-83B0-771E47616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346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08E4-8246-4B97-BB1D-121E5009F0D1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08BCD-3C00-4CE1-83B0-771E47616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87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s://disk.yandex.ru/i/rRX-3NGSqwHxYw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7674" y="581402"/>
            <a:ext cx="11449051" cy="2500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Психолого-педагогические аспекты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деятельности педагога</a:t>
            </a:r>
            <a:b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современных условиях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Захарова Марина Владимировна, проректор ГАУ ДПО «БИПКРО», к.б.н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50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818" y="121255"/>
            <a:ext cx="11651673" cy="6545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32" y="166255"/>
            <a:ext cx="11671186" cy="653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645" y="138550"/>
            <a:ext cx="11658024" cy="661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319" y="96985"/>
            <a:ext cx="11753161" cy="659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383" y="96985"/>
            <a:ext cx="11754622" cy="660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057" y="701973"/>
            <a:ext cx="11347704" cy="458587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/>
            <a:r>
              <a:rPr lang="ru-RU" sz="2800" b="1" dirty="0" smtClean="0"/>
              <a:t>Трёхминутная пауза</a:t>
            </a:r>
            <a:endParaRPr lang="ru-RU" sz="2800" b="1" dirty="0"/>
          </a:p>
          <a:p>
            <a:pPr fontAlgn="base"/>
            <a:r>
              <a:rPr lang="ru-RU" sz="2800" b="1" dirty="0" smtClean="0"/>
              <a:t>Применяется</a:t>
            </a:r>
            <a:r>
              <a:rPr lang="ru-RU" sz="2800" dirty="0" smtClean="0"/>
              <a:t>: в середине урока</a:t>
            </a:r>
          </a:p>
          <a:p>
            <a:pPr fontAlgn="base"/>
            <a:r>
              <a:rPr lang="ru-RU" sz="2800" dirty="0" smtClean="0"/>
              <a:t>Во</a:t>
            </a:r>
            <a:r>
              <a:rPr lang="ru-RU" sz="2800" dirty="0"/>
              <a:t> время паузы </a:t>
            </a:r>
            <a:r>
              <a:rPr lang="ru-RU" sz="2800" dirty="0" smtClean="0"/>
              <a:t>предлагают</a:t>
            </a:r>
            <a:r>
              <a:rPr lang="ru-RU" sz="2800" dirty="0"/>
              <a:t> поразмышлять с помощью таких формулировок:</a:t>
            </a:r>
          </a:p>
          <a:p>
            <a:pPr fontAlgn="base"/>
            <a:r>
              <a:rPr lang="ru-RU" sz="2800" b="1" dirty="0"/>
              <a:t>«Я изменил своё отношение к…»</a:t>
            </a:r>
          </a:p>
          <a:p>
            <a:pPr fontAlgn="base"/>
            <a:r>
              <a:rPr lang="ru-RU" sz="2800" b="1" dirty="0"/>
              <a:t>«Я был удивлён, что…»</a:t>
            </a:r>
          </a:p>
          <a:p>
            <a:pPr fontAlgn="base"/>
            <a:r>
              <a:rPr lang="ru-RU" sz="2800" b="1" dirty="0"/>
              <a:t>«Для меня стало открытием, что…»</a:t>
            </a:r>
          </a:p>
          <a:p>
            <a:pPr indent="450215" algn="just"/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0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" y="509587"/>
            <a:ext cx="11082006" cy="252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18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074" y="355539"/>
            <a:ext cx="10448925" cy="5400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 к себе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Зачем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ребенку что-то знать, если можно легко найти эту информацию?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научить учиться?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контролировать внимание и память?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упаковывать информацию?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Какую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задачу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 ставлю на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уроке? Прорыв или дисциплина?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я учитель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ru-RU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Урокодатель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зарплатополучатель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или знание- и </a:t>
            </a:r>
            <a:r>
              <a:rPr lang="ru-RU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умениепередаватель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5326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25" y="85725"/>
            <a:ext cx="1203007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Первая классификация мотивов</a:t>
            </a:r>
          </a:p>
          <a:p>
            <a:r>
              <a:rPr lang="ru-RU" i="1" dirty="0" smtClean="0"/>
              <a:t>познавательные мотивы</a:t>
            </a:r>
          </a:p>
          <a:p>
            <a:r>
              <a:rPr lang="ru-RU" dirty="0" smtClean="0"/>
              <a:t>• направленность на изучение материала по предмету</a:t>
            </a:r>
          </a:p>
          <a:p>
            <a:r>
              <a:rPr lang="ru-RU" dirty="0" smtClean="0"/>
              <a:t>• процесс познания</a:t>
            </a:r>
          </a:p>
          <a:p>
            <a:r>
              <a:rPr lang="ru-RU" dirty="0" smtClean="0"/>
              <a:t>• приёмы приобретения знаний</a:t>
            </a:r>
          </a:p>
          <a:p>
            <a:r>
              <a:rPr lang="ru-RU" dirty="0" smtClean="0"/>
              <a:t>• организация учебного труда</a:t>
            </a:r>
          </a:p>
          <a:p>
            <a:r>
              <a:rPr lang="ru-RU" dirty="0" smtClean="0"/>
              <a:t>• самообразование </a:t>
            </a:r>
          </a:p>
          <a:p>
            <a:r>
              <a:rPr lang="ru-RU" i="1" dirty="0" smtClean="0"/>
              <a:t>социальные мотивы</a:t>
            </a:r>
          </a:p>
          <a:p>
            <a:r>
              <a:rPr lang="ru-RU" dirty="0" smtClean="0"/>
              <a:t>• направленность на общение с людьми</a:t>
            </a:r>
          </a:p>
          <a:p>
            <a:r>
              <a:rPr lang="ru-RU" dirty="0" smtClean="0"/>
              <a:t>• отношения с другими людьми</a:t>
            </a:r>
          </a:p>
          <a:p>
            <a:r>
              <a:rPr lang="ru-RU" dirty="0" smtClean="0"/>
              <a:t>• стремление занять определённое место среди сверстников</a:t>
            </a:r>
          </a:p>
          <a:p>
            <a:r>
              <a:rPr lang="ru-RU" dirty="0" smtClean="0"/>
              <a:t>• заслужить авторитет</a:t>
            </a:r>
          </a:p>
          <a:p>
            <a:r>
              <a:rPr lang="ru-RU" dirty="0" smtClean="0"/>
              <a:t>• осознавать, анализировать способы своего сотрудничества и взаимодействия</a:t>
            </a:r>
          </a:p>
          <a:p>
            <a:endParaRPr lang="ru-RU" dirty="0"/>
          </a:p>
          <a:p>
            <a:r>
              <a:rPr lang="ru-RU" b="1" i="1" dirty="0" smtClean="0"/>
              <a:t>Вторая классификация мотивов</a:t>
            </a:r>
          </a:p>
          <a:p>
            <a:r>
              <a:rPr lang="ru-RU" i="1" dirty="0" smtClean="0"/>
              <a:t>внутренние</a:t>
            </a:r>
            <a:r>
              <a:rPr lang="ru-RU" dirty="0" smtClean="0"/>
              <a:t> - мотивы, стимулирующие процесс учения, не связанные с ней напрямую:</a:t>
            </a:r>
          </a:p>
          <a:p>
            <a:r>
              <a:rPr lang="ru-RU" dirty="0" smtClean="0"/>
              <a:t>• интерес к процессу деятельности</a:t>
            </a:r>
          </a:p>
          <a:p>
            <a:r>
              <a:rPr lang="ru-RU" dirty="0" smtClean="0"/>
              <a:t>• интерес к результату деятельности</a:t>
            </a:r>
          </a:p>
          <a:p>
            <a:r>
              <a:rPr lang="ru-RU" dirty="0" smtClean="0"/>
              <a:t>• стремление к саморазвитию, развитию своих способностей</a:t>
            </a:r>
          </a:p>
          <a:p>
            <a:r>
              <a:rPr lang="ru-RU" i="1" dirty="0" smtClean="0"/>
              <a:t>внешние</a:t>
            </a:r>
            <a:r>
              <a:rPr lang="ru-RU" dirty="0" smtClean="0"/>
              <a:t> - мотивы непосредственно связанные с учебной деятельностью</a:t>
            </a:r>
          </a:p>
          <a:p>
            <a:r>
              <a:rPr lang="ru-RU" dirty="0" smtClean="0"/>
              <a:t>• интерес к процессу решения задачи, к поиску способа решения, результату и т.д.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202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25" y="85725"/>
            <a:ext cx="120300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Третья классификация</a:t>
            </a:r>
          </a:p>
          <a:p>
            <a:r>
              <a:rPr lang="ru-RU" dirty="0" smtClean="0"/>
              <a:t>• наличие в мотивации тенденции к достижению успеха</a:t>
            </a:r>
          </a:p>
          <a:p>
            <a:r>
              <a:rPr lang="ru-RU" dirty="0" smtClean="0"/>
              <a:t>• наличие в мотивации тенденции к недопущению неудачи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b="1" i="1" dirty="0" smtClean="0"/>
              <a:t>Четвертая классификация мотивации</a:t>
            </a:r>
          </a:p>
          <a:p>
            <a:r>
              <a:rPr lang="ru-RU" dirty="0" smtClean="0"/>
              <a:t>• профессионально-ценностные</a:t>
            </a:r>
          </a:p>
          <a:p>
            <a:r>
              <a:rPr lang="ru-RU" dirty="0" smtClean="0"/>
              <a:t>• эстетические</a:t>
            </a:r>
          </a:p>
          <a:p>
            <a:r>
              <a:rPr lang="ru-RU" dirty="0" smtClean="0"/>
              <a:t>• традиционно-исторические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874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008" y="180109"/>
            <a:ext cx="11756028" cy="652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52927" y="5572140"/>
            <a:ext cx="38427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мотивирующий учитель</a:t>
            </a:r>
          </a:p>
        </p:txBody>
      </p:sp>
      <p:pic>
        <p:nvPicPr>
          <p:cNvPr id="60418" name="Picture 2" descr="C:\Users\User\Downloads\qr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0806" y="1548678"/>
            <a:ext cx="2566121" cy="256612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84415" y="4990007"/>
            <a:ext cx="3494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https://quick.apkpro.ru/poll/20959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26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925" y="85725"/>
            <a:ext cx="120300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/>
              <a:t>Мотивация учебной деятельности</a:t>
            </a:r>
            <a:endParaRPr lang="ru-RU" sz="4000" dirty="0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1357745" y="1041688"/>
            <a:ext cx="10072255" cy="5261733"/>
            <a:chOff x="1035" y="615"/>
            <a:chExt cx="10800" cy="5456"/>
          </a:xfrm>
        </p:grpSpPr>
        <p:sp>
          <p:nvSpPr>
            <p:cNvPr id="1028" name="AutoShape 4"/>
            <p:cNvSpPr>
              <a:spLocks noChangeArrowheads="1"/>
            </p:cNvSpPr>
            <p:nvPr/>
          </p:nvSpPr>
          <p:spPr bwMode="auto">
            <a:xfrm>
              <a:off x="4455" y="615"/>
              <a:ext cx="4395" cy="81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ВНЕШНЯЯ МОТИВАЦИЯ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9" name="AutoShape 5"/>
            <p:cNvSpPr>
              <a:spLocks noChangeArrowheads="1"/>
            </p:cNvSpPr>
            <p:nvPr/>
          </p:nvSpPr>
          <p:spPr bwMode="auto">
            <a:xfrm>
              <a:off x="7230" y="5233"/>
              <a:ext cx="4395" cy="81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Я ХОЧУ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0" name="AutoShape 6"/>
            <p:cNvSpPr>
              <a:spLocks noChangeArrowheads="1"/>
            </p:cNvSpPr>
            <p:nvPr/>
          </p:nvSpPr>
          <p:spPr bwMode="auto">
            <a:xfrm>
              <a:off x="1574" y="5261"/>
              <a:ext cx="4395" cy="81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Я ДОЛЖЕН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1" name="AutoShape 7"/>
            <p:cNvSpPr>
              <a:spLocks noChangeArrowheads="1"/>
            </p:cNvSpPr>
            <p:nvPr/>
          </p:nvSpPr>
          <p:spPr bwMode="auto">
            <a:xfrm>
              <a:off x="1035" y="1740"/>
              <a:ext cx="2610" cy="88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Внешняя регуляция</a:t>
              </a:r>
              <a:endPara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2" name="AutoShape 8"/>
            <p:cNvSpPr>
              <a:spLocks noChangeArrowheads="1"/>
            </p:cNvSpPr>
            <p:nvPr/>
          </p:nvSpPr>
          <p:spPr bwMode="auto">
            <a:xfrm>
              <a:off x="1245" y="2850"/>
              <a:ext cx="2190" cy="17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Наказание, угрозы, требования, манипуляция</a:t>
              </a:r>
              <a:endPara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3" name="AutoShape 9"/>
            <p:cNvSpPr>
              <a:spLocks noChangeArrowheads="1"/>
            </p:cNvSpPr>
            <p:nvPr/>
          </p:nvSpPr>
          <p:spPr bwMode="auto">
            <a:xfrm>
              <a:off x="3780" y="1740"/>
              <a:ext cx="2610" cy="88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Навязанная регуляция</a:t>
              </a:r>
              <a:endPara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4" name="AutoShape 10"/>
            <p:cNvSpPr>
              <a:spLocks noChangeArrowheads="1"/>
            </p:cNvSpPr>
            <p:nvPr/>
          </p:nvSpPr>
          <p:spPr bwMode="auto">
            <a:xfrm>
              <a:off x="6510" y="1740"/>
              <a:ext cx="2610" cy="88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Принятая регуляция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5" name="AutoShape 11"/>
            <p:cNvSpPr>
              <a:spLocks noChangeArrowheads="1"/>
            </p:cNvSpPr>
            <p:nvPr/>
          </p:nvSpPr>
          <p:spPr bwMode="auto">
            <a:xfrm>
              <a:off x="9225" y="1740"/>
              <a:ext cx="2610" cy="88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Интегрированная регуляция</a:t>
              </a:r>
              <a:endPara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036" name="AutoShape 12"/>
            <p:cNvCxnSpPr>
              <a:cxnSpLocks noChangeShapeType="1"/>
            </p:cNvCxnSpPr>
            <p:nvPr/>
          </p:nvCxnSpPr>
          <p:spPr bwMode="auto">
            <a:xfrm flipH="1">
              <a:off x="3330" y="1425"/>
              <a:ext cx="1020" cy="2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37" name="AutoShape 13"/>
            <p:cNvCxnSpPr>
              <a:cxnSpLocks noChangeShapeType="1"/>
            </p:cNvCxnSpPr>
            <p:nvPr/>
          </p:nvCxnSpPr>
          <p:spPr bwMode="auto">
            <a:xfrm>
              <a:off x="5130" y="1485"/>
              <a:ext cx="0" cy="2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38" name="AutoShape 14"/>
            <p:cNvCxnSpPr>
              <a:cxnSpLocks noChangeShapeType="1"/>
            </p:cNvCxnSpPr>
            <p:nvPr/>
          </p:nvCxnSpPr>
          <p:spPr bwMode="auto">
            <a:xfrm>
              <a:off x="7365" y="1500"/>
              <a:ext cx="0" cy="2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39" name="AutoShape 15"/>
            <p:cNvCxnSpPr>
              <a:cxnSpLocks noChangeShapeType="1"/>
            </p:cNvCxnSpPr>
            <p:nvPr/>
          </p:nvCxnSpPr>
          <p:spPr bwMode="auto">
            <a:xfrm>
              <a:off x="8985" y="1425"/>
              <a:ext cx="1020" cy="2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40" name="AutoShape 16"/>
            <p:cNvSpPr>
              <a:spLocks noChangeArrowheads="1"/>
            </p:cNvSpPr>
            <p:nvPr/>
          </p:nvSpPr>
          <p:spPr bwMode="auto">
            <a:xfrm>
              <a:off x="4108" y="2850"/>
              <a:ext cx="2190" cy="17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Стыд, чувство вины, гордость, долг, обязанность</a:t>
              </a:r>
              <a:endPara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1" name="AutoShape 17"/>
            <p:cNvSpPr>
              <a:spLocks noChangeArrowheads="1"/>
            </p:cNvSpPr>
            <p:nvPr/>
          </p:nvSpPr>
          <p:spPr bwMode="auto">
            <a:xfrm>
              <a:off x="6795" y="2850"/>
              <a:ext cx="2190" cy="17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Личное, важное для других целей</a:t>
              </a:r>
              <a:endPara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2" name="AutoShape 18"/>
            <p:cNvSpPr>
              <a:spLocks noChangeArrowheads="1"/>
            </p:cNvSpPr>
            <p:nvPr/>
          </p:nvSpPr>
          <p:spPr bwMode="auto">
            <a:xfrm>
              <a:off x="9525" y="2850"/>
              <a:ext cx="2190" cy="17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Понимание важности для других целей</a:t>
              </a:r>
              <a:endPara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1725" y="4732"/>
              <a:ext cx="9810" cy="4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Контроль, давление, стресс и тревога                     Добровольное, психологически свободное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874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80109" y="332653"/>
            <a:ext cx="11831782" cy="15654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Может ли качество деятельности быть высоким при внешней мотивации?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84908" y="2147310"/>
            <a:ext cx="10986655" cy="4405890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FF0000"/>
                </a:solidFill>
              </a:rPr>
              <a:t>Да, но </a:t>
            </a:r>
            <a:r>
              <a:rPr lang="ru-RU" sz="2800" dirty="0" smtClean="0"/>
              <a:t>только</a:t>
            </a:r>
          </a:p>
          <a:p>
            <a:pPr algn="l"/>
            <a:r>
              <a:rPr lang="ru-RU" sz="2800" dirty="0" smtClean="0"/>
              <a:t>- При выполнении относительно простой деятельности, не требующей </a:t>
            </a:r>
            <a:r>
              <a:rPr lang="ru-RU" sz="2800" dirty="0" err="1" smtClean="0"/>
              <a:t>креативности</a:t>
            </a:r>
            <a:r>
              <a:rPr lang="ru-RU" sz="2800" dirty="0" smtClean="0"/>
              <a:t>, нестандартного подхода, риска, личностного развития</a:t>
            </a:r>
          </a:p>
          <a:p>
            <a:pPr algn="l"/>
            <a:r>
              <a:rPr lang="ru-RU" sz="2800" dirty="0" smtClean="0"/>
              <a:t>- До тех пор, пока есть подкрепление (внешние условия)</a:t>
            </a:r>
          </a:p>
          <a:p>
            <a:pPr algn="l"/>
            <a:r>
              <a:rPr lang="ru-RU" sz="2800" dirty="0" smtClean="0"/>
              <a:t>- Не очень продолжительное время</a:t>
            </a:r>
          </a:p>
          <a:p>
            <a:pPr algn="l"/>
            <a:r>
              <a:rPr lang="ru-RU" sz="2800" dirty="0" smtClean="0"/>
              <a:t>- Ценой выраженных энергетических/личностных/эмоциональных потерь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5874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Захарова М.В\БИПКРО1\2024\ТРУД\мотивация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505" y="348095"/>
            <a:ext cx="10903554" cy="59557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5874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7854" y="388072"/>
            <a:ext cx="9144000" cy="858837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Мотивы познания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8764" y="1606984"/>
            <a:ext cx="11028218" cy="3325234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- интерес, любознательность, стремление узнавать новое и понимать окружающий мир</a:t>
            </a:r>
          </a:p>
          <a:p>
            <a:pPr algn="l"/>
            <a:r>
              <a:rPr lang="ru-RU" sz="2800" dirty="0" smtClean="0"/>
              <a:t>- чувство радостной увлеченности и удовольствия от процесса учебы и познания нового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5874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1313" t="35527" r="6036" b="2788"/>
          <a:stretch/>
        </p:blipFill>
        <p:spPr>
          <a:xfrm>
            <a:off x="0" y="457200"/>
            <a:ext cx="12093573" cy="6063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01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25237" y="235672"/>
            <a:ext cx="9144000" cy="1025092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Мотивы достижения</a:t>
            </a:r>
            <a:endParaRPr lang="ru-RU" sz="5400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49382" y="1565420"/>
            <a:ext cx="11942618" cy="2244580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- Стремление решать сложные задачи, прилагать усилия и справляться </a:t>
            </a:r>
            <a:br>
              <a:rPr lang="ru-RU" sz="2800" dirty="0" smtClean="0"/>
            </a:br>
            <a:r>
              <a:rPr lang="ru-RU" sz="2800" dirty="0" smtClean="0"/>
              <a:t>с делом как можно лучше, добиваясь максимально возможного результата</a:t>
            </a:r>
          </a:p>
          <a:p>
            <a:pPr algn="l"/>
            <a:r>
              <a:rPr lang="ru-RU" sz="2800" dirty="0" smtClean="0"/>
              <a:t>- Созидание и творчество</a:t>
            </a:r>
          </a:p>
          <a:p>
            <a:pPr algn="l"/>
            <a:r>
              <a:rPr lang="ru-RU" sz="2800" dirty="0" smtClean="0"/>
              <a:t>- Высокий уровень вовлеченности в деятельность</a:t>
            </a:r>
            <a:endParaRPr lang="ru-RU" sz="2800" dirty="0"/>
          </a:p>
        </p:txBody>
      </p:sp>
      <p:sp>
        <p:nvSpPr>
          <p:cNvPr id="5124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одзаголовок 3"/>
          <p:cNvSpPr txBox="1">
            <a:spLocks/>
          </p:cNvSpPr>
          <p:nvPr/>
        </p:nvSpPr>
        <p:spPr>
          <a:xfrm>
            <a:off x="249382" y="4225493"/>
            <a:ext cx="11942618" cy="22445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!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Эффект Зейгарник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800" dirty="0" smtClean="0"/>
              <a:t>Человек лучше запоминает незавершенные действия –</a:t>
            </a:r>
            <a:br>
              <a:rPr lang="ru-RU" sz="2800" dirty="0" smtClean="0"/>
            </a:br>
            <a:r>
              <a:rPr lang="ru-RU" sz="2800" dirty="0" smtClean="0"/>
              <a:t>сохранение мотивационного напряжения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18852" y="3644197"/>
            <a:ext cx="317182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874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25237" y="235672"/>
            <a:ext cx="9144000" cy="1025092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Мотивы   саморазвития</a:t>
            </a:r>
            <a:endParaRPr lang="ru-RU" sz="5400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49382" y="1565420"/>
            <a:ext cx="11942618" cy="2244580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- Желание развивать свой интеллектуальный и личностный потенциал, свои компетентность, мастерство, способности</a:t>
            </a:r>
          </a:p>
          <a:p>
            <a:pPr algn="l"/>
            <a:r>
              <a:rPr lang="ru-RU" sz="2800" dirty="0" smtClean="0"/>
              <a:t>- Становиться все более эффективным в деятельности</a:t>
            </a:r>
            <a:endParaRPr lang="ru-RU" sz="2800" dirty="0"/>
          </a:p>
        </p:txBody>
      </p:sp>
      <p:sp>
        <p:nvSpPr>
          <p:cNvPr id="5124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одзаголовок 3"/>
          <p:cNvSpPr txBox="1">
            <a:spLocks/>
          </p:cNvSpPr>
          <p:nvPr/>
        </p:nvSpPr>
        <p:spPr>
          <a:xfrm>
            <a:off x="249382" y="4225493"/>
            <a:ext cx="11942618" cy="22445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!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Механизмом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удовлетворения этих мотивов выступают сравнение своих сегодняшних умений со вчерашними, а также рефлексия достигнутого прогресса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874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C:\Users\User\Desktop\Захарова М.В\БИПКРО1\2024\ТРУД\мотивация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651" y="526473"/>
            <a:ext cx="11246293" cy="5806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565564" y="249526"/>
            <a:ext cx="9144000" cy="78956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ВЫБОР - ?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93964" y="1122218"/>
          <a:ext cx="11804073" cy="4676846"/>
        </p:xfrm>
        <a:graphic>
          <a:graphicData uri="http://schemas.openxmlformats.org/drawingml/2006/table">
            <a:tbl>
              <a:tblPr/>
              <a:tblGrid>
                <a:gridCol w="3934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4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355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392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Возможность, свобода, ценность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Риск, вызов, жертва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85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Реализация возможностей!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Изменение!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Деятельность, активность!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Много альтернатив…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Неопределенность…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Ответственность…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89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Предоставлять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возможность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Задача администрации и педагогического коллектива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Поддерживать в поиске решения, помогать в 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реализации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8915" name="Рисунок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4496" y="1011382"/>
            <a:ext cx="2529140" cy="3028312"/>
          </a:xfrm>
          <a:prstGeom prst="rect">
            <a:avLst/>
          </a:prstGeom>
          <a:noFill/>
        </p:spPr>
      </p:pic>
      <p:sp>
        <p:nvSpPr>
          <p:cNvPr id="8" name="Стрелка вправо 7"/>
          <p:cNvSpPr/>
          <p:nvPr/>
        </p:nvSpPr>
        <p:spPr>
          <a:xfrm>
            <a:off x="7966364" y="4488872"/>
            <a:ext cx="789709" cy="2909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3034145" y="4447309"/>
            <a:ext cx="1011382" cy="374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725" y="261938"/>
            <a:ext cx="11258550" cy="633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9864437" y="4668982"/>
            <a:ext cx="1080654" cy="1801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Соц.сети 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0" y="0"/>
            <a:ext cx="11998035" cy="151014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Педагогические  средства поддержки выбора обучающихся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197" y="1586778"/>
            <a:ext cx="6228229" cy="4287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8906" y="2127909"/>
            <a:ext cx="5744862" cy="3760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3326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5"/>
            <a:ext cx="11974286" cy="1325563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Предоставлять возможности выбора – зачем?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939925"/>
            <a:ext cx="11974286" cy="41705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1. Субъективное ощущение счастья, благополучия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2. Удовольствие от обучения, активность, ощущение своего влияния на происходящее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3.</a:t>
            </a:r>
            <a:r>
              <a:rPr kumimoji="0" lang="ru-RU" sz="36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Способность распознавать ситуации выбора в жизни, личностная гибкость, внутренняя свобода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aseline="0" dirty="0" smtClean="0">
                <a:latin typeface="+mj-lt"/>
                <a:ea typeface="+mj-ea"/>
                <a:cs typeface="+mj-cs"/>
              </a:rPr>
              <a:t>4. </a:t>
            </a:r>
            <a:r>
              <a:rPr lang="ru-RU" sz="3600" baseline="0" dirty="0" err="1" smtClean="0">
                <a:latin typeface="+mj-lt"/>
                <a:ea typeface="+mj-ea"/>
                <a:cs typeface="+mj-cs"/>
              </a:rPr>
              <a:t>Совладание</a:t>
            </a:r>
            <a:r>
              <a:rPr lang="ru-RU" sz="3600" baseline="0" dirty="0" smtClean="0">
                <a:latin typeface="+mj-lt"/>
                <a:ea typeface="+mj-ea"/>
                <a:cs typeface="+mj-cs"/>
              </a:rPr>
              <a:t> в неопределенностью, склонность опираться на самих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 себя в сложных, проблемных ситуациях</a:t>
            </a:r>
            <a:endParaRPr kumimoji="0" lang="ru-RU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C:\Users\User\Desktop\Захарова М.В\БИПКРО1\2024\ТРУД\мотивация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651" y="526473"/>
            <a:ext cx="11246293" cy="5806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Оптимум мотивации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5868" y="1602365"/>
            <a:ext cx="6658407" cy="4733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Обратная связь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0012" y="1973840"/>
            <a:ext cx="10713255" cy="88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1797" y="3109480"/>
            <a:ext cx="8792319" cy="3402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2648" y="142852"/>
            <a:ext cx="8822508" cy="6597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1630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 l="38507" t="35938" r="31918" b="18750"/>
          <a:stretch>
            <a:fillRect/>
          </a:stretch>
        </p:blipFill>
        <p:spPr bwMode="auto">
          <a:xfrm>
            <a:off x="495300" y="4000500"/>
            <a:ext cx="2432707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3" cstate="print"/>
          <a:srcRect l="25842" t="22396" r="36823" b="10417"/>
          <a:stretch>
            <a:fillRect/>
          </a:stretch>
        </p:blipFill>
        <p:spPr bwMode="auto">
          <a:xfrm>
            <a:off x="8984953" y="419100"/>
            <a:ext cx="2673646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948" name="Picture 4"/>
          <p:cNvPicPr>
            <a:picLocks noChangeAspect="1" noChangeArrowheads="1"/>
          </p:cNvPicPr>
          <p:nvPr/>
        </p:nvPicPr>
        <p:blipFill>
          <a:blip r:embed="rId4" cstate="print"/>
          <a:srcRect l="26135" t="22656" r="33309" b="13542"/>
          <a:stretch>
            <a:fillRect/>
          </a:stretch>
        </p:blipFill>
        <p:spPr bwMode="auto">
          <a:xfrm>
            <a:off x="2952750" y="476250"/>
            <a:ext cx="4092251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949" name="Picture 5"/>
          <p:cNvPicPr>
            <a:picLocks noChangeAspect="1" noChangeArrowheads="1"/>
          </p:cNvPicPr>
          <p:nvPr/>
        </p:nvPicPr>
        <p:blipFill>
          <a:blip r:embed="rId5" cstate="print"/>
          <a:srcRect l="12592" t="24479" r="45095" b="32813"/>
          <a:stretch>
            <a:fillRect/>
          </a:stretch>
        </p:blipFill>
        <p:spPr bwMode="auto">
          <a:xfrm>
            <a:off x="6719453" y="3392141"/>
            <a:ext cx="4755573" cy="269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C:\Users\User\Desktop\Захарова М.В\БИПКРО1\2024\ТРУД\мотивация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651" y="526473"/>
            <a:ext cx="11246293" cy="5806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68582" y="277235"/>
            <a:ext cx="9144000" cy="7202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Потребность в принятии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7090" y="1371457"/>
            <a:ext cx="4294909" cy="3034288"/>
          </a:xfrm>
        </p:spPr>
        <p:txBody>
          <a:bodyPr>
            <a:normAutofit/>
          </a:bodyPr>
          <a:lstStyle/>
          <a:p>
            <a:r>
              <a:rPr lang="ru-RU" dirty="0" smtClean="0"/>
              <a:t>Учащийся чувствует, что</a:t>
            </a:r>
          </a:p>
          <a:p>
            <a:pPr algn="l"/>
            <a:r>
              <a:rPr lang="ru-RU" dirty="0" smtClean="0"/>
              <a:t>- Принят окружающими</a:t>
            </a:r>
          </a:p>
          <a:p>
            <a:pPr algn="l"/>
            <a:r>
              <a:rPr lang="ru-RU" dirty="0" smtClean="0"/>
              <a:t>- Значимый и ценный участник учебного процесса</a:t>
            </a:r>
          </a:p>
          <a:p>
            <a:pPr algn="l"/>
            <a:r>
              <a:rPr lang="ru-RU" dirty="0" smtClean="0"/>
              <a:t>- Педагог готов оказать помощь и поддержать</a:t>
            </a:r>
            <a:endParaRPr lang="ru-RU" dirty="0"/>
          </a:p>
        </p:txBody>
      </p:sp>
      <p:sp>
        <p:nvSpPr>
          <p:cNvPr id="6" name="Подзаголовок 4"/>
          <p:cNvSpPr txBox="1">
            <a:spLocks/>
          </p:cNvSpPr>
          <p:nvPr/>
        </p:nvSpPr>
        <p:spPr>
          <a:xfrm>
            <a:off x="6733308" y="1454584"/>
            <a:ext cx="5112328" cy="3034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Уважение – одна из самых недооцениваемых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и, в то же время, максимально востребованных характеристик школьной среды, на которую может повлиять учитель и о которой говорят дети, отвечая на вопрос, чего им не хватает в школе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3605" y="4446423"/>
            <a:ext cx="10430191" cy="109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1206" y="71414"/>
            <a:ext cx="6729594" cy="671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0782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294" y="0"/>
            <a:ext cx="12005476" cy="6729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8414" y="78609"/>
            <a:ext cx="6715172" cy="670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8252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5" y="342899"/>
            <a:ext cx="11822906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27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77091"/>
            <a:ext cx="12191999" cy="62345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Блокаторы</a:t>
            </a:r>
            <a:r>
              <a:rPr lang="ru-RU" dirty="0" smtClean="0">
                <a:solidFill>
                  <a:srgbClr val="FF0000"/>
                </a:solidFill>
              </a:rPr>
              <a:t> внутренней мотивации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43344" y="1191347"/>
            <a:ext cx="11748655" cy="3934836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- Отсутствие выбора и возможности самостоятельного контроля учебного процесса</a:t>
            </a:r>
          </a:p>
          <a:p>
            <a:pPr algn="l"/>
            <a:r>
              <a:rPr lang="ru-RU" sz="2800" dirty="0" smtClean="0"/>
              <a:t>- Акцент на проверках посещаемости и др.</a:t>
            </a:r>
          </a:p>
          <a:p>
            <a:pPr algn="l"/>
            <a:r>
              <a:rPr lang="ru-RU" sz="2800" dirty="0" smtClean="0"/>
              <a:t>- Атмосфера навязывания целей и внешней регуляции учебной деятельности</a:t>
            </a:r>
          </a:p>
          <a:p>
            <a:pPr algn="l"/>
            <a:r>
              <a:rPr lang="ru-RU" sz="2800" dirty="0" smtClean="0"/>
              <a:t>- Акцент на оценках, рейтингах и достижениях</a:t>
            </a:r>
          </a:p>
          <a:p>
            <a:pPr algn="l"/>
            <a:r>
              <a:rPr lang="ru-RU" sz="2800" dirty="0" smtClean="0"/>
              <a:t>- Контролирующие награды, подарки, денежные вознаграждения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09748"/>
          </a:xfrm>
        </p:spPr>
        <p:txBody>
          <a:bodyPr anchor="t"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Практическая часть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disk.yandex.ru/i/rRX-3NGSqwHxYw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8000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057" y="701973"/>
            <a:ext cx="11347704" cy="34163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/>
            <a:r>
              <a:rPr lang="ru-RU" sz="2800" b="1" dirty="0" smtClean="0"/>
              <a:t>3-2-1 </a:t>
            </a:r>
            <a:r>
              <a:rPr lang="ru-RU" sz="2800" b="1" dirty="0"/>
              <a:t>(«Билет на выход»)</a:t>
            </a:r>
          </a:p>
          <a:p>
            <a:pPr algn="just" fontAlgn="base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Применяется: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 конце занятия.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/>
            <a:r>
              <a:rPr lang="ru-RU" sz="2800" dirty="0" smtClean="0"/>
              <a:t>Учеников </a:t>
            </a:r>
            <a:r>
              <a:rPr lang="ru-RU" sz="2800" dirty="0"/>
              <a:t>просят написать:</a:t>
            </a:r>
          </a:p>
          <a:p>
            <a:pPr algn="just" fontAlgn="base"/>
            <a:r>
              <a:rPr lang="ru-RU" sz="2800" dirty="0" smtClean="0"/>
              <a:t>- </a:t>
            </a:r>
            <a:r>
              <a:rPr lang="ru-RU" sz="2800" b="1" dirty="0" smtClean="0"/>
              <a:t>три </a:t>
            </a:r>
            <a:r>
              <a:rPr lang="ru-RU" sz="2800" b="1" dirty="0"/>
              <a:t>факта</a:t>
            </a:r>
            <a:r>
              <a:rPr lang="ru-RU" sz="2800" dirty="0"/>
              <a:t>, о которых они узнали на занятии;</a:t>
            </a:r>
          </a:p>
          <a:p>
            <a:pPr algn="just" fontAlgn="base"/>
            <a:r>
              <a:rPr lang="ru-RU" sz="2800" dirty="0" smtClean="0"/>
              <a:t>- </a:t>
            </a:r>
            <a:r>
              <a:rPr lang="ru-RU" sz="2800" b="1" dirty="0" smtClean="0"/>
              <a:t>два </a:t>
            </a:r>
            <a:r>
              <a:rPr lang="ru-RU" sz="2800" b="1" dirty="0"/>
              <a:t>факта</a:t>
            </a:r>
            <a:r>
              <a:rPr lang="ru-RU" sz="2800" dirty="0"/>
              <a:t>, которые показались им наиболее интересными;</a:t>
            </a:r>
          </a:p>
          <a:p>
            <a:pPr algn="just" fontAlgn="base">
              <a:buFontTx/>
              <a:buChar char="-"/>
            </a:pPr>
            <a:r>
              <a:rPr lang="ru-RU" sz="2800" b="1" dirty="0" smtClean="0"/>
              <a:t> один </a:t>
            </a:r>
            <a:r>
              <a:rPr lang="ru-RU" sz="2800" b="1" dirty="0"/>
              <a:t>вопрос</a:t>
            </a:r>
            <a:r>
              <a:rPr lang="ru-RU" sz="2800" dirty="0"/>
              <a:t>, который у них остался, или вывод, который они сделали.</a:t>
            </a:r>
          </a:p>
          <a:p>
            <a:pPr algn="just" fontAlgn="base">
              <a:buFontTx/>
              <a:buChar char="-"/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6838" y="4546662"/>
            <a:ext cx="9595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https://forms.yandex.ru/u/674f9cd84936391b81f69f32/</a:t>
            </a:r>
            <a:endParaRPr lang="ru-RU" sz="3200" dirty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7143" y="4359852"/>
            <a:ext cx="1999384" cy="1999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00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799" y="160407"/>
            <a:ext cx="11547493" cy="6517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659" y="180109"/>
            <a:ext cx="11587396" cy="6510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937" y="110840"/>
            <a:ext cx="11733308" cy="659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439" y="138551"/>
            <a:ext cx="11742516" cy="658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535" y="83130"/>
            <a:ext cx="11734800" cy="660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610</Words>
  <Application>Microsoft Office PowerPoint</Application>
  <PresentationFormat>Широкоэкранный</PresentationFormat>
  <Paragraphs>127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Может ли качество деятельности быть высоким при внешней мотивации?</vt:lpstr>
      <vt:lpstr>Презентация PowerPoint</vt:lpstr>
      <vt:lpstr>Мотивы познания</vt:lpstr>
      <vt:lpstr>Презентация PowerPoint</vt:lpstr>
      <vt:lpstr>Мотивы достижения</vt:lpstr>
      <vt:lpstr>Мотивы   саморазвития</vt:lpstr>
      <vt:lpstr>Презентация PowerPoint</vt:lpstr>
      <vt:lpstr>ВЫБОР - ?</vt:lpstr>
      <vt:lpstr>Педагогические  средства поддержки выбора обучающихся</vt:lpstr>
      <vt:lpstr>Предоставлять возможности выбора – зачем?</vt:lpstr>
      <vt:lpstr>Презентация PowerPoint</vt:lpstr>
      <vt:lpstr>Оптимум мотивации</vt:lpstr>
      <vt:lpstr>Обратная связь</vt:lpstr>
      <vt:lpstr>Презентация PowerPoint</vt:lpstr>
      <vt:lpstr>Презентация PowerPoint</vt:lpstr>
      <vt:lpstr>Презентация PowerPoint</vt:lpstr>
      <vt:lpstr>Потребность в принятии</vt:lpstr>
      <vt:lpstr>Презентация PowerPoint</vt:lpstr>
      <vt:lpstr>Презентация PowerPoint</vt:lpstr>
      <vt:lpstr>Презентация PowerPoint</vt:lpstr>
      <vt:lpstr>Блокаторы внутренней мотивации</vt:lpstr>
      <vt:lpstr>Практическая часть  https://disk.yandex.ru/i/rRX-3NGSqwHxYw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34</cp:revision>
  <dcterms:created xsi:type="dcterms:W3CDTF">2024-09-30T09:55:17Z</dcterms:created>
  <dcterms:modified xsi:type="dcterms:W3CDTF">2025-02-14T06:47:10Z</dcterms:modified>
</cp:coreProperties>
</file>