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media/image2.jpg" ContentType="image/jpg"/>
  <Override PartName="/ppt/media/image3.jpg" ContentType="image/jpg"/>
  <Override PartName="/ppt/media/image5.jpg" ContentType="image/jpg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media/image11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53" r:id="rId1"/>
    <p:sldMasterId id="2147483766" r:id="rId2"/>
  </p:sldMasterIdLst>
  <p:sldIdLst>
    <p:sldId id="256" r:id="rId3"/>
    <p:sldId id="337" r:id="rId4"/>
    <p:sldId id="338" r:id="rId5"/>
    <p:sldId id="257" r:id="rId6"/>
    <p:sldId id="332" r:id="rId7"/>
    <p:sldId id="293" r:id="rId8"/>
    <p:sldId id="294" r:id="rId9"/>
    <p:sldId id="336" r:id="rId10"/>
    <p:sldId id="329" r:id="rId11"/>
    <p:sldId id="330" r:id="rId12"/>
    <p:sldId id="331" r:id="rId13"/>
    <p:sldId id="350" r:id="rId14"/>
    <p:sldId id="259" r:id="rId15"/>
    <p:sldId id="260" r:id="rId16"/>
    <p:sldId id="291" r:id="rId17"/>
    <p:sldId id="263" r:id="rId18"/>
    <p:sldId id="264" r:id="rId19"/>
    <p:sldId id="265" r:id="rId20"/>
    <p:sldId id="266" r:id="rId21"/>
    <p:sldId id="261" r:id="rId22"/>
    <p:sldId id="334" r:id="rId23"/>
    <p:sldId id="348" r:id="rId24"/>
    <p:sldId id="351" r:id="rId25"/>
    <p:sldId id="273" r:id="rId26"/>
    <p:sldId id="282" r:id="rId27"/>
    <p:sldId id="284" r:id="rId28"/>
    <p:sldId id="285" r:id="rId29"/>
    <p:sldId id="286" r:id="rId30"/>
    <p:sldId id="287" r:id="rId31"/>
    <p:sldId id="339" r:id="rId32"/>
    <p:sldId id="281" r:id="rId33"/>
    <p:sldId id="288" r:id="rId34"/>
    <p:sldId id="289" r:id="rId35"/>
    <p:sldId id="290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9" r:id="rId45"/>
    <p:sldId id="304" r:id="rId46"/>
    <p:sldId id="305" r:id="rId47"/>
    <p:sldId id="303" r:id="rId48"/>
    <p:sldId id="306" r:id="rId49"/>
    <p:sldId id="307" r:id="rId50"/>
    <p:sldId id="308" r:id="rId51"/>
    <p:sldId id="310" r:id="rId52"/>
    <p:sldId id="311" r:id="rId53"/>
    <p:sldId id="312" r:id="rId54"/>
    <p:sldId id="313" r:id="rId55"/>
    <p:sldId id="314" r:id="rId56"/>
    <p:sldId id="315" r:id="rId57"/>
    <p:sldId id="345" r:id="rId58"/>
    <p:sldId id="346" r:id="rId59"/>
    <p:sldId id="347" r:id="rId60"/>
    <p:sldId id="340" r:id="rId61"/>
    <p:sldId id="341" r:id="rId62"/>
    <p:sldId id="342" r:id="rId63"/>
    <p:sldId id="343" r:id="rId64"/>
    <p:sldId id="344" r:id="rId65"/>
    <p:sldId id="349" r:id="rId6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количество обучающихся с ОВЗ (в С(К)ОШ и школах-интернатах)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Лист1!$A$2:$A$27</c:f>
              <c:strCache>
                <c:ptCount val="16"/>
                <c:pt idx="0">
                  <c:v>С(К)ОШ №31 г.Брянска</c:v>
                </c:pt>
                <c:pt idx="1">
                  <c:v>С(К)ОШ №37 г.Брянска</c:v>
                </c:pt>
                <c:pt idx="2">
                  <c:v>С(К)ОШ №44 г.Брянска</c:v>
                </c:pt>
                <c:pt idx="3">
                  <c:v>С(К)ОШ №50 г.Брянска</c:v>
                </c:pt>
                <c:pt idx="4">
                  <c:v>МБОУ "Замишевская СОШ им. В.В.Шемахова"</c:v>
                </c:pt>
                <c:pt idx="5">
                  <c:v>Структурное подразделение МБОУ "СОШ №9" г.Новозыбкова</c:v>
                </c:pt>
                <c:pt idx="6">
                  <c:v>ГБОУ «Новоропская школа-интернат»</c:v>
                </c:pt>
                <c:pt idx="7">
                  <c:v>ГБОУ "Елионская школа интернат"</c:v>
                </c:pt>
                <c:pt idx="8">
                  <c:v>ГБОУ "Брасовская школа интернат"</c:v>
                </c:pt>
                <c:pt idx="9">
                  <c:v>ГБОУ "Унечская школа интернат"</c:v>
                </c:pt>
                <c:pt idx="10">
                  <c:v>Филиал ГБОУ "Супоневская школа-интернат"</c:v>
                </c:pt>
                <c:pt idx="11">
                  <c:v>ГБОУ "Супоневская школа-интернат"</c:v>
                </c:pt>
                <c:pt idx="12">
                  <c:v>ГБОУ "Новозыбковская школа-интернат"</c:v>
                </c:pt>
                <c:pt idx="13">
                  <c:v>ГБОУ "Клетнянская школа-интернат"</c:v>
                </c:pt>
                <c:pt idx="14">
                  <c:v>ГБОУ "Трубчевская школа-интернат"</c:v>
                </c:pt>
                <c:pt idx="15">
                  <c:v>ГБОУ "Негинская школа-интернат"</c:v>
                </c:pt>
              </c:strCache>
            </c:strRef>
          </c:cat>
          <c:val>
            <c:numRef>
              <c:f>Лист1!$B$2:$B$27</c:f>
              <c:numCache>
                <c:formatCode>General</c:formatCode>
                <c:ptCount val="16"/>
                <c:pt idx="0">
                  <c:v>184</c:v>
                </c:pt>
                <c:pt idx="1">
                  <c:v>184</c:v>
                </c:pt>
                <c:pt idx="2">
                  <c:v>253</c:v>
                </c:pt>
                <c:pt idx="3">
                  <c:v>128</c:v>
                </c:pt>
                <c:pt idx="4">
                  <c:v>74</c:v>
                </c:pt>
                <c:pt idx="5">
                  <c:v>57</c:v>
                </c:pt>
                <c:pt idx="6">
                  <c:v>27</c:v>
                </c:pt>
                <c:pt idx="7">
                  <c:v>76</c:v>
                </c:pt>
                <c:pt idx="8">
                  <c:v>44</c:v>
                </c:pt>
                <c:pt idx="9">
                  <c:v>79</c:v>
                </c:pt>
                <c:pt idx="10">
                  <c:v>97</c:v>
                </c:pt>
                <c:pt idx="11">
                  <c:v>62</c:v>
                </c:pt>
                <c:pt idx="12">
                  <c:v>56</c:v>
                </c:pt>
                <c:pt idx="13">
                  <c:v>54</c:v>
                </c:pt>
                <c:pt idx="14">
                  <c:v>92</c:v>
                </c:pt>
                <c:pt idx="15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AC-4CFC-99F8-A906A36CB3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39583688"/>
        <c:axId val="339584016"/>
        <c:axId val="523079624"/>
      </c:bar3DChart>
      <c:catAx>
        <c:axId val="339583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9584016"/>
        <c:crosses val="autoZero"/>
        <c:auto val="1"/>
        <c:lblAlgn val="ctr"/>
        <c:lblOffset val="100"/>
        <c:noMultiLvlLbl val="0"/>
      </c:catAx>
      <c:valAx>
        <c:axId val="339584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9583688"/>
        <c:crosses val="autoZero"/>
        <c:crossBetween val="between"/>
      </c:valAx>
      <c:serAx>
        <c:axId val="52307962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9584016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162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980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190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194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135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719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581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633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8767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1807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444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0891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8698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648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9228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F1F1F1"/>
                </a:solidFill>
                <a:latin typeface="Calibri"/>
                <a:cs typeface="Calibri"/>
              </a:defRPr>
            </a:lvl1pPr>
          </a:lstStyle>
          <a:p>
            <a:pPr marL="124460">
              <a:lnSpc>
                <a:spcPts val="1620"/>
              </a:lnSpc>
            </a:pPr>
            <a:fld id="{81D60167-4931-47E6-BA6A-407CBD079E47}" type="slidenum">
              <a:rPr lang="ru-RU" spc="-50" smtClean="0"/>
              <a:pPr marL="124460">
                <a:lnSpc>
                  <a:spcPts val="1620"/>
                </a:lnSpc>
              </a:pPr>
              <a:t>‹#›</a:t>
            </a:fld>
            <a:endParaRPr lang="ru-RU" spc="-50" dirty="0"/>
          </a:p>
        </p:txBody>
      </p:sp>
    </p:spTree>
    <p:extLst>
      <p:ext uri="{BB962C8B-B14F-4D97-AF65-F5344CB8AC3E}">
        <p14:creationId xmlns:p14="http://schemas.microsoft.com/office/powerpoint/2010/main" val="1165109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5661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669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685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734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835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1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090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24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20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Организация  обучения обучающих с ОВЗ и инвалидностью.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dirty="0" smtClean="0"/>
              <a:t>                                                                             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                                                           </a:t>
            </a:r>
            <a:r>
              <a:rPr lang="ru-RU" sz="4800" dirty="0" smtClean="0"/>
              <a:t>Ахтанина И.В. </a:t>
            </a:r>
          </a:p>
          <a:p>
            <a:r>
              <a:rPr lang="ru-RU" sz="4800" dirty="0" smtClean="0"/>
              <a:t>                                                                                         старший преподаватель</a:t>
            </a:r>
          </a:p>
          <a:p>
            <a:r>
              <a:rPr lang="ru-RU" sz="4800" dirty="0"/>
              <a:t> </a:t>
            </a:r>
            <a:r>
              <a:rPr lang="ru-RU" sz="4800" dirty="0" smtClean="0"/>
              <a:t>                                                                                            кафедры психологии</a:t>
            </a:r>
          </a:p>
          <a:p>
            <a:r>
              <a:rPr lang="ru-RU" sz="4800" dirty="0" smtClean="0"/>
              <a:t>                                                                                      и  специального образования.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256667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4137" y="185665"/>
            <a:ext cx="8115993" cy="552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Постоянная неполная инклюзия</a:t>
            </a:r>
            <a:r>
              <a:rPr lang="ru-RU" b="1" dirty="0"/>
              <a:t>. </a:t>
            </a:r>
            <a:endParaRPr lang="ru-RU" b="1" dirty="0" smtClean="0"/>
          </a:p>
          <a:p>
            <a:endParaRPr lang="ru-RU" b="1" dirty="0" smtClean="0"/>
          </a:p>
          <a:p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Постоянная </a:t>
            </a:r>
            <a:r>
              <a:rPr lang="ru-RU" dirty="0"/>
              <a:t>неполная инклюзия </a:t>
            </a:r>
            <a:r>
              <a:rPr lang="ru-RU" dirty="0" smtClean="0"/>
              <a:t>может </a:t>
            </a:r>
            <a:r>
              <a:rPr lang="ru-RU" dirty="0"/>
              <a:t>быть рекомендована для</a:t>
            </a:r>
          </a:p>
          <a:p>
            <a:pPr>
              <a:lnSpc>
                <a:spcPct val="150000"/>
              </a:lnSpc>
            </a:pPr>
            <a:r>
              <a:rPr lang="ru-RU" dirty="0"/>
              <a:t>детей, чей </a:t>
            </a:r>
            <a:r>
              <a:rPr lang="ru-RU" u="sng" dirty="0"/>
              <a:t>уровень психического развития несколько ниже возрастной нормы</a:t>
            </a:r>
            <a:r>
              <a:rPr lang="ru-RU" dirty="0"/>
              <a:t>,</a:t>
            </a:r>
          </a:p>
          <a:p>
            <a:pPr>
              <a:lnSpc>
                <a:spcPct val="150000"/>
              </a:lnSpc>
            </a:pPr>
            <a:r>
              <a:rPr lang="ru-RU" dirty="0"/>
              <a:t>кто нуждается в систематической и </a:t>
            </a:r>
            <a:r>
              <a:rPr lang="ru-RU" u="sng" dirty="0"/>
              <a:t>значительной коррекционной помощи</a:t>
            </a:r>
            <a:r>
              <a:rPr lang="ru-RU" dirty="0"/>
              <a:t>, но</a:t>
            </a:r>
          </a:p>
          <a:p>
            <a:pPr>
              <a:lnSpc>
                <a:spcPct val="150000"/>
              </a:lnSpc>
            </a:pPr>
            <a:r>
              <a:rPr lang="ru-RU" dirty="0"/>
              <a:t>при этом способен в целом ряде предметных областей обучаться совместно и</a:t>
            </a:r>
          </a:p>
          <a:p>
            <a:pPr>
              <a:lnSpc>
                <a:spcPct val="150000"/>
              </a:lnSpc>
            </a:pPr>
            <a:r>
              <a:rPr lang="ru-RU" dirty="0"/>
              <a:t>наравне с нормально развивающимися сверстниками, а также проводить с </a:t>
            </a:r>
            <a:r>
              <a:rPr lang="ru-RU" dirty="0" smtClean="0"/>
              <a:t>ними большую </a:t>
            </a:r>
            <a:r>
              <a:rPr lang="ru-RU" dirty="0"/>
              <a:t>часть внеклассного </a:t>
            </a:r>
            <a:r>
              <a:rPr lang="ru-RU" dirty="0" smtClean="0"/>
              <a:t>времени.</a:t>
            </a:r>
          </a:p>
          <a:p>
            <a:pPr>
              <a:lnSpc>
                <a:spcPct val="150000"/>
              </a:lnSpc>
            </a:pPr>
            <a:endParaRPr lang="ru-RU" dirty="0"/>
          </a:p>
          <a:p>
            <a:pPr lvl="0"/>
            <a:r>
              <a:rPr lang="ru-RU" dirty="0">
                <a:solidFill>
                  <a:srgbClr val="000000"/>
                </a:solidFill>
              </a:rPr>
              <a:t>Образовательная организация  реализует ее для обучающихся, </a:t>
            </a:r>
            <a:r>
              <a:rPr lang="ru-RU" b="1" dirty="0">
                <a:solidFill>
                  <a:srgbClr val="000000"/>
                </a:solidFill>
              </a:rPr>
              <a:t>например</a:t>
            </a:r>
            <a:r>
              <a:rPr lang="ru-RU" dirty="0">
                <a:solidFill>
                  <a:srgbClr val="000000"/>
                </a:solidFill>
              </a:rPr>
              <a:t>: с расстройствами аутистического спектра.</a:t>
            </a:r>
          </a:p>
          <a:p>
            <a:pPr>
              <a:lnSpc>
                <a:spcPct val="150000"/>
              </a:lnSpc>
            </a:pPr>
            <a:endParaRPr lang="ru-RU" dirty="0"/>
          </a:p>
          <a:p>
            <a:pPr>
              <a:lnSpc>
                <a:spcPct val="150000"/>
              </a:lnSpc>
            </a:pPr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  <a:r>
              <a:rPr lang="ru-RU" dirty="0"/>
              <a:t>Классы администрация </a:t>
            </a:r>
            <a:r>
              <a:rPr lang="ru-RU" dirty="0" smtClean="0"/>
              <a:t>ОО комплектует </a:t>
            </a:r>
            <a:r>
              <a:rPr lang="ru-RU" dirty="0"/>
              <a:t>по требованиям СанПиН 2.4.3648-20 .</a:t>
            </a:r>
          </a:p>
        </p:txBody>
      </p:sp>
    </p:spTree>
    <p:extLst>
      <p:ext uri="{BB962C8B-B14F-4D97-AF65-F5344CB8AC3E}">
        <p14:creationId xmlns:p14="http://schemas.microsoft.com/office/powerpoint/2010/main" val="3077803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1833" y="496329"/>
            <a:ext cx="872282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Частичная инклюзия. </a:t>
            </a:r>
            <a:endParaRPr lang="ru-RU" sz="2000" b="1" dirty="0" smtClean="0"/>
          </a:p>
          <a:p>
            <a:r>
              <a:rPr lang="ru-RU" sz="2000" dirty="0" smtClean="0"/>
              <a:t>Дети-инвалиды </a:t>
            </a:r>
            <a:r>
              <a:rPr lang="ru-RU" sz="2000" dirty="0"/>
              <a:t>совмещают индивидуальное обучение на дому с посещением общеобразовательного учреждения. Они учатся по индивидуальным учебным планам, а также могут посещать кружки, клубы, внеклассные общешкольные </a:t>
            </a:r>
            <a:r>
              <a:rPr lang="ru-RU" sz="2000" dirty="0" smtClean="0"/>
              <a:t>мероприятия</a:t>
            </a:r>
            <a:r>
              <a:rPr lang="ru-RU" sz="2000" b="1" dirty="0" smtClean="0"/>
              <a:t>.</a:t>
            </a:r>
          </a:p>
          <a:p>
            <a:endParaRPr lang="ru-RU" sz="2000" b="1" dirty="0"/>
          </a:p>
          <a:p>
            <a:r>
              <a:rPr lang="ru-RU" sz="2000" b="1" dirty="0"/>
              <a:t>Эпизодическая (внеурочная) инклюзия. </a:t>
            </a:r>
            <a:endParaRPr lang="ru-RU" sz="2000" b="1" dirty="0" smtClean="0"/>
          </a:p>
          <a:p>
            <a:r>
              <a:rPr lang="ru-RU" sz="2000" dirty="0" smtClean="0"/>
              <a:t>Предполагает</a:t>
            </a:r>
            <a:r>
              <a:rPr lang="ru-RU" sz="2000" dirty="0"/>
              <a:t>, что воспитанники специальных учреждений, практически всё время обучаясь отдельно, эпизодически объединяются с детьми из массовых учреждений на определённое время. Социальное взаимодействие обеспечивается в лагерях отдыха, специально организованных походах, праздниках, конкурсах. </a:t>
            </a:r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448627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0684" y="449131"/>
            <a:ext cx="98034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Определяя вариант организации совместного обучения</a:t>
            </a:r>
          </a:p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ребенка с ОВЗ со здоровыми сверстниками последовательно</a:t>
            </a:r>
          </a:p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ответьте на следующие вопросы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:</a:t>
            </a:r>
          </a:p>
          <a:p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400" dirty="0"/>
              <a:t> Полезна ли ребенку данная форма инклюзии?</a:t>
            </a:r>
          </a:p>
          <a:p>
            <a:r>
              <a:rPr lang="ru-RU" sz="2400" dirty="0"/>
              <a:t> Каковы правила комплектования класса</a:t>
            </a:r>
            <a:r>
              <a:rPr lang="ru-RU" sz="2400" dirty="0" smtClean="0"/>
              <a:t>?</a:t>
            </a:r>
            <a:endParaRPr lang="ru-RU" sz="2400" dirty="0"/>
          </a:p>
          <a:p>
            <a:r>
              <a:rPr lang="ru-RU" sz="2400" dirty="0"/>
              <a:t> Как дозируется время инклюзии?</a:t>
            </a:r>
          </a:p>
          <a:p>
            <a:r>
              <a:rPr lang="ru-RU" sz="2400" dirty="0"/>
              <a:t> Каково содержание и характер совместной деятельности</a:t>
            </a:r>
          </a:p>
          <a:p>
            <a:r>
              <a:rPr lang="ru-RU" sz="2400" dirty="0"/>
              <a:t>детей?</a:t>
            </a:r>
          </a:p>
          <a:p>
            <a:r>
              <a:rPr lang="ru-RU" sz="2400" dirty="0"/>
              <a:t> Какие специалисты участвует в процессе образования?</a:t>
            </a:r>
          </a:p>
          <a:p>
            <a:r>
              <a:rPr lang="ru-RU" sz="2400" dirty="0"/>
              <a:t> Где и кем оказывается специальная </a:t>
            </a:r>
            <a:r>
              <a:rPr lang="ru-RU" sz="2400" dirty="0" err="1"/>
              <a:t>психологопедагогическая</a:t>
            </a:r>
            <a:r>
              <a:rPr lang="ru-RU" sz="2400" dirty="0"/>
              <a:t> помощь?</a:t>
            </a:r>
          </a:p>
          <a:p>
            <a:r>
              <a:rPr lang="ru-RU" sz="2400" dirty="0"/>
              <a:t> Каков механизм взаимодействия педагогов </a:t>
            </a:r>
            <a:r>
              <a:rPr lang="ru-RU" sz="2400" dirty="0" smtClean="0"/>
              <a:t>и специалистов </a:t>
            </a:r>
            <a:r>
              <a:rPr lang="ru-RU" sz="2400" dirty="0"/>
              <a:t>реализующих </a:t>
            </a:r>
            <a:r>
              <a:rPr lang="ru-RU" sz="2400" dirty="0" smtClean="0"/>
              <a:t>коррекционно-развивающею деятельность</a:t>
            </a:r>
            <a:r>
              <a:rPr lang="ru-RU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84873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3410" y="1012271"/>
            <a:ext cx="947650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/>
              <a:t>Обучение и воспитание детей с ОВЗ, в том числе детей-инвалидов, как следует из части 4 </a:t>
            </a:r>
            <a:r>
              <a:rPr lang="ru-RU" sz="2000" b="1" u="sng" dirty="0" smtClean="0"/>
              <a:t>статьи </a:t>
            </a:r>
            <a:r>
              <a:rPr lang="ru-RU" sz="2000" b="1" u="sng" dirty="0"/>
              <a:t>79, части 5 статьи 41 Закона от 29 декабря 2012 г. № 273-ФЗ, организуют: 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 </a:t>
            </a:r>
            <a:r>
              <a:rPr lang="ru-RU" dirty="0"/>
              <a:t>отдельных общеобразовательных организациях </a:t>
            </a:r>
            <a:r>
              <a:rPr lang="ru-RU" dirty="0" smtClean="0"/>
              <a:t>(специальные (коррекционные) общеобразовательные школы), </a:t>
            </a:r>
            <a:r>
              <a:rPr lang="ru-RU" dirty="0"/>
              <a:t>осуществляющих образовательную </a:t>
            </a:r>
            <a:r>
              <a:rPr lang="ru-RU" dirty="0" smtClean="0"/>
              <a:t>деятельность </a:t>
            </a:r>
            <a:r>
              <a:rPr lang="ru-RU" dirty="0"/>
              <a:t>по адаптированным основным образовательным программам; </a:t>
            </a: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 smtClean="0"/>
              <a:t>в </a:t>
            </a:r>
            <a:r>
              <a:rPr lang="ru-RU" dirty="0"/>
              <a:t>общеобразовательных организациях, имеющих в своей структуре отдельные </a:t>
            </a:r>
            <a:r>
              <a:rPr lang="ru-RU" dirty="0" smtClean="0"/>
              <a:t>классы </a:t>
            </a:r>
            <a:r>
              <a:rPr lang="ru-RU" dirty="0"/>
              <a:t>для детей с ОВЗ, в которых реализуются адаптированные основные </a:t>
            </a:r>
            <a:r>
              <a:rPr lang="ru-RU" dirty="0" smtClean="0"/>
              <a:t>образовательные </a:t>
            </a:r>
            <a:r>
              <a:rPr lang="ru-RU" dirty="0"/>
              <a:t>программы (далее – АООП); </a:t>
            </a: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r>
              <a:rPr lang="ru-RU" dirty="0" smtClean="0"/>
              <a:t>-    </a:t>
            </a:r>
            <a:r>
              <a:rPr lang="ru-RU" dirty="0"/>
              <a:t>в общеобразовательных организациях (школах и детских садах), в которых </a:t>
            </a:r>
            <a:r>
              <a:rPr lang="ru-RU" dirty="0" smtClean="0"/>
              <a:t>ребенок </a:t>
            </a:r>
            <a:endParaRPr lang="ru-RU" dirty="0"/>
          </a:p>
          <a:p>
            <a:r>
              <a:rPr lang="ru-RU" dirty="0"/>
              <a:t>с ОВЗ обучается совместно с обучающимися без нарушений здоровья по </a:t>
            </a:r>
            <a:r>
              <a:rPr lang="ru-RU" dirty="0" smtClean="0"/>
              <a:t>адаптированной </a:t>
            </a:r>
            <a:r>
              <a:rPr lang="ru-RU" dirty="0"/>
              <a:t>образовательной программе (далее – АОП);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-  </a:t>
            </a:r>
            <a:r>
              <a:rPr lang="ru-RU" dirty="0"/>
              <a:t>на дому или в медицинских организациях – для детей, нуждающихся в длительном </a:t>
            </a:r>
            <a:r>
              <a:rPr lang="ru-RU" dirty="0" smtClean="0"/>
              <a:t>лечении</a:t>
            </a:r>
            <a:r>
              <a:rPr lang="ru-RU" dirty="0"/>
              <a:t>, по индивидуальным учебным планам.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61491" y="318254"/>
            <a:ext cx="70574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/>
              <a:t>Как организовать обучение детей с ОВЗ и детей инвалидов</a:t>
            </a:r>
          </a:p>
        </p:txBody>
      </p:sp>
    </p:spTree>
    <p:extLst>
      <p:ext uri="{BB962C8B-B14F-4D97-AF65-F5344CB8AC3E}">
        <p14:creationId xmlns:p14="http://schemas.microsoft.com/office/powerpoint/2010/main" val="1615990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5716" y="565510"/>
            <a:ext cx="9277004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/>
              <a:t>Содержание образования и условия обучения и воспитания </a:t>
            </a:r>
            <a:r>
              <a:rPr lang="ru-RU" sz="2000" b="1" dirty="0"/>
              <a:t>согласно части 1 статьи 79 Закона от 29 декабря 2012 г. № 273-ФЗ и ФГОС дошкольного, начального общего, основного общего и среднего общего образования </a:t>
            </a:r>
            <a:r>
              <a:rPr lang="ru-RU" sz="2000" b="1" u="sng" dirty="0"/>
              <a:t>определяются</a:t>
            </a:r>
            <a:r>
              <a:rPr lang="ru-RU" sz="2000" b="1" u="sng" dirty="0" smtClean="0"/>
              <a:t>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</a:rPr>
              <a:t>для </a:t>
            </a:r>
            <a:r>
              <a:rPr lang="ru-RU" dirty="0">
                <a:solidFill>
                  <a:srgbClr val="C00000"/>
                </a:solidFill>
              </a:rPr>
              <a:t>обучающихся с ОВЗ </a:t>
            </a:r>
            <a:r>
              <a:rPr lang="ru-RU" dirty="0"/>
              <a:t>– </a:t>
            </a:r>
            <a:endParaRPr lang="ru-RU" dirty="0" smtClean="0"/>
          </a:p>
          <a:p>
            <a:r>
              <a:rPr lang="ru-RU" dirty="0" smtClean="0"/>
              <a:t>1) адаптированной </a:t>
            </a:r>
            <a:r>
              <a:rPr lang="ru-RU" dirty="0"/>
              <a:t>основной образовательной </a:t>
            </a:r>
            <a:r>
              <a:rPr lang="ru-RU" dirty="0" smtClean="0"/>
              <a:t>программой (АООП) </a:t>
            </a:r>
            <a:r>
              <a:rPr lang="ru-RU" dirty="0"/>
              <a:t>соответствующего уровня образования (при обучении в отдельном классе или в отдельной общеобразовательной организации) </a:t>
            </a:r>
            <a:endParaRPr lang="ru-RU" dirty="0" smtClean="0"/>
          </a:p>
          <a:p>
            <a:r>
              <a:rPr lang="ru-RU" dirty="0" smtClean="0"/>
              <a:t>2)адаптированной </a:t>
            </a:r>
            <a:r>
              <a:rPr lang="ru-RU" dirty="0"/>
              <a:t>образовательной </a:t>
            </a:r>
            <a:r>
              <a:rPr lang="ru-RU" dirty="0" smtClean="0"/>
              <a:t>программой (АОП) </a:t>
            </a:r>
            <a:r>
              <a:rPr lang="ru-RU" dirty="0"/>
              <a:t>при совместном обучении с нормально развивающимися </a:t>
            </a:r>
            <a:r>
              <a:rPr lang="ru-RU" dirty="0" smtClean="0"/>
              <a:t>одноклассниками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 </a:t>
            </a:r>
            <a:r>
              <a:rPr lang="ru-RU" dirty="0">
                <a:solidFill>
                  <a:srgbClr val="C00000"/>
                </a:solidFill>
              </a:rPr>
              <a:t>для детей с инвалидностью </a:t>
            </a:r>
            <a:r>
              <a:rPr lang="ru-RU" dirty="0"/>
              <a:t>– </a:t>
            </a:r>
            <a:endParaRPr lang="ru-RU" dirty="0" smtClean="0"/>
          </a:p>
          <a:p>
            <a:pPr marL="342900" indent="-342900">
              <a:buAutoNum type="arabicParenR"/>
            </a:pPr>
            <a:r>
              <a:rPr lang="ru-RU" dirty="0" smtClean="0"/>
              <a:t>ООП </a:t>
            </a:r>
            <a:r>
              <a:rPr lang="ru-RU" dirty="0"/>
              <a:t>соответствующего уровня образования (если нет заключения психолого-медико-педагогической комиссии (ПМПК</a:t>
            </a:r>
            <a:r>
              <a:rPr lang="ru-RU" dirty="0" smtClean="0"/>
              <a:t>))</a:t>
            </a:r>
          </a:p>
          <a:p>
            <a:pPr marL="342900" indent="-342900">
              <a:buAutoNum type="arabicParenR"/>
            </a:pPr>
            <a:r>
              <a:rPr lang="ru-RU" dirty="0" smtClean="0"/>
              <a:t>АООП </a:t>
            </a:r>
            <a:r>
              <a:rPr lang="ru-RU" dirty="0"/>
              <a:t>с учетом индивидуальной программы реабилитации или </a:t>
            </a:r>
            <a:r>
              <a:rPr lang="ru-RU" dirty="0" err="1" smtClean="0"/>
              <a:t>абилитации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220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4261" y="614903"/>
            <a:ext cx="8689571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u="sng" dirty="0">
                <a:solidFill>
                  <a:srgbClr val="C00000"/>
                </a:solidFill>
              </a:rPr>
              <a:t>АООП разрабатывается </a:t>
            </a:r>
            <a:r>
              <a:rPr lang="ru-RU" sz="2000" b="1" u="sng" dirty="0">
                <a:solidFill>
                  <a:prstClr val="black"/>
                </a:solidFill>
              </a:rPr>
              <a:t>на уровень образования </a:t>
            </a:r>
            <a:r>
              <a:rPr lang="ru-RU" sz="2000" b="1" u="sng" dirty="0">
                <a:solidFill>
                  <a:srgbClr val="C00000"/>
                </a:solidFill>
              </a:rPr>
              <a:t>для конкретной категории </a:t>
            </a:r>
            <a:r>
              <a:rPr lang="ru-RU" sz="2000" b="1" u="sng" dirty="0">
                <a:solidFill>
                  <a:prstClr val="black"/>
                </a:solidFill>
              </a:rPr>
              <a:t>детей с ОВЗ</a:t>
            </a:r>
            <a:r>
              <a:rPr lang="ru-RU" sz="2000" b="1" u="sng" dirty="0" smtClean="0">
                <a:solidFill>
                  <a:prstClr val="black"/>
                </a:solidFill>
              </a:rPr>
              <a:t>. 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Например</a:t>
            </a:r>
            <a:r>
              <a:rPr lang="ru-RU" dirty="0">
                <a:solidFill>
                  <a:prstClr val="black"/>
                </a:solidFill>
              </a:rPr>
              <a:t>, для класса, в котором обучаются только дети с нарушением слуха. </a:t>
            </a:r>
            <a:endParaRPr lang="ru-RU" dirty="0" smtClean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dirty="0" smtClean="0">
                <a:solidFill>
                  <a:prstClr val="black"/>
                </a:solidFill>
              </a:rPr>
              <a:t>В </a:t>
            </a:r>
            <a:r>
              <a:rPr lang="ru-RU" dirty="0">
                <a:solidFill>
                  <a:prstClr val="black"/>
                </a:solidFill>
              </a:rPr>
              <a:t>том </a:t>
            </a:r>
            <a:r>
              <a:rPr lang="ru-RU" dirty="0" smtClean="0">
                <a:solidFill>
                  <a:prstClr val="black"/>
                </a:solidFill>
              </a:rPr>
              <a:t>случае:</a:t>
            </a:r>
          </a:p>
          <a:p>
            <a:pPr marL="342900" lvl="0" indent="-342900">
              <a:lnSpc>
                <a:spcPct val="150000"/>
              </a:lnSpc>
              <a:buAutoNum type="arabicParenR"/>
            </a:pPr>
            <a:r>
              <a:rPr lang="ru-RU" dirty="0" smtClean="0">
                <a:solidFill>
                  <a:prstClr val="black"/>
                </a:solidFill>
              </a:rPr>
              <a:t>если </a:t>
            </a:r>
            <a:r>
              <a:rPr lang="ru-RU" dirty="0">
                <a:solidFill>
                  <a:prstClr val="black"/>
                </a:solidFill>
              </a:rPr>
              <a:t>ребенок </a:t>
            </a:r>
            <a:r>
              <a:rPr lang="ru-RU" b="1" u="sng" dirty="0">
                <a:solidFill>
                  <a:schemeClr val="accent2">
                    <a:lumMod val="50000"/>
                  </a:schemeClr>
                </a:solidFill>
              </a:rPr>
              <a:t>с конкретным заболеванием </a:t>
            </a:r>
            <a:r>
              <a:rPr lang="ru-RU" dirty="0"/>
              <a:t>обучается в классе с нормативно развивающимися детьми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(инклюзия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), </a:t>
            </a:r>
            <a:r>
              <a:rPr lang="ru-RU" b="1" dirty="0">
                <a:solidFill>
                  <a:srgbClr val="C00000"/>
                </a:solidFill>
              </a:rPr>
              <a:t>разрабатывается АОП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342900" lvl="0" indent="-342900">
              <a:lnSpc>
                <a:spcPct val="150000"/>
              </a:lnSpc>
              <a:buAutoNum type="arabicParenR"/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</a:rPr>
              <a:t>если </a:t>
            </a:r>
            <a:r>
              <a:rPr lang="ru-RU" b="1" u="sng" dirty="0">
                <a:solidFill>
                  <a:schemeClr val="accent2">
                    <a:lumMod val="50000"/>
                  </a:schemeClr>
                </a:solidFill>
              </a:rPr>
              <a:t>ребенок с глухотой и умственной отсталостью </a:t>
            </a:r>
            <a:r>
              <a:rPr lang="ru-RU" dirty="0">
                <a:solidFill>
                  <a:prstClr val="black"/>
                </a:solidFill>
              </a:rPr>
              <a:t>обучается в классе, где остальные дети глухие с сохранным интеллектом, </a:t>
            </a:r>
            <a:r>
              <a:rPr lang="ru-RU" b="1" dirty="0">
                <a:solidFill>
                  <a:srgbClr val="C00000"/>
                </a:solidFill>
              </a:rPr>
              <a:t>разрабатывается </a:t>
            </a:r>
            <a:r>
              <a:rPr lang="ru-RU" b="1" dirty="0" smtClean="0">
                <a:solidFill>
                  <a:srgbClr val="C00000"/>
                </a:solidFill>
              </a:rPr>
              <a:t>АОП</a:t>
            </a:r>
          </a:p>
          <a:p>
            <a:pPr lvl="0">
              <a:lnSpc>
                <a:spcPct val="150000"/>
              </a:lnSpc>
            </a:pP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АОП корректируется в процессе обучения в соответствии с образовательными достижениями ребенка.</a:t>
            </a:r>
          </a:p>
        </p:txBody>
      </p:sp>
    </p:spTree>
    <p:extLst>
      <p:ext uri="{BB962C8B-B14F-4D97-AF65-F5344CB8AC3E}">
        <p14:creationId xmlns:p14="http://schemas.microsoft.com/office/powerpoint/2010/main" val="4174702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9215" y="726130"/>
            <a:ext cx="909412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К </a:t>
            </a:r>
            <a:r>
              <a:rPr lang="ru-RU" sz="2000" b="1" dirty="0"/>
              <a:t>обучающимся с ОВЗ могут быть отнесены дети</a:t>
            </a:r>
            <a:r>
              <a:rPr lang="ru-RU" sz="2000" b="1" dirty="0" smtClean="0"/>
              <a:t>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 </a:t>
            </a:r>
            <a:r>
              <a:rPr lang="ru-RU" dirty="0"/>
              <a:t>нарушениями слуха (глухие, слабослышащие, позднооглохшие, </a:t>
            </a:r>
            <a:r>
              <a:rPr lang="ru-RU" dirty="0" err="1"/>
              <a:t>кохлеарно</a:t>
            </a:r>
            <a:r>
              <a:rPr lang="ru-RU" dirty="0"/>
              <a:t> имплантированные</a:t>
            </a:r>
            <a:r>
              <a:rPr lang="ru-RU" dirty="0" smtClean="0"/>
              <a:t>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 </a:t>
            </a:r>
            <a:r>
              <a:rPr lang="ru-RU" dirty="0"/>
              <a:t>с нарушениями зрения (слепые, слабовидящие</a:t>
            </a:r>
            <a:r>
              <a:rPr lang="ru-RU" dirty="0" smtClean="0"/>
              <a:t>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 </a:t>
            </a:r>
            <a:r>
              <a:rPr lang="ru-RU" dirty="0"/>
              <a:t>с тяжелыми нарушениями речи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 </a:t>
            </a:r>
            <a:r>
              <a:rPr lang="ru-RU" dirty="0"/>
              <a:t>с нарушениями опорно-двигательного аппарата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 </a:t>
            </a:r>
            <a:r>
              <a:rPr lang="ru-RU" dirty="0"/>
              <a:t>с задержкой психического развития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 </a:t>
            </a:r>
            <a:r>
              <a:rPr lang="ru-RU" dirty="0"/>
              <a:t>с расстройствами аутистического спектра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 </a:t>
            </a:r>
            <a:r>
              <a:rPr lang="ru-RU" dirty="0"/>
              <a:t>со сложными дефектами (тяжелыми и множественными нарушениями развития</a:t>
            </a:r>
            <a:r>
              <a:rPr lang="ru-RU" dirty="0" smtClean="0"/>
              <a:t>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 </a:t>
            </a:r>
            <a:r>
              <a:rPr lang="ru-RU" dirty="0"/>
              <a:t>с умственной отсталостью (интеллектуальными нарушениями). </a:t>
            </a: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r>
              <a:rPr lang="ru-RU" dirty="0" smtClean="0"/>
              <a:t>Некоторые </a:t>
            </a:r>
            <a:r>
              <a:rPr lang="ru-RU" dirty="0"/>
              <a:t>дети могут иметь и справку об инвалидности и заключение ПМПК (глухие, слепые, дети с тяжелыми и множественными нарушениями развития и т. д.).</a:t>
            </a:r>
          </a:p>
        </p:txBody>
      </p:sp>
    </p:spTree>
    <p:extLst>
      <p:ext uri="{BB962C8B-B14F-4D97-AF65-F5344CB8AC3E}">
        <p14:creationId xmlns:p14="http://schemas.microsoft.com/office/powerpoint/2010/main" val="75469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2713" y="928452"/>
            <a:ext cx="886968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Статус инвалида гражданам России присваивает Бюро медико-социальной экспертизы </a:t>
            </a:r>
            <a:r>
              <a:rPr lang="ru-RU" dirty="0"/>
              <a:t>(п. 1 Правил, утвержденных постановлением Правительства РФ от 20 февраля 2006 г. № </a:t>
            </a:r>
            <a:r>
              <a:rPr lang="ru-RU" dirty="0" smtClean="0"/>
              <a:t>95 (в ред</a:t>
            </a:r>
            <a:r>
              <a:rPr lang="ru-RU" dirty="0"/>
              <a:t>. от 26.11.2020 </a:t>
            </a:r>
            <a:r>
              <a:rPr lang="ru-RU" dirty="0" smtClean="0"/>
              <a:t>)). </a:t>
            </a:r>
          </a:p>
          <a:p>
            <a:r>
              <a:rPr lang="ru-RU" dirty="0" smtClean="0"/>
              <a:t>Получение </a:t>
            </a:r>
            <a:r>
              <a:rPr lang="ru-RU" dirty="0"/>
              <a:t>справки об инвалидности и индивидуальной программы реабилитации или </a:t>
            </a:r>
            <a:r>
              <a:rPr lang="ru-RU" dirty="0" err="1"/>
              <a:t>абилитации</a:t>
            </a:r>
            <a:r>
              <a:rPr lang="ru-RU" dirty="0"/>
              <a:t> (ИПРА) не всегда требует изменений условий и программы образования ребенка. </a:t>
            </a:r>
            <a:endParaRPr lang="ru-RU" dirty="0" smtClean="0"/>
          </a:p>
          <a:p>
            <a:r>
              <a:rPr lang="ru-RU" dirty="0" smtClean="0"/>
              <a:t>Например</a:t>
            </a:r>
            <a:r>
              <a:rPr lang="ru-RU" dirty="0"/>
              <a:t>, дети с соматическими заболеваниями – заболеваниями сердца и сосудов, дыхательной системы, печени и почек, желудочно-кишечного тракта могут обучаться по основной образовательной </a:t>
            </a:r>
            <a:r>
              <a:rPr lang="ru-RU" dirty="0" smtClean="0"/>
              <a:t>программе (ООП) </a:t>
            </a:r>
            <a:r>
              <a:rPr lang="ru-RU" dirty="0"/>
              <a:t>и не посещать ПМПК. 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u="sng" dirty="0" smtClean="0"/>
              <a:t>Внимание</a:t>
            </a:r>
            <a:r>
              <a:rPr lang="ru-RU" u="sng" dirty="0"/>
              <a:t>: </a:t>
            </a:r>
            <a:r>
              <a:rPr lang="ru-RU" dirty="0"/>
              <a:t>обучающийся с ОВЗ не всегда является инвалидом, а ребенок с инвалидность может не нуждаться в создании специальных условий обучения. </a:t>
            </a:r>
          </a:p>
        </p:txBody>
      </p:sp>
    </p:spTree>
    <p:extLst>
      <p:ext uri="{BB962C8B-B14F-4D97-AF65-F5344CB8AC3E}">
        <p14:creationId xmlns:p14="http://schemas.microsoft.com/office/powerpoint/2010/main" val="4084892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145" y="1028343"/>
            <a:ext cx="9551324" cy="5050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Чтобы обучать детей с ОВЗ и детей-инвалидов, образовательная организация</a:t>
            </a:r>
            <a:r>
              <a:rPr lang="ru-RU" dirty="0" smtClean="0"/>
              <a:t>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разрабатывает </a:t>
            </a:r>
            <a:r>
              <a:rPr lang="ru-RU" dirty="0"/>
              <a:t>адаптированные программы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создает </a:t>
            </a:r>
            <a:r>
              <a:rPr lang="ru-RU" dirty="0"/>
              <a:t>специальные условия обучения</a:t>
            </a:r>
            <a:r>
              <a:rPr lang="ru-RU" dirty="0" smtClean="0"/>
              <a:t>;</a:t>
            </a:r>
          </a:p>
          <a:p>
            <a:pPr marL="12700">
              <a:spcBef>
                <a:spcPts val="95"/>
              </a:spcBef>
            </a:pPr>
            <a:r>
              <a:rPr lang="ru-RU" dirty="0" smtClean="0"/>
              <a:t>утверждает </a:t>
            </a:r>
            <a:r>
              <a:rPr lang="ru-RU" dirty="0"/>
              <a:t>необходимое штатное расписание. </a:t>
            </a:r>
            <a:endParaRPr lang="ru-RU" dirty="0" smtClean="0"/>
          </a:p>
          <a:p>
            <a:pPr marL="12700">
              <a:spcBef>
                <a:spcPts val="95"/>
              </a:spcBef>
            </a:pPr>
            <a:endParaRPr lang="ru-RU" b="1" dirty="0">
              <a:latin typeface="Arial"/>
              <a:cs typeface="Arial"/>
            </a:endParaRPr>
          </a:p>
          <a:p>
            <a:pPr marL="12700">
              <a:spcBef>
                <a:spcPts val="95"/>
              </a:spcBef>
            </a:pPr>
            <a:r>
              <a:rPr lang="ru-RU" sz="1600" dirty="0" smtClean="0">
                <a:latin typeface="Arial"/>
                <a:cs typeface="Arial"/>
              </a:rPr>
              <a:t>Приказами</a:t>
            </a:r>
            <a:r>
              <a:rPr lang="ru-RU" sz="1600" spc="-55" dirty="0" smtClean="0">
                <a:latin typeface="Arial"/>
                <a:cs typeface="Arial"/>
              </a:rPr>
              <a:t> </a:t>
            </a:r>
            <a:r>
              <a:rPr lang="ru-RU" sz="1600" dirty="0">
                <a:latin typeface="Tahoma"/>
                <a:cs typeface="Tahoma"/>
              </a:rPr>
              <a:t>Министерства</a:t>
            </a:r>
            <a:r>
              <a:rPr lang="ru-RU" sz="1600" spc="-35" dirty="0">
                <a:latin typeface="Tahoma"/>
                <a:cs typeface="Tahoma"/>
              </a:rPr>
              <a:t> </a:t>
            </a:r>
            <a:r>
              <a:rPr lang="ru-RU" sz="1600" dirty="0">
                <a:latin typeface="Tahoma"/>
                <a:cs typeface="Tahoma"/>
              </a:rPr>
              <a:t>образования</a:t>
            </a:r>
            <a:r>
              <a:rPr lang="ru-RU" sz="1600" spc="-50" dirty="0">
                <a:latin typeface="Tahoma"/>
                <a:cs typeface="Tahoma"/>
              </a:rPr>
              <a:t> </a:t>
            </a:r>
            <a:r>
              <a:rPr lang="ru-RU" sz="1600" dirty="0">
                <a:latin typeface="Tahoma"/>
                <a:cs typeface="Tahoma"/>
              </a:rPr>
              <a:t>и</a:t>
            </a:r>
            <a:r>
              <a:rPr lang="ru-RU" sz="1600" spc="-75" dirty="0">
                <a:latin typeface="Tahoma"/>
                <a:cs typeface="Tahoma"/>
              </a:rPr>
              <a:t> </a:t>
            </a:r>
            <a:r>
              <a:rPr lang="ru-RU" sz="1600" dirty="0">
                <a:latin typeface="Tahoma"/>
                <a:cs typeface="Tahoma"/>
              </a:rPr>
              <a:t>науки</a:t>
            </a:r>
            <a:r>
              <a:rPr lang="ru-RU" sz="1600" spc="-60" dirty="0">
                <a:latin typeface="Tahoma"/>
                <a:cs typeface="Tahoma"/>
              </a:rPr>
              <a:t> </a:t>
            </a:r>
            <a:r>
              <a:rPr lang="ru-RU" sz="1600" dirty="0">
                <a:latin typeface="Tahoma"/>
                <a:cs typeface="Tahoma"/>
              </a:rPr>
              <a:t>Российской</a:t>
            </a:r>
            <a:r>
              <a:rPr lang="ru-RU" sz="1600" spc="-40" dirty="0">
                <a:latin typeface="Tahoma"/>
                <a:cs typeface="Tahoma"/>
              </a:rPr>
              <a:t> </a:t>
            </a:r>
            <a:r>
              <a:rPr lang="ru-RU" sz="1600" spc="-10" dirty="0">
                <a:latin typeface="Tahoma"/>
                <a:cs typeface="Tahoma"/>
              </a:rPr>
              <a:t>Федерации</a:t>
            </a:r>
            <a:endParaRPr lang="ru-RU" sz="1600" dirty="0">
              <a:latin typeface="Tahoma"/>
              <a:cs typeface="Tahoma"/>
            </a:endParaRPr>
          </a:p>
          <a:p>
            <a:pPr marL="12700"/>
            <a:r>
              <a:rPr lang="ru-RU" sz="1600" dirty="0">
                <a:latin typeface="Arial"/>
                <a:cs typeface="Arial"/>
              </a:rPr>
              <a:t>от</a:t>
            </a:r>
            <a:r>
              <a:rPr lang="ru-RU" sz="1600" spc="-50" dirty="0">
                <a:latin typeface="Arial"/>
                <a:cs typeface="Arial"/>
              </a:rPr>
              <a:t> </a:t>
            </a:r>
            <a:r>
              <a:rPr lang="ru-RU" sz="1600" dirty="0">
                <a:latin typeface="Arial"/>
                <a:cs typeface="Arial"/>
              </a:rPr>
              <a:t>19</a:t>
            </a:r>
            <a:r>
              <a:rPr lang="ru-RU" sz="1600" spc="-45" dirty="0">
                <a:latin typeface="Arial"/>
                <a:cs typeface="Arial"/>
              </a:rPr>
              <a:t> </a:t>
            </a:r>
            <a:r>
              <a:rPr lang="ru-RU" sz="1600" dirty="0">
                <a:latin typeface="Arial"/>
                <a:cs typeface="Arial"/>
              </a:rPr>
              <a:t>декабря</a:t>
            </a:r>
            <a:r>
              <a:rPr lang="ru-RU" sz="1600" spc="-25" dirty="0">
                <a:latin typeface="Arial"/>
                <a:cs typeface="Arial"/>
              </a:rPr>
              <a:t> </a:t>
            </a:r>
            <a:r>
              <a:rPr lang="ru-RU" sz="1600" dirty="0">
                <a:latin typeface="Arial"/>
                <a:cs typeface="Arial"/>
              </a:rPr>
              <a:t>2014</a:t>
            </a:r>
            <a:r>
              <a:rPr lang="ru-RU" sz="1600" spc="-40" dirty="0">
                <a:latin typeface="Arial"/>
                <a:cs typeface="Arial"/>
              </a:rPr>
              <a:t> </a:t>
            </a:r>
            <a:r>
              <a:rPr lang="ru-RU" sz="1600" spc="-25" dirty="0">
                <a:latin typeface="Arial"/>
                <a:cs typeface="Arial"/>
              </a:rPr>
              <a:t>г.:</a:t>
            </a:r>
            <a:endParaRPr lang="ru-RU" sz="1600" dirty="0">
              <a:latin typeface="Arial"/>
              <a:cs typeface="Arial"/>
            </a:endParaRPr>
          </a:p>
          <a:p>
            <a:pPr marL="12700"/>
            <a:r>
              <a:rPr lang="ru-RU" sz="1600" dirty="0">
                <a:latin typeface="Arial"/>
                <a:cs typeface="Arial"/>
              </a:rPr>
              <a:t>№1598</a:t>
            </a:r>
            <a:r>
              <a:rPr lang="ru-RU" sz="1600" spc="-70" dirty="0">
                <a:latin typeface="Arial"/>
                <a:cs typeface="Arial"/>
              </a:rPr>
              <a:t> </a:t>
            </a:r>
            <a:r>
              <a:rPr lang="ru-RU" sz="1600" dirty="0">
                <a:latin typeface="Arial"/>
                <a:cs typeface="Arial"/>
              </a:rPr>
              <a:t>утвержден</a:t>
            </a:r>
            <a:r>
              <a:rPr lang="ru-RU" sz="1600" spc="-25" dirty="0">
                <a:latin typeface="Arial"/>
                <a:cs typeface="Arial"/>
              </a:rPr>
              <a:t> </a:t>
            </a:r>
            <a:r>
              <a:rPr lang="ru-RU" sz="1600" dirty="0">
                <a:latin typeface="Arial"/>
                <a:cs typeface="Arial"/>
              </a:rPr>
              <a:t>ФГОС</a:t>
            </a:r>
            <a:r>
              <a:rPr lang="ru-RU" sz="1600" spc="-35" dirty="0">
                <a:latin typeface="Arial"/>
                <a:cs typeface="Arial"/>
              </a:rPr>
              <a:t> </a:t>
            </a:r>
            <a:r>
              <a:rPr lang="ru-RU" sz="1600" spc="-10" dirty="0">
                <a:latin typeface="Arial"/>
                <a:cs typeface="Arial"/>
              </a:rPr>
              <a:t>начального</a:t>
            </a:r>
            <a:r>
              <a:rPr lang="ru-RU" sz="1600" spc="-50" dirty="0">
                <a:latin typeface="Arial"/>
                <a:cs typeface="Arial"/>
              </a:rPr>
              <a:t> </a:t>
            </a:r>
            <a:r>
              <a:rPr lang="ru-RU" sz="1600" dirty="0">
                <a:latin typeface="Arial"/>
                <a:cs typeface="Arial"/>
              </a:rPr>
              <a:t>общего</a:t>
            </a:r>
            <a:r>
              <a:rPr lang="ru-RU" sz="1600" spc="-30" dirty="0">
                <a:latin typeface="Arial"/>
                <a:cs typeface="Arial"/>
              </a:rPr>
              <a:t> </a:t>
            </a:r>
            <a:r>
              <a:rPr lang="ru-RU" sz="1600" spc="-10" dirty="0">
                <a:latin typeface="Arial"/>
                <a:cs typeface="Arial"/>
              </a:rPr>
              <a:t>образования</a:t>
            </a:r>
            <a:r>
              <a:rPr lang="ru-RU" sz="1600" spc="-30" dirty="0">
                <a:latin typeface="Arial"/>
                <a:cs typeface="Arial"/>
              </a:rPr>
              <a:t> </a:t>
            </a:r>
            <a:r>
              <a:rPr lang="ru-RU" sz="1600" spc="-10" dirty="0">
                <a:latin typeface="Arial"/>
                <a:cs typeface="Arial"/>
              </a:rPr>
              <a:t>обучающихся</a:t>
            </a:r>
            <a:r>
              <a:rPr lang="ru-RU" sz="1600" spc="-25" dirty="0">
                <a:latin typeface="Arial"/>
                <a:cs typeface="Arial"/>
              </a:rPr>
              <a:t> </a:t>
            </a:r>
            <a:r>
              <a:rPr lang="ru-RU" sz="1600" dirty="0">
                <a:latin typeface="Arial"/>
                <a:cs typeface="Arial"/>
              </a:rPr>
              <a:t>с</a:t>
            </a:r>
            <a:r>
              <a:rPr lang="ru-RU" sz="1600" spc="-65" dirty="0">
                <a:latin typeface="Arial"/>
                <a:cs typeface="Arial"/>
              </a:rPr>
              <a:t> </a:t>
            </a:r>
            <a:r>
              <a:rPr lang="ru-RU" sz="1600" spc="-20" dirty="0">
                <a:latin typeface="Arial"/>
                <a:cs typeface="Arial"/>
              </a:rPr>
              <a:t>ОВЗ,</a:t>
            </a:r>
            <a:endParaRPr lang="ru-RU" sz="1600" dirty="0">
              <a:latin typeface="Arial"/>
              <a:cs typeface="Arial"/>
            </a:endParaRPr>
          </a:p>
          <a:p>
            <a:pPr marL="12700"/>
            <a:r>
              <a:rPr lang="ru-RU" sz="1600" dirty="0">
                <a:latin typeface="Arial"/>
                <a:cs typeface="Arial"/>
              </a:rPr>
              <a:t>№1599</a:t>
            </a:r>
            <a:r>
              <a:rPr lang="ru-RU" sz="1600" spc="-75" dirty="0">
                <a:latin typeface="Arial"/>
                <a:cs typeface="Arial"/>
              </a:rPr>
              <a:t> </a:t>
            </a:r>
            <a:r>
              <a:rPr lang="ru-RU" sz="1600" dirty="0">
                <a:latin typeface="Arial"/>
                <a:cs typeface="Arial"/>
              </a:rPr>
              <a:t>утвержден</a:t>
            </a:r>
            <a:r>
              <a:rPr lang="ru-RU" sz="1600" spc="-35" dirty="0">
                <a:latin typeface="Arial"/>
                <a:cs typeface="Arial"/>
              </a:rPr>
              <a:t> </a:t>
            </a:r>
            <a:r>
              <a:rPr lang="ru-RU" sz="1600" dirty="0">
                <a:latin typeface="Arial"/>
                <a:cs typeface="Arial"/>
              </a:rPr>
              <a:t>ФГОС</a:t>
            </a:r>
            <a:r>
              <a:rPr lang="ru-RU" sz="1600" spc="-45" dirty="0">
                <a:latin typeface="Arial"/>
                <a:cs typeface="Arial"/>
              </a:rPr>
              <a:t> </a:t>
            </a:r>
            <a:r>
              <a:rPr lang="ru-RU" sz="1600" spc="-10" dirty="0">
                <a:latin typeface="Arial"/>
                <a:cs typeface="Arial"/>
              </a:rPr>
              <a:t>образования</a:t>
            </a:r>
            <a:r>
              <a:rPr lang="ru-RU" sz="1600" spc="-50" dirty="0">
                <a:latin typeface="Arial"/>
                <a:cs typeface="Arial"/>
              </a:rPr>
              <a:t> </a:t>
            </a:r>
            <a:r>
              <a:rPr lang="ru-RU" sz="1600" spc="-10" dirty="0">
                <a:latin typeface="Arial"/>
                <a:cs typeface="Arial"/>
              </a:rPr>
              <a:t>обучающихся</a:t>
            </a:r>
            <a:r>
              <a:rPr lang="ru-RU" sz="1600" spc="-20" dirty="0">
                <a:latin typeface="Arial"/>
                <a:cs typeface="Arial"/>
              </a:rPr>
              <a:t> </a:t>
            </a:r>
            <a:r>
              <a:rPr lang="ru-RU" sz="1600" dirty="0">
                <a:latin typeface="Arial"/>
                <a:cs typeface="Arial"/>
              </a:rPr>
              <a:t>с</a:t>
            </a:r>
            <a:r>
              <a:rPr lang="ru-RU" sz="1600" spc="-75" dirty="0">
                <a:latin typeface="Arial"/>
                <a:cs typeface="Arial"/>
              </a:rPr>
              <a:t> </a:t>
            </a:r>
            <a:r>
              <a:rPr lang="ru-RU" sz="1600" dirty="0">
                <a:latin typeface="Arial"/>
                <a:cs typeface="Arial"/>
              </a:rPr>
              <a:t>умственной</a:t>
            </a:r>
            <a:r>
              <a:rPr lang="ru-RU" sz="1600" spc="-30" dirty="0">
                <a:latin typeface="Arial"/>
                <a:cs typeface="Arial"/>
              </a:rPr>
              <a:t> </a:t>
            </a:r>
            <a:r>
              <a:rPr lang="ru-RU" sz="1600" spc="-10" dirty="0">
                <a:latin typeface="Arial"/>
                <a:cs typeface="Arial"/>
              </a:rPr>
              <a:t>отсталостью</a:t>
            </a:r>
            <a:endParaRPr lang="ru-RU" sz="1600" dirty="0">
              <a:latin typeface="Arial"/>
              <a:cs typeface="Arial"/>
            </a:endParaRPr>
          </a:p>
          <a:p>
            <a:pPr marL="12700">
              <a:spcBef>
                <a:spcPts val="229"/>
              </a:spcBef>
            </a:pPr>
            <a:r>
              <a:rPr lang="ru-RU" sz="1600" spc="-10" dirty="0">
                <a:latin typeface="Arial"/>
                <a:cs typeface="Arial"/>
              </a:rPr>
              <a:t>(интеллектуальными</a:t>
            </a:r>
            <a:r>
              <a:rPr lang="ru-RU" sz="1600" spc="50" dirty="0">
                <a:latin typeface="Arial"/>
                <a:cs typeface="Arial"/>
              </a:rPr>
              <a:t> </a:t>
            </a:r>
            <a:r>
              <a:rPr lang="ru-RU" sz="1600" spc="-10" dirty="0">
                <a:latin typeface="Arial"/>
                <a:cs typeface="Arial"/>
              </a:rPr>
              <a:t>нарушениями)</a:t>
            </a:r>
            <a:endParaRPr lang="ru-RU" sz="1600" dirty="0">
              <a:latin typeface="Arial"/>
              <a:cs typeface="Arial"/>
            </a:endParaRPr>
          </a:p>
          <a:p>
            <a:endParaRPr lang="ru-RU" dirty="0"/>
          </a:p>
          <a:p>
            <a:r>
              <a:rPr lang="ru-RU" sz="1600" b="1" dirty="0" smtClean="0"/>
              <a:t>АООП </a:t>
            </a:r>
            <a:r>
              <a:rPr lang="ru-RU" sz="1600" b="1" dirty="0"/>
              <a:t>начального общего образования </a:t>
            </a:r>
            <a:r>
              <a:rPr lang="ru-RU" sz="1600" dirty="0"/>
              <a:t>для глухих, слабослышащих, позднооглохших, слепых, слабовидящих, с тяжелыми нарушениями речи, с нарушениями </a:t>
            </a:r>
            <a:r>
              <a:rPr lang="ru-RU" sz="1600" dirty="0" err="1" smtClean="0"/>
              <a:t>опорно</a:t>
            </a:r>
            <a:r>
              <a:rPr lang="ru-RU" sz="1600" dirty="0" smtClean="0"/>
              <a:t> - </a:t>
            </a:r>
            <a:r>
              <a:rPr lang="ru-RU" sz="1600" dirty="0"/>
              <a:t>двигательного аппарата, с задержкой психического развития, с расстройствами аутистического спектра, со сложными дефектами (тяжелыми и множественными нарушениями развития) </a:t>
            </a:r>
            <a:r>
              <a:rPr lang="ru-RU" sz="1600" b="1" dirty="0"/>
              <a:t>разрабатываются в соответствии с </a:t>
            </a:r>
            <a:r>
              <a:rPr lang="ru-RU" sz="1600" b="1" u="sng" dirty="0"/>
              <a:t>ФГОС</a:t>
            </a:r>
            <a:r>
              <a:rPr lang="ru-RU" sz="1600" u="sng" dirty="0"/>
              <a:t>, утвержденным приказом </a:t>
            </a:r>
            <a:r>
              <a:rPr lang="ru-RU" sz="1600" u="sng" dirty="0" err="1"/>
              <a:t>Минобрнауки</a:t>
            </a:r>
            <a:r>
              <a:rPr lang="ru-RU" sz="1600" u="sng" dirty="0"/>
              <a:t> России от 19 декабря 2014 г. № 1598. </a:t>
            </a:r>
            <a:endParaRPr lang="ru-RU" sz="1600" u="sng" dirty="0" smtClean="0"/>
          </a:p>
          <a:p>
            <a:endParaRPr lang="ru-RU" sz="1600" dirty="0"/>
          </a:p>
          <a:p>
            <a:r>
              <a:rPr lang="ru-RU" sz="1600" b="1" dirty="0" smtClean="0"/>
              <a:t>АООП </a:t>
            </a:r>
            <a:r>
              <a:rPr lang="ru-RU" sz="1600" b="1" dirty="0"/>
              <a:t>для обучающихся с умственной отсталостью </a:t>
            </a:r>
            <a:r>
              <a:rPr lang="ru-RU" sz="1600" dirty="0"/>
              <a:t>разрабатываются в </a:t>
            </a:r>
            <a:r>
              <a:rPr lang="ru-RU" sz="1600" b="1" dirty="0"/>
              <a:t>соответствии с требованиями </a:t>
            </a:r>
            <a:r>
              <a:rPr lang="ru-RU" sz="1600" b="1" u="sng" dirty="0"/>
              <a:t>ФГОС,</a:t>
            </a:r>
            <a:r>
              <a:rPr lang="ru-RU" sz="1600" u="sng" dirty="0"/>
              <a:t> утвержденным приказом </a:t>
            </a:r>
            <a:r>
              <a:rPr lang="ru-RU" sz="1600" u="sng" dirty="0" err="1"/>
              <a:t>Минобрнауки</a:t>
            </a:r>
            <a:r>
              <a:rPr lang="ru-RU" sz="1600" u="sng" dirty="0"/>
              <a:t> России от 19 декабря 2014 г. № 1599.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550" y="224444"/>
            <a:ext cx="7950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Какие условия создать для обучения детей с ОВЗ и детей-инвалидов.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631287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1955" y="1177696"/>
            <a:ext cx="8323811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При совместном образовании </a:t>
            </a:r>
            <a:r>
              <a:rPr lang="ru-RU" sz="2000" b="1" dirty="0" smtClean="0"/>
              <a:t>обучающегося </a:t>
            </a:r>
            <a:r>
              <a:rPr lang="ru-RU" sz="2000" b="1" dirty="0"/>
              <a:t>с ОВЗ с нормально развивающимися одноклассниками образовательная организация разрабатывает АОП </a:t>
            </a:r>
            <a:r>
              <a:rPr lang="ru-RU" dirty="0"/>
              <a:t>по указанным ФГОС на один год.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Основаниями </a:t>
            </a:r>
            <a:r>
              <a:rPr lang="ru-RU" dirty="0"/>
              <a:t>для создания специальных условий для обучения детей с ОВЗ и с инвалидностью служат</a:t>
            </a:r>
            <a:r>
              <a:rPr lang="ru-RU" dirty="0" smtClean="0"/>
              <a:t>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нормативные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требования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заключение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ПМПК </a:t>
            </a:r>
            <a:r>
              <a:rPr lang="ru-RU" dirty="0"/>
              <a:t>– для обучающихся с ОВЗ (</a:t>
            </a:r>
            <a:r>
              <a:rPr lang="ru-RU" u="sng" dirty="0"/>
              <a:t>п. 23 Положения, утвержденного приказом </a:t>
            </a:r>
            <a:r>
              <a:rPr lang="ru-RU" u="sng" dirty="0" err="1"/>
              <a:t>Минобрнауки</a:t>
            </a:r>
            <a:r>
              <a:rPr lang="ru-RU" u="sng" dirty="0"/>
              <a:t> России от 20 сентября 2013 г. № 1082</a:t>
            </a:r>
            <a:r>
              <a:rPr lang="ru-RU" u="sng" dirty="0" smtClean="0"/>
              <a:t>);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индивидуальная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программа реабилитации или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абилитации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/>
              <a:t>– для детей-инвалидов </a:t>
            </a:r>
            <a:r>
              <a:rPr lang="ru-RU" u="sng" dirty="0"/>
              <a:t>(приложение 3 к приказу Минтруда России от 31 июля 2015 г. № 528н).</a:t>
            </a:r>
          </a:p>
        </p:txBody>
      </p:sp>
    </p:spTree>
    <p:extLst>
      <p:ext uri="{BB962C8B-B14F-4D97-AF65-F5344CB8AC3E}">
        <p14:creationId xmlns:p14="http://schemas.microsoft.com/office/powerpoint/2010/main" val="2526676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317227" y="6485635"/>
            <a:ext cx="12890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b="1" spc="-50" dirty="0">
                <a:solidFill>
                  <a:srgbClr val="F1F1F1"/>
                </a:solidFill>
                <a:latin typeface="Calibri"/>
                <a:cs typeface="Calibri"/>
              </a:rPr>
              <a:t>2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66418" y="1075493"/>
            <a:ext cx="3745229" cy="5212080"/>
            <a:chOff x="395287" y="1341500"/>
            <a:chExt cx="3745229" cy="521208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5287" y="1341500"/>
              <a:ext cx="3671824" cy="52116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76600" y="1484312"/>
              <a:ext cx="863600" cy="576262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7039102" y="1841118"/>
            <a:ext cx="324993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8450" indent="-285750">
              <a:spcBef>
                <a:spcPts val="95"/>
              </a:spcBef>
              <a:buClr>
                <a:srgbClr val="CC3300"/>
              </a:buClr>
              <a:buSzPct val="96428"/>
              <a:buFont typeface="Wingdings"/>
              <a:buChar char=""/>
              <a:tabLst>
                <a:tab pos="298450" algn="l"/>
              </a:tabLst>
            </a:pPr>
            <a:r>
              <a:rPr sz="2800" b="1" dirty="0">
                <a:latin typeface="Tahoma"/>
                <a:cs typeface="Tahoma"/>
              </a:rPr>
              <a:t>Лицо</a:t>
            </a:r>
            <a:r>
              <a:rPr sz="2800" b="1" spc="-100" dirty="0">
                <a:latin typeface="Tahoma"/>
                <a:cs typeface="Tahoma"/>
              </a:rPr>
              <a:t> </a:t>
            </a:r>
            <a:r>
              <a:rPr sz="2800" b="1" spc="-50" dirty="0">
                <a:latin typeface="Tahoma"/>
                <a:cs typeface="Tahoma"/>
              </a:rPr>
              <a:t>с</a:t>
            </a:r>
            <a:endParaRPr sz="2800">
              <a:latin typeface="Tahoma"/>
              <a:cs typeface="Tahoma"/>
            </a:endParaRPr>
          </a:p>
          <a:p>
            <a:pPr marL="299085"/>
            <a:r>
              <a:rPr sz="2800" b="1" spc="-10" dirty="0">
                <a:latin typeface="Tahoma"/>
                <a:cs typeface="Tahoma"/>
              </a:rPr>
              <a:t>инвалидностью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39102" y="4005834"/>
            <a:ext cx="3295650" cy="17259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8450" indent="-285750" algn="just">
              <a:spcBef>
                <a:spcPts val="95"/>
              </a:spcBef>
              <a:buClr>
                <a:srgbClr val="CC3300"/>
              </a:buClr>
              <a:buSzPct val="96428"/>
              <a:buFont typeface="Wingdings"/>
              <a:buChar char=""/>
              <a:tabLst>
                <a:tab pos="298450" algn="l"/>
              </a:tabLst>
            </a:pPr>
            <a:r>
              <a:rPr sz="2800" b="1" dirty="0">
                <a:latin typeface="Tahoma"/>
                <a:cs typeface="Tahoma"/>
              </a:rPr>
              <a:t>Лицо</a:t>
            </a:r>
            <a:r>
              <a:rPr sz="2800" b="1" spc="-100" dirty="0">
                <a:latin typeface="Tahoma"/>
                <a:cs typeface="Tahoma"/>
              </a:rPr>
              <a:t> </a:t>
            </a:r>
            <a:r>
              <a:rPr sz="2800" b="1" spc="-50" dirty="0">
                <a:latin typeface="Tahoma"/>
                <a:cs typeface="Tahoma"/>
              </a:rPr>
              <a:t>с</a:t>
            </a:r>
            <a:endParaRPr sz="2800">
              <a:latin typeface="Tahoma"/>
              <a:cs typeface="Tahoma"/>
            </a:endParaRPr>
          </a:p>
          <a:p>
            <a:pPr marL="299085" marR="5080" algn="just">
              <a:lnSpc>
                <a:spcPct val="99300"/>
              </a:lnSpc>
              <a:spcBef>
                <a:spcPts val="25"/>
              </a:spcBef>
            </a:pPr>
            <a:r>
              <a:rPr sz="2800" b="1" spc="-10" dirty="0">
                <a:latin typeface="Tahoma"/>
                <a:cs typeface="Tahoma"/>
              </a:rPr>
              <a:t>ограниченными возможностями здоровья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14192" y="291795"/>
            <a:ext cx="556514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b="1" spc="-10" dirty="0">
                <a:latin typeface="Tahoma"/>
                <a:cs typeface="Tahoma"/>
              </a:rPr>
              <a:t>Федеральный</a:t>
            </a:r>
            <a:r>
              <a:rPr b="1" spc="-1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закон</a:t>
            </a:r>
            <a:r>
              <a:rPr b="1" spc="-2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от</a:t>
            </a:r>
            <a:r>
              <a:rPr b="1" spc="-2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3</a:t>
            </a:r>
            <a:r>
              <a:rPr b="1" spc="-2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мая</a:t>
            </a:r>
            <a:r>
              <a:rPr b="1" spc="-4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2012</a:t>
            </a:r>
            <a:r>
              <a:rPr b="1" spc="-3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г.</a:t>
            </a:r>
            <a:r>
              <a:rPr b="1" spc="-2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№</a:t>
            </a:r>
            <a:r>
              <a:rPr b="1" spc="-25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46-</a:t>
            </a:r>
            <a:r>
              <a:rPr b="1" spc="-25" dirty="0">
                <a:latin typeface="Tahoma"/>
                <a:cs typeface="Tahoma"/>
              </a:rPr>
              <a:t>ФЗ</a:t>
            </a:r>
            <a:endParaRPr>
              <a:latin typeface="Tahoma"/>
              <a:cs typeface="Tahoma"/>
            </a:endParaRPr>
          </a:p>
          <a:p>
            <a:pPr marL="513715" marR="511175" algn="ctr"/>
            <a:r>
              <a:rPr b="1" dirty="0">
                <a:latin typeface="Tahoma"/>
                <a:cs typeface="Tahoma"/>
              </a:rPr>
              <a:t>«О</a:t>
            </a:r>
            <a:r>
              <a:rPr b="1" spc="-6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ратификации</a:t>
            </a:r>
            <a:r>
              <a:rPr b="1" spc="-5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Конвенции</a:t>
            </a:r>
            <a:r>
              <a:rPr b="1" spc="-3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о</a:t>
            </a:r>
            <a:r>
              <a:rPr b="1" spc="-5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правах инвалидов»</a:t>
            </a:r>
            <a:endParaRPr>
              <a:latin typeface="Tahoma"/>
              <a:cs typeface="Tahoma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5462085" y="2840356"/>
            <a:ext cx="1055093" cy="873634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2540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3287" y="2854189"/>
            <a:ext cx="80550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84074" y="4815253"/>
            <a:ext cx="7270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Образовательная организация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разрабатывает АООП самостоятельно. При разработке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АООП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педагогический коллектив учитывает требования к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специальным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условиям обучения детей с ОВЗ.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5842" y="800792"/>
            <a:ext cx="997527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адаптированные образовательные программы (ФАОП) вступили в силу с 1 сентября 2023 года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 для обучающихся всех классов (с первого по одиннадцатый) всех образовательных организаций, реализующих программы начального общего, основного общего, среднего общего образования, и воспитанников дошкольных образовательных организаций. </a:t>
            </a:r>
            <a:endParaRPr lang="ru-RU" sz="14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ФАОП</a:t>
            </a:r>
            <a:r>
              <a:rPr lang="ru-RU" sz="1400" u="sng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1400" u="sng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ФАОП НОО с ОВЗ</a:t>
            </a:r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Утверждена приказом Министерства просвещения Российской Федерации от 24 ноября 2022 года №1023 «Об утверждении федеральной адаптированной образовательной программы начального общего образования для обучающихся с ограниченными возможностями здоровья». </a:t>
            </a:r>
            <a:endParaRPr lang="ru-RU" sz="14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ФАОП ООО</a:t>
            </a:r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Утверждена приказом Министерства просвещения Российской Федерации от 24 ноября 2022 года №1025 «Об утверждении федеральной адаптированной образовательной программы основного общего образования для обучающихся с ограниченными возможностями здоровья</a:t>
            </a:r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16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ФАООП УО(ИН). </a:t>
            </a:r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Утверждена приказом </a:t>
            </a:r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</a:t>
            </a:r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просвещения Российской Федерации от </a:t>
            </a:r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 2022 г. N 1026</a:t>
            </a:r>
            <a:endParaRPr lang="ru-RU" sz="14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5114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70720" y="328210"/>
            <a:ext cx="3553287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000000"/>
                </a:solidFill>
                <a:latin typeface="Verdana"/>
                <a:cs typeface="Verdana"/>
              </a:rPr>
              <a:t>Виды</a:t>
            </a:r>
            <a:r>
              <a:rPr sz="1600" b="1" spc="-2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600" b="1" dirty="0">
                <a:solidFill>
                  <a:srgbClr val="000000"/>
                </a:solidFill>
                <a:latin typeface="Verdana"/>
                <a:cs typeface="Verdana"/>
              </a:rPr>
              <a:t>и</a:t>
            </a:r>
            <a:r>
              <a:rPr sz="1600" b="1" spc="-2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600" b="1" spc="-5" dirty="0">
                <a:solidFill>
                  <a:srgbClr val="000000"/>
                </a:solidFill>
                <a:latin typeface="Verdana"/>
                <a:cs typeface="Verdana"/>
              </a:rPr>
              <a:t>варианты</a:t>
            </a:r>
            <a:r>
              <a:rPr sz="1600" b="1" spc="-1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600" b="1" spc="-5" dirty="0">
                <a:solidFill>
                  <a:srgbClr val="000000"/>
                </a:solidFill>
                <a:latin typeface="Verdana"/>
                <a:cs typeface="Verdana"/>
              </a:rPr>
              <a:t>ФАОП</a:t>
            </a:r>
            <a:r>
              <a:rPr sz="1600" b="1" spc="-2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600" b="1" spc="-5" dirty="0">
                <a:solidFill>
                  <a:srgbClr val="000000"/>
                </a:solidFill>
                <a:latin typeface="Verdana"/>
                <a:cs typeface="Verdana"/>
              </a:rPr>
              <a:t>НОО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225735"/>
              </p:ext>
            </p:extLst>
          </p:nvPr>
        </p:nvGraphicFramePr>
        <p:xfrm>
          <a:off x="1221970" y="893063"/>
          <a:ext cx="8903736" cy="47710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1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7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5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48639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1</a:t>
                      </a:r>
                    </a:p>
                  </a:txBody>
                  <a:tcPr marL="0" marR="0" marT="13144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28575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800" spc="10" dirty="0">
                          <a:latin typeface="Microsoft Sans Serif"/>
                          <a:cs typeface="Microsoft Sans Serif"/>
                        </a:rPr>
                        <a:t>Глухие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28575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1.1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28575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60705" marR="262255" indent="-292735">
                        <a:lnSpc>
                          <a:spcPts val="2160"/>
                        </a:lnSpc>
                      </a:pP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а</a:t>
                      </a: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р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иа</a:t>
                      </a: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нт 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1.2.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28575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61340" marR="261620" indent="-292735">
                        <a:lnSpc>
                          <a:spcPts val="2160"/>
                        </a:lnSpc>
                      </a:pP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а</a:t>
                      </a: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р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иа</a:t>
                      </a: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нт 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1.3.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28575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61340" marR="261620" indent="-292735">
                        <a:lnSpc>
                          <a:spcPts val="2160"/>
                        </a:lnSpc>
                      </a:pP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а</a:t>
                      </a: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р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иа</a:t>
                      </a: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нт 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1.4.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28575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40"/>
                        </a:spcBef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2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208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28575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115"/>
                        </a:lnSpc>
                      </a:pPr>
                      <a:r>
                        <a:rPr sz="1800" spc="135" dirty="0" err="1" smtClean="0">
                          <a:latin typeface="Microsoft Sans Serif"/>
                          <a:cs typeface="Microsoft Sans Serif"/>
                        </a:rPr>
                        <a:t>Слабослыша</a:t>
                      </a:r>
                      <a:r>
                        <a:rPr lang="ru-RU" sz="1800" spc="135" dirty="0" smtClean="0">
                          <a:latin typeface="Microsoft Sans Serif"/>
                          <a:cs typeface="Microsoft Sans Serif"/>
                        </a:rPr>
                        <a:t>-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68580">
                        <a:lnSpc>
                          <a:spcPts val="2100"/>
                        </a:lnSpc>
                      </a:pPr>
                      <a:r>
                        <a:rPr sz="1800" spc="195" dirty="0">
                          <a:latin typeface="Microsoft Sans Serif"/>
                          <a:cs typeface="Microsoft Sans Serif"/>
                        </a:rPr>
                        <a:t>щие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28575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15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1270" algn="ctr">
                        <a:lnSpc>
                          <a:spcPts val="21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2.1.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28575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15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  <a:p>
                      <a:pPr marL="1905" algn="ctr">
                        <a:lnSpc>
                          <a:spcPts val="21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2.2.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28575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15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  <a:p>
                      <a:pPr marL="2540" algn="ctr">
                        <a:lnSpc>
                          <a:spcPts val="21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2.3.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28575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28575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76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40"/>
                        </a:spcBef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3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208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40"/>
                        </a:spcBef>
                      </a:pPr>
                      <a:r>
                        <a:rPr sz="1800" spc="75" dirty="0">
                          <a:latin typeface="Microsoft Sans Serif"/>
                          <a:cs typeface="Microsoft Sans Serif"/>
                        </a:rPr>
                        <a:t>Слепые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208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1040"/>
                        </a:spcBef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3.1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208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1905" algn="ctr">
                        <a:lnSpc>
                          <a:spcPts val="21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3.2.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  <a:p>
                      <a:pPr marL="2540" algn="ctr">
                        <a:lnSpc>
                          <a:spcPts val="21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3.3.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  <a:p>
                      <a:pPr marL="3175" algn="ctr">
                        <a:lnSpc>
                          <a:spcPts val="21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3.4.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39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40"/>
                        </a:spcBef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4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208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120"/>
                        </a:lnSpc>
                      </a:pPr>
                      <a:r>
                        <a:rPr sz="1800" spc="85" dirty="0" err="1" smtClean="0">
                          <a:latin typeface="Microsoft Sans Serif"/>
                          <a:cs typeface="Microsoft Sans Serif"/>
                        </a:rPr>
                        <a:t>Слабовидящи</a:t>
                      </a:r>
                      <a:r>
                        <a:rPr sz="1800" dirty="0" err="1" smtClean="0">
                          <a:latin typeface="Microsoft Sans Serif"/>
                          <a:cs typeface="Microsoft Sans Serif"/>
                        </a:rPr>
                        <a:t>е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1270" algn="ctr">
                        <a:lnSpc>
                          <a:spcPts val="2095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4.1.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1905" algn="ctr">
                        <a:lnSpc>
                          <a:spcPts val="2095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4.2.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  <a:p>
                      <a:pPr marL="2540" algn="ctr">
                        <a:lnSpc>
                          <a:spcPts val="2095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4.3.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45"/>
                        </a:spcBef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5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271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45"/>
                        </a:spcBef>
                      </a:pPr>
                      <a:r>
                        <a:rPr sz="1800" spc="-195" dirty="0">
                          <a:latin typeface="Microsoft Sans Serif"/>
                          <a:cs typeface="Microsoft Sans Serif"/>
                        </a:rPr>
                        <a:t>ТНР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271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5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  <a:p>
                      <a:pPr marL="1270" algn="ctr">
                        <a:lnSpc>
                          <a:spcPts val="2095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5.1.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5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1905" algn="ctr">
                        <a:lnSpc>
                          <a:spcPts val="2095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5.2.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8639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45"/>
                        </a:spcBef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6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271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45"/>
                        </a:spcBef>
                      </a:pPr>
                      <a:r>
                        <a:rPr sz="1800" spc="35" dirty="0">
                          <a:latin typeface="Microsoft Sans Serif"/>
                          <a:cs typeface="Microsoft Sans Serif"/>
                        </a:rPr>
                        <a:t>НОДА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271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5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  <a:p>
                      <a:pPr marL="1270" algn="ctr">
                        <a:lnSpc>
                          <a:spcPts val="209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6.1.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5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1905" algn="ctr">
                        <a:lnSpc>
                          <a:spcPts val="209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6.2.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5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2540" algn="ctr">
                        <a:lnSpc>
                          <a:spcPts val="209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6.3.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25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  <a:p>
                      <a:pPr marL="3175" algn="ctr">
                        <a:lnSpc>
                          <a:spcPts val="209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6.4.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767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45"/>
                        </a:spcBef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7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271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45"/>
                        </a:spcBef>
                      </a:pPr>
                      <a:r>
                        <a:rPr sz="1800" spc="-105" dirty="0">
                          <a:latin typeface="Microsoft Sans Serif"/>
                          <a:cs typeface="Microsoft Sans Serif"/>
                        </a:rPr>
                        <a:t>ЗПР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271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3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  <a:p>
                      <a:pPr marL="1270" algn="ctr">
                        <a:lnSpc>
                          <a:spcPts val="209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7.1.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3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1905" algn="ctr">
                        <a:lnSpc>
                          <a:spcPts val="209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7.2.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8639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8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800" spc="10" dirty="0">
                          <a:latin typeface="Microsoft Sans Serif"/>
                          <a:cs typeface="Microsoft Sans Serif"/>
                        </a:rPr>
                        <a:t>РАС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3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  <a:p>
                      <a:pPr marL="1270" algn="ctr">
                        <a:lnSpc>
                          <a:spcPts val="209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8.1.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3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1905" algn="ctr">
                        <a:lnSpc>
                          <a:spcPts val="209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8.2.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3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2540" algn="ctr">
                        <a:lnSpc>
                          <a:spcPts val="209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8.3.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30"/>
                        </a:lnSpc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  <a:p>
                      <a:pPr marL="3175" algn="ctr">
                        <a:lnSpc>
                          <a:spcPts val="209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8.4.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51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9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800" spc="50" dirty="0">
                          <a:latin typeface="Microsoft Sans Serif"/>
                          <a:cs typeface="Microsoft Sans Serif"/>
                        </a:rPr>
                        <a:t>УО,</a:t>
                      </a:r>
                      <a:r>
                        <a:rPr sz="1800" spc="-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5" dirty="0">
                          <a:latin typeface="Microsoft Sans Serif"/>
                          <a:cs typeface="Microsoft Sans Serif"/>
                        </a:rPr>
                        <a:t>ТМНР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99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1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462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800" spc="70" dirty="0">
                          <a:latin typeface="Microsoft Sans Serif"/>
                          <a:cs typeface="Microsoft Sans Serif"/>
                        </a:rPr>
                        <a:t>Вариант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5" dirty="0">
                          <a:latin typeface="Microsoft Sans Serif"/>
                          <a:cs typeface="Microsoft Sans Serif"/>
                        </a:rPr>
                        <a:t>2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12700">
                      <a:solidFill>
                        <a:srgbClr val="4F81BC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383540" y="5745471"/>
            <a:ext cx="1108138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Определение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варианта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АООП</a:t>
            </a:r>
            <a:r>
              <a:rPr sz="1200" spc="4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НОО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для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обучающегося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с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ОВЗ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осуществляется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на </a:t>
            </a:r>
            <a:r>
              <a:rPr sz="1200" spc="-5" dirty="0">
                <a:latin typeface="Calibri"/>
                <a:cs typeface="Calibri"/>
              </a:rPr>
              <a:t>основе</a:t>
            </a:r>
            <a:r>
              <a:rPr sz="1200" spc="5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рекомендаций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ПМПК,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сформулированных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на </a:t>
            </a:r>
            <a:r>
              <a:rPr sz="1200" spc="-5" dirty="0">
                <a:latin typeface="Calibri"/>
                <a:cs typeface="Calibri"/>
              </a:rPr>
              <a:t>основе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его</a:t>
            </a:r>
            <a:r>
              <a:rPr sz="1200" spc="4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комплексного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психолого- 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медико-педагогического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обследования,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</a:t>
            </a:r>
            <a:r>
              <a:rPr sz="1200" spc="-5" dirty="0">
                <a:latin typeface="Calibri"/>
                <a:cs typeface="Calibri"/>
              </a:rPr>
              <a:t> случае</a:t>
            </a:r>
            <a:r>
              <a:rPr sz="1200" dirty="0">
                <a:latin typeface="Calibri"/>
                <a:cs typeface="Calibri"/>
              </a:rPr>
              <a:t> наличия </a:t>
            </a:r>
            <a:r>
              <a:rPr sz="1200" spc="-5" dirty="0">
                <a:latin typeface="Calibri"/>
                <a:cs typeface="Calibri"/>
              </a:rPr>
              <a:t>инвалидности</a:t>
            </a:r>
            <a:r>
              <a:rPr sz="1200" spc="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 с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учетом</a:t>
            </a:r>
            <a:r>
              <a:rPr sz="1200" spc="4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ИПР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мнения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родителей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(законных</a:t>
            </a:r>
            <a:r>
              <a:rPr sz="1200" spc="5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представителей).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процессе</a:t>
            </a:r>
            <a:r>
              <a:rPr sz="1200" spc="5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освоения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АООП </a:t>
            </a:r>
            <a:r>
              <a:rPr sz="1200" spc="-5" dirty="0">
                <a:latin typeface="Calibri"/>
                <a:cs typeface="Calibri"/>
              </a:rPr>
              <a:t> возможны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переходы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с</a:t>
            </a:r>
            <a:r>
              <a:rPr sz="1200" spc="-15" dirty="0">
                <a:latin typeface="Calibri"/>
                <a:cs typeface="Calibri"/>
              </a:rPr>
              <a:t> одного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варианта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на</a:t>
            </a:r>
            <a:r>
              <a:rPr sz="1200" spc="-10" dirty="0">
                <a:latin typeface="Calibri"/>
                <a:cs typeface="Calibri"/>
              </a:rPr>
              <a:t> другой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с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учетом</a:t>
            </a:r>
            <a:r>
              <a:rPr sz="1200" spc="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мнения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родителей.</a:t>
            </a:r>
            <a:endParaRPr sz="1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24680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57070" y="663112"/>
            <a:ext cx="8160597" cy="725634"/>
          </a:xfrm>
          <a:prstGeom prst="rect">
            <a:avLst/>
          </a:prstGeom>
        </p:spPr>
        <p:txBody>
          <a:bodyPr vert="horz" wrap="square" lIns="0" tIns="169976" rIns="0" bIns="0" rtlCol="0" anchor="b">
            <a:spAutoFit/>
          </a:bodyPr>
          <a:lstStyle/>
          <a:p>
            <a:pPr marL="55880" marR="5080" algn="ct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</a:t>
            </a:r>
            <a:r>
              <a:rPr sz="1800" b="1" spc="-6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</a:t>
            </a:r>
            <a:r>
              <a:rPr sz="1800" b="1" spc="-6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1800" b="1" spc="-3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</a:t>
            </a:r>
            <a:r>
              <a:rPr sz="1800" b="1" spc="-5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</a:t>
            </a:r>
            <a:r>
              <a:rPr sz="1800" b="1" spc="-8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800" b="1" spc="-4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ОВЗ</a:t>
            </a:r>
          </a:p>
          <a:p>
            <a:pPr marL="43180" marR="34925" algn="ctr">
              <a:lnSpc>
                <a:spcPct val="100000"/>
              </a:lnSpc>
            </a:pPr>
            <a:r>
              <a:rPr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</a:t>
            </a:r>
            <a:r>
              <a:rPr sz="1800" b="1" spc="-4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r>
              <a:rPr sz="1800" b="1" spc="-2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статье</a:t>
            </a:r>
            <a:r>
              <a:rPr sz="1800" b="1" spc="-4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ФЗ-</a:t>
            </a:r>
            <a:r>
              <a:rPr sz="1800" b="1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273):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1762126" y="1413892"/>
            <a:ext cx="8918575" cy="657225"/>
            <a:chOff x="238125" y="1413891"/>
            <a:chExt cx="8918575" cy="657225"/>
          </a:xfrm>
        </p:grpSpPr>
        <p:sp>
          <p:nvSpPr>
            <p:cNvPr id="5" name="object 5"/>
            <p:cNvSpPr/>
            <p:nvPr/>
          </p:nvSpPr>
          <p:spPr>
            <a:xfrm>
              <a:off x="250825" y="1426591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8787892" y="0"/>
                  </a:moveTo>
                  <a:lnTo>
                    <a:pt x="105295" y="0"/>
                  </a:lnTo>
                  <a:lnTo>
                    <a:pt x="64309" y="8270"/>
                  </a:lnTo>
                  <a:lnTo>
                    <a:pt x="30840" y="30829"/>
                  </a:lnTo>
                  <a:lnTo>
                    <a:pt x="8274" y="64293"/>
                  </a:lnTo>
                  <a:lnTo>
                    <a:pt x="0" y="105283"/>
                  </a:lnTo>
                  <a:lnTo>
                    <a:pt x="0" y="526542"/>
                  </a:lnTo>
                  <a:lnTo>
                    <a:pt x="8274" y="567531"/>
                  </a:lnTo>
                  <a:lnTo>
                    <a:pt x="30840" y="600995"/>
                  </a:lnTo>
                  <a:lnTo>
                    <a:pt x="64309" y="623554"/>
                  </a:lnTo>
                  <a:lnTo>
                    <a:pt x="105295" y="631825"/>
                  </a:lnTo>
                  <a:lnTo>
                    <a:pt x="8787892" y="631825"/>
                  </a:lnTo>
                  <a:lnTo>
                    <a:pt x="8828881" y="623554"/>
                  </a:lnTo>
                  <a:lnTo>
                    <a:pt x="8862345" y="600995"/>
                  </a:lnTo>
                  <a:lnTo>
                    <a:pt x="8884904" y="567531"/>
                  </a:lnTo>
                  <a:lnTo>
                    <a:pt x="8893175" y="526542"/>
                  </a:lnTo>
                  <a:lnTo>
                    <a:pt x="8893175" y="105283"/>
                  </a:lnTo>
                  <a:lnTo>
                    <a:pt x="8884904" y="64293"/>
                  </a:lnTo>
                  <a:lnTo>
                    <a:pt x="8862345" y="30829"/>
                  </a:lnTo>
                  <a:lnTo>
                    <a:pt x="8828881" y="8270"/>
                  </a:lnTo>
                  <a:lnTo>
                    <a:pt x="878789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250825" y="1426591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0" y="105283"/>
                  </a:moveTo>
                  <a:lnTo>
                    <a:pt x="8274" y="64293"/>
                  </a:lnTo>
                  <a:lnTo>
                    <a:pt x="30840" y="30829"/>
                  </a:lnTo>
                  <a:lnTo>
                    <a:pt x="64309" y="8270"/>
                  </a:lnTo>
                  <a:lnTo>
                    <a:pt x="105295" y="0"/>
                  </a:lnTo>
                  <a:lnTo>
                    <a:pt x="8787892" y="0"/>
                  </a:lnTo>
                  <a:lnTo>
                    <a:pt x="8828881" y="8270"/>
                  </a:lnTo>
                  <a:lnTo>
                    <a:pt x="8862345" y="30829"/>
                  </a:lnTo>
                  <a:lnTo>
                    <a:pt x="8884904" y="64293"/>
                  </a:lnTo>
                  <a:lnTo>
                    <a:pt x="8893175" y="105283"/>
                  </a:lnTo>
                  <a:lnTo>
                    <a:pt x="8893175" y="526542"/>
                  </a:lnTo>
                  <a:lnTo>
                    <a:pt x="8884904" y="567531"/>
                  </a:lnTo>
                  <a:lnTo>
                    <a:pt x="8862345" y="600995"/>
                  </a:lnTo>
                  <a:lnTo>
                    <a:pt x="8828881" y="623554"/>
                  </a:lnTo>
                  <a:lnTo>
                    <a:pt x="8787892" y="631825"/>
                  </a:lnTo>
                  <a:lnTo>
                    <a:pt x="105295" y="631825"/>
                  </a:lnTo>
                  <a:lnTo>
                    <a:pt x="64309" y="623554"/>
                  </a:lnTo>
                  <a:lnTo>
                    <a:pt x="30840" y="600995"/>
                  </a:lnTo>
                  <a:lnTo>
                    <a:pt x="8274" y="567531"/>
                  </a:lnTo>
                  <a:lnTo>
                    <a:pt x="0" y="526542"/>
                  </a:lnTo>
                  <a:lnTo>
                    <a:pt x="0" y="105283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774826" y="2132076"/>
            <a:ext cx="8918575" cy="657225"/>
            <a:chOff x="238125" y="2132076"/>
            <a:chExt cx="8918575" cy="65722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" name="object 8"/>
            <p:cNvSpPr/>
            <p:nvPr/>
          </p:nvSpPr>
          <p:spPr>
            <a:xfrm>
              <a:off x="250825" y="2144776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8787892" y="0"/>
                  </a:moveTo>
                  <a:lnTo>
                    <a:pt x="105295" y="0"/>
                  </a:lnTo>
                  <a:lnTo>
                    <a:pt x="64309" y="8270"/>
                  </a:lnTo>
                  <a:lnTo>
                    <a:pt x="30840" y="30829"/>
                  </a:lnTo>
                  <a:lnTo>
                    <a:pt x="8274" y="64293"/>
                  </a:lnTo>
                  <a:lnTo>
                    <a:pt x="0" y="105283"/>
                  </a:lnTo>
                  <a:lnTo>
                    <a:pt x="0" y="526541"/>
                  </a:lnTo>
                  <a:lnTo>
                    <a:pt x="8274" y="567531"/>
                  </a:lnTo>
                  <a:lnTo>
                    <a:pt x="30840" y="600995"/>
                  </a:lnTo>
                  <a:lnTo>
                    <a:pt x="64309" y="623554"/>
                  </a:lnTo>
                  <a:lnTo>
                    <a:pt x="105295" y="631825"/>
                  </a:lnTo>
                  <a:lnTo>
                    <a:pt x="8787892" y="631825"/>
                  </a:lnTo>
                  <a:lnTo>
                    <a:pt x="8828881" y="623554"/>
                  </a:lnTo>
                  <a:lnTo>
                    <a:pt x="8862345" y="600995"/>
                  </a:lnTo>
                  <a:lnTo>
                    <a:pt x="8884904" y="567531"/>
                  </a:lnTo>
                  <a:lnTo>
                    <a:pt x="8893175" y="526541"/>
                  </a:lnTo>
                  <a:lnTo>
                    <a:pt x="8893175" y="105283"/>
                  </a:lnTo>
                  <a:lnTo>
                    <a:pt x="8884904" y="64293"/>
                  </a:lnTo>
                  <a:lnTo>
                    <a:pt x="8862345" y="30829"/>
                  </a:lnTo>
                  <a:lnTo>
                    <a:pt x="8828881" y="8270"/>
                  </a:lnTo>
                  <a:lnTo>
                    <a:pt x="878789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50825" y="2144776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0" y="105283"/>
                  </a:moveTo>
                  <a:lnTo>
                    <a:pt x="8274" y="64293"/>
                  </a:lnTo>
                  <a:lnTo>
                    <a:pt x="30840" y="30829"/>
                  </a:lnTo>
                  <a:lnTo>
                    <a:pt x="64309" y="8270"/>
                  </a:lnTo>
                  <a:lnTo>
                    <a:pt x="105295" y="0"/>
                  </a:lnTo>
                  <a:lnTo>
                    <a:pt x="8787892" y="0"/>
                  </a:lnTo>
                  <a:lnTo>
                    <a:pt x="8828881" y="8270"/>
                  </a:lnTo>
                  <a:lnTo>
                    <a:pt x="8862345" y="30829"/>
                  </a:lnTo>
                  <a:lnTo>
                    <a:pt x="8884904" y="64293"/>
                  </a:lnTo>
                  <a:lnTo>
                    <a:pt x="8893175" y="105283"/>
                  </a:lnTo>
                  <a:lnTo>
                    <a:pt x="8893175" y="526541"/>
                  </a:lnTo>
                  <a:lnTo>
                    <a:pt x="8884904" y="567531"/>
                  </a:lnTo>
                  <a:lnTo>
                    <a:pt x="8862345" y="600995"/>
                  </a:lnTo>
                  <a:lnTo>
                    <a:pt x="8828881" y="623554"/>
                  </a:lnTo>
                  <a:lnTo>
                    <a:pt x="8787892" y="631825"/>
                  </a:lnTo>
                  <a:lnTo>
                    <a:pt x="105295" y="631825"/>
                  </a:lnTo>
                  <a:lnTo>
                    <a:pt x="64309" y="623554"/>
                  </a:lnTo>
                  <a:lnTo>
                    <a:pt x="30840" y="600995"/>
                  </a:lnTo>
                  <a:lnTo>
                    <a:pt x="8274" y="567531"/>
                  </a:lnTo>
                  <a:lnTo>
                    <a:pt x="0" y="526541"/>
                  </a:lnTo>
                  <a:lnTo>
                    <a:pt x="0" y="105283"/>
                  </a:lnTo>
                  <a:close/>
                </a:path>
              </a:pathLst>
            </a:custGeom>
            <a:grpFill/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1762126" y="2850260"/>
            <a:ext cx="8918575" cy="1327150"/>
            <a:chOff x="238125" y="2850260"/>
            <a:chExt cx="8918575" cy="132715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1" name="object 11"/>
            <p:cNvSpPr/>
            <p:nvPr/>
          </p:nvSpPr>
          <p:spPr>
            <a:xfrm>
              <a:off x="250825" y="2862960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8787892" y="0"/>
                  </a:moveTo>
                  <a:lnTo>
                    <a:pt x="105295" y="0"/>
                  </a:lnTo>
                  <a:lnTo>
                    <a:pt x="64309" y="8288"/>
                  </a:lnTo>
                  <a:lnTo>
                    <a:pt x="30840" y="30876"/>
                  </a:lnTo>
                  <a:lnTo>
                    <a:pt x="8274" y="64347"/>
                  </a:lnTo>
                  <a:lnTo>
                    <a:pt x="0" y="105283"/>
                  </a:lnTo>
                  <a:lnTo>
                    <a:pt x="0" y="526541"/>
                  </a:lnTo>
                  <a:lnTo>
                    <a:pt x="8274" y="567531"/>
                  </a:lnTo>
                  <a:lnTo>
                    <a:pt x="30840" y="600995"/>
                  </a:lnTo>
                  <a:lnTo>
                    <a:pt x="64309" y="623554"/>
                  </a:lnTo>
                  <a:lnTo>
                    <a:pt x="105295" y="631825"/>
                  </a:lnTo>
                  <a:lnTo>
                    <a:pt x="8787892" y="631825"/>
                  </a:lnTo>
                  <a:lnTo>
                    <a:pt x="8828881" y="623554"/>
                  </a:lnTo>
                  <a:lnTo>
                    <a:pt x="8862345" y="600995"/>
                  </a:lnTo>
                  <a:lnTo>
                    <a:pt x="8884904" y="567531"/>
                  </a:lnTo>
                  <a:lnTo>
                    <a:pt x="8893175" y="526541"/>
                  </a:lnTo>
                  <a:lnTo>
                    <a:pt x="8893175" y="105283"/>
                  </a:lnTo>
                  <a:lnTo>
                    <a:pt x="8884904" y="64347"/>
                  </a:lnTo>
                  <a:lnTo>
                    <a:pt x="8862345" y="30876"/>
                  </a:lnTo>
                  <a:lnTo>
                    <a:pt x="8828881" y="8288"/>
                  </a:lnTo>
                  <a:lnTo>
                    <a:pt x="878789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50825" y="2862960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0" y="105283"/>
                  </a:moveTo>
                  <a:lnTo>
                    <a:pt x="8274" y="64347"/>
                  </a:lnTo>
                  <a:lnTo>
                    <a:pt x="30840" y="30876"/>
                  </a:lnTo>
                  <a:lnTo>
                    <a:pt x="64309" y="8288"/>
                  </a:lnTo>
                  <a:lnTo>
                    <a:pt x="105295" y="0"/>
                  </a:lnTo>
                  <a:lnTo>
                    <a:pt x="8787892" y="0"/>
                  </a:lnTo>
                  <a:lnTo>
                    <a:pt x="8828881" y="8288"/>
                  </a:lnTo>
                  <a:lnTo>
                    <a:pt x="8862345" y="30876"/>
                  </a:lnTo>
                  <a:lnTo>
                    <a:pt x="8884904" y="64347"/>
                  </a:lnTo>
                  <a:lnTo>
                    <a:pt x="8893175" y="105283"/>
                  </a:lnTo>
                  <a:lnTo>
                    <a:pt x="8893175" y="526541"/>
                  </a:lnTo>
                  <a:lnTo>
                    <a:pt x="8884904" y="567531"/>
                  </a:lnTo>
                  <a:lnTo>
                    <a:pt x="8862345" y="600995"/>
                  </a:lnTo>
                  <a:lnTo>
                    <a:pt x="8828881" y="623554"/>
                  </a:lnTo>
                  <a:lnTo>
                    <a:pt x="8787892" y="631825"/>
                  </a:lnTo>
                  <a:lnTo>
                    <a:pt x="105295" y="631825"/>
                  </a:lnTo>
                  <a:lnTo>
                    <a:pt x="64309" y="623554"/>
                  </a:lnTo>
                  <a:lnTo>
                    <a:pt x="30840" y="600995"/>
                  </a:lnTo>
                  <a:lnTo>
                    <a:pt x="8274" y="567531"/>
                  </a:lnTo>
                  <a:lnTo>
                    <a:pt x="0" y="526541"/>
                  </a:lnTo>
                  <a:lnTo>
                    <a:pt x="0" y="105283"/>
                  </a:lnTo>
                  <a:close/>
                </a:path>
              </a:pathLst>
            </a:custGeom>
            <a:grpFill/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50825" y="3532631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8787892" y="0"/>
                  </a:moveTo>
                  <a:lnTo>
                    <a:pt x="105295" y="0"/>
                  </a:lnTo>
                  <a:lnTo>
                    <a:pt x="64309" y="8270"/>
                  </a:lnTo>
                  <a:lnTo>
                    <a:pt x="30840" y="30829"/>
                  </a:lnTo>
                  <a:lnTo>
                    <a:pt x="8274" y="64293"/>
                  </a:lnTo>
                  <a:lnTo>
                    <a:pt x="0" y="105282"/>
                  </a:lnTo>
                  <a:lnTo>
                    <a:pt x="0" y="526541"/>
                  </a:lnTo>
                  <a:lnTo>
                    <a:pt x="8274" y="567531"/>
                  </a:lnTo>
                  <a:lnTo>
                    <a:pt x="30840" y="600995"/>
                  </a:lnTo>
                  <a:lnTo>
                    <a:pt x="64309" y="623554"/>
                  </a:lnTo>
                  <a:lnTo>
                    <a:pt x="105295" y="631824"/>
                  </a:lnTo>
                  <a:lnTo>
                    <a:pt x="8787892" y="631824"/>
                  </a:lnTo>
                  <a:lnTo>
                    <a:pt x="8828881" y="623554"/>
                  </a:lnTo>
                  <a:lnTo>
                    <a:pt x="8862345" y="600995"/>
                  </a:lnTo>
                  <a:lnTo>
                    <a:pt x="8884904" y="567531"/>
                  </a:lnTo>
                  <a:lnTo>
                    <a:pt x="8893175" y="526541"/>
                  </a:lnTo>
                  <a:lnTo>
                    <a:pt x="8893175" y="105282"/>
                  </a:lnTo>
                  <a:lnTo>
                    <a:pt x="8884904" y="64293"/>
                  </a:lnTo>
                  <a:lnTo>
                    <a:pt x="8862345" y="30829"/>
                  </a:lnTo>
                  <a:lnTo>
                    <a:pt x="8828881" y="8270"/>
                  </a:lnTo>
                  <a:lnTo>
                    <a:pt x="878789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50825" y="3532631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0" y="105282"/>
                  </a:moveTo>
                  <a:lnTo>
                    <a:pt x="8274" y="64293"/>
                  </a:lnTo>
                  <a:lnTo>
                    <a:pt x="30840" y="30829"/>
                  </a:lnTo>
                  <a:lnTo>
                    <a:pt x="64309" y="8270"/>
                  </a:lnTo>
                  <a:lnTo>
                    <a:pt x="105295" y="0"/>
                  </a:lnTo>
                  <a:lnTo>
                    <a:pt x="8787892" y="0"/>
                  </a:lnTo>
                  <a:lnTo>
                    <a:pt x="8828881" y="8270"/>
                  </a:lnTo>
                  <a:lnTo>
                    <a:pt x="8862345" y="30829"/>
                  </a:lnTo>
                  <a:lnTo>
                    <a:pt x="8884904" y="64293"/>
                  </a:lnTo>
                  <a:lnTo>
                    <a:pt x="8893175" y="105282"/>
                  </a:lnTo>
                  <a:lnTo>
                    <a:pt x="8893175" y="526541"/>
                  </a:lnTo>
                  <a:lnTo>
                    <a:pt x="8884904" y="567531"/>
                  </a:lnTo>
                  <a:lnTo>
                    <a:pt x="8862345" y="600995"/>
                  </a:lnTo>
                  <a:lnTo>
                    <a:pt x="8828881" y="623554"/>
                  </a:lnTo>
                  <a:lnTo>
                    <a:pt x="8787892" y="631824"/>
                  </a:lnTo>
                  <a:lnTo>
                    <a:pt x="105295" y="631824"/>
                  </a:lnTo>
                  <a:lnTo>
                    <a:pt x="64309" y="623554"/>
                  </a:lnTo>
                  <a:lnTo>
                    <a:pt x="30840" y="600995"/>
                  </a:lnTo>
                  <a:lnTo>
                    <a:pt x="8274" y="567531"/>
                  </a:lnTo>
                  <a:lnTo>
                    <a:pt x="0" y="526541"/>
                  </a:lnTo>
                  <a:lnTo>
                    <a:pt x="0" y="105282"/>
                  </a:lnTo>
                  <a:close/>
                </a:path>
              </a:pathLst>
            </a:custGeom>
            <a:grpFill/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1762126" y="4286759"/>
            <a:ext cx="8918575" cy="657225"/>
            <a:chOff x="238125" y="4286758"/>
            <a:chExt cx="8918575" cy="65722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" name="object 16"/>
            <p:cNvSpPr/>
            <p:nvPr/>
          </p:nvSpPr>
          <p:spPr>
            <a:xfrm>
              <a:off x="250825" y="4299458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8787892" y="0"/>
                  </a:moveTo>
                  <a:lnTo>
                    <a:pt x="105295" y="0"/>
                  </a:lnTo>
                  <a:lnTo>
                    <a:pt x="64309" y="8270"/>
                  </a:lnTo>
                  <a:lnTo>
                    <a:pt x="30840" y="30829"/>
                  </a:lnTo>
                  <a:lnTo>
                    <a:pt x="8274" y="64293"/>
                  </a:lnTo>
                  <a:lnTo>
                    <a:pt x="0" y="105283"/>
                  </a:lnTo>
                  <a:lnTo>
                    <a:pt x="0" y="526415"/>
                  </a:lnTo>
                  <a:lnTo>
                    <a:pt x="8274" y="567404"/>
                  </a:lnTo>
                  <a:lnTo>
                    <a:pt x="30840" y="600868"/>
                  </a:lnTo>
                  <a:lnTo>
                    <a:pt x="64309" y="623427"/>
                  </a:lnTo>
                  <a:lnTo>
                    <a:pt x="105295" y="631698"/>
                  </a:lnTo>
                  <a:lnTo>
                    <a:pt x="8787892" y="631698"/>
                  </a:lnTo>
                  <a:lnTo>
                    <a:pt x="8828881" y="623427"/>
                  </a:lnTo>
                  <a:lnTo>
                    <a:pt x="8862345" y="600868"/>
                  </a:lnTo>
                  <a:lnTo>
                    <a:pt x="8884904" y="567404"/>
                  </a:lnTo>
                  <a:lnTo>
                    <a:pt x="8893175" y="526415"/>
                  </a:lnTo>
                  <a:lnTo>
                    <a:pt x="8893175" y="105283"/>
                  </a:lnTo>
                  <a:lnTo>
                    <a:pt x="8884904" y="64293"/>
                  </a:lnTo>
                  <a:lnTo>
                    <a:pt x="8862345" y="30829"/>
                  </a:lnTo>
                  <a:lnTo>
                    <a:pt x="8828881" y="8270"/>
                  </a:lnTo>
                  <a:lnTo>
                    <a:pt x="878789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50825" y="4299458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0" y="105283"/>
                  </a:moveTo>
                  <a:lnTo>
                    <a:pt x="8274" y="64293"/>
                  </a:lnTo>
                  <a:lnTo>
                    <a:pt x="30840" y="30829"/>
                  </a:lnTo>
                  <a:lnTo>
                    <a:pt x="64309" y="8270"/>
                  </a:lnTo>
                  <a:lnTo>
                    <a:pt x="105295" y="0"/>
                  </a:lnTo>
                  <a:lnTo>
                    <a:pt x="8787892" y="0"/>
                  </a:lnTo>
                  <a:lnTo>
                    <a:pt x="8828881" y="8270"/>
                  </a:lnTo>
                  <a:lnTo>
                    <a:pt x="8862345" y="30829"/>
                  </a:lnTo>
                  <a:lnTo>
                    <a:pt x="8884904" y="64293"/>
                  </a:lnTo>
                  <a:lnTo>
                    <a:pt x="8893175" y="105283"/>
                  </a:lnTo>
                  <a:lnTo>
                    <a:pt x="8893175" y="526415"/>
                  </a:lnTo>
                  <a:lnTo>
                    <a:pt x="8884904" y="567404"/>
                  </a:lnTo>
                  <a:lnTo>
                    <a:pt x="8862345" y="600868"/>
                  </a:lnTo>
                  <a:lnTo>
                    <a:pt x="8828881" y="623427"/>
                  </a:lnTo>
                  <a:lnTo>
                    <a:pt x="8787892" y="631698"/>
                  </a:lnTo>
                  <a:lnTo>
                    <a:pt x="105295" y="631698"/>
                  </a:lnTo>
                  <a:lnTo>
                    <a:pt x="64309" y="623427"/>
                  </a:lnTo>
                  <a:lnTo>
                    <a:pt x="30840" y="600868"/>
                  </a:lnTo>
                  <a:lnTo>
                    <a:pt x="8274" y="567404"/>
                  </a:lnTo>
                  <a:lnTo>
                    <a:pt x="0" y="526415"/>
                  </a:lnTo>
                  <a:lnTo>
                    <a:pt x="0" y="105283"/>
                  </a:lnTo>
                  <a:close/>
                </a:path>
              </a:pathLst>
            </a:custGeom>
            <a:grpFill/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1762126" y="5004943"/>
            <a:ext cx="8918575" cy="657225"/>
            <a:chOff x="238125" y="5004942"/>
            <a:chExt cx="8918575" cy="65722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" name="object 19"/>
            <p:cNvSpPr/>
            <p:nvPr/>
          </p:nvSpPr>
          <p:spPr>
            <a:xfrm>
              <a:off x="250825" y="5017642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8787892" y="0"/>
                  </a:moveTo>
                  <a:lnTo>
                    <a:pt x="105295" y="0"/>
                  </a:lnTo>
                  <a:lnTo>
                    <a:pt x="64309" y="8270"/>
                  </a:lnTo>
                  <a:lnTo>
                    <a:pt x="30840" y="30829"/>
                  </a:lnTo>
                  <a:lnTo>
                    <a:pt x="8274" y="64293"/>
                  </a:lnTo>
                  <a:lnTo>
                    <a:pt x="0" y="105282"/>
                  </a:lnTo>
                  <a:lnTo>
                    <a:pt x="0" y="526414"/>
                  </a:lnTo>
                  <a:lnTo>
                    <a:pt x="8274" y="567424"/>
                  </a:lnTo>
                  <a:lnTo>
                    <a:pt x="30840" y="600910"/>
                  </a:lnTo>
                  <a:lnTo>
                    <a:pt x="64309" y="623484"/>
                  </a:lnTo>
                  <a:lnTo>
                    <a:pt x="105295" y="631761"/>
                  </a:lnTo>
                  <a:lnTo>
                    <a:pt x="8787892" y="631761"/>
                  </a:lnTo>
                  <a:lnTo>
                    <a:pt x="8828881" y="623484"/>
                  </a:lnTo>
                  <a:lnTo>
                    <a:pt x="8862345" y="600910"/>
                  </a:lnTo>
                  <a:lnTo>
                    <a:pt x="8884904" y="567424"/>
                  </a:lnTo>
                  <a:lnTo>
                    <a:pt x="8893175" y="526414"/>
                  </a:lnTo>
                  <a:lnTo>
                    <a:pt x="8893175" y="105282"/>
                  </a:lnTo>
                  <a:lnTo>
                    <a:pt x="8884904" y="64293"/>
                  </a:lnTo>
                  <a:lnTo>
                    <a:pt x="8862345" y="30829"/>
                  </a:lnTo>
                  <a:lnTo>
                    <a:pt x="8828881" y="8270"/>
                  </a:lnTo>
                  <a:lnTo>
                    <a:pt x="878789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50825" y="5017642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0" y="105282"/>
                  </a:moveTo>
                  <a:lnTo>
                    <a:pt x="8274" y="64293"/>
                  </a:lnTo>
                  <a:lnTo>
                    <a:pt x="30840" y="30829"/>
                  </a:lnTo>
                  <a:lnTo>
                    <a:pt x="64309" y="8270"/>
                  </a:lnTo>
                  <a:lnTo>
                    <a:pt x="105295" y="0"/>
                  </a:lnTo>
                  <a:lnTo>
                    <a:pt x="8787892" y="0"/>
                  </a:lnTo>
                  <a:lnTo>
                    <a:pt x="8828881" y="8270"/>
                  </a:lnTo>
                  <a:lnTo>
                    <a:pt x="8862345" y="30829"/>
                  </a:lnTo>
                  <a:lnTo>
                    <a:pt x="8884904" y="64293"/>
                  </a:lnTo>
                  <a:lnTo>
                    <a:pt x="8893175" y="105282"/>
                  </a:lnTo>
                  <a:lnTo>
                    <a:pt x="8893175" y="526414"/>
                  </a:lnTo>
                  <a:lnTo>
                    <a:pt x="8884904" y="567424"/>
                  </a:lnTo>
                  <a:lnTo>
                    <a:pt x="8862345" y="600910"/>
                  </a:lnTo>
                  <a:lnTo>
                    <a:pt x="8828881" y="623484"/>
                  </a:lnTo>
                  <a:lnTo>
                    <a:pt x="8787892" y="631761"/>
                  </a:lnTo>
                  <a:lnTo>
                    <a:pt x="105295" y="631761"/>
                  </a:lnTo>
                  <a:lnTo>
                    <a:pt x="64309" y="623484"/>
                  </a:lnTo>
                  <a:lnTo>
                    <a:pt x="30840" y="600910"/>
                  </a:lnTo>
                  <a:lnTo>
                    <a:pt x="8274" y="567424"/>
                  </a:lnTo>
                  <a:lnTo>
                    <a:pt x="0" y="526414"/>
                  </a:lnTo>
                  <a:lnTo>
                    <a:pt x="0" y="105282"/>
                  </a:lnTo>
                  <a:close/>
                </a:path>
              </a:pathLst>
            </a:custGeom>
            <a:grpFill/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1762126" y="5723103"/>
            <a:ext cx="8918575" cy="657225"/>
            <a:chOff x="238125" y="5723102"/>
            <a:chExt cx="8918575" cy="65722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2" name="object 22"/>
            <p:cNvSpPr/>
            <p:nvPr/>
          </p:nvSpPr>
          <p:spPr>
            <a:xfrm>
              <a:off x="250825" y="5735802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8787892" y="0"/>
                  </a:moveTo>
                  <a:lnTo>
                    <a:pt x="105295" y="0"/>
                  </a:lnTo>
                  <a:lnTo>
                    <a:pt x="64309" y="8274"/>
                  </a:lnTo>
                  <a:lnTo>
                    <a:pt x="30840" y="30840"/>
                  </a:lnTo>
                  <a:lnTo>
                    <a:pt x="8274" y="64309"/>
                  </a:lnTo>
                  <a:lnTo>
                    <a:pt x="0" y="105295"/>
                  </a:lnTo>
                  <a:lnTo>
                    <a:pt x="0" y="526491"/>
                  </a:lnTo>
                  <a:lnTo>
                    <a:pt x="8274" y="567484"/>
                  </a:lnTo>
                  <a:lnTo>
                    <a:pt x="30840" y="600957"/>
                  </a:lnTo>
                  <a:lnTo>
                    <a:pt x="64309" y="623524"/>
                  </a:lnTo>
                  <a:lnTo>
                    <a:pt x="105295" y="631799"/>
                  </a:lnTo>
                  <a:lnTo>
                    <a:pt x="8787892" y="631799"/>
                  </a:lnTo>
                  <a:lnTo>
                    <a:pt x="8828881" y="623524"/>
                  </a:lnTo>
                  <a:lnTo>
                    <a:pt x="8862345" y="600957"/>
                  </a:lnTo>
                  <a:lnTo>
                    <a:pt x="8884904" y="567484"/>
                  </a:lnTo>
                  <a:lnTo>
                    <a:pt x="8893175" y="526491"/>
                  </a:lnTo>
                  <a:lnTo>
                    <a:pt x="8893175" y="105295"/>
                  </a:lnTo>
                  <a:lnTo>
                    <a:pt x="8884904" y="64309"/>
                  </a:lnTo>
                  <a:lnTo>
                    <a:pt x="8862345" y="30840"/>
                  </a:lnTo>
                  <a:lnTo>
                    <a:pt x="8828881" y="8274"/>
                  </a:lnTo>
                  <a:lnTo>
                    <a:pt x="878789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50825" y="5735802"/>
              <a:ext cx="8893175" cy="631825"/>
            </a:xfrm>
            <a:custGeom>
              <a:avLst/>
              <a:gdLst/>
              <a:ahLst/>
              <a:cxnLst/>
              <a:rect l="l" t="t" r="r" b="b"/>
              <a:pathLst>
                <a:path w="8893175" h="631825">
                  <a:moveTo>
                    <a:pt x="0" y="105295"/>
                  </a:moveTo>
                  <a:lnTo>
                    <a:pt x="8274" y="64309"/>
                  </a:lnTo>
                  <a:lnTo>
                    <a:pt x="30840" y="30840"/>
                  </a:lnTo>
                  <a:lnTo>
                    <a:pt x="64309" y="8274"/>
                  </a:lnTo>
                  <a:lnTo>
                    <a:pt x="105295" y="0"/>
                  </a:lnTo>
                  <a:lnTo>
                    <a:pt x="8787892" y="0"/>
                  </a:lnTo>
                  <a:lnTo>
                    <a:pt x="8828881" y="8274"/>
                  </a:lnTo>
                  <a:lnTo>
                    <a:pt x="8862345" y="30840"/>
                  </a:lnTo>
                  <a:lnTo>
                    <a:pt x="8884904" y="64309"/>
                  </a:lnTo>
                  <a:lnTo>
                    <a:pt x="8893175" y="105295"/>
                  </a:lnTo>
                  <a:lnTo>
                    <a:pt x="8893175" y="526491"/>
                  </a:lnTo>
                  <a:lnTo>
                    <a:pt x="8884904" y="567484"/>
                  </a:lnTo>
                  <a:lnTo>
                    <a:pt x="8862345" y="600957"/>
                  </a:lnTo>
                  <a:lnTo>
                    <a:pt x="8828881" y="623524"/>
                  </a:lnTo>
                  <a:lnTo>
                    <a:pt x="8787892" y="631799"/>
                  </a:lnTo>
                  <a:lnTo>
                    <a:pt x="105295" y="631799"/>
                  </a:lnTo>
                  <a:lnTo>
                    <a:pt x="64309" y="623524"/>
                  </a:lnTo>
                  <a:lnTo>
                    <a:pt x="30840" y="600957"/>
                  </a:lnTo>
                  <a:lnTo>
                    <a:pt x="8274" y="567484"/>
                  </a:lnTo>
                  <a:lnTo>
                    <a:pt x="0" y="526491"/>
                  </a:lnTo>
                  <a:lnTo>
                    <a:pt x="0" y="105295"/>
                  </a:lnTo>
                  <a:close/>
                </a:path>
              </a:pathLst>
            </a:custGeom>
            <a:grpFill/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248535" y="1573412"/>
            <a:ext cx="8710930" cy="46901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b="1" spc="-10" dirty="0">
                <a:latin typeface="Tahoma"/>
                <a:cs typeface="Tahoma"/>
              </a:rPr>
              <a:t>специальные</a:t>
            </a:r>
            <a:r>
              <a:rPr sz="1600" b="1" spc="-35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образовательные</a:t>
            </a:r>
            <a:r>
              <a:rPr sz="1600" b="1" spc="-1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программы</a:t>
            </a:r>
            <a:r>
              <a:rPr sz="1600" b="1" spc="-4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и</a:t>
            </a:r>
            <a:r>
              <a:rPr sz="1600" b="1" spc="-5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методы</a:t>
            </a:r>
            <a:r>
              <a:rPr sz="1600" b="1" spc="-3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обучения</a:t>
            </a:r>
            <a:r>
              <a:rPr sz="1600" b="1" spc="-4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и</a:t>
            </a:r>
            <a:r>
              <a:rPr sz="1600" b="1" spc="-50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воспитания,</a:t>
            </a:r>
            <a:endParaRPr sz="1600" dirty="0">
              <a:latin typeface="Tahoma"/>
              <a:cs typeface="Tahoma"/>
            </a:endParaRPr>
          </a:p>
          <a:p>
            <a:pPr>
              <a:spcBef>
                <a:spcPts val="1805"/>
              </a:spcBef>
            </a:pPr>
            <a:endParaRPr sz="1600" dirty="0">
              <a:latin typeface="Tahoma"/>
              <a:cs typeface="Tahoma"/>
            </a:endParaRPr>
          </a:p>
          <a:p>
            <a:pPr marL="12700"/>
            <a:r>
              <a:rPr sz="1600" b="1" spc="-10" dirty="0">
                <a:latin typeface="Tahoma"/>
                <a:cs typeface="Tahoma"/>
              </a:rPr>
              <a:t>специальные</a:t>
            </a:r>
            <a:r>
              <a:rPr sz="1600" b="1" spc="-5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учебники,</a:t>
            </a:r>
            <a:r>
              <a:rPr sz="1600" b="1" spc="-5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учебные</a:t>
            </a:r>
            <a:r>
              <a:rPr sz="1600" b="1" spc="-5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пособия</a:t>
            </a:r>
            <a:r>
              <a:rPr sz="1600" b="1" spc="-5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и</a:t>
            </a:r>
            <a:r>
              <a:rPr sz="1600" b="1" spc="-6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дидактические</a:t>
            </a:r>
            <a:r>
              <a:rPr sz="1600" b="1" spc="-40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материалы,</a:t>
            </a:r>
            <a:endParaRPr sz="1600" dirty="0">
              <a:latin typeface="Tahoma"/>
              <a:cs typeface="Tahoma"/>
            </a:endParaRPr>
          </a:p>
          <a:p>
            <a:pPr>
              <a:spcBef>
                <a:spcPts val="1145"/>
              </a:spcBef>
            </a:pPr>
            <a:endParaRPr sz="1600" dirty="0">
              <a:latin typeface="Tahoma"/>
              <a:cs typeface="Tahoma"/>
            </a:endParaRPr>
          </a:p>
          <a:p>
            <a:pPr marL="12700" marR="5080">
              <a:lnSpc>
                <a:spcPts val="1739"/>
              </a:lnSpc>
            </a:pPr>
            <a:r>
              <a:rPr sz="1600" b="1" spc="-10" dirty="0">
                <a:latin typeface="Tahoma"/>
                <a:cs typeface="Tahoma"/>
              </a:rPr>
              <a:t>специальные</a:t>
            </a:r>
            <a:r>
              <a:rPr sz="1600" b="1" spc="-7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технические</a:t>
            </a:r>
            <a:r>
              <a:rPr sz="1600" b="1" spc="-5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средства</a:t>
            </a:r>
            <a:r>
              <a:rPr sz="1600" b="1" spc="-7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обучения</a:t>
            </a:r>
            <a:r>
              <a:rPr sz="1600" b="1" spc="-7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коллективного</a:t>
            </a:r>
            <a:r>
              <a:rPr sz="1600" b="1" spc="-4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и</a:t>
            </a:r>
            <a:r>
              <a:rPr sz="1600" b="1" spc="-85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индивидуального пользования,</a:t>
            </a:r>
            <a:endParaRPr sz="1600" dirty="0">
              <a:latin typeface="Tahoma"/>
              <a:cs typeface="Tahoma"/>
            </a:endParaRPr>
          </a:p>
          <a:p>
            <a:pPr marL="12700" marR="441959">
              <a:lnSpc>
                <a:spcPts val="1739"/>
              </a:lnSpc>
              <a:spcBef>
                <a:spcPts val="1795"/>
              </a:spcBef>
            </a:pPr>
            <a:r>
              <a:rPr sz="1600" b="1" dirty="0">
                <a:latin typeface="Tahoma"/>
                <a:cs typeface="Tahoma"/>
              </a:rPr>
              <a:t>услуги</a:t>
            </a:r>
            <a:r>
              <a:rPr sz="1600" b="1" spc="-6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ассистента</a:t>
            </a:r>
            <a:r>
              <a:rPr sz="1600" b="1" spc="-25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(помощника),</a:t>
            </a:r>
            <a:r>
              <a:rPr sz="1600" b="1" spc="-20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оказывающего</a:t>
            </a:r>
            <a:r>
              <a:rPr sz="1600" b="1" spc="-40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обучающимся</a:t>
            </a:r>
            <a:r>
              <a:rPr sz="1600" b="1" spc="-40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необходимую помощь,</a:t>
            </a:r>
            <a:endParaRPr sz="1600" dirty="0">
              <a:latin typeface="Tahoma"/>
              <a:cs typeface="Tahoma"/>
            </a:endParaRPr>
          </a:p>
          <a:p>
            <a:pPr>
              <a:spcBef>
                <a:spcPts val="1290"/>
              </a:spcBef>
            </a:pPr>
            <a:endParaRPr sz="1600" dirty="0">
              <a:latin typeface="Tahoma"/>
              <a:cs typeface="Tahoma"/>
            </a:endParaRPr>
          </a:p>
          <a:p>
            <a:pPr marL="12700"/>
            <a:r>
              <a:rPr sz="1600" b="1" dirty="0">
                <a:latin typeface="Tahoma"/>
                <a:cs typeface="Tahoma"/>
              </a:rPr>
              <a:t>групповые</a:t>
            </a:r>
            <a:r>
              <a:rPr sz="1600" b="1" spc="-3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и</a:t>
            </a:r>
            <a:r>
              <a:rPr sz="1600" b="1" spc="-45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индивидуальные</a:t>
            </a:r>
            <a:r>
              <a:rPr sz="1600" b="1" spc="-20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коррекционные</a:t>
            </a:r>
            <a:r>
              <a:rPr sz="1600" b="1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занятия,</a:t>
            </a:r>
            <a:endParaRPr sz="1600" dirty="0">
              <a:latin typeface="Tahoma"/>
              <a:cs typeface="Tahoma"/>
            </a:endParaRPr>
          </a:p>
          <a:p>
            <a:pPr>
              <a:spcBef>
                <a:spcPts val="1805"/>
              </a:spcBef>
            </a:pPr>
            <a:endParaRPr sz="1600" dirty="0">
              <a:latin typeface="Tahoma"/>
              <a:cs typeface="Tahoma"/>
            </a:endParaRPr>
          </a:p>
          <a:p>
            <a:pPr marL="12700"/>
            <a:r>
              <a:rPr sz="1600" b="1" dirty="0">
                <a:latin typeface="Tahoma"/>
                <a:cs typeface="Tahoma"/>
              </a:rPr>
              <a:t>доступ</a:t>
            </a:r>
            <a:r>
              <a:rPr sz="1600" b="1" spc="-4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в</a:t>
            </a:r>
            <a:r>
              <a:rPr sz="1600" b="1" spc="-4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здания</a:t>
            </a:r>
            <a:r>
              <a:rPr sz="1600" b="1" spc="-3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организаций,</a:t>
            </a:r>
            <a:r>
              <a:rPr sz="1600" b="1" spc="-30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осуществляющих</a:t>
            </a:r>
            <a:r>
              <a:rPr sz="1600" b="1" spc="-15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образовательную</a:t>
            </a:r>
            <a:r>
              <a:rPr sz="1600" b="1" spc="-15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деятельность,</a:t>
            </a:r>
            <a:endParaRPr sz="1600" dirty="0">
              <a:latin typeface="Tahoma"/>
              <a:cs typeface="Tahoma"/>
            </a:endParaRPr>
          </a:p>
          <a:p>
            <a:pPr>
              <a:spcBef>
                <a:spcPts val="1140"/>
              </a:spcBef>
            </a:pPr>
            <a:endParaRPr sz="1600" dirty="0">
              <a:latin typeface="Tahoma"/>
              <a:cs typeface="Tahoma"/>
            </a:endParaRPr>
          </a:p>
          <a:p>
            <a:pPr marL="12700" marR="1435100">
              <a:lnSpc>
                <a:spcPts val="1739"/>
              </a:lnSpc>
            </a:pPr>
            <a:r>
              <a:rPr sz="1600" b="1" dirty="0">
                <a:solidFill>
                  <a:srgbClr val="FF0000"/>
                </a:solidFill>
                <a:latin typeface="Tahoma"/>
                <a:cs typeface="Tahoma"/>
              </a:rPr>
              <a:t>другие</a:t>
            </a:r>
            <a:r>
              <a:rPr sz="1600" b="1" spc="-7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ahoma"/>
                <a:cs typeface="Tahoma"/>
              </a:rPr>
              <a:t>условия</a:t>
            </a:r>
            <a:r>
              <a:rPr sz="1600" b="1" dirty="0">
                <a:latin typeface="Tahoma"/>
                <a:cs typeface="Tahoma"/>
              </a:rPr>
              <a:t>,</a:t>
            </a:r>
            <a:r>
              <a:rPr sz="1600" b="1" spc="-7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без</a:t>
            </a:r>
            <a:r>
              <a:rPr sz="1600" b="1" spc="-7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которых</a:t>
            </a:r>
            <a:r>
              <a:rPr sz="1600" b="1" spc="-5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невозможно</a:t>
            </a:r>
            <a:r>
              <a:rPr sz="1600" b="1" spc="-5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или</a:t>
            </a:r>
            <a:r>
              <a:rPr sz="1600" b="1" spc="-7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затруднено</a:t>
            </a:r>
            <a:r>
              <a:rPr sz="1600" b="1" spc="-55" dirty="0">
                <a:latin typeface="Tahoma"/>
                <a:cs typeface="Tahoma"/>
              </a:rPr>
              <a:t> </a:t>
            </a:r>
            <a:r>
              <a:rPr sz="1600" b="1" spc="-10" dirty="0">
                <a:latin typeface="Tahoma"/>
                <a:cs typeface="Tahoma"/>
              </a:rPr>
              <a:t>освоение образовательных</a:t>
            </a:r>
            <a:r>
              <a:rPr sz="1600" b="1" spc="-15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программ</a:t>
            </a:r>
            <a:r>
              <a:rPr sz="1600" b="1" spc="-10" dirty="0">
                <a:latin typeface="Tahoma"/>
                <a:cs typeface="Tahoma"/>
              </a:rPr>
              <a:t> обучающимися</a:t>
            </a:r>
            <a:r>
              <a:rPr sz="1600" b="1" spc="-30" dirty="0">
                <a:latin typeface="Tahoma"/>
                <a:cs typeface="Tahoma"/>
              </a:rPr>
              <a:t> </a:t>
            </a:r>
            <a:r>
              <a:rPr sz="1600" b="1" dirty="0">
                <a:latin typeface="Tahoma"/>
                <a:cs typeface="Tahoma"/>
              </a:rPr>
              <a:t>с</a:t>
            </a:r>
            <a:r>
              <a:rPr sz="1600" b="1" spc="-20" dirty="0">
                <a:latin typeface="Tahoma"/>
                <a:cs typeface="Tahoma"/>
              </a:rPr>
              <a:t> ОВЗ.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70667" y="109114"/>
            <a:ext cx="8466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/>
              <a:t>Какие условия создать для обучения детей с ОВЗ и детей-инвалидов</a:t>
            </a:r>
          </a:p>
        </p:txBody>
      </p:sp>
    </p:spTree>
    <p:extLst>
      <p:ext uri="{BB962C8B-B14F-4D97-AF65-F5344CB8AC3E}">
        <p14:creationId xmlns:p14="http://schemas.microsoft.com/office/powerpoint/2010/main" val="37545489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2124798" y="1384301"/>
            <a:ext cx="8158480" cy="1132205"/>
            <a:chOff x="600798" y="1384300"/>
            <a:chExt cx="8158480" cy="1132205"/>
          </a:xfrm>
          <a:solidFill>
            <a:schemeClr val="accent2"/>
          </a:solidFill>
        </p:grpSpPr>
        <p:sp>
          <p:nvSpPr>
            <p:cNvPr id="4" name="object 4"/>
            <p:cNvSpPr/>
            <p:nvPr/>
          </p:nvSpPr>
          <p:spPr>
            <a:xfrm>
              <a:off x="613498" y="1397000"/>
              <a:ext cx="8133080" cy="1106805"/>
            </a:xfrm>
            <a:custGeom>
              <a:avLst/>
              <a:gdLst/>
              <a:ahLst/>
              <a:cxnLst/>
              <a:rect l="l" t="t" r="r" b="b"/>
              <a:pathLst>
                <a:path w="8133080" h="1106805">
                  <a:moveTo>
                    <a:pt x="8022374" y="0"/>
                  </a:moveTo>
                  <a:lnTo>
                    <a:pt x="110667" y="0"/>
                  </a:lnTo>
                  <a:lnTo>
                    <a:pt x="67588" y="8693"/>
                  </a:lnTo>
                  <a:lnTo>
                    <a:pt x="32411" y="32400"/>
                  </a:lnTo>
                  <a:lnTo>
                    <a:pt x="8696" y="67562"/>
                  </a:lnTo>
                  <a:lnTo>
                    <a:pt x="0" y="110616"/>
                  </a:lnTo>
                  <a:lnTo>
                    <a:pt x="0" y="995934"/>
                  </a:lnTo>
                  <a:lnTo>
                    <a:pt x="8696" y="1039062"/>
                  </a:lnTo>
                  <a:lnTo>
                    <a:pt x="32411" y="1074261"/>
                  </a:lnTo>
                  <a:lnTo>
                    <a:pt x="67588" y="1097982"/>
                  </a:lnTo>
                  <a:lnTo>
                    <a:pt x="110667" y="1106677"/>
                  </a:lnTo>
                  <a:lnTo>
                    <a:pt x="8022374" y="1106677"/>
                  </a:lnTo>
                  <a:lnTo>
                    <a:pt x="8065429" y="1097982"/>
                  </a:lnTo>
                  <a:lnTo>
                    <a:pt x="8100590" y="1074261"/>
                  </a:lnTo>
                  <a:lnTo>
                    <a:pt x="8124297" y="1039062"/>
                  </a:lnTo>
                  <a:lnTo>
                    <a:pt x="8132991" y="995934"/>
                  </a:lnTo>
                  <a:lnTo>
                    <a:pt x="8132991" y="110616"/>
                  </a:lnTo>
                  <a:lnTo>
                    <a:pt x="8124297" y="67562"/>
                  </a:lnTo>
                  <a:lnTo>
                    <a:pt x="8100590" y="32400"/>
                  </a:lnTo>
                  <a:lnTo>
                    <a:pt x="8065429" y="8693"/>
                  </a:lnTo>
                  <a:lnTo>
                    <a:pt x="802237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13498" y="1397000"/>
              <a:ext cx="8133080" cy="1106805"/>
            </a:xfrm>
            <a:custGeom>
              <a:avLst/>
              <a:gdLst/>
              <a:ahLst/>
              <a:cxnLst/>
              <a:rect l="l" t="t" r="r" b="b"/>
              <a:pathLst>
                <a:path w="8133080" h="1106805">
                  <a:moveTo>
                    <a:pt x="0" y="110616"/>
                  </a:moveTo>
                  <a:lnTo>
                    <a:pt x="8696" y="67562"/>
                  </a:lnTo>
                  <a:lnTo>
                    <a:pt x="32411" y="32400"/>
                  </a:lnTo>
                  <a:lnTo>
                    <a:pt x="67588" y="8693"/>
                  </a:lnTo>
                  <a:lnTo>
                    <a:pt x="110667" y="0"/>
                  </a:lnTo>
                  <a:lnTo>
                    <a:pt x="8022374" y="0"/>
                  </a:lnTo>
                  <a:lnTo>
                    <a:pt x="8065429" y="8693"/>
                  </a:lnTo>
                  <a:lnTo>
                    <a:pt x="8100590" y="32400"/>
                  </a:lnTo>
                  <a:lnTo>
                    <a:pt x="8124297" y="67562"/>
                  </a:lnTo>
                  <a:lnTo>
                    <a:pt x="8132991" y="110616"/>
                  </a:lnTo>
                  <a:lnTo>
                    <a:pt x="8132991" y="995934"/>
                  </a:lnTo>
                  <a:lnTo>
                    <a:pt x="8124297" y="1039062"/>
                  </a:lnTo>
                  <a:lnTo>
                    <a:pt x="8100590" y="1074261"/>
                  </a:lnTo>
                  <a:lnTo>
                    <a:pt x="8065429" y="1097982"/>
                  </a:lnTo>
                  <a:lnTo>
                    <a:pt x="8022374" y="1106677"/>
                  </a:lnTo>
                  <a:lnTo>
                    <a:pt x="110667" y="1106677"/>
                  </a:lnTo>
                  <a:lnTo>
                    <a:pt x="67588" y="1097982"/>
                  </a:lnTo>
                  <a:lnTo>
                    <a:pt x="32411" y="1074261"/>
                  </a:lnTo>
                  <a:lnTo>
                    <a:pt x="8696" y="1039062"/>
                  </a:lnTo>
                  <a:lnTo>
                    <a:pt x="0" y="995934"/>
                  </a:lnTo>
                  <a:lnTo>
                    <a:pt x="0" y="110616"/>
                  </a:lnTo>
                  <a:close/>
                </a:path>
              </a:pathLst>
            </a:custGeom>
            <a:grpFill/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220592" y="236983"/>
            <a:ext cx="6991984" cy="20287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19580">
              <a:lnSpc>
                <a:spcPts val="2400"/>
              </a:lnSpc>
              <a:spcBef>
                <a:spcPts val="100"/>
              </a:spcBef>
            </a:pPr>
            <a:r>
              <a:rPr sz="2000" b="1" dirty="0">
                <a:latin typeface="Tahoma"/>
                <a:cs typeface="Tahoma"/>
              </a:rPr>
              <a:t>«Доступная</a:t>
            </a:r>
            <a:r>
              <a:rPr sz="2000" b="1" spc="-105" dirty="0">
                <a:latin typeface="Tahoma"/>
                <a:cs typeface="Tahoma"/>
              </a:rPr>
              <a:t> </a:t>
            </a:r>
            <a:r>
              <a:rPr sz="2000" b="1" spc="-10" dirty="0">
                <a:latin typeface="Tahoma"/>
                <a:cs typeface="Tahoma"/>
              </a:rPr>
              <a:t>среда</a:t>
            </a:r>
            <a:r>
              <a:rPr sz="2000" b="1" spc="-10" dirty="0">
                <a:latin typeface="Tahoma"/>
                <a:cs typeface="Tahoma"/>
              </a:rPr>
              <a:t>»,</a:t>
            </a:r>
            <a:endParaRPr sz="2000" dirty="0">
              <a:latin typeface="Tahoma"/>
              <a:cs typeface="Tahoma"/>
            </a:endParaRPr>
          </a:p>
          <a:p>
            <a:pPr marL="12700">
              <a:lnSpc>
                <a:spcPts val="2160"/>
              </a:lnSpc>
              <a:tabLst>
                <a:tab pos="6978650" algn="l"/>
              </a:tabLst>
            </a:pPr>
            <a:r>
              <a:rPr b="1" spc="-10" dirty="0">
                <a:latin typeface="Tahoma"/>
                <a:cs typeface="Tahoma"/>
              </a:rPr>
              <a:t>ут</a:t>
            </a:r>
            <a:r>
              <a:rPr b="1" u="sng" spc="-10" dirty="0">
                <a:uFill>
                  <a:solidFill>
                    <a:srgbClr val="497DBA"/>
                  </a:solidFill>
                </a:uFill>
                <a:latin typeface="Tahoma"/>
                <a:cs typeface="Tahoma"/>
              </a:rPr>
              <a:t>вержденной</a:t>
            </a:r>
            <a:r>
              <a:rPr b="1" u="sng" spc="-65" dirty="0">
                <a:uFill>
                  <a:solidFill>
                    <a:srgbClr val="497DBA"/>
                  </a:solidFill>
                </a:uFill>
                <a:latin typeface="Tahoma"/>
                <a:cs typeface="Tahoma"/>
              </a:rPr>
              <a:t> </a:t>
            </a:r>
            <a:r>
              <a:rPr b="1" u="sng" spc="-10" dirty="0">
                <a:uFill>
                  <a:solidFill>
                    <a:srgbClr val="497DBA"/>
                  </a:solidFill>
                </a:uFill>
                <a:latin typeface="Tahoma"/>
                <a:cs typeface="Tahoma"/>
              </a:rPr>
              <a:t>постановлением</a:t>
            </a:r>
            <a:r>
              <a:rPr b="1" u="sng" spc="-70" dirty="0">
                <a:uFill>
                  <a:solidFill>
                    <a:srgbClr val="497DBA"/>
                  </a:solidFill>
                </a:uFill>
                <a:latin typeface="Tahoma"/>
                <a:cs typeface="Tahoma"/>
              </a:rPr>
              <a:t> </a:t>
            </a:r>
            <a:r>
              <a:rPr b="1" u="sng" dirty="0">
                <a:uFill>
                  <a:solidFill>
                    <a:srgbClr val="497DBA"/>
                  </a:solidFill>
                </a:uFill>
                <a:latin typeface="Tahoma"/>
                <a:cs typeface="Tahoma"/>
              </a:rPr>
              <a:t>Правительства</a:t>
            </a:r>
            <a:r>
              <a:rPr b="1" u="sng" spc="-70" dirty="0">
                <a:uFill>
                  <a:solidFill>
                    <a:srgbClr val="497DBA"/>
                  </a:solidFill>
                </a:uFill>
                <a:latin typeface="Tahoma"/>
                <a:cs typeface="Tahoma"/>
              </a:rPr>
              <a:t> </a:t>
            </a:r>
            <a:r>
              <a:rPr b="1" u="sng" spc="-25" dirty="0">
                <a:uFill>
                  <a:solidFill>
                    <a:srgbClr val="497DBA"/>
                  </a:solidFill>
                </a:uFill>
                <a:latin typeface="Tahoma"/>
                <a:cs typeface="Tahoma"/>
              </a:rPr>
              <a:t>РФ</a:t>
            </a:r>
            <a:r>
              <a:rPr b="1" u="sng" dirty="0">
                <a:uFill>
                  <a:solidFill>
                    <a:srgbClr val="497DBA"/>
                  </a:solidFill>
                </a:uFill>
                <a:latin typeface="Tahoma"/>
                <a:cs typeface="Tahoma"/>
              </a:rPr>
              <a:t>	</a:t>
            </a:r>
            <a:endParaRPr dirty="0">
              <a:latin typeface="Tahoma"/>
              <a:cs typeface="Tahoma"/>
            </a:endParaRPr>
          </a:p>
          <a:p>
            <a:pPr marL="1393825">
              <a:spcBef>
                <a:spcPts val="160"/>
              </a:spcBef>
            </a:pPr>
            <a:r>
              <a:rPr b="1" dirty="0">
                <a:latin typeface="Tahoma"/>
                <a:cs typeface="Tahoma"/>
              </a:rPr>
              <a:t>от</a:t>
            </a:r>
            <a:r>
              <a:rPr b="1" spc="-4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1</a:t>
            </a:r>
            <a:r>
              <a:rPr b="1" spc="-3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декабря</a:t>
            </a:r>
            <a:r>
              <a:rPr b="1" spc="-2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2015</a:t>
            </a:r>
            <a:r>
              <a:rPr b="1" spc="-3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г.</a:t>
            </a:r>
            <a:r>
              <a:rPr b="1" spc="-3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N</a:t>
            </a:r>
            <a:r>
              <a:rPr b="1" spc="-15" dirty="0">
                <a:latin typeface="Tahoma"/>
                <a:cs typeface="Tahoma"/>
              </a:rPr>
              <a:t> </a:t>
            </a:r>
            <a:r>
              <a:rPr b="1" spc="-20" dirty="0">
                <a:latin typeface="Tahoma"/>
                <a:cs typeface="Tahoma"/>
              </a:rPr>
              <a:t>1297</a:t>
            </a:r>
            <a:endParaRPr dirty="0">
              <a:latin typeface="Tahoma"/>
              <a:cs typeface="Tahoma"/>
            </a:endParaRPr>
          </a:p>
          <a:p>
            <a:pPr>
              <a:spcBef>
                <a:spcPts val="2150"/>
              </a:spcBef>
            </a:pPr>
            <a:endParaRPr dirty="0">
              <a:latin typeface="Tahoma"/>
              <a:cs typeface="Tahoma"/>
            </a:endParaRPr>
          </a:p>
          <a:p>
            <a:pPr marL="748665" marR="394335">
              <a:lnSpc>
                <a:spcPts val="2160"/>
              </a:lnSpc>
              <a:spcBef>
                <a:spcPts val="5"/>
              </a:spcBef>
            </a:pPr>
            <a:r>
              <a:rPr sz="2000" b="1" dirty="0">
                <a:latin typeface="Tahoma"/>
                <a:cs typeface="Tahoma"/>
              </a:rPr>
              <a:t>Создание</a:t>
            </a:r>
            <a:r>
              <a:rPr sz="2000" b="1" spc="-65" dirty="0">
                <a:latin typeface="Tahoma"/>
                <a:cs typeface="Tahoma"/>
              </a:rPr>
              <a:t> </a:t>
            </a:r>
            <a:r>
              <a:rPr sz="2000" b="1" dirty="0">
                <a:latin typeface="Tahoma"/>
                <a:cs typeface="Tahoma"/>
              </a:rPr>
              <a:t>в</a:t>
            </a:r>
            <a:r>
              <a:rPr sz="2000" b="1" spc="-35" dirty="0">
                <a:latin typeface="Tahoma"/>
                <a:cs typeface="Tahoma"/>
              </a:rPr>
              <a:t> </a:t>
            </a:r>
            <a:r>
              <a:rPr sz="2000" b="1" dirty="0">
                <a:latin typeface="Tahoma"/>
                <a:cs typeface="Tahoma"/>
              </a:rPr>
              <a:t>образовательных</a:t>
            </a:r>
            <a:r>
              <a:rPr sz="2000" b="1" spc="-65" dirty="0">
                <a:latin typeface="Tahoma"/>
                <a:cs typeface="Tahoma"/>
              </a:rPr>
              <a:t> </a:t>
            </a:r>
            <a:r>
              <a:rPr sz="2000" b="1" spc="-10" dirty="0">
                <a:latin typeface="Tahoma"/>
                <a:cs typeface="Tahoma"/>
              </a:rPr>
              <a:t>организациях </a:t>
            </a:r>
            <a:r>
              <a:rPr sz="2000" b="1" dirty="0">
                <a:latin typeface="Tahoma"/>
                <a:cs typeface="Tahoma"/>
              </a:rPr>
              <a:t>универсальной</a:t>
            </a:r>
            <a:r>
              <a:rPr sz="2000" b="1" spc="-70" dirty="0">
                <a:latin typeface="Tahoma"/>
                <a:cs typeface="Tahoma"/>
              </a:rPr>
              <a:t> </a:t>
            </a:r>
            <a:r>
              <a:rPr sz="2000" b="1" dirty="0">
                <a:latin typeface="Tahoma"/>
                <a:cs typeface="Tahoma"/>
              </a:rPr>
              <a:t>безбарьерной</a:t>
            </a:r>
            <a:r>
              <a:rPr sz="2000" b="1" spc="-45" dirty="0">
                <a:latin typeface="Tahoma"/>
                <a:cs typeface="Tahoma"/>
              </a:rPr>
              <a:t> </a:t>
            </a:r>
            <a:r>
              <a:rPr sz="2000" b="1" spc="-10" dirty="0">
                <a:latin typeface="Tahoma"/>
                <a:cs typeface="Tahoma"/>
              </a:rPr>
              <a:t>среды</a:t>
            </a:r>
            <a:endParaRPr sz="2000" dirty="0">
              <a:latin typeface="Tahoma"/>
              <a:cs typeface="Tahom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376195" y="1412240"/>
            <a:ext cx="1294130" cy="1076325"/>
            <a:chOff x="852195" y="1412239"/>
            <a:chExt cx="1294130" cy="107632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895" y="1424939"/>
              <a:ext cx="1268196" cy="105079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64895" y="1424939"/>
              <a:ext cx="1268730" cy="1050925"/>
            </a:xfrm>
            <a:custGeom>
              <a:avLst/>
              <a:gdLst/>
              <a:ahLst/>
              <a:cxnLst/>
              <a:rect l="l" t="t" r="r" b="b"/>
              <a:pathLst>
                <a:path w="1268730" h="1050925">
                  <a:moveTo>
                    <a:pt x="0" y="105029"/>
                  </a:moveTo>
                  <a:lnTo>
                    <a:pt x="8256" y="64133"/>
                  </a:lnTo>
                  <a:lnTo>
                    <a:pt x="30775" y="30749"/>
                  </a:lnTo>
                  <a:lnTo>
                    <a:pt x="64175" y="8249"/>
                  </a:lnTo>
                  <a:lnTo>
                    <a:pt x="105079" y="0"/>
                  </a:lnTo>
                  <a:lnTo>
                    <a:pt x="1163167" y="0"/>
                  </a:lnTo>
                  <a:lnTo>
                    <a:pt x="1204063" y="8249"/>
                  </a:lnTo>
                  <a:lnTo>
                    <a:pt x="1237446" y="30749"/>
                  </a:lnTo>
                  <a:lnTo>
                    <a:pt x="1259947" y="64133"/>
                  </a:lnTo>
                  <a:lnTo>
                    <a:pt x="1268196" y="105029"/>
                  </a:lnTo>
                  <a:lnTo>
                    <a:pt x="1268196" y="945642"/>
                  </a:lnTo>
                  <a:lnTo>
                    <a:pt x="1259947" y="986557"/>
                  </a:lnTo>
                  <a:lnTo>
                    <a:pt x="1237446" y="1019984"/>
                  </a:lnTo>
                  <a:lnTo>
                    <a:pt x="1204063" y="1042529"/>
                  </a:lnTo>
                  <a:lnTo>
                    <a:pt x="1163167" y="1050798"/>
                  </a:lnTo>
                  <a:lnTo>
                    <a:pt x="105079" y="1050798"/>
                  </a:lnTo>
                  <a:lnTo>
                    <a:pt x="64175" y="1042529"/>
                  </a:lnTo>
                  <a:lnTo>
                    <a:pt x="30775" y="1019984"/>
                  </a:lnTo>
                  <a:lnTo>
                    <a:pt x="8256" y="986557"/>
                  </a:lnTo>
                  <a:lnTo>
                    <a:pt x="0" y="945642"/>
                  </a:lnTo>
                  <a:lnTo>
                    <a:pt x="0" y="105029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2124798" y="2622296"/>
            <a:ext cx="8158480" cy="2398395"/>
            <a:chOff x="600798" y="2622295"/>
            <a:chExt cx="8158480" cy="2398395"/>
          </a:xfrm>
          <a:solidFill>
            <a:schemeClr val="accent2"/>
          </a:solidFill>
        </p:grpSpPr>
        <p:sp>
          <p:nvSpPr>
            <p:cNvPr id="11" name="object 11"/>
            <p:cNvSpPr/>
            <p:nvPr/>
          </p:nvSpPr>
          <p:spPr>
            <a:xfrm>
              <a:off x="613498" y="2634995"/>
              <a:ext cx="8133080" cy="2372995"/>
            </a:xfrm>
            <a:custGeom>
              <a:avLst/>
              <a:gdLst/>
              <a:ahLst/>
              <a:cxnLst/>
              <a:rect l="l" t="t" r="r" b="b"/>
              <a:pathLst>
                <a:path w="8133080" h="2372995">
                  <a:moveTo>
                    <a:pt x="7895755" y="0"/>
                  </a:moveTo>
                  <a:lnTo>
                    <a:pt x="237286" y="0"/>
                  </a:lnTo>
                  <a:lnTo>
                    <a:pt x="189464" y="4818"/>
                  </a:lnTo>
                  <a:lnTo>
                    <a:pt x="144923" y="18637"/>
                  </a:lnTo>
                  <a:lnTo>
                    <a:pt x="104616" y="40505"/>
                  </a:lnTo>
                  <a:lnTo>
                    <a:pt x="69499" y="69469"/>
                  </a:lnTo>
                  <a:lnTo>
                    <a:pt x="40524" y="104576"/>
                  </a:lnTo>
                  <a:lnTo>
                    <a:pt x="18646" y="144875"/>
                  </a:lnTo>
                  <a:lnTo>
                    <a:pt x="4820" y="189412"/>
                  </a:lnTo>
                  <a:lnTo>
                    <a:pt x="0" y="237236"/>
                  </a:lnTo>
                  <a:lnTo>
                    <a:pt x="0" y="2135504"/>
                  </a:lnTo>
                  <a:lnTo>
                    <a:pt x="4820" y="2183328"/>
                  </a:lnTo>
                  <a:lnTo>
                    <a:pt x="18646" y="2227865"/>
                  </a:lnTo>
                  <a:lnTo>
                    <a:pt x="40524" y="2268164"/>
                  </a:lnTo>
                  <a:lnTo>
                    <a:pt x="69499" y="2303272"/>
                  </a:lnTo>
                  <a:lnTo>
                    <a:pt x="104616" y="2332235"/>
                  </a:lnTo>
                  <a:lnTo>
                    <a:pt x="144923" y="2354103"/>
                  </a:lnTo>
                  <a:lnTo>
                    <a:pt x="189464" y="2367922"/>
                  </a:lnTo>
                  <a:lnTo>
                    <a:pt x="237286" y="2372741"/>
                  </a:lnTo>
                  <a:lnTo>
                    <a:pt x="7895755" y="2372741"/>
                  </a:lnTo>
                  <a:lnTo>
                    <a:pt x="7943578" y="2367922"/>
                  </a:lnTo>
                  <a:lnTo>
                    <a:pt x="7988115" y="2354103"/>
                  </a:lnTo>
                  <a:lnTo>
                    <a:pt x="8028414" y="2332235"/>
                  </a:lnTo>
                  <a:lnTo>
                    <a:pt x="8063522" y="2303272"/>
                  </a:lnTo>
                  <a:lnTo>
                    <a:pt x="8092486" y="2268164"/>
                  </a:lnTo>
                  <a:lnTo>
                    <a:pt x="8114353" y="2227865"/>
                  </a:lnTo>
                  <a:lnTo>
                    <a:pt x="8128173" y="2183328"/>
                  </a:lnTo>
                  <a:lnTo>
                    <a:pt x="8132991" y="2135504"/>
                  </a:lnTo>
                  <a:lnTo>
                    <a:pt x="8132991" y="237236"/>
                  </a:lnTo>
                  <a:lnTo>
                    <a:pt x="8128173" y="189412"/>
                  </a:lnTo>
                  <a:lnTo>
                    <a:pt x="8114353" y="144875"/>
                  </a:lnTo>
                  <a:lnTo>
                    <a:pt x="8092486" y="104576"/>
                  </a:lnTo>
                  <a:lnTo>
                    <a:pt x="8063522" y="69469"/>
                  </a:lnTo>
                  <a:lnTo>
                    <a:pt x="8028414" y="40505"/>
                  </a:lnTo>
                  <a:lnTo>
                    <a:pt x="7988115" y="18637"/>
                  </a:lnTo>
                  <a:lnTo>
                    <a:pt x="7943578" y="4818"/>
                  </a:lnTo>
                  <a:lnTo>
                    <a:pt x="7895755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13498" y="2634995"/>
              <a:ext cx="8133080" cy="2372995"/>
            </a:xfrm>
            <a:custGeom>
              <a:avLst/>
              <a:gdLst/>
              <a:ahLst/>
              <a:cxnLst/>
              <a:rect l="l" t="t" r="r" b="b"/>
              <a:pathLst>
                <a:path w="8133080" h="2372995">
                  <a:moveTo>
                    <a:pt x="0" y="237236"/>
                  </a:moveTo>
                  <a:lnTo>
                    <a:pt x="4820" y="189412"/>
                  </a:lnTo>
                  <a:lnTo>
                    <a:pt x="18646" y="144875"/>
                  </a:lnTo>
                  <a:lnTo>
                    <a:pt x="40524" y="104576"/>
                  </a:lnTo>
                  <a:lnTo>
                    <a:pt x="69499" y="69469"/>
                  </a:lnTo>
                  <a:lnTo>
                    <a:pt x="104616" y="40505"/>
                  </a:lnTo>
                  <a:lnTo>
                    <a:pt x="144923" y="18637"/>
                  </a:lnTo>
                  <a:lnTo>
                    <a:pt x="189464" y="4818"/>
                  </a:lnTo>
                  <a:lnTo>
                    <a:pt x="237286" y="0"/>
                  </a:lnTo>
                  <a:lnTo>
                    <a:pt x="7895755" y="0"/>
                  </a:lnTo>
                  <a:lnTo>
                    <a:pt x="7943578" y="4818"/>
                  </a:lnTo>
                  <a:lnTo>
                    <a:pt x="7988115" y="18637"/>
                  </a:lnTo>
                  <a:lnTo>
                    <a:pt x="8028414" y="40505"/>
                  </a:lnTo>
                  <a:lnTo>
                    <a:pt x="8063522" y="69468"/>
                  </a:lnTo>
                  <a:lnTo>
                    <a:pt x="8092486" y="104576"/>
                  </a:lnTo>
                  <a:lnTo>
                    <a:pt x="8114353" y="144875"/>
                  </a:lnTo>
                  <a:lnTo>
                    <a:pt x="8128173" y="189412"/>
                  </a:lnTo>
                  <a:lnTo>
                    <a:pt x="8132991" y="237236"/>
                  </a:lnTo>
                  <a:lnTo>
                    <a:pt x="8132991" y="2135504"/>
                  </a:lnTo>
                  <a:lnTo>
                    <a:pt x="8128173" y="2183328"/>
                  </a:lnTo>
                  <a:lnTo>
                    <a:pt x="8114353" y="2227865"/>
                  </a:lnTo>
                  <a:lnTo>
                    <a:pt x="8092486" y="2268164"/>
                  </a:lnTo>
                  <a:lnTo>
                    <a:pt x="8063522" y="2303272"/>
                  </a:lnTo>
                  <a:lnTo>
                    <a:pt x="8028414" y="2332235"/>
                  </a:lnTo>
                  <a:lnTo>
                    <a:pt x="7988115" y="2354103"/>
                  </a:lnTo>
                  <a:lnTo>
                    <a:pt x="7943578" y="2367922"/>
                  </a:lnTo>
                  <a:lnTo>
                    <a:pt x="7895755" y="2372741"/>
                  </a:lnTo>
                  <a:lnTo>
                    <a:pt x="237286" y="2372741"/>
                  </a:lnTo>
                  <a:lnTo>
                    <a:pt x="189464" y="2367922"/>
                  </a:lnTo>
                  <a:lnTo>
                    <a:pt x="144923" y="2354103"/>
                  </a:lnTo>
                  <a:lnTo>
                    <a:pt x="104616" y="2332235"/>
                  </a:lnTo>
                  <a:lnTo>
                    <a:pt x="69499" y="2303271"/>
                  </a:lnTo>
                  <a:lnTo>
                    <a:pt x="40524" y="2268164"/>
                  </a:lnTo>
                  <a:lnTo>
                    <a:pt x="18646" y="2227865"/>
                  </a:lnTo>
                  <a:lnTo>
                    <a:pt x="4820" y="2183328"/>
                  </a:lnTo>
                  <a:lnTo>
                    <a:pt x="0" y="2135504"/>
                  </a:lnTo>
                  <a:lnTo>
                    <a:pt x="0" y="237236"/>
                  </a:lnTo>
                  <a:close/>
                </a:path>
              </a:pathLst>
            </a:custGeom>
            <a:grpFill/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2886" y="3296030"/>
              <a:ext cx="1412214" cy="1050798"/>
            </a:xfrm>
            <a:prstGeom prst="rect">
              <a:avLst/>
            </a:prstGeom>
            <a:grpFill/>
          </p:spPr>
        </p:pic>
        <p:sp>
          <p:nvSpPr>
            <p:cNvPr id="14" name="object 14"/>
            <p:cNvSpPr/>
            <p:nvPr/>
          </p:nvSpPr>
          <p:spPr>
            <a:xfrm>
              <a:off x="792886" y="3296030"/>
              <a:ext cx="1412240" cy="1050925"/>
            </a:xfrm>
            <a:custGeom>
              <a:avLst/>
              <a:gdLst/>
              <a:ahLst/>
              <a:cxnLst/>
              <a:rect l="l" t="t" r="r" b="b"/>
              <a:pathLst>
                <a:path w="1412239" h="1050925">
                  <a:moveTo>
                    <a:pt x="0" y="105029"/>
                  </a:moveTo>
                  <a:lnTo>
                    <a:pt x="8258" y="64133"/>
                  </a:lnTo>
                  <a:lnTo>
                    <a:pt x="30780" y="30749"/>
                  </a:lnTo>
                  <a:lnTo>
                    <a:pt x="64181" y="8249"/>
                  </a:lnTo>
                  <a:lnTo>
                    <a:pt x="105079" y="0"/>
                  </a:lnTo>
                  <a:lnTo>
                    <a:pt x="1307185" y="0"/>
                  </a:lnTo>
                  <a:lnTo>
                    <a:pt x="1348028" y="8249"/>
                  </a:lnTo>
                  <a:lnTo>
                    <a:pt x="1381417" y="30749"/>
                  </a:lnTo>
                  <a:lnTo>
                    <a:pt x="1403947" y="64133"/>
                  </a:lnTo>
                  <a:lnTo>
                    <a:pt x="1412214" y="105029"/>
                  </a:lnTo>
                  <a:lnTo>
                    <a:pt x="1412214" y="945642"/>
                  </a:lnTo>
                  <a:lnTo>
                    <a:pt x="1403947" y="986557"/>
                  </a:lnTo>
                  <a:lnTo>
                    <a:pt x="1381417" y="1019984"/>
                  </a:lnTo>
                  <a:lnTo>
                    <a:pt x="1348028" y="1042529"/>
                  </a:lnTo>
                  <a:lnTo>
                    <a:pt x="1307185" y="1050798"/>
                  </a:lnTo>
                  <a:lnTo>
                    <a:pt x="105079" y="1050798"/>
                  </a:lnTo>
                  <a:lnTo>
                    <a:pt x="64181" y="1042529"/>
                  </a:lnTo>
                  <a:lnTo>
                    <a:pt x="30780" y="1019984"/>
                  </a:lnTo>
                  <a:lnTo>
                    <a:pt x="8258" y="986557"/>
                  </a:lnTo>
                  <a:lnTo>
                    <a:pt x="0" y="945642"/>
                  </a:lnTo>
                  <a:lnTo>
                    <a:pt x="0" y="105029"/>
                  </a:lnTo>
                  <a:close/>
                </a:path>
              </a:pathLst>
            </a:custGeom>
            <a:grpFill/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2050846" y="5126483"/>
            <a:ext cx="8306434" cy="1339215"/>
            <a:chOff x="526846" y="5126482"/>
            <a:chExt cx="8306434" cy="1339215"/>
          </a:xfrm>
          <a:solidFill>
            <a:schemeClr val="accent2"/>
          </a:solidFill>
        </p:grpSpPr>
        <p:sp>
          <p:nvSpPr>
            <p:cNvPr id="16" name="object 16"/>
            <p:cNvSpPr/>
            <p:nvPr/>
          </p:nvSpPr>
          <p:spPr>
            <a:xfrm>
              <a:off x="539546" y="5139182"/>
              <a:ext cx="8281034" cy="1313815"/>
            </a:xfrm>
            <a:custGeom>
              <a:avLst/>
              <a:gdLst/>
              <a:ahLst/>
              <a:cxnLst/>
              <a:rect l="l" t="t" r="r" b="b"/>
              <a:pathLst>
                <a:path w="8281034" h="1313814">
                  <a:moveTo>
                    <a:pt x="8149539" y="0"/>
                  </a:moveTo>
                  <a:lnTo>
                    <a:pt x="131356" y="0"/>
                  </a:lnTo>
                  <a:lnTo>
                    <a:pt x="80227" y="10320"/>
                  </a:lnTo>
                  <a:lnTo>
                    <a:pt x="38474" y="38465"/>
                  </a:lnTo>
                  <a:lnTo>
                    <a:pt x="10323" y="80206"/>
                  </a:lnTo>
                  <a:lnTo>
                    <a:pt x="0" y="131318"/>
                  </a:lnTo>
                  <a:lnTo>
                    <a:pt x="0" y="1182077"/>
                  </a:lnTo>
                  <a:lnTo>
                    <a:pt x="10323" y="1233204"/>
                  </a:lnTo>
                  <a:lnTo>
                    <a:pt x="38474" y="1274953"/>
                  </a:lnTo>
                  <a:lnTo>
                    <a:pt x="80227" y="1303100"/>
                  </a:lnTo>
                  <a:lnTo>
                    <a:pt x="131356" y="1313421"/>
                  </a:lnTo>
                  <a:lnTo>
                    <a:pt x="8149539" y="1313421"/>
                  </a:lnTo>
                  <a:lnTo>
                    <a:pt x="8200670" y="1303100"/>
                  </a:lnTo>
                  <a:lnTo>
                    <a:pt x="8242455" y="1274953"/>
                  </a:lnTo>
                  <a:lnTo>
                    <a:pt x="8270643" y="1233204"/>
                  </a:lnTo>
                  <a:lnTo>
                    <a:pt x="8280984" y="1182077"/>
                  </a:lnTo>
                  <a:lnTo>
                    <a:pt x="8280984" y="131318"/>
                  </a:lnTo>
                  <a:lnTo>
                    <a:pt x="8270643" y="80206"/>
                  </a:lnTo>
                  <a:lnTo>
                    <a:pt x="8242455" y="38465"/>
                  </a:lnTo>
                  <a:lnTo>
                    <a:pt x="8200670" y="10320"/>
                  </a:lnTo>
                  <a:lnTo>
                    <a:pt x="8149539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9546" y="5139182"/>
              <a:ext cx="8281034" cy="1313815"/>
            </a:xfrm>
            <a:custGeom>
              <a:avLst/>
              <a:gdLst/>
              <a:ahLst/>
              <a:cxnLst/>
              <a:rect l="l" t="t" r="r" b="b"/>
              <a:pathLst>
                <a:path w="8281034" h="1313814">
                  <a:moveTo>
                    <a:pt x="0" y="131318"/>
                  </a:moveTo>
                  <a:lnTo>
                    <a:pt x="10323" y="80206"/>
                  </a:lnTo>
                  <a:lnTo>
                    <a:pt x="38474" y="38465"/>
                  </a:lnTo>
                  <a:lnTo>
                    <a:pt x="80227" y="10320"/>
                  </a:lnTo>
                  <a:lnTo>
                    <a:pt x="131356" y="0"/>
                  </a:lnTo>
                  <a:lnTo>
                    <a:pt x="8149539" y="0"/>
                  </a:lnTo>
                  <a:lnTo>
                    <a:pt x="8200670" y="10320"/>
                  </a:lnTo>
                  <a:lnTo>
                    <a:pt x="8242455" y="38465"/>
                  </a:lnTo>
                  <a:lnTo>
                    <a:pt x="8270643" y="80206"/>
                  </a:lnTo>
                  <a:lnTo>
                    <a:pt x="8280984" y="131318"/>
                  </a:lnTo>
                  <a:lnTo>
                    <a:pt x="8280984" y="1182077"/>
                  </a:lnTo>
                  <a:lnTo>
                    <a:pt x="8270643" y="1233204"/>
                  </a:lnTo>
                  <a:lnTo>
                    <a:pt x="8242455" y="1274953"/>
                  </a:lnTo>
                  <a:lnTo>
                    <a:pt x="8200670" y="1303100"/>
                  </a:lnTo>
                  <a:lnTo>
                    <a:pt x="8149539" y="1313421"/>
                  </a:lnTo>
                  <a:lnTo>
                    <a:pt x="131356" y="1313421"/>
                  </a:lnTo>
                  <a:lnTo>
                    <a:pt x="80227" y="1303100"/>
                  </a:lnTo>
                  <a:lnTo>
                    <a:pt x="38474" y="1274953"/>
                  </a:lnTo>
                  <a:lnTo>
                    <a:pt x="10323" y="1233204"/>
                  </a:lnTo>
                  <a:lnTo>
                    <a:pt x="0" y="1182077"/>
                  </a:lnTo>
                  <a:lnTo>
                    <a:pt x="0" y="131318"/>
                  </a:lnTo>
                  <a:close/>
                </a:path>
              </a:pathLst>
            </a:custGeom>
            <a:grpFill/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918967" y="2906395"/>
            <a:ext cx="6155055" cy="3327400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42545" marR="951230">
              <a:lnSpc>
                <a:spcPts val="1960"/>
              </a:lnSpc>
              <a:spcBef>
                <a:spcPts val="330"/>
              </a:spcBef>
            </a:pPr>
            <a:r>
              <a:rPr b="1" dirty="0">
                <a:latin typeface="Tahoma"/>
                <a:cs typeface="Tahoma"/>
              </a:rPr>
              <a:t>Оснащение</a:t>
            </a:r>
            <a:r>
              <a:rPr b="1" spc="-9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образовательных</a:t>
            </a:r>
            <a:r>
              <a:rPr b="1" spc="-8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организаций специальным,</a:t>
            </a:r>
            <a:r>
              <a:rPr b="1" spc="-4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в</a:t>
            </a:r>
            <a:r>
              <a:rPr b="1" spc="-3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том</a:t>
            </a:r>
            <a:r>
              <a:rPr b="1" spc="-3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числе</a:t>
            </a:r>
            <a:r>
              <a:rPr b="1" spc="-25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учебным</a:t>
            </a:r>
            <a:r>
              <a:rPr b="1" spc="-10" dirty="0">
                <a:latin typeface="Tahoma"/>
                <a:cs typeface="Tahoma"/>
              </a:rPr>
              <a:t>,</a:t>
            </a:r>
            <a:endParaRPr dirty="0">
              <a:latin typeface="Tahoma"/>
              <a:cs typeface="Tahoma"/>
            </a:endParaRPr>
          </a:p>
          <a:p>
            <a:pPr marL="42545">
              <a:lnSpc>
                <a:spcPts val="1820"/>
              </a:lnSpc>
            </a:pPr>
            <a:r>
              <a:rPr b="1" dirty="0">
                <a:latin typeface="Tahoma"/>
                <a:cs typeface="Tahoma"/>
              </a:rPr>
              <a:t>реабилитационным,</a:t>
            </a:r>
            <a:r>
              <a:rPr b="1" spc="-13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компьютерным</a:t>
            </a:r>
            <a:endParaRPr dirty="0">
              <a:latin typeface="Tahoma"/>
              <a:cs typeface="Tahoma"/>
            </a:endParaRPr>
          </a:p>
          <a:p>
            <a:pPr marL="42545">
              <a:lnSpc>
                <a:spcPts val="1955"/>
              </a:lnSpc>
            </a:pPr>
            <a:r>
              <a:rPr b="1" spc="-10" dirty="0">
                <a:latin typeface="Tahoma"/>
                <a:cs typeface="Tahoma"/>
              </a:rPr>
              <a:t>оборудованием</a:t>
            </a:r>
            <a:r>
              <a:rPr b="1" spc="-4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и</a:t>
            </a:r>
            <a:r>
              <a:rPr b="1" spc="-45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автотранспортом</a:t>
            </a:r>
            <a:r>
              <a:rPr b="1" spc="-35" dirty="0">
                <a:latin typeface="Tahoma"/>
                <a:cs typeface="Tahoma"/>
              </a:rPr>
              <a:t> </a:t>
            </a:r>
            <a:r>
              <a:rPr b="1" spc="-25" dirty="0">
                <a:latin typeface="Tahoma"/>
                <a:cs typeface="Tahoma"/>
              </a:rPr>
              <a:t>для</a:t>
            </a:r>
            <a:endParaRPr dirty="0">
              <a:latin typeface="Tahoma"/>
              <a:cs typeface="Tahoma"/>
            </a:endParaRPr>
          </a:p>
          <a:p>
            <a:pPr marL="42545" marR="277495">
              <a:lnSpc>
                <a:spcPct val="90300"/>
              </a:lnSpc>
              <a:spcBef>
                <a:spcPts val="110"/>
              </a:spcBef>
            </a:pPr>
            <a:r>
              <a:rPr b="1" spc="-10" dirty="0">
                <a:latin typeface="Tahoma"/>
                <a:cs typeface="Tahoma"/>
              </a:rPr>
              <a:t>организации</a:t>
            </a:r>
            <a:r>
              <a:rPr b="1" spc="-65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коррекционной</a:t>
            </a:r>
            <a:r>
              <a:rPr b="1" spc="-2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работы</a:t>
            </a:r>
            <a:r>
              <a:rPr b="1" spc="-5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и</a:t>
            </a:r>
            <a:r>
              <a:rPr b="1" spc="-4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обучения </a:t>
            </a:r>
            <a:r>
              <a:rPr b="1" dirty="0">
                <a:latin typeface="Tahoma"/>
                <a:cs typeface="Tahoma"/>
              </a:rPr>
              <a:t>инвалидов</a:t>
            </a:r>
            <a:r>
              <a:rPr b="1" spc="-6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по</a:t>
            </a:r>
            <a:r>
              <a:rPr b="1" spc="-5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зрению,</a:t>
            </a:r>
            <a:r>
              <a:rPr b="1" spc="-3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слуху</a:t>
            </a:r>
            <a:r>
              <a:rPr b="1" spc="-4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и</a:t>
            </a:r>
            <a:r>
              <a:rPr b="1" spc="-4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с</a:t>
            </a:r>
            <a:r>
              <a:rPr b="1" spc="-45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нарушениями </a:t>
            </a:r>
            <a:r>
              <a:rPr b="1" spc="-20" dirty="0">
                <a:latin typeface="Tahoma"/>
                <a:cs typeface="Tahoma"/>
              </a:rPr>
              <a:t>опорно-</a:t>
            </a:r>
            <a:r>
              <a:rPr b="1" spc="-10" dirty="0">
                <a:latin typeface="Tahoma"/>
                <a:cs typeface="Tahoma"/>
              </a:rPr>
              <a:t>двигательного</a:t>
            </a:r>
            <a:r>
              <a:rPr b="1" spc="-25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аппарата</a:t>
            </a:r>
            <a:endParaRPr dirty="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dirty="0">
              <a:latin typeface="Tahoma"/>
              <a:cs typeface="Tahoma"/>
            </a:endParaRPr>
          </a:p>
          <a:p>
            <a:pPr>
              <a:spcBef>
                <a:spcPts val="944"/>
              </a:spcBef>
            </a:pPr>
            <a:endParaRPr dirty="0">
              <a:latin typeface="Tahoma"/>
              <a:cs typeface="Tahoma"/>
            </a:endParaRPr>
          </a:p>
          <a:p>
            <a:pPr marL="12700" marR="5080">
              <a:lnSpc>
                <a:spcPct val="90200"/>
              </a:lnSpc>
            </a:pPr>
            <a:r>
              <a:rPr sz="2100" b="1" dirty="0">
                <a:latin typeface="Tahoma"/>
                <a:cs typeface="Tahoma"/>
              </a:rPr>
              <a:t>Повышение</a:t>
            </a:r>
            <a:r>
              <a:rPr sz="2100" b="1" spc="-85" dirty="0">
                <a:latin typeface="Tahoma"/>
                <a:cs typeface="Tahoma"/>
              </a:rPr>
              <a:t> </a:t>
            </a:r>
            <a:r>
              <a:rPr sz="2100" b="1" spc="-10" dirty="0">
                <a:latin typeface="Tahoma"/>
                <a:cs typeface="Tahoma"/>
              </a:rPr>
              <a:t>квалификации</a:t>
            </a:r>
            <a:r>
              <a:rPr sz="2100" b="1" spc="-65" dirty="0">
                <a:latin typeface="Tahoma"/>
                <a:cs typeface="Tahoma"/>
              </a:rPr>
              <a:t> </a:t>
            </a:r>
            <a:r>
              <a:rPr sz="2100" b="1" spc="-10" dirty="0">
                <a:latin typeface="Tahoma"/>
                <a:cs typeface="Tahoma"/>
              </a:rPr>
              <a:t>педагогических работников</a:t>
            </a:r>
            <a:r>
              <a:rPr sz="2100" b="1" spc="-85" dirty="0">
                <a:latin typeface="Tahoma"/>
                <a:cs typeface="Tahoma"/>
              </a:rPr>
              <a:t> </a:t>
            </a:r>
            <a:r>
              <a:rPr sz="2100" b="1" dirty="0">
                <a:latin typeface="Tahoma"/>
                <a:cs typeface="Tahoma"/>
              </a:rPr>
              <a:t>по</a:t>
            </a:r>
            <a:r>
              <a:rPr sz="2100" b="1" spc="-70" dirty="0">
                <a:latin typeface="Tahoma"/>
                <a:cs typeface="Tahoma"/>
              </a:rPr>
              <a:t> </a:t>
            </a:r>
            <a:r>
              <a:rPr sz="2100" b="1" dirty="0">
                <a:latin typeface="Tahoma"/>
                <a:cs typeface="Tahoma"/>
              </a:rPr>
              <a:t>вопросам</a:t>
            </a:r>
            <a:r>
              <a:rPr sz="2100" b="1" spc="-55" dirty="0">
                <a:latin typeface="Tahoma"/>
                <a:cs typeface="Tahoma"/>
              </a:rPr>
              <a:t> </a:t>
            </a:r>
            <a:r>
              <a:rPr sz="2100" b="1" spc="-10" dirty="0">
                <a:latin typeface="Tahoma"/>
                <a:cs typeface="Tahoma"/>
              </a:rPr>
              <a:t>инклюзивного образования</a:t>
            </a:r>
            <a:r>
              <a:rPr sz="2100" b="1" spc="-60" dirty="0">
                <a:latin typeface="Tahoma"/>
                <a:cs typeface="Tahoma"/>
              </a:rPr>
              <a:t> </a:t>
            </a:r>
            <a:r>
              <a:rPr sz="2100" b="1" dirty="0">
                <a:latin typeface="Tahoma"/>
                <a:cs typeface="Tahoma"/>
              </a:rPr>
              <a:t>детей</a:t>
            </a:r>
            <a:r>
              <a:rPr sz="2100" b="1" spc="-35" dirty="0">
                <a:latin typeface="Tahoma"/>
                <a:cs typeface="Tahoma"/>
              </a:rPr>
              <a:t> </a:t>
            </a:r>
            <a:r>
              <a:rPr sz="2100" b="1" dirty="0">
                <a:latin typeface="Tahoma"/>
                <a:cs typeface="Tahoma"/>
              </a:rPr>
              <a:t>с</a:t>
            </a:r>
            <a:r>
              <a:rPr sz="2100" b="1" spc="-35" dirty="0">
                <a:latin typeface="Tahoma"/>
                <a:cs typeface="Tahoma"/>
              </a:rPr>
              <a:t> </a:t>
            </a:r>
            <a:r>
              <a:rPr sz="2100" b="1" dirty="0">
                <a:latin typeface="Tahoma"/>
                <a:cs typeface="Tahoma"/>
              </a:rPr>
              <a:t>ОВЗ</a:t>
            </a:r>
            <a:r>
              <a:rPr sz="2100" b="1" spc="-35" dirty="0">
                <a:latin typeface="Tahoma"/>
                <a:cs typeface="Tahoma"/>
              </a:rPr>
              <a:t> </a:t>
            </a:r>
            <a:r>
              <a:rPr sz="2100" b="1" dirty="0">
                <a:latin typeface="Tahoma"/>
                <a:cs typeface="Tahoma"/>
              </a:rPr>
              <a:t>и</a:t>
            </a:r>
            <a:r>
              <a:rPr sz="2100" b="1" spc="-30" dirty="0">
                <a:latin typeface="Tahoma"/>
                <a:cs typeface="Tahoma"/>
              </a:rPr>
              <a:t> </a:t>
            </a:r>
            <a:r>
              <a:rPr sz="2100" b="1" spc="-10" dirty="0">
                <a:latin typeface="Tahoma"/>
                <a:cs typeface="Tahoma"/>
              </a:rPr>
              <a:t>инвалидностью</a:t>
            </a:r>
            <a:endParaRPr sz="2100" dirty="0">
              <a:latin typeface="Tahoma"/>
              <a:cs typeface="Tahom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304186" y="5257801"/>
            <a:ext cx="1437640" cy="1076325"/>
            <a:chOff x="780186" y="5257800"/>
            <a:chExt cx="1437640" cy="1076325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2886" y="5270500"/>
              <a:ext cx="1412214" cy="105075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92886" y="5270500"/>
              <a:ext cx="1412240" cy="1050925"/>
            </a:xfrm>
            <a:custGeom>
              <a:avLst/>
              <a:gdLst/>
              <a:ahLst/>
              <a:cxnLst/>
              <a:rect l="l" t="t" r="r" b="b"/>
              <a:pathLst>
                <a:path w="1412239" h="1050925">
                  <a:moveTo>
                    <a:pt x="0" y="105028"/>
                  </a:moveTo>
                  <a:lnTo>
                    <a:pt x="8258" y="64133"/>
                  </a:lnTo>
                  <a:lnTo>
                    <a:pt x="30780" y="30749"/>
                  </a:lnTo>
                  <a:lnTo>
                    <a:pt x="64181" y="8249"/>
                  </a:lnTo>
                  <a:lnTo>
                    <a:pt x="105079" y="0"/>
                  </a:lnTo>
                  <a:lnTo>
                    <a:pt x="1307185" y="0"/>
                  </a:lnTo>
                  <a:lnTo>
                    <a:pt x="1348028" y="8249"/>
                  </a:lnTo>
                  <a:lnTo>
                    <a:pt x="1381417" y="30749"/>
                  </a:lnTo>
                  <a:lnTo>
                    <a:pt x="1403947" y="64133"/>
                  </a:lnTo>
                  <a:lnTo>
                    <a:pt x="1412214" y="105028"/>
                  </a:lnTo>
                  <a:lnTo>
                    <a:pt x="1412214" y="945680"/>
                  </a:lnTo>
                  <a:lnTo>
                    <a:pt x="1403947" y="986584"/>
                  </a:lnTo>
                  <a:lnTo>
                    <a:pt x="1381417" y="1019984"/>
                  </a:lnTo>
                  <a:lnTo>
                    <a:pt x="1348028" y="1042502"/>
                  </a:lnTo>
                  <a:lnTo>
                    <a:pt x="1307185" y="1050759"/>
                  </a:lnTo>
                  <a:lnTo>
                    <a:pt x="105079" y="1050759"/>
                  </a:lnTo>
                  <a:lnTo>
                    <a:pt x="64181" y="1042502"/>
                  </a:lnTo>
                  <a:lnTo>
                    <a:pt x="30780" y="1019984"/>
                  </a:lnTo>
                  <a:lnTo>
                    <a:pt x="8258" y="986584"/>
                  </a:lnTo>
                  <a:lnTo>
                    <a:pt x="0" y="945680"/>
                  </a:lnTo>
                  <a:lnTo>
                    <a:pt x="0" y="105028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47850" y="177863"/>
            <a:ext cx="755650" cy="87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282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48193" y="515388"/>
            <a:ext cx="7295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  </a:t>
            </a:r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Обучающиеся с нарушениями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опорно-двигательного </a:t>
            </a:r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аппарата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48193" y="1636269"/>
            <a:ext cx="77834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/>
              <a:t>Деятельность администрации ОО для создания специальных условий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8324" y="2757150"/>
            <a:ext cx="101179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/>
              <a:t>Обеспечить </a:t>
            </a:r>
            <a:r>
              <a:rPr lang="ru-RU" b="1" dirty="0"/>
              <a:t>беспрепятственный доступ </a:t>
            </a:r>
            <a:r>
              <a:rPr lang="ru-RU" dirty="0"/>
              <a:t>в учебные помещения, столовые, туалетные и другие помещения ОО. 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b="1" dirty="0" smtClean="0"/>
              <a:t>Обеспечить </a:t>
            </a:r>
            <a:r>
              <a:rPr lang="ru-RU" b="1" dirty="0"/>
              <a:t>пребывание в указанных помещениях</a:t>
            </a:r>
            <a:r>
              <a:rPr lang="ru-RU" dirty="0"/>
              <a:t>: наличие пандусов, поручней, расширенных дверных проемов, лифтов, локальное понижение стоек-барьеров до высоты не более 0,8 м; наличие специальных кресел и других приспособлений</a:t>
            </a:r>
          </a:p>
        </p:txBody>
      </p:sp>
    </p:spTree>
    <p:extLst>
      <p:ext uri="{BB962C8B-B14F-4D97-AF65-F5344CB8AC3E}">
        <p14:creationId xmlns:p14="http://schemas.microsoft.com/office/powerpoint/2010/main" val="9233162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7388" y="509724"/>
            <a:ext cx="8481753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Ресурсный класс.</a:t>
            </a:r>
          </a:p>
          <a:p>
            <a:endParaRPr lang="ru-RU" dirty="0"/>
          </a:p>
          <a:p>
            <a:r>
              <a:rPr lang="ru-RU" dirty="0" smtClean="0"/>
              <a:t>Суть </a:t>
            </a:r>
            <a:r>
              <a:rPr lang="ru-RU" dirty="0"/>
              <a:t>модели – создать в ОО специальное пространство, где </a:t>
            </a:r>
            <a:r>
              <a:rPr lang="ru-RU" dirty="0" smtClean="0"/>
              <a:t>школьники, например,  </a:t>
            </a:r>
            <a:r>
              <a:rPr lang="ru-RU" dirty="0"/>
              <a:t>с расстройствами аутистического </a:t>
            </a:r>
            <a:r>
              <a:rPr lang="ru-RU" dirty="0" smtClean="0"/>
              <a:t>спектра получают </a:t>
            </a:r>
            <a:r>
              <a:rPr lang="ru-RU" dirty="0"/>
              <a:t>дополнительную помощь в соответствии с </a:t>
            </a:r>
            <a:r>
              <a:rPr lang="ru-RU" dirty="0" smtClean="0"/>
              <a:t>образовательными </a:t>
            </a:r>
            <a:r>
              <a:rPr lang="ru-RU" dirty="0"/>
              <a:t>потребностями.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Ресурсный </a:t>
            </a:r>
            <a:r>
              <a:rPr lang="ru-RU" dirty="0"/>
              <a:t>класс отличается от коррекционного тем, что </a:t>
            </a:r>
            <a:r>
              <a:rPr lang="ru-RU" dirty="0" smtClean="0"/>
              <a:t>обучающегося </a:t>
            </a:r>
            <a:r>
              <a:rPr lang="ru-RU" dirty="0"/>
              <a:t>зачисляют в класс к сверстникам, которые не имеют ограничений по здоровью. </a:t>
            </a:r>
            <a:endParaRPr lang="ru-RU" dirty="0" smtClean="0"/>
          </a:p>
          <a:p>
            <a:r>
              <a:rPr lang="ru-RU" dirty="0" smtClean="0"/>
              <a:t>Ребенок </a:t>
            </a:r>
            <a:r>
              <a:rPr lang="ru-RU" dirty="0"/>
              <a:t>восполняет пробелы в обучении при помощи специальных педагогов в соответствии со своим индивидуальным планом в пространстве ресурсного класса.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Такая </a:t>
            </a:r>
            <a:r>
              <a:rPr lang="ru-RU" dirty="0"/>
              <a:t>модель обучения требует, чтобы школа создала специальные условия: кадровые, организационные, образовательные. </a:t>
            </a:r>
          </a:p>
        </p:txBody>
      </p:sp>
    </p:spTree>
    <p:extLst>
      <p:ext uri="{BB962C8B-B14F-4D97-AF65-F5344CB8AC3E}">
        <p14:creationId xmlns:p14="http://schemas.microsoft.com/office/powerpoint/2010/main" val="26507724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3891" y="762060"/>
            <a:ext cx="836537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Кадровые условия. </a:t>
            </a:r>
            <a:endParaRPr lang="ru-RU" sz="2000" b="1" dirty="0" smtClean="0"/>
          </a:p>
          <a:p>
            <a:endParaRPr lang="ru-RU" sz="2000" b="1" dirty="0"/>
          </a:p>
          <a:p>
            <a:r>
              <a:rPr lang="ru-RU" dirty="0" smtClean="0"/>
              <a:t>Чтобы </a:t>
            </a:r>
            <a:r>
              <a:rPr lang="ru-RU" dirty="0"/>
              <a:t>обучать детей с расстройствами </a:t>
            </a:r>
            <a:r>
              <a:rPr lang="ru-RU" dirty="0" smtClean="0"/>
              <a:t>аутистического </a:t>
            </a:r>
            <a:r>
              <a:rPr lang="ru-RU" dirty="0"/>
              <a:t>спектра в обычном классе, </a:t>
            </a:r>
            <a:r>
              <a:rPr lang="ru-RU" b="1" dirty="0"/>
              <a:t>учителю нужно получить краткосрочную специальную подготовку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Без </a:t>
            </a:r>
            <a:r>
              <a:rPr lang="ru-RU" dirty="0"/>
              <a:t>нее класс, в котором обучается </a:t>
            </a:r>
            <a:r>
              <a:rPr lang="ru-RU" dirty="0" smtClean="0"/>
              <a:t>школьник </a:t>
            </a:r>
            <a:r>
              <a:rPr lang="ru-RU" dirty="0"/>
              <a:t>с расстройствами аутистического спектра, является интегрированным, т. к. в нем не создана минимальная </a:t>
            </a:r>
            <a:r>
              <a:rPr lang="ru-RU" dirty="0" smtClean="0"/>
              <a:t>адаптированная </a:t>
            </a:r>
            <a:r>
              <a:rPr lang="ru-RU" dirty="0"/>
              <a:t>образовательная среда. </a:t>
            </a:r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Администрация </a:t>
            </a:r>
            <a:r>
              <a:rPr lang="ru-RU" b="1" dirty="0"/>
              <a:t>школы организует для учителей обучение на курсах повышения квалификации </a:t>
            </a:r>
            <a:r>
              <a:rPr lang="ru-RU" dirty="0"/>
              <a:t>и вводит в штатное расписание дополнительные должности: учитель ресурсного класса, педагог психолог, логопед, </a:t>
            </a:r>
            <a:r>
              <a:rPr lang="ru-RU" dirty="0" err="1"/>
              <a:t>тьютор</a:t>
            </a:r>
            <a:r>
              <a:rPr lang="ru-RU" dirty="0"/>
              <a:t> для каждого обучающегося.</a:t>
            </a:r>
          </a:p>
        </p:txBody>
      </p:sp>
    </p:spTree>
    <p:extLst>
      <p:ext uri="{BB962C8B-B14F-4D97-AF65-F5344CB8AC3E}">
        <p14:creationId xmlns:p14="http://schemas.microsoft.com/office/powerpoint/2010/main" val="28933530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199" y="429688"/>
            <a:ext cx="90137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Организационные условия. </a:t>
            </a:r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u="sng" dirty="0" smtClean="0"/>
              <a:t>Администрация ОО обеспечивает:</a:t>
            </a:r>
          </a:p>
          <a:p>
            <a:r>
              <a:rPr lang="ru-RU" dirty="0"/>
              <a:t>-</a:t>
            </a:r>
            <a:r>
              <a:rPr lang="ru-RU" dirty="0" smtClean="0"/>
              <a:t> </a:t>
            </a:r>
            <a:r>
              <a:rPr lang="ru-RU" dirty="0"/>
              <a:t>беспрепятственный проход ребенка с аутизмом в школу с </a:t>
            </a:r>
            <a:r>
              <a:rPr lang="ru-RU" dirty="0" smtClean="0"/>
              <a:t>сопровождающим;</a:t>
            </a:r>
          </a:p>
          <a:p>
            <a:r>
              <a:rPr lang="ru-RU" dirty="0" smtClean="0"/>
              <a:t> - размещает </a:t>
            </a:r>
            <a:r>
              <a:rPr lang="ru-RU" dirty="0"/>
              <a:t>световое информационное табло в здании школы и информацию на официальном сайте в Интернете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 - предоставляет </a:t>
            </a:r>
            <a:r>
              <a:rPr lang="ru-RU" dirty="0"/>
              <a:t>услуги </a:t>
            </a:r>
            <a:r>
              <a:rPr lang="ru-RU" dirty="0" err="1"/>
              <a:t>тьютора</a:t>
            </a:r>
            <a:r>
              <a:rPr lang="ru-RU" dirty="0"/>
              <a:t>, педагога-психолога, логопеда по рекомендациям ПМПК. </a:t>
            </a:r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/>
              <a:t>также предоставляет бесплатно учебники и учебные пособия</a:t>
            </a:r>
            <a:r>
              <a:rPr lang="ru-RU" dirty="0" smtClean="0"/>
              <a:t>;</a:t>
            </a:r>
          </a:p>
          <a:p>
            <a:r>
              <a:rPr lang="ru-RU" dirty="0" smtClean="0"/>
              <a:t> - организует </a:t>
            </a:r>
            <a:r>
              <a:rPr lang="ru-RU" dirty="0"/>
              <a:t>информационно-просветительскую работу для родителей в виде тематических семинаров. </a:t>
            </a:r>
            <a:endParaRPr lang="ru-RU" dirty="0" smtClean="0"/>
          </a:p>
          <a:p>
            <a:r>
              <a:rPr lang="ru-RU" dirty="0" smtClean="0"/>
              <a:t>Родители </a:t>
            </a:r>
            <a:r>
              <a:rPr lang="ru-RU" dirty="0"/>
              <a:t>участвуют в разработке коррекционных программ, во внеурочных </a:t>
            </a:r>
            <a:r>
              <a:rPr lang="ru-RU" dirty="0" smtClean="0"/>
              <a:t>мероприятиях.</a:t>
            </a:r>
          </a:p>
          <a:p>
            <a:r>
              <a:rPr lang="ru-RU" dirty="0" smtClean="0"/>
              <a:t> </a:t>
            </a:r>
            <a:r>
              <a:rPr lang="ru-RU" dirty="0"/>
              <a:t>Администрация школы выделяет ресурсный кабинет. В нем оборудуют четыре функциональные зоны (табл. 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33356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046236"/>
              </p:ext>
            </p:extLst>
          </p:nvPr>
        </p:nvGraphicFramePr>
        <p:xfrm>
          <a:off x="818339" y="378843"/>
          <a:ext cx="10428780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4390">
                  <a:extLst>
                    <a:ext uri="{9D8B030D-6E8A-4147-A177-3AD203B41FA5}">
                      <a16:colId xmlns:a16="http://schemas.microsoft.com/office/drawing/2014/main" val="3472943033"/>
                    </a:ext>
                  </a:extLst>
                </a:gridCol>
                <a:gridCol w="5214390">
                  <a:extLst>
                    <a:ext uri="{9D8B030D-6E8A-4147-A177-3AD203B41FA5}">
                      <a16:colId xmlns:a16="http://schemas.microsoft.com/office/drawing/2014/main" val="2989457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u="sng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Функциональная зона</a:t>
                      </a:r>
                    </a:p>
                    <a:p>
                      <a:endParaRPr lang="ru-RU" u="sng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u="sng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Оборудование</a:t>
                      </a:r>
                    </a:p>
                    <a:p>
                      <a:endParaRPr lang="ru-RU" u="sng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6114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Для индивидуальных </a:t>
                      </a:r>
                    </a:p>
                    <a:p>
                      <a:r>
                        <a:rPr lang="ru-RU" b="1" dirty="0" smtClean="0"/>
                        <a:t>занятий</a:t>
                      </a:r>
                      <a:endParaRPr lang="ru-RU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Столы, которые оборудованы лампами и таймерами. Дидактические материалы, пособия, игры, наушники и </a:t>
                      </a:r>
                      <a:r>
                        <a:rPr lang="ru-RU" dirty="0" err="1" smtClean="0"/>
                        <a:t>др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801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Для групповых занятий</a:t>
                      </a:r>
                      <a:endParaRPr lang="ru-RU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Интерактивная система обучения и тестирования, магнитная доска, наборы для игры </a:t>
                      </a:r>
                    </a:p>
                    <a:p>
                      <a:r>
                        <a:rPr lang="ru-RU" dirty="0" smtClean="0"/>
                        <a:t>и творчества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17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Для отдыха и сенсорной </a:t>
                      </a:r>
                    </a:p>
                    <a:p>
                      <a:r>
                        <a:rPr lang="ru-RU" b="1" dirty="0" smtClean="0"/>
                        <a:t>разгрузки</a:t>
                      </a:r>
                      <a:endParaRPr lang="ru-RU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Стимуляторы, которые воздействуют на органы чувств:</a:t>
                      </a:r>
                    </a:p>
                    <a:p>
                      <a:r>
                        <a:rPr lang="ru-RU" dirty="0" smtClean="0"/>
                        <a:t>–  мягкая среда обеспечивает условия для релаксации;</a:t>
                      </a:r>
                    </a:p>
                    <a:p>
                      <a:r>
                        <a:rPr lang="ru-RU" dirty="0" smtClean="0"/>
                        <a:t>–  спокойная музыка, световые эффекты успокаивают учеников;</a:t>
                      </a:r>
                    </a:p>
                    <a:p>
                      <a:r>
                        <a:rPr lang="ru-RU" dirty="0" smtClean="0"/>
                        <a:t>–  тактильная среда позволяет освоить новые ощущения и развить зрительно-моторную координацию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4062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b="1" dirty="0" smtClean="0"/>
                        <a:t>Учителя</a:t>
                      </a:r>
                      <a:endParaRPr lang="ru-RU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Компьютер с доступом к Интернет, многофункциональное устройство, ламинатор, </a:t>
                      </a:r>
                    </a:p>
                    <a:p>
                      <a:r>
                        <a:rPr lang="ru-RU" dirty="0" smtClean="0"/>
                        <a:t>расходные материалы и т. д.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7384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1775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6938" y="263158"/>
            <a:ext cx="907195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Образовательные условия.</a:t>
            </a:r>
            <a:r>
              <a:rPr lang="ru-RU" dirty="0"/>
              <a:t>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Образовательную </a:t>
            </a:r>
            <a:r>
              <a:rPr lang="ru-RU" dirty="0"/>
              <a:t>деятельность в </a:t>
            </a:r>
            <a:r>
              <a:rPr lang="ru-RU" dirty="0" smtClean="0"/>
              <a:t>ресурсном </a:t>
            </a:r>
            <a:r>
              <a:rPr lang="ru-RU" dirty="0"/>
              <a:t>классе </a:t>
            </a:r>
            <a:r>
              <a:rPr lang="ru-RU" dirty="0" smtClean="0"/>
              <a:t>ОО </a:t>
            </a:r>
            <a:r>
              <a:rPr lang="ru-RU" dirty="0"/>
              <a:t>строит в рамках </a:t>
            </a:r>
            <a:r>
              <a:rPr lang="ru-RU" b="1" dirty="0"/>
              <a:t>адаптированной основной образовательной программы</a:t>
            </a:r>
            <a:r>
              <a:rPr lang="ru-RU" dirty="0"/>
              <a:t> для обучающихся с аутизмом </a:t>
            </a:r>
            <a:r>
              <a:rPr lang="ru-RU" b="1" dirty="0"/>
              <a:t>с помощью метода прикладного анализа поведения. </a:t>
            </a:r>
            <a:endParaRPr lang="ru-RU" b="1" dirty="0" smtClean="0"/>
          </a:p>
          <a:p>
            <a:endParaRPr lang="ru-RU" dirty="0"/>
          </a:p>
          <a:p>
            <a:r>
              <a:rPr lang="ru-RU" dirty="0" smtClean="0"/>
              <a:t>Для </a:t>
            </a:r>
            <a:r>
              <a:rPr lang="ru-RU" dirty="0"/>
              <a:t>каждого обучающегося с расстройствами аутистического спектра </a:t>
            </a:r>
            <a:r>
              <a:rPr lang="ru-RU" b="1" dirty="0" smtClean="0"/>
              <a:t>разрабатывается </a:t>
            </a:r>
            <a:r>
              <a:rPr lang="ru-RU" b="1" dirty="0"/>
              <a:t>поведенческая программа</a:t>
            </a:r>
            <a:r>
              <a:rPr lang="ru-RU" dirty="0"/>
              <a:t>, которую корректируют в зависимости от эффективности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Поведенческую программу составляет педагог-психолог под контролем </a:t>
            </a:r>
            <a:r>
              <a:rPr lang="ru-RU" dirty="0" smtClean="0"/>
              <a:t>супервизора.</a:t>
            </a:r>
          </a:p>
          <a:p>
            <a:endParaRPr lang="ru-RU" dirty="0"/>
          </a:p>
          <a:p>
            <a:r>
              <a:rPr lang="ru-RU" b="1" i="1" u="sng" dirty="0" smtClean="0"/>
              <a:t>Супервизор </a:t>
            </a:r>
            <a:r>
              <a:rPr lang="ru-RU" dirty="0"/>
              <a:t>– сертифицированный </a:t>
            </a:r>
            <a:r>
              <a:rPr lang="ru-RU" dirty="0" smtClean="0"/>
              <a:t>специалист </a:t>
            </a:r>
            <a:r>
              <a:rPr lang="ru-RU" dirty="0"/>
              <a:t>по методу прикладного анализа поведения, который помогает команде специалистов правильно организовать работу ресурсного класса. </a:t>
            </a:r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802927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317227" y="6485635"/>
            <a:ext cx="12890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b="1" spc="-50" dirty="0">
                <a:solidFill>
                  <a:srgbClr val="F1F1F1"/>
                </a:solidFill>
                <a:latin typeface="Calibri"/>
                <a:cs typeface="Calibri"/>
              </a:rPr>
              <a:t>3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312044" y="823715"/>
            <a:ext cx="2956560" cy="4214495"/>
            <a:chOff x="311746" y="1763052"/>
            <a:chExt cx="2956560" cy="421449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1746" y="1763052"/>
              <a:ext cx="2956560" cy="421436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0369" y="2756534"/>
              <a:ext cx="2500757" cy="211683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19569" y="2705734"/>
              <a:ext cx="2602865" cy="2218690"/>
            </a:xfrm>
            <a:custGeom>
              <a:avLst/>
              <a:gdLst/>
              <a:ahLst/>
              <a:cxnLst/>
              <a:rect l="l" t="t" r="r" b="b"/>
              <a:pathLst>
                <a:path w="2602865" h="2218690">
                  <a:moveTo>
                    <a:pt x="2576944" y="0"/>
                  </a:moveTo>
                  <a:lnTo>
                    <a:pt x="25400" y="0"/>
                  </a:lnTo>
                  <a:lnTo>
                    <a:pt x="15510" y="2004"/>
                  </a:lnTo>
                  <a:lnTo>
                    <a:pt x="7437" y="7461"/>
                  </a:lnTo>
                  <a:lnTo>
                    <a:pt x="1995" y="15537"/>
                  </a:lnTo>
                  <a:lnTo>
                    <a:pt x="0" y="25400"/>
                  </a:lnTo>
                  <a:lnTo>
                    <a:pt x="0" y="2193035"/>
                  </a:lnTo>
                  <a:lnTo>
                    <a:pt x="1995" y="2202898"/>
                  </a:lnTo>
                  <a:lnTo>
                    <a:pt x="7437" y="2210974"/>
                  </a:lnTo>
                  <a:lnTo>
                    <a:pt x="15510" y="2216431"/>
                  </a:lnTo>
                  <a:lnTo>
                    <a:pt x="25400" y="2218435"/>
                  </a:lnTo>
                  <a:lnTo>
                    <a:pt x="2576944" y="2218435"/>
                  </a:lnTo>
                  <a:lnTo>
                    <a:pt x="2586806" y="2216431"/>
                  </a:lnTo>
                  <a:lnTo>
                    <a:pt x="2594883" y="2210974"/>
                  </a:lnTo>
                  <a:lnTo>
                    <a:pt x="2600340" y="2202898"/>
                  </a:lnTo>
                  <a:lnTo>
                    <a:pt x="2600615" y="2201545"/>
                  </a:lnTo>
                  <a:lnTo>
                    <a:pt x="20726" y="2201545"/>
                  </a:lnTo>
                  <a:lnTo>
                    <a:pt x="16929" y="2197735"/>
                  </a:lnTo>
                  <a:lnTo>
                    <a:pt x="16929" y="20827"/>
                  </a:lnTo>
                  <a:lnTo>
                    <a:pt x="20726" y="17017"/>
                  </a:lnTo>
                  <a:lnTo>
                    <a:pt x="2600640" y="17017"/>
                  </a:lnTo>
                  <a:lnTo>
                    <a:pt x="2600340" y="15537"/>
                  </a:lnTo>
                  <a:lnTo>
                    <a:pt x="2594883" y="7461"/>
                  </a:lnTo>
                  <a:lnTo>
                    <a:pt x="2586806" y="2004"/>
                  </a:lnTo>
                  <a:lnTo>
                    <a:pt x="2576944" y="0"/>
                  </a:lnTo>
                  <a:close/>
                </a:path>
                <a:path w="2602865" h="2218690">
                  <a:moveTo>
                    <a:pt x="2600640" y="17017"/>
                  </a:moveTo>
                  <a:lnTo>
                    <a:pt x="2581643" y="17017"/>
                  </a:lnTo>
                  <a:lnTo>
                    <a:pt x="2585326" y="20827"/>
                  </a:lnTo>
                  <a:lnTo>
                    <a:pt x="2585326" y="2197735"/>
                  </a:lnTo>
                  <a:lnTo>
                    <a:pt x="2581643" y="2201545"/>
                  </a:lnTo>
                  <a:lnTo>
                    <a:pt x="2600615" y="2201545"/>
                  </a:lnTo>
                  <a:lnTo>
                    <a:pt x="2602344" y="2193035"/>
                  </a:lnTo>
                  <a:lnTo>
                    <a:pt x="2602344" y="25400"/>
                  </a:lnTo>
                  <a:lnTo>
                    <a:pt x="2600640" y="17017"/>
                  </a:lnTo>
                  <a:close/>
                </a:path>
                <a:path w="2602865" h="2218690">
                  <a:moveTo>
                    <a:pt x="2568435" y="33909"/>
                  </a:moveTo>
                  <a:lnTo>
                    <a:pt x="33870" y="33909"/>
                  </a:lnTo>
                  <a:lnTo>
                    <a:pt x="33870" y="2184527"/>
                  </a:lnTo>
                  <a:lnTo>
                    <a:pt x="2568435" y="2184527"/>
                  </a:lnTo>
                  <a:lnTo>
                    <a:pt x="2568435" y="2167635"/>
                  </a:lnTo>
                  <a:lnTo>
                    <a:pt x="50800" y="2167635"/>
                  </a:lnTo>
                  <a:lnTo>
                    <a:pt x="50800" y="50800"/>
                  </a:lnTo>
                  <a:lnTo>
                    <a:pt x="2568435" y="50800"/>
                  </a:lnTo>
                  <a:lnTo>
                    <a:pt x="2568435" y="33909"/>
                  </a:lnTo>
                  <a:close/>
                </a:path>
                <a:path w="2602865" h="2218690">
                  <a:moveTo>
                    <a:pt x="2568435" y="50800"/>
                  </a:moveTo>
                  <a:lnTo>
                    <a:pt x="2551544" y="50800"/>
                  </a:lnTo>
                  <a:lnTo>
                    <a:pt x="2551544" y="2167635"/>
                  </a:lnTo>
                  <a:lnTo>
                    <a:pt x="2568435" y="2167635"/>
                  </a:lnTo>
                  <a:lnTo>
                    <a:pt x="2568435" y="5080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805552" y="316505"/>
            <a:ext cx="4640580" cy="59836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815" marR="5080" indent="-285750">
              <a:spcBef>
                <a:spcPts val="100"/>
              </a:spcBef>
              <a:buClr>
                <a:srgbClr val="CC3300"/>
              </a:buClr>
              <a:buFont typeface="Wingdings"/>
              <a:buChar char=""/>
              <a:tabLst>
                <a:tab pos="299085" algn="l"/>
                <a:tab pos="1479550" algn="l"/>
              </a:tabLst>
            </a:pPr>
            <a:r>
              <a:rPr b="1" spc="-10" dirty="0">
                <a:latin typeface="Tahoma"/>
                <a:cs typeface="Tahoma"/>
              </a:rPr>
              <a:t>Инвалид</a:t>
            </a:r>
            <a:r>
              <a:rPr b="1" dirty="0">
                <a:latin typeface="Tahoma"/>
                <a:cs typeface="Tahoma"/>
              </a:rPr>
              <a:t>	(ребенок-</a:t>
            </a:r>
            <a:r>
              <a:rPr b="1" spc="-5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инвалид</a:t>
            </a:r>
            <a:r>
              <a:rPr b="1" spc="-6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–</a:t>
            </a:r>
            <a:r>
              <a:rPr b="1" spc="-75" dirty="0">
                <a:latin typeface="Tahoma"/>
                <a:cs typeface="Tahoma"/>
              </a:rPr>
              <a:t> </a:t>
            </a:r>
            <a:r>
              <a:rPr b="1" spc="-20" dirty="0">
                <a:latin typeface="Tahoma"/>
                <a:cs typeface="Tahoma"/>
              </a:rPr>
              <a:t>лицо 	</a:t>
            </a:r>
            <a:r>
              <a:rPr b="1" dirty="0">
                <a:latin typeface="Tahoma"/>
                <a:cs typeface="Tahoma"/>
              </a:rPr>
              <a:t>до</a:t>
            </a:r>
            <a:r>
              <a:rPr b="1" spc="-4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18</a:t>
            </a:r>
            <a:r>
              <a:rPr b="1" spc="-3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лет)</a:t>
            </a:r>
            <a:r>
              <a:rPr b="1" spc="-3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лицо,</a:t>
            </a:r>
            <a:r>
              <a:rPr b="1" spc="-3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которое</a:t>
            </a:r>
            <a:r>
              <a:rPr b="1" spc="-15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имеет 	</a:t>
            </a:r>
            <a:r>
              <a:rPr b="1" dirty="0">
                <a:latin typeface="Tahoma"/>
                <a:cs typeface="Tahoma"/>
              </a:rPr>
              <a:t>нарушение</a:t>
            </a:r>
            <a:r>
              <a:rPr b="1" spc="-7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здоровья</a:t>
            </a:r>
            <a:r>
              <a:rPr b="1" spc="-7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со</a:t>
            </a:r>
            <a:r>
              <a:rPr b="1" spc="-95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стойким</a:t>
            </a:r>
            <a:endParaRPr dirty="0">
              <a:latin typeface="Tahoma"/>
              <a:cs typeface="Tahoma"/>
            </a:endParaRPr>
          </a:p>
          <a:p>
            <a:pPr marL="299085" marR="24765"/>
            <a:r>
              <a:rPr b="1" spc="-10" dirty="0">
                <a:latin typeface="Tahoma"/>
                <a:cs typeface="Tahoma"/>
              </a:rPr>
              <a:t>расстройством</a:t>
            </a:r>
            <a:r>
              <a:rPr b="1" spc="-4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функций</a:t>
            </a:r>
            <a:r>
              <a:rPr b="1" spc="-2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организма, обусловленное</a:t>
            </a:r>
            <a:r>
              <a:rPr b="1" spc="-25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заболеваниями,</a:t>
            </a:r>
            <a:endParaRPr dirty="0">
              <a:latin typeface="Tahoma"/>
              <a:cs typeface="Tahoma"/>
            </a:endParaRPr>
          </a:p>
          <a:p>
            <a:pPr marL="299085" marR="1156970"/>
            <a:r>
              <a:rPr b="1" spc="-10" dirty="0">
                <a:latin typeface="Tahoma"/>
                <a:cs typeface="Tahoma"/>
              </a:rPr>
              <a:t>последствиями</a:t>
            </a:r>
            <a:r>
              <a:rPr b="1" spc="-4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травм</a:t>
            </a:r>
            <a:r>
              <a:rPr b="1" spc="-40" dirty="0">
                <a:latin typeface="Tahoma"/>
                <a:cs typeface="Tahoma"/>
              </a:rPr>
              <a:t> </a:t>
            </a:r>
            <a:r>
              <a:rPr b="1" spc="-25" dirty="0">
                <a:latin typeface="Tahoma"/>
                <a:cs typeface="Tahoma"/>
              </a:rPr>
              <a:t>или </a:t>
            </a:r>
            <a:r>
              <a:rPr b="1" dirty="0">
                <a:latin typeface="Tahoma"/>
                <a:cs typeface="Tahoma"/>
              </a:rPr>
              <a:t>дефектами,</a:t>
            </a:r>
            <a:r>
              <a:rPr b="1" spc="-10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приводящее</a:t>
            </a:r>
            <a:r>
              <a:rPr b="1" spc="-85" dirty="0">
                <a:latin typeface="Tahoma"/>
                <a:cs typeface="Tahoma"/>
              </a:rPr>
              <a:t> </a:t>
            </a:r>
            <a:r>
              <a:rPr b="1" spc="-50" dirty="0">
                <a:latin typeface="Tahoma"/>
                <a:cs typeface="Tahoma"/>
              </a:rPr>
              <a:t>к</a:t>
            </a:r>
            <a:endParaRPr dirty="0">
              <a:latin typeface="Tahoma"/>
              <a:cs typeface="Tahoma"/>
            </a:endParaRPr>
          </a:p>
          <a:p>
            <a:pPr marL="299085">
              <a:spcBef>
                <a:spcPts val="5"/>
              </a:spcBef>
            </a:pPr>
            <a:r>
              <a:rPr b="1" spc="-10" dirty="0">
                <a:latin typeface="Tahoma"/>
                <a:cs typeface="Tahoma"/>
              </a:rPr>
              <a:t>ограничению</a:t>
            </a:r>
            <a:r>
              <a:rPr b="1" spc="-3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жизнедеятельности</a:t>
            </a:r>
            <a:r>
              <a:rPr b="1" dirty="0">
                <a:latin typeface="Tahoma"/>
                <a:cs typeface="Tahoma"/>
              </a:rPr>
              <a:t> </a:t>
            </a:r>
            <a:r>
              <a:rPr b="1" spc="-50" dirty="0">
                <a:latin typeface="Tahoma"/>
                <a:cs typeface="Tahoma"/>
              </a:rPr>
              <a:t>и</a:t>
            </a:r>
            <a:endParaRPr dirty="0">
              <a:latin typeface="Tahoma"/>
              <a:cs typeface="Tahoma"/>
            </a:endParaRPr>
          </a:p>
          <a:p>
            <a:pPr marL="299085" marR="359410"/>
            <a:r>
              <a:rPr b="1" spc="-10" dirty="0">
                <a:latin typeface="Tahoma"/>
                <a:cs typeface="Tahoma"/>
              </a:rPr>
              <a:t>вызывающее</a:t>
            </a:r>
            <a:r>
              <a:rPr b="1" spc="-6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необходимость</a:t>
            </a:r>
            <a:r>
              <a:rPr b="1" spc="-65" dirty="0">
                <a:latin typeface="Tahoma"/>
                <a:cs typeface="Tahoma"/>
              </a:rPr>
              <a:t> </a:t>
            </a:r>
            <a:r>
              <a:rPr b="1" spc="-25" dirty="0">
                <a:latin typeface="Tahoma"/>
                <a:cs typeface="Tahoma"/>
              </a:rPr>
              <a:t>его </a:t>
            </a:r>
            <a:r>
              <a:rPr b="1" dirty="0">
                <a:latin typeface="Tahoma"/>
                <a:cs typeface="Tahoma"/>
              </a:rPr>
              <a:t>социальной</a:t>
            </a:r>
            <a:r>
              <a:rPr b="1" spc="-11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защиты</a:t>
            </a:r>
            <a:r>
              <a:rPr b="1" spc="-114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(ФЗ-</a:t>
            </a:r>
            <a:r>
              <a:rPr b="1" spc="-20" dirty="0">
                <a:latin typeface="Tahoma"/>
                <a:cs typeface="Tahoma"/>
              </a:rPr>
              <a:t>181)</a:t>
            </a:r>
            <a:endParaRPr dirty="0">
              <a:latin typeface="Tahoma"/>
              <a:cs typeface="Tahoma"/>
            </a:endParaRPr>
          </a:p>
          <a:p>
            <a:pPr marL="298450" indent="-285750">
              <a:spcBef>
                <a:spcPts val="1200"/>
              </a:spcBef>
              <a:buClr>
                <a:srgbClr val="CC3300"/>
              </a:buClr>
              <a:buFont typeface="Wingdings"/>
              <a:buChar char=""/>
              <a:tabLst>
                <a:tab pos="298450" algn="l"/>
              </a:tabLst>
            </a:pPr>
            <a:r>
              <a:rPr b="1" spc="-10" dirty="0">
                <a:latin typeface="Tahoma"/>
                <a:cs typeface="Tahoma"/>
              </a:rPr>
              <a:t>Обучающийся</a:t>
            </a:r>
            <a:r>
              <a:rPr b="1" spc="-3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с</a:t>
            </a:r>
            <a:r>
              <a:rPr b="1" spc="-3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ограниченными</a:t>
            </a:r>
            <a:endParaRPr dirty="0">
              <a:latin typeface="Tahoma"/>
              <a:cs typeface="Tahoma"/>
            </a:endParaRPr>
          </a:p>
          <a:p>
            <a:pPr marL="299085"/>
            <a:r>
              <a:rPr b="1" spc="-10" dirty="0">
                <a:latin typeface="Tahoma"/>
                <a:cs typeface="Tahoma"/>
              </a:rPr>
              <a:t>возможностями</a:t>
            </a:r>
            <a:r>
              <a:rPr b="1" spc="-6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здоровья</a:t>
            </a:r>
            <a:r>
              <a:rPr b="1" spc="-45" dirty="0">
                <a:latin typeface="Tahoma"/>
                <a:cs typeface="Tahoma"/>
              </a:rPr>
              <a:t> </a:t>
            </a:r>
            <a:r>
              <a:rPr b="1" spc="-50" dirty="0">
                <a:latin typeface="Tahoma"/>
                <a:cs typeface="Tahoma"/>
              </a:rPr>
              <a:t>-</a:t>
            </a:r>
            <a:endParaRPr dirty="0">
              <a:latin typeface="Tahoma"/>
              <a:cs typeface="Tahoma"/>
            </a:endParaRPr>
          </a:p>
          <a:p>
            <a:pPr marL="299085"/>
            <a:r>
              <a:rPr b="1" dirty="0">
                <a:latin typeface="Tahoma"/>
                <a:cs typeface="Tahoma"/>
              </a:rPr>
              <a:t>физическое</a:t>
            </a:r>
            <a:r>
              <a:rPr b="1" spc="-6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лицо,</a:t>
            </a:r>
            <a:r>
              <a:rPr b="1" spc="-6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имеющее</a:t>
            </a:r>
            <a:endParaRPr dirty="0">
              <a:latin typeface="Tahoma"/>
              <a:cs typeface="Tahoma"/>
            </a:endParaRPr>
          </a:p>
          <a:p>
            <a:pPr marL="299085" marR="293370"/>
            <a:r>
              <a:rPr b="1" dirty="0">
                <a:latin typeface="Tahoma"/>
                <a:cs typeface="Tahoma"/>
              </a:rPr>
              <a:t>недостатки</a:t>
            </a:r>
            <a:r>
              <a:rPr b="1" spc="-6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в</a:t>
            </a:r>
            <a:r>
              <a:rPr b="1" spc="-6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физическом</a:t>
            </a:r>
            <a:r>
              <a:rPr b="1" spc="-55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и</a:t>
            </a:r>
            <a:r>
              <a:rPr b="1" spc="-65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(или) психологическом</a:t>
            </a:r>
            <a:r>
              <a:rPr b="1" spc="-5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развитии,</a:t>
            </a:r>
            <a:endParaRPr dirty="0">
              <a:latin typeface="Tahoma"/>
              <a:cs typeface="Tahoma"/>
            </a:endParaRPr>
          </a:p>
          <a:p>
            <a:pPr marL="299085" marR="857885"/>
            <a:r>
              <a:rPr b="1" spc="-10" dirty="0">
                <a:latin typeface="Tahoma"/>
                <a:cs typeface="Tahoma"/>
              </a:rPr>
              <a:t>подтвержденные</a:t>
            </a:r>
            <a:r>
              <a:rPr b="1" spc="-20" dirty="0">
                <a:latin typeface="Tahoma"/>
                <a:cs typeface="Tahoma"/>
              </a:rPr>
              <a:t> </a:t>
            </a:r>
            <a:r>
              <a:rPr b="1" dirty="0">
                <a:latin typeface="Tahoma"/>
                <a:cs typeface="Tahoma"/>
              </a:rPr>
              <a:t>ПМПК</a:t>
            </a:r>
            <a:r>
              <a:rPr b="1" spc="-75" dirty="0">
                <a:latin typeface="Tahoma"/>
                <a:cs typeface="Tahoma"/>
              </a:rPr>
              <a:t> </a:t>
            </a:r>
            <a:r>
              <a:rPr b="1" spc="-50" dirty="0">
                <a:latin typeface="Tahoma"/>
                <a:cs typeface="Tahoma"/>
              </a:rPr>
              <a:t>и </a:t>
            </a:r>
            <a:r>
              <a:rPr b="1" spc="-10" dirty="0">
                <a:latin typeface="Tahoma"/>
                <a:cs typeface="Tahoma"/>
              </a:rPr>
              <a:t>препятствующие</a:t>
            </a:r>
            <a:r>
              <a:rPr b="1" spc="-50" dirty="0">
                <a:latin typeface="Tahoma"/>
                <a:cs typeface="Tahoma"/>
              </a:rPr>
              <a:t> </a:t>
            </a:r>
            <a:r>
              <a:rPr b="1" spc="-10" dirty="0">
                <a:latin typeface="Tahoma"/>
                <a:cs typeface="Tahoma"/>
              </a:rPr>
              <a:t>получению образования</a:t>
            </a:r>
            <a:r>
              <a:rPr b="1" spc="-45" dirty="0">
                <a:latin typeface="Tahoma"/>
                <a:cs typeface="Tahoma"/>
              </a:rPr>
              <a:t> </a:t>
            </a:r>
            <a:r>
              <a:rPr b="1" dirty="0" err="1">
                <a:latin typeface="Tahoma"/>
                <a:cs typeface="Tahoma"/>
              </a:rPr>
              <a:t>без</a:t>
            </a:r>
            <a:r>
              <a:rPr b="1" spc="-45" dirty="0">
                <a:latin typeface="Tahoma"/>
                <a:cs typeface="Tahoma"/>
              </a:rPr>
              <a:t> </a:t>
            </a:r>
            <a:r>
              <a:rPr b="1" spc="-10" dirty="0" err="1" smtClean="0">
                <a:latin typeface="Tahoma"/>
                <a:cs typeface="Tahoma"/>
              </a:rPr>
              <a:t>создания</a:t>
            </a:r>
            <a:r>
              <a:rPr lang="ru-RU" b="1" spc="-10" dirty="0" smtClean="0">
                <a:latin typeface="Tahoma"/>
                <a:cs typeface="Tahoma"/>
              </a:rPr>
              <a:t> специальных </a:t>
            </a:r>
            <a:r>
              <a:rPr lang="ru-RU" b="1" spc="-10" dirty="0">
                <a:latin typeface="Tahoma"/>
                <a:cs typeface="Tahoma"/>
              </a:rPr>
              <a:t>условий (ФЗ-273)</a:t>
            </a:r>
          </a:p>
          <a:p>
            <a:pPr marL="299085" marR="857885"/>
            <a:endParaRPr dirty="0">
              <a:latin typeface="Tahoma"/>
              <a:cs typeface="Tahoma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4646815" y="2410691"/>
            <a:ext cx="1158737" cy="949556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4197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6087" y="197209"/>
            <a:ext cx="867848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основе результатов тестирования </a:t>
            </a:r>
            <a:r>
              <a:rPr lang="ru-RU" b="1" dirty="0"/>
              <a:t>педагогический коллектив составляет коррекционные программы</a:t>
            </a:r>
            <a:r>
              <a:rPr lang="ru-RU" dirty="0"/>
              <a:t> на каждого ребенка. </a:t>
            </a:r>
            <a:endParaRPr lang="ru-RU" dirty="0" smtClean="0"/>
          </a:p>
          <a:p>
            <a:endParaRPr lang="ru-RU" dirty="0"/>
          </a:p>
          <a:p>
            <a:r>
              <a:rPr lang="ru-RU" u="sng" dirty="0"/>
              <a:t>Во внеурочной деятельности педагоги ведут коррекционные курсы</a:t>
            </a:r>
            <a:r>
              <a:rPr lang="ru-RU" dirty="0"/>
              <a:t>: «Сенсорное развитие», «Двигательное развитие», «Эмоциональное и коммуникативно-речевое развитие», «Музыкально-ритмические занятия», «Коррекционно-развивающие занятия с психологом», «Логопедические занятия» и др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 В ресурсном классе учитель и специалисты </a:t>
            </a:r>
            <a:r>
              <a:rPr lang="ru-RU" b="1" dirty="0"/>
              <a:t>проводят коррекционно-развивающие мероприятия: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-    корректируют </a:t>
            </a:r>
            <a:r>
              <a:rPr lang="ru-RU" dirty="0"/>
              <a:t>нежелательное поведение; 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обучают </a:t>
            </a:r>
            <a:r>
              <a:rPr lang="ru-RU" dirty="0"/>
              <a:t>ребенка правилам поведения в школе и формируют навык понимать инструкции учителя; 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развивают </a:t>
            </a:r>
            <a:r>
              <a:rPr lang="ru-RU" dirty="0"/>
              <a:t>речь, обучают коммуникативным навыкам и способности проявлять коммуникативную инициативу. </a:t>
            </a: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r>
              <a:rPr lang="ru-RU" b="1" dirty="0" smtClean="0"/>
              <a:t>Проводят </a:t>
            </a:r>
            <a:r>
              <a:rPr lang="ru-RU" b="1" dirty="0"/>
              <a:t>групповые и индивидуальные занятия на психомоторное развитие</a:t>
            </a:r>
            <a:r>
              <a:rPr lang="ru-RU" dirty="0"/>
              <a:t>, которое влияет на все сферы жизни: </a:t>
            </a:r>
            <a:r>
              <a:rPr lang="ru-RU" i="1" u="sng" dirty="0" smtClean="0">
                <a:solidFill>
                  <a:schemeClr val="accent2">
                    <a:lumMod val="50000"/>
                  </a:schemeClr>
                </a:solidFill>
              </a:rPr>
              <a:t>эмоции</a:t>
            </a:r>
            <a:r>
              <a:rPr lang="ru-RU" i="1" u="sng" dirty="0">
                <a:solidFill>
                  <a:schemeClr val="accent2">
                    <a:lumMod val="50000"/>
                  </a:schemeClr>
                </a:solidFill>
              </a:rPr>
              <a:t>, игру, социальное взаимодействие, двигательные навыки, процессы письма, чтения, обучение </a:t>
            </a:r>
            <a:r>
              <a:rPr lang="ru-RU" i="1" u="sng" dirty="0" smtClean="0">
                <a:solidFill>
                  <a:schemeClr val="accent2">
                    <a:lumMod val="50000"/>
                  </a:schemeClr>
                </a:solidFill>
              </a:rPr>
              <a:t>математике. </a:t>
            </a:r>
            <a:endParaRPr lang="ru-RU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5232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94164" y="118749"/>
            <a:ext cx="38232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/>
              <a:t>Как получить заключение ПМПК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5992" y="621158"/>
            <a:ext cx="1044355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Родители</a:t>
            </a:r>
            <a:r>
              <a:rPr lang="ru-RU" dirty="0"/>
              <a:t> (законные представители) </a:t>
            </a:r>
            <a:r>
              <a:rPr lang="ru-RU" b="1" dirty="0"/>
              <a:t>решают, проходить или не про ходить ПМПК</a:t>
            </a:r>
            <a:r>
              <a:rPr lang="ru-RU" dirty="0"/>
              <a:t>, чтобы выявить особенности физического или </a:t>
            </a:r>
            <a:r>
              <a:rPr lang="ru-RU" dirty="0" smtClean="0"/>
              <a:t>психического </a:t>
            </a:r>
            <a:r>
              <a:rPr lang="ru-RU" dirty="0"/>
              <a:t>развития, а также отклонения в поведении ребенка. </a:t>
            </a:r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ПМПК </a:t>
            </a:r>
            <a:r>
              <a:rPr lang="ru-RU" b="1" dirty="0"/>
              <a:t>обследует подростка, которому исполнилось 15 лет, только с его согласия. </a:t>
            </a:r>
            <a:endParaRPr lang="ru-RU" b="1" dirty="0" smtClean="0"/>
          </a:p>
          <a:p>
            <a:endParaRPr lang="ru-RU" dirty="0"/>
          </a:p>
          <a:p>
            <a:r>
              <a:rPr lang="ru-RU" b="1" dirty="0" smtClean="0"/>
              <a:t>Родители </a:t>
            </a:r>
            <a:r>
              <a:rPr lang="ru-RU" dirty="0"/>
              <a:t>(законные представители) ребенка </a:t>
            </a:r>
            <a:r>
              <a:rPr lang="ru-RU" b="1" dirty="0"/>
              <a:t>предъявляют </a:t>
            </a:r>
            <a:r>
              <a:rPr lang="ru-RU" dirty="0"/>
              <a:t>в </a:t>
            </a:r>
            <a:r>
              <a:rPr lang="ru-RU" dirty="0" smtClean="0"/>
              <a:t>территориальную </a:t>
            </a:r>
            <a:r>
              <a:rPr lang="ru-RU" dirty="0"/>
              <a:t>или центральную ПМПК</a:t>
            </a:r>
            <a:r>
              <a:rPr lang="ru-RU" dirty="0" smtClean="0"/>
              <a:t>:</a:t>
            </a:r>
          </a:p>
          <a:p>
            <a:r>
              <a:rPr lang="ru-RU" dirty="0" smtClean="0"/>
              <a:t>– </a:t>
            </a:r>
            <a:r>
              <a:rPr lang="ru-RU" dirty="0"/>
              <a:t>заявление о проведении или согласии на проведение </a:t>
            </a:r>
            <a:r>
              <a:rPr lang="ru-RU" dirty="0" smtClean="0"/>
              <a:t>обследования </a:t>
            </a:r>
            <a:r>
              <a:rPr lang="ru-RU" dirty="0"/>
              <a:t>ребенка в комиссии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– </a:t>
            </a:r>
            <a:r>
              <a:rPr lang="ru-RU" dirty="0"/>
              <a:t>копию паспорта или свидетельства о рождении ребенка (и </a:t>
            </a:r>
            <a:r>
              <a:rPr lang="ru-RU" dirty="0" smtClean="0"/>
              <a:t>предъявляют </a:t>
            </a:r>
            <a:r>
              <a:rPr lang="ru-RU" dirty="0"/>
              <a:t>оригинал или заверенную копию</a:t>
            </a:r>
            <a:r>
              <a:rPr lang="ru-RU" dirty="0" smtClean="0"/>
              <a:t>);</a:t>
            </a:r>
          </a:p>
          <a:p>
            <a:r>
              <a:rPr lang="ru-RU" dirty="0" smtClean="0"/>
              <a:t>– </a:t>
            </a:r>
            <a:r>
              <a:rPr lang="ru-RU" dirty="0"/>
              <a:t>направление ОО или другой организации, в т. ч. медицинской (при наличии</a:t>
            </a:r>
            <a:r>
              <a:rPr lang="ru-RU" dirty="0" smtClean="0"/>
              <a:t>);</a:t>
            </a:r>
          </a:p>
          <a:p>
            <a:r>
              <a:rPr lang="ru-RU" dirty="0" smtClean="0"/>
              <a:t>– </a:t>
            </a:r>
            <a:r>
              <a:rPr lang="ru-RU" dirty="0"/>
              <a:t>заключение психолого-медико-педагогического консилиума или специалистов психолого-медико-педагогического сопровождения ОО (при наличии</a:t>
            </a:r>
            <a:r>
              <a:rPr lang="ru-RU" dirty="0" smtClean="0"/>
              <a:t>);</a:t>
            </a:r>
          </a:p>
          <a:p>
            <a:r>
              <a:rPr lang="ru-RU" dirty="0" smtClean="0"/>
              <a:t>– </a:t>
            </a:r>
            <a:r>
              <a:rPr lang="ru-RU" dirty="0"/>
              <a:t>заключение ПМПК о результатах ранее проведенного </a:t>
            </a:r>
            <a:r>
              <a:rPr lang="ru-RU" dirty="0" smtClean="0"/>
              <a:t>обследования </a:t>
            </a:r>
            <a:r>
              <a:rPr lang="ru-RU" dirty="0"/>
              <a:t>ребенка (при наличии</a:t>
            </a:r>
            <a:r>
              <a:rPr lang="ru-RU" dirty="0" smtClean="0"/>
              <a:t>);</a:t>
            </a:r>
          </a:p>
          <a:p>
            <a:r>
              <a:rPr lang="ru-RU" dirty="0" smtClean="0"/>
              <a:t>– </a:t>
            </a:r>
            <a:r>
              <a:rPr lang="ru-RU" dirty="0"/>
              <a:t>подробную выписку из истории развития ребенка с </a:t>
            </a:r>
            <a:r>
              <a:rPr lang="ru-RU" dirty="0" smtClean="0"/>
              <a:t>заключениями </a:t>
            </a:r>
            <a:r>
              <a:rPr lang="ru-RU" dirty="0"/>
              <a:t>врачей медицинской организации по месту жительства (регистрации</a:t>
            </a:r>
            <a:r>
              <a:rPr lang="ru-RU" dirty="0" smtClean="0"/>
              <a:t>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характеристику </a:t>
            </a:r>
            <a:r>
              <a:rPr lang="ru-RU" dirty="0"/>
              <a:t>обучающегося, которую готовит </a:t>
            </a:r>
            <a:r>
              <a:rPr lang="ru-RU" dirty="0" smtClean="0"/>
              <a:t>образовательная </a:t>
            </a:r>
            <a:r>
              <a:rPr lang="ru-RU" dirty="0"/>
              <a:t>организация (при наличии</a:t>
            </a:r>
            <a:r>
              <a:rPr lang="ru-RU" dirty="0" smtClean="0"/>
              <a:t>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письменные </a:t>
            </a:r>
            <a:r>
              <a:rPr lang="ru-RU" dirty="0"/>
              <a:t>работы по русскому (родному) языку, математике, </a:t>
            </a:r>
            <a:r>
              <a:rPr lang="ru-RU" dirty="0" smtClean="0"/>
              <a:t>результаты </a:t>
            </a:r>
            <a:r>
              <a:rPr lang="ru-RU" dirty="0"/>
              <a:t>самостоятельной продуктивной деятельности ребенка.</a:t>
            </a:r>
          </a:p>
        </p:txBody>
      </p:sp>
    </p:spTree>
    <p:extLst>
      <p:ext uri="{BB962C8B-B14F-4D97-AF65-F5344CB8AC3E}">
        <p14:creationId xmlns:p14="http://schemas.microsoft.com/office/powerpoint/2010/main" val="3973662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7280" y="463077"/>
            <a:ext cx="803840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Протокол </a:t>
            </a:r>
            <a:r>
              <a:rPr lang="ru-RU" b="1" dirty="0"/>
              <a:t>и заключение ПМПК </a:t>
            </a:r>
            <a:r>
              <a:rPr lang="ru-RU" dirty="0"/>
              <a:t>оформляет </a:t>
            </a:r>
            <a:r>
              <a:rPr lang="ru-RU" b="1" dirty="0"/>
              <a:t>в день проведения </a:t>
            </a:r>
            <a:r>
              <a:rPr lang="ru-RU" dirty="0"/>
              <a:t>обследования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Если необходимо, срок оформления протокола и </a:t>
            </a:r>
            <a:r>
              <a:rPr lang="ru-RU" dirty="0" smtClean="0"/>
              <a:t>заключения </a:t>
            </a:r>
            <a:r>
              <a:rPr lang="ru-RU" dirty="0"/>
              <a:t>ПМПК </a:t>
            </a:r>
            <a:r>
              <a:rPr lang="ru-RU" b="1" dirty="0"/>
              <a:t>продлевает, но не более чем на пять рабочих дней. </a:t>
            </a:r>
            <a:endParaRPr lang="ru-RU" b="1" dirty="0" smtClean="0"/>
          </a:p>
          <a:p>
            <a:endParaRPr lang="ru-RU" b="1" dirty="0" smtClean="0"/>
          </a:p>
          <a:p>
            <a:r>
              <a:rPr lang="ru-RU" dirty="0" smtClean="0"/>
              <a:t>Копию </a:t>
            </a:r>
            <a:r>
              <a:rPr lang="ru-RU" dirty="0"/>
              <a:t>заключения ПМПК заверяет печатью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Копии особых мнений специалистов (при наличии) согласуют с родителями (законными представителями) детей и выдают родителям под подпись или направляют по почте с уведомлением о вручении.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/>
              <a:t>родители не согласны с заключением территориальной ПМПК, они могут обжаловать его в центральной ПМПК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(п. 22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Положения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о ПМПК, утв. приказом </a:t>
            </a:r>
            <a:r>
              <a:rPr lang="ru-RU" i="1" dirty="0" err="1">
                <a:solidFill>
                  <a:schemeClr val="accent2">
                    <a:lumMod val="50000"/>
                  </a:schemeClr>
                </a:solidFill>
              </a:rPr>
              <a:t>Минобрнауки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 России от 20.09.2013 № 1082; далее – Положение о ПМПК)</a:t>
            </a:r>
          </a:p>
        </p:txBody>
      </p:sp>
    </p:spTree>
    <p:extLst>
      <p:ext uri="{BB962C8B-B14F-4D97-AF65-F5344CB8AC3E}">
        <p14:creationId xmlns:p14="http://schemas.microsoft.com/office/powerpoint/2010/main" val="40209726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4631" y="462388"/>
            <a:ext cx="78167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/>
              <a:t>Что обязательно должны знать родители о заключении ПМПК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69818" y="1202772"/>
            <a:ext cx="838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Заключение ПМПК носит для родителей рекомендательный характер</a:t>
            </a:r>
            <a:r>
              <a:rPr lang="ru-RU" dirty="0"/>
              <a:t> (п. 23 Положения о ПМПК).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Заключение </a:t>
            </a:r>
            <a:r>
              <a:rPr lang="ru-RU" dirty="0"/>
              <a:t>ПМПК содержит выводы о наличии, либо отсутствии у ребенка особенностей в физическом или психическом развитии, отклонений в поведении.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Такие </a:t>
            </a:r>
            <a:r>
              <a:rPr lang="ru-RU" b="1" dirty="0"/>
              <a:t>сведения являются персональными данными детей </a:t>
            </a:r>
            <a:r>
              <a:rPr lang="ru-RU" dirty="0"/>
              <a:t>(ч. 1 ст. 10 Федерального закона от 27.07.2006 № 152-ФЗ «О </a:t>
            </a:r>
            <a:r>
              <a:rPr lang="ru-RU" dirty="0" smtClean="0"/>
              <a:t>персональных </a:t>
            </a:r>
            <a:r>
              <a:rPr lang="ru-RU" dirty="0"/>
              <a:t>данных»). </a:t>
            </a:r>
            <a:endParaRPr lang="ru-RU" dirty="0" smtClean="0"/>
          </a:p>
          <a:p>
            <a:r>
              <a:rPr lang="ru-RU" b="1" dirty="0" smtClean="0"/>
              <a:t>Никто </a:t>
            </a:r>
            <a:r>
              <a:rPr lang="ru-RU" b="1" dirty="0"/>
              <a:t>не имеет права передавать третьим </a:t>
            </a:r>
            <a:r>
              <a:rPr lang="ru-RU" b="1" dirty="0" smtClean="0"/>
              <a:t>лицам </a:t>
            </a:r>
            <a:r>
              <a:rPr lang="ru-RU" b="1" dirty="0"/>
              <a:t>информацию из заключения </a:t>
            </a:r>
            <a:r>
              <a:rPr lang="ru-RU" dirty="0"/>
              <a:t>ПМПК без письменного согласия родителей ребенка (п. 8 Положения о ПМПК).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/>
              <a:t>родители предоставили в ОО заключение ПМПК о наличии отклонений в развитии и необходимости специальных условий для образования, </a:t>
            </a:r>
            <a:r>
              <a:rPr lang="ru-RU" dirty="0" smtClean="0"/>
              <a:t>ОО  обязана </a:t>
            </a:r>
            <a:r>
              <a:rPr lang="ru-RU" dirty="0"/>
              <a:t>такие условия создать.</a:t>
            </a:r>
          </a:p>
        </p:txBody>
      </p:sp>
    </p:spTree>
    <p:extLst>
      <p:ext uri="{BB962C8B-B14F-4D97-AF65-F5344CB8AC3E}">
        <p14:creationId xmlns:p14="http://schemas.microsoft.com/office/powerpoint/2010/main" val="35824509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2327" y="545790"/>
            <a:ext cx="962059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Заключение ПМПК действительно </a:t>
            </a:r>
            <a:r>
              <a:rPr lang="ru-RU" dirty="0"/>
              <a:t>для представления в </a:t>
            </a:r>
            <a:r>
              <a:rPr lang="ru-RU" dirty="0" smtClean="0"/>
              <a:t>образовательную </a:t>
            </a:r>
            <a:r>
              <a:rPr lang="ru-RU" dirty="0"/>
              <a:t>организацию </a:t>
            </a:r>
            <a:r>
              <a:rPr lang="ru-RU" b="1" dirty="0"/>
              <a:t>в течение календарного года с даты его получения. </a:t>
            </a:r>
            <a:endParaRPr lang="ru-RU" b="1" dirty="0" smtClean="0"/>
          </a:p>
          <a:p>
            <a:endParaRPr lang="ru-RU" b="1" dirty="0" smtClean="0"/>
          </a:p>
          <a:p>
            <a:r>
              <a:rPr lang="ru-RU" dirty="0" smtClean="0"/>
              <a:t>Если </a:t>
            </a:r>
            <a:r>
              <a:rPr lang="ru-RU" dirty="0"/>
              <a:t>родители </a:t>
            </a:r>
            <a:r>
              <a:rPr lang="ru-RU" b="1" dirty="0"/>
              <a:t>не передали </a:t>
            </a:r>
            <a:r>
              <a:rPr lang="ru-RU" dirty="0"/>
              <a:t>заключение </a:t>
            </a:r>
            <a:r>
              <a:rPr lang="ru-RU" b="1" dirty="0"/>
              <a:t>в течение одного года</a:t>
            </a:r>
            <a:r>
              <a:rPr lang="ru-RU" dirty="0"/>
              <a:t>, </a:t>
            </a:r>
            <a:r>
              <a:rPr lang="ru-RU" b="1" dirty="0"/>
              <a:t>придется получать заключение заново</a:t>
            </a:r>
            <a:r>
              <a:rPr lang="ru-RU" dirty="0"/>
              <a:t> (п. 23 </a:t>
            </a:r>
            <a:r>
              <a:rPr lang="ru-RU" dirty="0" smtClean="0"/>
              <a:t>Положения </a:t>
            </a:r>
            <a:r>
              <a:rPr lang="ru-RU" dirty="0"/>
              <a:t>о ПМПК). </a:t>
            </a:r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Минимальный </a:t>
            </a:r>
            <a:r>
              <a:rPr lang="ru-RU" b="1" dirty="0"/>
              <a:t>срок</a:t>
            </a:r>
            <a:r>
              <a:rPr lang="ru-RU" dirty="0"/>
              <a:t>, на который ПМПК может дать рекомендации по созданию специальных образовательных </a:t>
            </a:r>
            <a:r>
              <a:rPr lang="ru-RU" dirty="0" smtClean="0"/>
              <a:t>условий</a:t>
            </a:r>
            <a:r>
              <a:rPr lang="ru-RU" dirty="0"/>
              <a:t>, </a:t>
            </a:r>
            <a:r>
              <a:rPr lang="ru-RU" b="1" dirty="0"/>
              <a:t>определяют члены ПМПК. </a:t>
            </a:r>
            <a:endParaRPr lang="ru-RU" b="1" dirty="0" smtClean="0"/>
          </a:p>
          <a:p>
            <a:r>
              <a:rPr lang="ru-RU" dirty="0" smtClean="0"/>
              <a:t>Срок </a:t>
            </a:r>
            <a:r>
              <a:rPr lang="ru-RU" dirty="0"/>
              <a:t>варьируется от 3–6 месяцев до 1 года. </a:t>
            </a:r>
            <a:endParaRPr lang="ru-RU" dirty="0" smtClean="0"/>
          </a:p>
          <a:p>
            <a:r>
              <a:rPr lang="ru-RU" b="1" dirty="0" smtClean="0"/>
              <a:t>Максимальный </a:t>
            </a:r>
            <a:r>
              <a:rPr lang="ru-RU" b="1" dirty="0"/>
              <a:t>срок</a:t>
            </a:r>
            <a:r>
              <a:rPr lang="ru-RU" dirty="0"/>
              <a:t>, на который даются рекомендации по созданию специальных условий получения образования детьми с ОВЗ, – длительность освоения </a:t>
            </a:r>
            <a:r>
              <a:rPr lang="ru-RU" b="1" dirty="0"/>
              <a:t>уровня образования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/>
          </a:p>
          <a:p>
            <a:r>
              <a:rPr lang="ru-RU" b="1" dirty="0" smtClean="0"/>
              <a:t>При </a:t>
            </a:r>
            <a:r>
              <a:rPr lang="ru-RU" b="1" dirty="0"/>
              <a:t>переходе с уровня на уровень </a:t>
            </a:r>
            <a:r>
              <a:rPr lang="ru-RU" dirty="0"/>
              <a:t>фиксируются образовательные результаты и возникают новые требования к условиям реализации программы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b="1" dirty="0">
                <a:solidFill>
                  <a:srgbClr val="C00000"/>
                </a:solidFill>
              </a:rPr>
              <a:t>Если ребенок с ОВЗ переходит на следующий уровень общего образования и претендует на создание специальных </a:t>
            </a:r>
            <a:r>
              <a:rPr lang="ru-RU" b="1" dirty="0" smtClean="0">
                <a:solidFill>
                  <a:srgbClr val="C00000"/>
                </a:solidFill>
              </a:rPr>
              <a:t>образовательных </a:t>
            </a:r>
            <a:r>
              <a:rPr lang="ru-RU" b="1" dirty="0">
                <a:solidFill>
                  <a:srgbClr val="C00000"/>
                </a:solidFill>
              </a:rPr>
              <a:t>условий, необходимо повторное посещение ПМПК </a:t>
            </a:r>
            <a:r>
              <a:rPr lang="ru-RU" dirty="0"/>
              <a:t>(для уточнения или новых рекомендаций согласно уровню образования).</a:t>
            </a:r>
          </a:p>
        </p:txBody>
      </p:sp>
    </p:spTree>
    <p:extLst>
      <p:ext uri="{BB962C8B-B14F-4D97-AF65-F5344CB8AC3E}">
        <p14:creationId xmlns:p14="http://schemas.microsoft.com/office/powerpoint/2010/main" val="1645092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1381" y="545515"/>
            <a:ext cx="100362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/>
              <a:t>Какие штатные единицы необходимы для обучения детей с ОВЗ и детей-инвалидов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3825" y="1131189"/>
            <a:ext cx="114466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Обучение и воспитание детей с ОВЗ и с инвалидностью в образовательной организации обеспечивает работа педагогического коллектива – учителей и специалистов сопровождения </a:t>
            </a:r>
            <a:r>
              <a:rPr lang="ru-RU" b="1" dirty="0"/>
              <a:t>– педагогов-психологов, учителей-дефектологов (</a:t>
            </a:r>
            <a:r>
              <a:rPr lang="ru-RU" b="1" dirty="0" err="1"/>
              <a:t>олигофренопедагога</a:t>
            </a:r>
            <a:r>
              <a:rPr lang="ru-RU" b="1" dirty="0"/>
              <a:t>, сурдопедагога, тифлопедагога), учителей-логопедов, </a:t>
            </a:r>
            <a:r>
              <a:rPr lang="ru-RU" b="1" dirty="0" err="1"/>
              <a:t>тьюторов</a:t>
            </a:r>
            <a:r>
              <a:rPr lang="ru-RU" b="1" dirty="0"/>
              <a:t>, ассистентов, медицинских работников. </a:t>
            </a:r>
            <a:endParaRPr lang="ru-RU" b="1" dirty="0" smtClean="0"/>
          </a:p>
          <a:p>
            <a:endParaRPr lang="ru-RU" dirty="0" smtClean="0"/>
          </a:p>
          <a:p>
            <a:r>
              <a:rPr lang="ru-RU" b="1" dirty="0" smtClean="0"/>
              <a:t>Ситуация</a:t>
            </a:r>
            <a:r>
              <a:rPr lang="ru-RU" b="1" dirty="0"/>
              <a:t>: </a:t>
            </a:r>
            <a:r>
              <a:rPr lang="ru-RU" dirty="0"/>
              <a:t>какое образование должны иметь педагоги и специалисты </a:t>
            </a:r>
            <a:r>
              <a:rPr lang="ru-RU" dirty="0" smtClean="0"/>
              <a:t>сопровождения?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b="1" dirty="0"/>
              <a:t>Педагоги</a:t>
            </a:r>
            <a:r>
              <a:rPr lang="ru-RU" dirty="0"/>
              <a:t> образовательной организации, в том числе реализующие программу коррекционной работы, </a:t>
            </a:r>
            <a:r>
              <a:rPr lang="ru-RU" b="1" dirty="0"/>
              <a:t>должны иметь высшее профессиональное образование </a:t>
            </a:r>
            <a:r>
              <a:rPr lang="ru-RU" dirty="0"/>
              <a:t>по одному из вариантов программ подготовки: </a:t>
            </a:r>
            <a:endParaRPr lang="ru-RU" dirty="0" smtClean="0"/>
          </a:p>
          <a:p>
            <a:r>
              <a:rPr lang="ru-RU" dirty="0" smtClean="0"/>
              <a:t>а</a:t>
            </a:r>
            <a:r>
              <a:rPr lang="ru-RU" dirty="0"/>
              <a:t>) по направлению </a:t>
            </a:r>
            <a:r>
              <a:rPr lang="ru-RU" b="1" dirty="0"/>
              <a:t>«Специальное (дефектологическое) образование</a:t>
            </a:r>
            <a:r>
              <a:rPr lang="ru-RU" dirty="0"/>
              <a:t>» по образовательным программам подготовки </a:t>
            </a:r>
            <a:r>
              <a:rPr lang="ru-RU" dirty="0" err="1"/>
              <a:t>олигофренопедагога</a:t>
            </a:r>
            <a:r>
              <a:rPr lang="ru-RU" dirty="0"/>
              <a:t>, тифлопедагога, сурдопедагога, логопеда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б</a:t>
            </a:r>
            <a:r>
              <a:rPr lang="ru-RU" dirty="0"/>
              <a:t>) </a:t>
            </a:r>
            <a:r>
              <a:rPr lang="ru-RU" b="1" dirty="0"/>
              <a:t>по специальностям «Олигофренопедагогика», «Тифлопедагогика», «Сурдопедагогика», «Логопедия»; </a:t>
            </a:r>
            <a:endParaRPr lang="ru-RU" b="1" dirty="0" smtClean="0"/>
          </a:p>
          <a:p>
            <a:endParaRPr lang="ru-RU" b="1" dirty="0" smtClean="0"/>
          </a:p>
          <a:p>
            <a:r>
              <a:rPr lang="ru-RU" dirty="0" smtClean="0"/>
              <a:t>в</a:t>
            </a:r>
            <a:r>
              <a:rPr lang="ru-RU" dirty="0"/>
              <a:t>) </a:t>
            </a:r>
            <a:r>
              <a:rPr lang="ru-RU" b="1" dirty="0"/>
              <a:t>по педагогическим специальностям </a:t>
            </a:r>
            <a:r>
              <a:rPr lang="ru-RU" dirty="0"/>
              <a:t>или по направлениям («Педагогическое образование», «Психолого-педагогическое образование») </a:t>
            </a:r>
            <a:r>
              <a:rPr lang="ru-RU" b="1" dirty="0"/>
              <a:t>с обязательным прохождением профессиональной переподготовки </a:t>
            </a:r>
            <a:r>
              <a:rPr lang="ru-RU" dirty="0"/>
              <a:t>по направлению </a:t>
            </a:r>
            <a:r>
              <a:rPr lang="ru-RU" b="1" dirty="0"/>
              <a:t>«Специальное (дефектологическое) образование».</a:t>
            </a:r>
          </a:p>
        </p:txBody>
      </p:sp>
    </p:spTree>
    <p:extLst>
      <p:ext uri="{BB962C8B-B14F-4D97-AF65-F5344CB8AC3E}">
        <p14:creationId xmlns:p14="http://schemas.microsoft.com/office/powerpoint/2010/main" val="143570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8225" y="723452"/>
            <a:ext cx="87117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Педагог-психолог</a:t>
            </a:r>
            <a:r>
              <a:rPr lang="ru-RU" dirty="0"/>
              <a:t> должен иметь высшее профессиональное образование по одному из вариантов программ подготовки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 </a:t>
            </a:r>
            <a:r>
              <a:rPr lang="ru-RU" dirty="0"/>
              <a:t>а) по специальности </a:t>
            </a:r>
            <a:r>
              <a:rPr lang="ru-RU" b="1" dirty="0"/>
              <a:t>«Специальная психология</a:t>
            </a:r>
            <a:r>
              <a:rPr lang="ru-RU" b="1" dirty="0" smtClean="0"/>
              <a:t>»;</a:t>
            </a:r>
          </a:p>
          <a:p>
            <a:endParaRPr lang="ru-RU" b="1" dirty="0" smtClean="0"/>
          </a:p>
          <a:p>
            <a:r>
              <a:rPr lang="ru-RU" dirty="0" smtClean="0"/>
              <a:t> </a:t>
            </a:r>
            <a:r>
              <a:rPr lang="ru-RU" dirty="0"/>
              <a:t>б) </a:t>
            </a:r>
            <a:r>
              <a:rPr lang="ru-RU" b="1" dirty="0"/>
              <a:t>по направлению «Педагогика</a:t>
            </a:r>
            <a:r>
              <a:rPr lang="ru-RU" dirty="0"/>
              <a:t>» по образовательным программам подготовки бакалавра или магистра в области психологического сопровождения образования лиц с ОВЗ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в) </a:t>
            </a:r>
            <a:r>
              <a:rPr lang="ru-RU" b="1" dirty="0"/>
              <a:t>по направлению «Специальное (дефектологическое) </a:t>
            </a:r>
            <a:r>
              <a:rPr lang="ru-RU" dirty="0"/>
              <a:t>образование» по образовательным программам подготовки бакалавра или магистра в области психологического сопровождения образования лиц с ОВЗ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г) </a:t>
            </a:r>
            <a:r>
              <a:rPr lang="ru-RU" b="1" dirty="0"/>
              <a:t>по педагогическим специальностям </a:t>
            </a:r>
            <a:r>
              <a:rPr lang="ru-RU" dirty="0"/>
              <a:t>или по направлениям («Педагогическое образование», «Психолого-педагогическое образование») </a:t>
            </a:r>
            <a:r>
              <a:rPr lang="ru-RU" b="1" dirty="0"/>
              <a:t>с обязательным прохождением профессиональной переподготовки</a:t>
            </a:r>
            <a:r>
              <a:rPr lang="ru-RU" dirty="0"/>
              <a:t> в области специальной психологии. </a:t>
            </a:r>
          </a:p>
        </p:txBody>
      </p:sp>
    </p:spTree>
    <p:extLst>
      <p:ext uri="{BB962C8B-B14F-4D97-AF65-F5344CB8AC3E}">
        <p14:creationId xmlns:p14="http://schemas.microsoft.com/office/powerpoint/2010/main" val="1770276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4633" y="391080"/>
            <a:ext cx="88890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Учитель-логопед </a:t>
            </a:r>
            <a:r>
              <a:rPr lang="ru-RU" dirty="0"/>
              <a:t>должен иметь </a:t>
            </a:r>
            <a:r>
              <a:rPr lang="ru-RU" b="1" dirty="0"/>
              <a:t>высшее профессиональное образование </a:t>
            </a:r>
            <a:r>
              <a:rPr lang="ru-RU" dirty="0"/>
              <a:t>по одному из вариантов программ подготовки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 </a:t>
            </a:r>
            <a:r>
              <a:rPr lang="ru-RU" dirty="0"/>
              <a:t>а) </a:t>
            </a:r>
            <a:r>
              <a:rPr lang="ru-RU" b="1" dirty="0"/>
              <a:t>по специальности «Логопедия</a:t>
            </a:r>
            <a:r>
              <a:rPr lang="ru-RU" b="1" dirty="0" smtClean="0"/>
              <a:t>»;</a:t>
            </a:r>
          </a:p>
          <a:p>
            <a:endParaRPr lang="ru-RU" b="1" dirty="0" smtClean="0"/>
          </a:p>
          <a:p>
            <a:r>
              <a:rPr lang="ru-RU" dirty="0" smtClean="0"/>
              <a:t> </a:t>
            </a:r>
            <a:r>
              <a:rPr lang="ru-RU" dirty="0"/>
              <a:t>б) по направлению </a:t>
            </a:r>
            <a:r>
              <a:rPr lang="ru-RU" b="1" dirty="0"/>
              <a:t>«Специальное (дефектологическое) образование</a:t>
            </a:r>
            <a:r>
              <a:rPr lang="ru-RU" dirty="0"/>
              <a:t>» по образовательным программам подготовки бакалавра или магистра в области логопедии;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</a:t>
            </a:r>
            <a:r>
              <a:rPr lang="ru-RU" dirty="0"/>
              <a:t>) по педагогическим специальностям или по направлениям («Педагогическое образование», «Психолого-педагогическое образование») </a:t>
            </a:r>
            <a:r>
              <a:rPr lang="ru-RU" b="1" dirty="0"/>
              <a:t>с обязательным прохождением профессиональной переподготовки</a:t>
            </a:r>
            <a:r>
              <a:rPr lang="ru-RU" dirty="0"/>
              <a:t> в области логопедии. </a:t>
            </a:r>
            <a:endParaRPr lang="ru-RU" dirty="0" smtClean="0"/>
          </a:p>
          <a:p>
            <a:endParaRPr lang="ru-RU" dirty="0"/>
          </a:p>
          <a:p>
            <a:r>
              <a:rPr lang="ru-RU" b="1" u="sng" dirty="0" smtClean="0"/>
              <a:t>Воспитатели</a:t>
            </a:r>
            <a:r>
              <a:rPr lang="ru-RU" dirty="0" smtClean="0"/>
              <a:t> </a:t>
            </a:r>
            <a:r>
              <a:rPr lang="ru-RU" dirty="0"/>
              <a:t>должны иметь </a:t>
            </a:r>
            <a:r>
              <a:rPr lang="ru-RU" b="1" dirty="0"/>
              <a:t>высшее или среднее профессиональное образование </a:t>
            </a:r>
            <a:r>
              <a:rPr lang="ru-RU" dirty="0"/>
              <a:t>по педагогическим специальностям </a:t>
            </a:r>
            <a:r>
              <a:rPr lang="ru-RU" b="1" dirty="0"/>
              <a:t>с обязательным прохождением профессиональной переподготовки или повышением квалификации </a:t>
            </a:r>
            <a:r>
              <a:rPr lang="ru-RU" dirty="0"/>
              <a:t>в области специальной педагогики или специальной психологии, подтвержденной удостоверением о повышении квалификации или дипломом о профессиональной переподготовке.</a:t>
            </a:r>
          </a:p>
        </p:txBody>
      </p:sp>
    </p:spTree>
    <p:extLst>
      <p:ext uri="{BB962C8B-B14F-4D97-AF65-F5344CB8AC3E}">
        <p14:creationId xmlns:p14="http://schemas.microsoft.com/office/powerpoint/2010/main" val="37480721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756" y="277933"/>
            <a:ext cx="11779134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Педагог дополнительного образования </a:t>
            </a:r>
            <a:r>
              <a:rPr lang="ru-RU" dirty="0"/>
              <a:t>должен иметь </a:t>
            </a:r>
            <a:r>
              <a:rPr lang="ru-RU" u="sng" dirty="0"/>
              <a:t>высшее профессиональное образование или среднее профессиональное образование в области, соответствующей профилю кружка, секции, студии, клубного </a:t>
            </a:r>
            <a:r>
              <a:rPr lang="ru-RU" dirty="0"/>
              <a:t>и иного детского объединения, без предъявления требований к стажу работы либо высшее профессиональное образование или среднее профессиональное образование и дополнительное профессиональное образование по направлению «Образование и педагогика» без предъявления требований к стажу работы. </a:t>
            </a:r>
            <a:endParaRPr lang="ru-RU" dirty="0" smtClean="0"/>
          </a:p>
          <a:p>
            <a:endParaRPr lang="ru-RU" dirty="0"/>
          </a:p>
          <a:p>
            <a:r>
              <a:rPr lang="ru-RU" b="1" u="sng" dirty="0" smtClean="0"/>
              <a:t>Все </a:t>
            </a:r>
            <a:r>
              <a:rPr lang="ru-RU" b="1" u="sng" dirty="0"/>
              <a:t>специалисты</a:t>
            </a:r>
            <a:r>
              <a:rPr lang="ru-RU" u="sng" dirty="0"/>
              <a:t> должны пройти профессиональную переподготовку или курсы повышения квалификации </a:t>
            </a:r>
            <a:r>
              <a:rPr lang="ru-RU" dirty="0"/>
              <a:t>(в объеме от 72-х часов) по особенностям организации обучения и воспитания обучающихся с ОВЗ и (или) введения ФГОС НОО ОВЗ и (или) ФГОС обучающихся с умственной отсталостью, подтвержденные дипломом о профессиональной переподготовке или удостоверением о повышении квалификации установленного образца. </a:t>
            </a:r>
            <a:endParaRPr lang="ru-RU" dirty="0" smtClean="0"/>
          </a:p>
          <a:p>
            <a:endParaRPr lang="ru-RU" dirty="0"/>
          </a:p>
          <a:p>
            <a:r>
              <a:rPr lang="ru-RU" b="1" dirty="0" smtClean="0"/>
              <a:t>Ситуация</a:t>
            </a:r>
            <a:r>
              <a:rPr lang="ru-RU" b="1" dirty="0"/>
              <a:t>:</a:t>
            </a:r>
            <a:r>
              <a:rPr lang="ru-RU" dirty="0"/>
              <a:t> должен ли руководитель иметь специальное образование, если образовательная организация реализует АООП </a:t>
            </a:r>
            <a:endParaRPr lang="ru-RU" dirty="0" smtClean="0"/>
          </a:p>
          <a:p>
            <a:endParaRPr lang="ru-RU" dirty="0"/>
          </a:p>
          <a:p>
            <a:r>
              <a:rPr lang="ru-RU" b="1" dirty="0" smtClean="0"/>
              <a:t>Руководящие </a:t>
            </a:r>
            <a:r>
              <a:rPr lang="ru-RU" b="1" dirty="0"/>
              <a:t>работники </a:t>
            </a:r>
            <a:r>
              <a:rPr lang="ru-RU" dirty="0"/>
              <a:t>(административный персонал) наряду со средним или высшим профессиональным педагогическим образованием </a:t>
            </a:r>
            <a:r>
              <a:rPr lang="ru-RU" u="sng" dirty="0"/>
              <a:t>должны иметь удостоверение о повышении квалификации </a:t>
            </a:r>
            <a:r>
              <a:rPr lang="ru-RU" dirty="0"/>
              <a:t>(в объеме от 72-х часов) по особенностям организации обучения и воспитания обучающихся с ОВЗ и (или) введения ФГОС НОО ОВЗ и (или) ФГОС обучающихся с умственной отсталостью.</a:t>
            </a:r>
          </a:p>
        </p:txBody>
      </p:sp>
    </p:spTree>
    <p:extLst>
      <p:ext uri="{BB962C8B-B14F-4D97-AF65-F5344CB8AC3E}">
        <p14:creationId xmlns:p14="http://schemas.microsoft.com/office/powerpoint/2010/main" val="34289591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3438" y="653856"/>
            <a:ext cx="10202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Учителя и специалисты сопровождения разрабатывают и реализуют адаптированные программы. При этом содержание предмета адаптирует учитель, а специалисты сопровождения ему помогают в части выявления особых образовательных потребностей и проводят коррекционно-развивающие занятия.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2493" y="150343"/>
            <a:ext cx="85183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Как распределяются обязанности специалистов при обучении детей с ОВЗ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046" y="1738984"/>
            <a:ext cx="112006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err="1">
                <a:solidFill>
                  <a:schemeClr val="accent2">
                    <a:lumMod val="75000"/>
                  </a:schemeClr>
                </a:solidFill>
              </a:rPr>
              <a:t>Тьютор</a:t>
            </a:r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smtClean="0"/>
              <a:t>Находится </a:t>
            </a:r>
            <a:r>
              <a:rPr lang="ru-RU" dirty="0"/>
              <a:t>рядом с </a:t>
            </a:r>
            <a:r>
              <a:rPr lang="ru-RU" dirty="0" smtClean="0"/>
              <a:t>обучающимся и </a:t>
            </a:r>
            <a:r>
              <a:rPr lang="ru-RU" dirty="0"/>
              <a:t>помогает </a:t>
            </a:r>
            <a:r>
              <a:rPr lang="ru-RU" dirty="0" smtClean="0"/>
              <a:t>ему осваивать </a:t>
            </a:r>
            <a:r>
              <a:rPr lang="ru-RU" dirty="0"/>
              <a:t>содержание программы. </a:t>
            </a:r>
            <a:endParaRPr lang="ru-RU" dirty="0" smtClean="0"/>
          </a:p>
          <a:p>
            <a:r>
              <a:rPr lang="ru-RU" dirty="0" smtClean="0"/>
              <a:t>Может </a:t>
            </a:r>
            <a:r>
              <a:rPr lang="ru-RU" dirty="0"/>
              <a:t>выполнять функции педагога сопровождения, воспитателя, который помогает ребенку с ОВЗ, ведет педагогическую и воспитательную работу на каждом этапе образовательной деятельности. </a:t>
            </a:r>
            <a:r>
              <a:rPr lang="ru-RU" dirty="0" smtClean="0"/>
              <a:t>Также </a:t>
            </a:r>
            <a:r>
              <a:rPr lang="ru-RU" dirty="0" err="1"/>
              <a:t>тьютор</a:t>
            </a:r>
            <a:r>
              <a:rPr lang="ru-RU" dirty="0"/>
              <a:t> организует общение ребенка с ОВЗ с детским </a:t>
            </a:r>
            <a:r>
              <a:rPr lang="ru-RU" dirty="0" smtClean="0"/>
              <a:t>коллективом </a:t>
            </a:r>
            <a:r>
              <a:rPr lang="ru-RU" dirty="0"/>
              <a:t>на переменах, помогает всем участникам образовательной деятельности понять, какую помощь можно оказать ребенку с ОВЗ и как правильно это сделать. </a:t>
            </a:r>
            <a:endParaRPr lang="ru-RU" dirty="0" smtClean="0"/>
          </a:p>
          <a:p>
            <a:r>
              <a:rPr lang="ru-RU" dirty="0" err="1" smtClean="0"/>
              <a:t>Тьютор</a:t>
            </a:r>
            <a:r>
              <a:rPr lang="ru-RU" dirty="0" smtClean="0"/>
              <a:t> </a:t>
            </a:r>
            <a:r>
              <a:rPr lang="ru-RU" dirty="0"/>
              <a:t>может выполнять функции специалиста службы </a:t>
            </a:r>
            <a:r>
              <a:rPr lang="ru-RU" dirty="0" smtClean="0"/>
              <a:t>сопровождения</a:t>
            </a:r>
            <a:r>
              <a:rPr lang="ru-RU" dirty="0"/>
              <a:t>, обладающего знаниями в области коррекционной </a:t>
            </a:r>
            <a:r>
              <a:rPr lang="ru-RU" dirty="0" smtClean="0"/>
              <a:t>педагогики</a:t>
            </a:r>
            <a:r>
              <a:rPr lang="ru-RU" dirty="0"/>
              <a:t>, дефектологии, психологии: педагога-психолога, социального педагога, дефектолога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СПРАВКА.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/>
              <a:t>Объем </a:t>
            </a:r>
            <a:r>
              <a:rPr lang="ru-RU" dirty="0" smtClean="0"/>
              <a:t>работы </a:t>
            </a:r>
            <a:r>
              <a:rPr lang="ru-RU" dirty="0" err="1"/>
              <a:t>тьютора</a:t>
            </a:r>
            <a:r>
              <a:rPr lang="ru-RU" dirty="0"/>
              <a:t> с ребенком </a:t>
            </a:r>
            <a:r>
              <a:rPr lang="ru-RU" dirty="0" smtClean="0"/>
              <a:t>определяет </a:t>
            </a:r>
            <a:r>
              <a:rPr lang="ru-RU" dirty="0"/>
              <a:t>ПМПК – от нескольких часов до полной </a:t>
            </a:r>
            <a:r>
              <a:rPr lang="ru-RU" dirty="0" smtClean="0"/>
              <a:t>занятости </a:t>
            </a:r>
            <a:r>
              <a:rPr lang="ru-RU" dirty="0"/>
              <a:t>в день </a:t>
            </a:r>
            <a:endParaRPr lang="ru-RU" dirty="0" smtClean="0"/>
          </a:p>
          <a:p>
            <a:endParaRPr lang="ru-RU" dirty="0"/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ПРИМЕР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dirty="0"/>
              <a:t>Для </a:t>
            </a:r>
            <a:r>
              <a:rPr lang="ru-RU" dirty="0" smtClean="0"/>
              <a:t>обучающихся </a:t>
            </a:r>
            <a:r>
              <a:rPr lang="ru-RU" dirty="0"/>
              <a:t>с расстройствами аутистического спектра </a:t>
            </a:r>
            <a:r>
              <a:rPr lang="ru-RU" dirty="0" err="1"/>
              <a:t>тьютор</a:t>
            </a:r>
            <a:r>
              <a:rPr lang="ru-RU" dirty="0"/>
              <a:t> может быть рекомендован на полный день. В этом случае он будет </a:t>
            </a:r>
            <a:r>
              <a:rPr lang="ru-RU" dirty="0" smtClean="0"/>
              <a:t>присутствовать </a:t>
            </a:r>
            <a:r>
              <a:rPr lang="ru-RU" dirty="0"/>
              <a:t>на всех уроках (п. 29 Порядка образовательной деятельности по образовательным программам начального общего, основного общего и среднего общего образования)</a:t>
            </a:r>
          </a:p>
        </p:txBody>
      </p:sp>
    </p:spTree>
    <p:extLst>
      <p:ext uri="{BB962C8B-B14F-4D97-AF65-F5344CB8AC3E}">
        <p14:creationId xmlns:p14="http://schemas.microsoft.com/office/powerpoint/2010/main" val="2078931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5639" y="505746"/>
            <a:ext cx="1115568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/>
              <a:t>Приоритетами государственной политики в области развития образования лиц с ОВЗ и инвалидностью являются: </a:t>
            </a:r>
            <a:endParaRPr lang="ru-RU" sz="2000" b="1" dirty="0" smtClean="0"/>
          </a:p>
          <a:p>
            <a:r>
              <a:rPr lang="ru-RU" dirty="0" smtClean="0"/>
              <a:t>- </a:t>
            </a:r>
            <a:r>
              <a:rPr lang="ru-RU" dirty="0"/>
              <a:t>совершенствование и разработка нового содержания образования обучающихся с ОВЗ на разных уровнях образования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- обеспечение специальных условий получения образования для физического, психического, социального, духовно-нравственного развития детей с ОВЗ и детей с инвалидностью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- обеспечение качественного психолого-педагогического и медико- социального сопровождения детей с ОВЗ и детей с инвалидностью в образовательных организациях на основе межведомственного взаимодействия и принципа преемственности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- защита прав на получение качественного образования и соблюдение законных интересов каждого ребенка с ОВЗ и инвалидностью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- поддержка многообразия и вариативности отдельных образовательных организаций, реализующих адаптированные основные образовательные программы, как основного ресурса для инклюзивного и специального образования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- поддержка определяющей роли семьи в воспитании детей, уважение к авторитету родителей и защита их преимущественного нрава на воспитание и обучение детей перед всеми иными лицами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- развитие сотрудничества субъектов системы образования (семьи, общества, государства, образовательных, научных, общественных организаций, организаций культуры и спорта, СМИ, бизнес-сообществ) в совершенствовании содержания и условий образования детей с ОВЗ и инвалидностью.</a:t>
            </a:r>
          </a:p>
        </p:txBody>
      </p:sp>
    </p:spTree>
    <p:extLst>
      <p:ext uri="{BB962C8B-B14F-4D97-AF65-F5344CB8AC3E}">
        <p14:creationId xmlns:p14="http://schemas.microsoft.com/office/powerpoint/2010/main" val="16761612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1396" y="421789"/>
            <a:ext cx="95014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Ассистенты (помощники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).</a:t>
            </a: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u="sng" dirty="0" smtClean="0"/>
              <a:t>Помогают</a:t>
            </a:r>
            <a:r>
              <a:rPr lang="ru-RU" dirty="0" smtClean="0"/>
              <a:t> </a:t>
            </a:r>
            <a:r>
              <a:rPr lang="ru-RU" dirty="0"/>
              <a:t>детям с ОВЗ и </a:t>
            </a:r>
            <a:r>
              <a:rPr lang="ru-RU" dirty="0" smtClean="0"/>
              <a:t>детям-инвалидам </a:t>
            </a:r>
            <a:r>
              <a:rPr lang="ru-RU" u="sng" dirty="0"/>
              <a:t>при посещении туалетных помещений, столовой. Переносят инвалидные коляски и ориентируют ребенка в здании </a:t>
            </a:r>
            <a:r>
              <a:rPr lang="ru-RU" dirty="0"/>
              <a:t>ОО.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Необходимость </a:t>
            </a:r>
            <a:r>
              <a:rPr lang="ru-RU" dirty="0"/>
              <a:t>организовать техническую помощь детям с ОВЗ и инвалидностью регламентирует </a:t>
            </a:r>
            <a:r>
              <a:rPr lang="ru-RU" b="1" dirty="0"/>
              <a:t>ч. 3 ст. 79 Федерального закона № 273-ФЗ</a:t>
            </a:r>
            <a:r>
              <a:rPr lang="ru-RU" dirty="0"/>
              <a:t>, а также </a:t>
            </a:r>
            <a:r>
              <a:rPr lang="ru-RU" b="1" dirty="0"/>
              <a:t>п. 23 Порядка образовательной деятельности </a:t>
            </a:r>
            <a:r>
              <a:rPr lang="ru-RU" dirty="0"/>
              <a:t>по образовательным программам начального общего, основного общего и среднего общего образования, </a:t>
            </a:r>
            <a:r>
              <a:rPr lang="ru-RU" dirty="0" err="1"/>
              <a:t>пп</a:t>
            </a:r>
            <a:r>
              <a:rPr lang="ru-RU" dirty="0"/>
              <a:t>. </a:t>
            </a:r>
            <a:r>
              <a:rPr lang="ru-RU" dirty="0" smtClean="0"/>
              <a:t>18–19. </a:t>
            </a:r>
          </a:p>
          <a:p>
            <a:endParaRPr lang="ru-RU" dirty="0" smtClean="0"/>
          </a:p>
          <a:p>
            <a:r>
              <a:rPr lang="ru-RU" dirty="0" err="1" smtClean="0"/>
              <a:t>Минобрнауки</a:t>
            </a:r>
            <a:r>
              <a:rPr lang="ru-RU" dirty="0" smtClean="0"/>
              <a:t> </a:t>
            </a:r>
            <a:r>
              <a:rPr lang="ru-RU" dirty="0"/>
              <a:t>России в Методических рекомендациях </a:t>
            </a:r>
            <a:r>
              <a:rPr lang="ru-RU" dirty="0" smtClean="0"/>
              <a:t>по вопросам </a:t>
            </a:r>
            <a:r>
              <a:rPr lang="ru-RU" dirty="0"/>
              <a:t>внедрения ФГОС начального общего образования обучающихся с ОВЗ и ФГОС образования обучающихся с умственной отсталостью (интеллектуальными нарушениями), направленными письмом от 11.03.2016 № ВК-452/07, </a:t>
            </a:r>
            <a:r>
              <a:rPr lang="ru-RU" b="1" dirty="0"/>
              <a:t>рекомендует вводить ставку одного персонального ассистента для помощи двум детям</a:t>
            </a:r>
            <a:r>
              <a:rPr lang="ru-RU" dirty="0"/>
              <a:t>, нуждающимся в персональном сопровождении.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Кроме </a:t>
            </a:r>
            <a:r>
              <a:rPr lang="ru-RU" dirty="0"/>
              <a:t>того, в штатное расписание администрация может ввести помощника воспитателя и младшего воспитателя, которые будут выполнять функции ассистента</a:t>
            </a:r>
          </a:p>
        </p:txBody>
      </p:sp>
    </p:spTree>
    <p:extLst>
      <p:ext uri="{BB962C8B-B14F-4D97-AF65-F5344CB8AC3E}">
        <p14:creationId xmlns:p14="http://schemas.microsoft.com/office/powerpoint/2010/main" val="38610695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8517" y="83647"/>
            <a:ext cx="1091461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Педагог-психолог.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/>
              <a:t>Педагог-психолог </a:t>
            </a:r>
            <a:r>
              <a:rPr lang="ru-RU" dirty="0"/>
              <a:t>проводит </a:t>
            </a:r>
            <a:r>
              <a:rPr lang="ru-RU" dirty="0" smtClean="0"/>
              <a:t>коррекционно-развивающие </a:t>
            </a:r>
            <a:r>
              <a:rPr lang="ru-RU" dirty="0"/>
              <a:t>занятия в соответствии с рекомендациями ПМПК. Он проводит индивидуальные и подгрупповые занятия по развитию высших психических функций, навыков коммуникации, поддержке эмоционального и социального развития </a:t>
            </a:r>
            <a:r>
              <a:rPr lang="ru-RU" dirty="0" smtClean="0"/>
              <a:t>детей.</a:t>
            </a:r>
          </a:p>
          <a:p>
            <a:r>
              <a:rPr lang="ru-RU" b="1" dirty="0" smtClean="0"/>
              <a:t> </a:t>
            </a:r>
            <a:r>
              <a:rPr lang="ru-RU" b="1" dirty="0"/>
              <a:t>Ставку педагога-психолога в штатном расписании </a:t>
            </a:r>
            <a:r>
              <a:rPr lang="ru-RU" b="1" dirty="0" smtClean="0"/>
              <a:t>ОО открывает</a:t>
            </a:r>
            <a:r>
              <a:rPr lang="ru-RU" b="1" dirty="0"/>
              <a:t>, если в ней учатся 20 </a:t>
            </a:r>
            <a:r>
              <a:rPr lang="ru-RU" b="1" dirty="0" smtClean="0"/>
              <a:t>обучающихся </a:t>
            </a:r>
            <a:r>
              <a:rPr lang="ru-RU" b="1" dirty="0"/>
              <a:t>с ОВЗ. </a:t>
            </a:r>
            <a:r>
              <a:rPr lang="ru-RU" dirty="0"/>
              <a:t>Включение в штатное расписание специалистов сопровождения зависит от рекомендаций ПМПК, которые ОО обязана выполнить.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Объем </a:t>
            </a:r>
            <a:r>
              <a:rPr lang="ru-RU" dirty="0"/>
              <a:t>нагрузки специалиста сопровождения зависит от числа обучающихся с ОВЗ.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реализации АОП в п. 32 Порядка образовательной </a:t>
            </a:r>
            <a:r>
              <a:rPr lang="ru-RU" dirty="0" smtClean="0"/>
              <a:t>деятельности </a:t>
            </a:r>
            <a:r>
              <a:rPr lang="ru-RU" dirty="0"/>
              <a:t>по образовательным программам начального общего, </a:t>
            </a:r>
            <a:r>
              <a:rPr lang="ru-RU" dirty="0" smtClean="0"/>
              <a:t>основного </a:t>
            </a:r>
            <a:r>
              <a:rPr lang="ru-RU" dirty="0"/>
              <a:t>общего и среднего общего образования приведены штатные единицы для </a:t>
            </a:r>
            <a:r>
              <a:rPr lang="ru-RU" dirty="0" smtClean="0"/>
              <a:t>школы:</a:t>
            </a:r>
          </a:p>
          <a:p>
            <a:r>
              <a:rPr lang="ru-RU" dirty="0" smtClean="0"/>
              <a:t>– </a:t>
            </a:r>
            <a:r>
              <a:rPr lang="ru-RU" dirty="0"/>
              <a:t>учитель-дефектолог (</a:t>
            </a:r>
            <a:r>
              <a:rPr lang="ru-RU" dirty="0" err="1"/>
              <a:t>олигофренопедагог</a:t>
            </a:r>
            <a:r>
              <a:rPr lang="ru-RU" dirty="0"/>
              <a:t>, сурдопедагог, </a:t>
            </a:r>
            <a:r>
              <a:rPr lang="ru-RU" dirty="0" smtClean="0"/>
              <a:t>тифлопедагог</a:t>
            </a:r>
            <a:r>
              <a:rPr lang="ru-RU" dirty="0"/>
              <a:t>) на 6–12 </a:t>
            </a:r>
            <a:r>
              <a:rPr lang="ru-RU" dirty="0" smtClean="0"/>
              <a:t>обучающихся </a:t>
            </a:r>
            <a:r>
              <a:rPr lang="ru-RU" dirty="0"/>
              <a:t>с ОВЗ</a:t>
            </a:r>
            <a:r>
              <a:rPr lang="ru-RU" dirty="0" smtClean="0"/>
              <a:t>;</a:t>
            </a:r>
          </a:p>
          <a:p>
            <a:r>
              <a:rPr lang="ru-RU" dirty="0" smtClean="0"/>
              <a:t>– </a:t>
            </a:r>
            <a:r>
              <a:rPr lang="ru-RU" dirty="0"/>
              <a:t>учитель-логопед на каждые 6–12 </a:t>
            </a:r>
            <a:r>
              <a:rPr lang="ru-RU" dirty="0" smtClean="0"/>
              <a:t>обучающихся с </a:t>
            </a:r>
            <a:r>
              <a:rPr lang="ru-RU" dirty="0"/>
              <a:t>ОВЗ</a:t>
            </a:r>
            <a:r>
              <a:rPr lang="ru-RU" dirty="0" smtClean="0"/>
              <a:t>;</a:t>
            </a:r>
          </a:p>
          <a:p>
            <a:r>
              <a:rPr lang="ru-RU" dirty="0" smtClean="0"/>
              <a:t>– </a:t>
            </a:r>
            <a:r>
              <a:rPr lang="ru-RU" dirty="0"/>
              <a:t>педагог-психолог на каждые 20 обучающихся с ОВЗ</a:t>
            </a:r>
            <a:r>
              <a:rPr lang="ru-RU" dirty="0" smtClean="0"/>
              <a:t>;</a:t>
            </a:r>
          </a:p>
          <a:p>
            <a:r>
              <a:rPr lang="ru-RU" dirty="0" smtClean="0"/>
              <a:t>– </a:t>
            </a:r>
            <a:r>
              <a:rPr lang="ru-RU" dirty="0" err="1"/>
              <a:t>тьютор</a:t>
            </a:r>
            <a:r>
              <a:rPr lang="ru-RU" dirty="0"/>
              <a:t>, ассистент (помощник) на каждые 1–6 </a:t>
            </a:r>
            <a:r>
              <a:rPr lang="ru-RU" dirty="0" smtClean="0"/>
              <a:t>обучающихся с </a:t>
            </a:r>
            <a:r>
              <a:rPr lang="ru-RU" dirty="0"/>
              <a:t>ОВЗ.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76400" y="4544074"/>
            <a:ext cx="93961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Чтобы обеспечить ОО специалистами сопровождения, </a:t>
            </a:r>
            <a:r>
              <a:rPr lang="ru-RU" dirty="0" smtClean="0"/>
              <a:t>администрация </a:t>
            </a:r>
            <a:r>
              <a:rPr lang="ru-RU" dirty="0"/>
              <a:t>может ввести должности в штатное расписание или </a:t>
            </a:r>
            <a:r>
              <a:rPr lang="ru-RU" b="1" dirty="0"/>
              <a:t>расширить должностные обязанности </a:t>
            </a:r>
            <a:r>
              <a:rPr lang="ru-RU" dirty="0"/>
              <a:t>педагогических работников – </a:t>
            </a:r>
            <a:r>
              <a:rPr lang="ru-RU" dirty="0" smtClean="0"/>
              <a:t>учителя-дефектолога</a:t>
            </a:r>
            <a:r>
              <a:rPr lang="ru-RU" dirty="0"/>
              <a:t>, социального педагога, педагога-психолога и др. </a:t>
            </a:r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/>
              <a:t>также </a:t>
            </a:r>
            <a:r>
              <a:rPr lang="ru-RU" b="1" dirty="0"/>
              <a:t>использовать ресурсы других организаций </a:t>
            </a:r>
            <a:r>
              <a:rPr lang="ru-RU" dirty="0"/>
              <a:t>на основе договора о сетевом взаимодействии (ст. 15 Федерального закона № 273-ФЗ).</a:t>
            </a:r>
          </a:p>
        </p:txBody>
      </p:sp>
    </p:spTree>
    <p:extLst>
      <p:ext uri="{BB962C8B-B14F-4D97-AF65-F5344CB8AC3E}">
        <p14:creationId xmlns:p14="http://schemas.microsoft.com/office/powerpoint/2010/main" val="15041292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1104" y="426320"/>
            <a:ext cx="61752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Какой режим дня установить для обучающихся с ОВЗ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30778" y="1217133"/>
            <a:ext cx="90525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Режим дня обучающихся в организациях, осуществляющих образовательную </a:t>
            </a:r>
            <a:r>
              <a:rPr lang="ru-RU" dirty="0" smtClean="0"/>
              <a:t>деятельность </a:t>
            </a:r>
            <a:r>
              <a:rPr lang="ru-RU" dirty="0"/>
              <a:t>по АООП для обучающихся с ОВЗ, определен приложением 2 к СанПиН 2.4.3648-20 , утвержденным постановлением Главного санитарного врача России от 28 сентября 2020 г. </a:t>
            </a:r>
            <a:r>
              <a:rPr lang="ru-RU" dirty="0" smtClean="0"/>
              <a:t>№ 28 </a:t>
            </a:r>
          </a:p>
          <a:p>
            <a:endParaRPr lang="ru-RU" dirty="0"/>
          </a:p>
          <a:p>
            <a:r>
              <a:rPr lang="ru-RU" dirty="0" smtClean="0"/>
              <a:t>ОО, </a:t>
            </a:r>
            <a:r>
              <a:rPr lang="ru-RU" dirty="0"/>
              <a:t>которые обучают по АООП и АОП, используют рекомендации к режиму </a:t>
            </a:r>
          </a:p>
          <a:p>
            <a:r>
              <a:rPr lang="ru-RU" dirty="0"/>
              <a:t>дня в части: </a:t>
            </a:r>
          </a:p>
          <a:p>
            <a:r>
              <a:rPr lang="ru-RU" dirty="0"/>
              <a:t>-</a:t>
            </a:r>
            <a:r>
              <a:rPr lang="ru-RU" dirty="0" smtClean="0"/>
              <a:t> </a:t>
            </a:r>
            <a:r>
              <a:rPr lang="ru-RU" dirty="0"/>
              <a:t>учебных занятий; </a:t>
            </a:r>
          </a:p>
          <a:p>
            <a:r>
              <a:rPr lang="ru-RU" dirty="0" smtClean="0"/>
              <a:t>- приема </a:t>
            </a:r>
            <a:r>
              <a:rPr lang="ru-RU" dirty="0"/>
              <a:t>пищи; </a:t>
            </a:r>
          </a:p>
          <a:p>
            <a:r>
              <a:rPr lang="ru-RU" dirty="0" smtClean="0"/>
              <a:t>- </a:t>
            </a:r>
            <a:r>
              <a:rPr lang="ru-RU" dirty="0"/>
              <a:t>прогулок; </a:t>
            </a:r>
          </a:p>
          <a:p>
            <a:r>
              <a:rPr lang="ru-RU" dirty="0" smtClean="0"/>
              <a:t>- </a:t>
            </a:r>
            <a:r>
              <a:rPr lang="ru-RU" dirty="0"/>
              <a:t>физкультурных пауз; </a:t>
            </a:r>
          </a:p>
          <a:p>
            <a:r>
              <a:rPr lang="ru-RU" dirty="0" smtClean="0"/>
              <a:t>- </a:t>
            </a:r>
            <a:r>
              <a:rPr lang="ru-RU" dirty="0"/>
              <a:t>дневного сна (для детей первого года обучения, которые посещают группы </a:t>
            </a:r>
          </a:p>
          <a:p>
            <a:r>
              <a:rPr lang="ru-RU" dirty="0"/>
              <a:t>продленного дня).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59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2095" y="787136"/>
            <a:ext cx="86868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Образовательная организация </a:t>
            </a:r>
            <a:r>
              <a:rPr lang="ru-RU" dirty="0"/>
              <a:t>осуществляет присмотр и уход в группах продленного дня, если организует согласно пункту 8.2 СанПиН 2.4.3648-20, утвержденных постановлением Главного санитарного врача России от </a:t>
            </a:r>
            <a:r>
              <a:rPr lang="ru-RU" dirty="0" smtClean="0"/>
              <a:t>28 сентября 2020 </a:t>
            </a:r>
            <a:r>
              <a:rPr lang="ru-RU" dirty="0"/>
              <a:t>г. № </a:t>
            </a:r>
            <a:r>
              <a:rPr lang="ru-RU" dirty="0" smtClean="0"/>
              <a:t>28: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питание </a:t>
            </a:r>
            <a:r>
              <a:rPr lang="ru-RU" dirty="0"/>
              <a:t>(полдник</a:t>
            </a:r>
            <a:r>
              <a:rPr lang="ru-RU" dirty="0" smtClean="0"/>
              <a:t>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 </a:t>
            </a:r>
            <a:r>
              <a:rPr lang="ru-RU" dirty="0"/>
              <a:t>прогулки; 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 </a:t>
            </a:r>
            <a:r>
              <a:rPr lang="ru-RU" dirty="0"/>
              <a:t>дневной сон – для детей первого года обучения. </a:t>
            </a: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r>
              <a:rPr lang="ru-RU" sz="2400" b="1" u="sng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ru-RU" dirty="0"/>
              <a:t>продолжительность учебного дня для конкретного ребенка устанавливается образовательной организацией с учетом особых образовательных потребностей ребенка, его готовности к нахождению в среде сверстников без родителей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Распорядок дня обучающихся с ОВЗ должен учитывать их повышенную утомляемость, быть </a:t>
            </a:r>
            <a:r>
              <a:rPr lang="ru-RU" dirty="0" err="1"/>
              <a:t>здоровьесберегающим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/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Обучение обучающихся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 ОВЗ осуществляется только в первую смену.</a:t>
            </a:r>
          </a:p>
        </p:txBody>
      </p:sp>
    </p:spTree>
    <p:extLst>
      <p:ext uri="{BB962C8B-B14F-4D97-AF65-F5344CB8AC3E}">
        <p14:creationId xmlns:p14="http://schemas.microsoft.com/office/powerpoint/2010/main" val="39327275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2467" y="326981"/>
            <a:ext cx="9077498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         Как </a:t>
            </a:r>
            <a:r>
              <a:rPr lang="ru-RU" sz="2000" b="1" dirty="0"/>
              <a:t>организовать временной режим обучения детей с ОВЗ </a:t>
            </a:r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r>
              <a:rPr lang="ru-RU" dirty="0" smtClean="0"/>
              <a:t>Временной </a:t>
            </a:r>
            <a:r>
              <a:rPr lang="ru-RU" dirty="0"/>
              <a:t>режим обучения обучающегося с ОВЗ определяет учебный план класса (группы) или индивидуальный учебный план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</a:p>
          <a:p>
            <a:r>
              <a:rPr lang="ru-RU" u="sng" dirty="0" smtClean="0"/>
              <a:t>В </a:t>
            </a:r>
            <a:r>
              <a:rPr lang="ru-RU" u="sng" dirty="0"/>
              <a:t>первой половине дня </a:t>
            </a:r>
            <a:r>
              <a:rPr lang="ru-RU" dirty="0"/>
              <a:t>для обучающихся с ОВЗ может быть организована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урочная и внеурочная деятельность</a:t>
            </a:r>
            <a:r>
              <a:rPr lang="ru-RU" dirty="0"/>
              <a:t>, в т. ч. </a:t>
            </a:r>
            <a:r>
              <a:rPr lang="ru-RU" dirty="0" smtClean="0"/>
              <a:t>коррекционно-развивающие </a:t>
            </a:r>
            <a:r>
              <a:rPr lang="ru-RU" dirty="0"/>
              <a:t>занятия с логопедом, учителем-дефектологом и педагогом-психологом. </a:t>
            </a:r>
            <a:endParaRPr lang="ru-RU" dirty="0" smtClean="0"/>
          </a:p>
          <a:p>
            <a:endParaRPr lang="ru-RU" dirty="0" smtClean="0"/>
          </a:p>
          <a:p>
            <a:r>
              <a:rPr lang="ru-RU" u="sng" dirty="0" smtClean="0"/>
              <a:t>Во </a:t>
            </a:r>
            <a:r>
              <a:rPr lang="ru-RU" u="sng" dirty="0"/>
              <a:t>второй половине дня </a:t>
            </a:r>
            <a:r>
              <a:rPr lang="ru-RU" dirty="0"/>
              <a:t>для обучающихся с ОВЗ может быть организована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внеурочная деятельность по программе коррекционной работы</a:t>
            </a:r>
            <a:r>
              <a:rPr lang="ru-RU" dirty="0"/>
              <a:t> и программам дополнительного образования.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середине урока в обязательном порядке учитель проводит физкультурную минутку для снятия мышечного напряжения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Для детей с нарушениями зрения в содержание физкультурных минуток обязательно включаются упражнения на снятие зрительного </a:t>
            </a:r>
            <a:r>
              <a:rPr lang="ru-RU" dirty="0" smtClean="0"/>
              <a:t>напряжения</a:t>
            </a:r>
            <a:r>
              <a:rPr lang="ru-RU" dirty="0"/>
              <a:t>, на предупреждение зрительного утомления, на активизацию зрительной </a:t>
            </a:r>
            <a:r>
              <a:rPr lang="ru-RU" dirty="0" smtClean="0"/>
              <a:t>системы.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82551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6459" y="432781"/>
            <a:ext cx="9825643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            Какую </a:t>
            </a:r>
            <a:r>
              <a:rPr lang="ru-RU" sz="2000" b="1" dirty="0"/>
              <a:t>установить учебную нагрузку для детей с ОВЗ в </a:t>
            </a:r>
            <a:r>
              <a:rPr lang="ru-RU" sz="2000" b="1" dirty="0" smtClean="0"/>
              <a:t>школе.</a:t>
            </a:r>
          </a:p>
          <a:p>
            <a:endParaRPr lang="ru-RU" sz="2000" b="1" dirty="0"/>
          </a:p>
          <a:p>
            <a:r>
              <a:rPr lang="ru-RU" sz="2000" b="1" dirty="0" smtClean="0"/>
              <a:t> </a:t>
            </a:r>
            <a:r>
              <a:rPr lang="ru-RU" dirty="0" smtClean="0"/>
              <a:t>Учебную нагрузку для обучающихся с ОВЗ в неделю определяют требования ФГОС начального общего образования обучающихся с ОВЗ и ФГОС образования обучающихся с умственной отсталостью (интеллектуальными нарушениями), ФГОС основного общего образования и ФГОС среднего общего образования и раздел VIII </a:t>
            </a:r>
            <a:r>
              <a:rPr lang="ru-RU" dirty="0"/>
              <a:t>СанПиН 2.4.3648-20 </a:t>
            </a:r>
            <a:r>
              <a:rPr lang="ru-RU" dirty="0" smtClean="0"/>
              <a:t>(табл.). </a:t>
            </a:r>
          </a:p>
          <a:p>
            <a:endParaRPr lang="ru-RU" dirty="0" smtClean="0"/>
          </a:p>
          <a:p>
            <a:r>
              <a:rPr lang="ru-RU" dirty="0" smtClean="0"/>
              <a:t>В школе занятия для детей с ОВЗ проводите в первую смену – с 8 часов или позднее.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Учебная неделя составляет пять дней. </a:t>
            </a:r>
          </a:p>
          <a:p>
            <a:r>
              <a:rPr lang="ru-RU" dirty="0" smtClean="0"/>
              <a:t>Проводите </a:t>
            </a:r>
            <a:r>
              <a:rPr lang="ru-RU" u="sng" dirty="0" smtClean="0"/>
              <a:t>облегченный учебный </a:t>
            </a:r>
            <a:r>
              <a:rPr lang="ru-RU" dirty="0" smtClean="0"/>
              <a:t>день в среду или четверг. </a:t>
            </a:r>
          </a:p>
          <a:p>
            <a:r>
              <a:rPr lang="ru-RU" dirty="0" smtClean="0"/>
              <a:t>Внеурочная деятельность составляет до 10 часов в неделю в каждом классе. </a:t>
            </a:r>
          </a:p>
          <a:p>
            <a:r>
              <a:rPr lang="ru-RU" dirty="0" smtClean="0"/>
              <a:t>Из них 5 и более часов занятий </a:t>
            </a:r>
            <a:r>
              <a:rPr lang="ru-RU" u="sng" dirty="0" smtClean="0"/>
              <a:t>коррекционной направленности</a:t>
            </a:r>
            <a:r>
              <a:rPr lang="ru-RU" dirty="0" smtClean="0"/>
              <a:t>; остальные – на развивающие области. </a:t>
            </a:r>
          </a:p>
          <a:p>
            <a:r>
              <a:rPr lang="ru-RU" u="sng" dirty="0" smtClean="0"/>
              <a:t>Продолжительность перерывов: </a:t>
            </a:r>
          </a:p>
          <a:p>
            <a:r>
              <a:rPr lang="ru-RU" dirty="0" smtClean="0"/>
              <a:t>– либо перемены между уроками от 10 минут и большая перемена после второго или третьего уроков – 20–30 минут;</a:t>
            </a:r>
          </a:p>
          <a:p>
            <a:r>
              <a:rPr lang="ru-RU" dirty="0" smtClean="0"/>
              <a:t>– либо две большие перемены после второго или третьего уроков по 20 минут каждая и перемены между урочной и внеурочной деятельностью – от 30 минут, динамической паузы – до 45 минут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06326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3739" y="810144"/>
            <a:ext cx="7971905" cy="555740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76363" y="293316"/>
            <a:ext cx="5445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b="1" dirty="0"/>
              <a:t>Учебная нагрузка для обучающихся с ОВЗ в неделю</a:t>
            </a:r>
          </a:p>
        </p:txBody>
      </p:sp>
    </p:spTree>
    <p:extLst>
      <p:ext uri="{BB962C8B-B14F-4D97-AF65-F5344CB8AC3E}">
        <p14:creationId xmlns:p14="http://schemas.microsoft.com/office/powerpoint/2010/main" val="10588087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6909" y="272229"/>
            <a:ext cx="90193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Классы или группы для детей с ограниченными возможностями здоровья: </a:t>
            </a:r>
            <a:endParaRPr lang="ru-RU" sz="2000" b="1" dirty="0" smtClean="0"/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как </a:t>
            </a:r>
            <a:r>
              <a:rPr lang="ru-RU" sz="2000" b="1" dirty="0"/>
              <a:t>правильно комплектовать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0558" y="1210947"/>
            <a:ext cx="111252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Дети с ограниченными возможностями здоровья (далее – ОВЗ), в т. ч. с инвалидностью, имеют право получать образование </a:t>
            </a:r>
            <a:r>
              <a:rPr lang="ru-RU" b="1" dirty="0" smtClean="0"/>
              <a:t>совместно </a:t>
            </a:r>
            <a:r>
              <a:rPr lang="ru-RU" b="1" dirty="0"/>
              <a:t>с другими обучающимися </a:t>
            </a:r>
            <a:r>
              <a:rPr lang="ru-RU" dirty="0"/>
              <a:t>или </a:t>
            </a:r>
            <a:r>
              <a:rPr lang="ru-RU" b="1" dirty="0"/>
              <a:t>в отдельных классах</a:t>
            </a:r>
            <a:r>
              <a:rPr lang="ru-RU" dirty="0"/>
              <a:t>, группах (ч. 4 ст. 79 Федерального закона от 29.12.2012 № 273-ФЗ «Об </a:t>
            </a:r>
            <a:r>
              <a:rPr lang="ru-RU" dirty="0" smtClean="0"/>
              <a:t>образовании </a:t>
            </a:r>
            <a:r>
              <a:rPr lang="ru-RU" dirty="0"/>
              <a:t>в Российской Федерации</a:t>
            </a:r>
            <a:r>
              <a:rPr lang="ru-RU" dirty="0" smtClean="0"/>
              <a:t>»).</a:t>
            </a:r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Если </a:t>
            </a:r>
            <a:r>
              <a:rPr lang="ru-RU" dirty="0"/>
              <a:t>в образовательной организации достаточно детей с ОВЗ одной категории, например, глухих, и родители согласны, то </a:t>
            </a:r>
            <a:r>
              <a:rPr lang="ru-RU" dirty="0" smtClean="0"/>
              <a:t>администрация </a:t>
            </a:r>
            <a:r>
              <a:rPr lang="ru-RU" dirty="0"/>
              <a:t>создает отдельные классы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В школе по желанию родителей ребенок с ОВЗ, в т. ч. с </a:t>
            </a:r>
            <a:r>
              <a:rPr lang="ru-RU" dirty="0" smtClean="0"/>
              <a:t>инвалидностью</a:t>
            </a:r>
            <a:r>
              <a:rPr lang="ru-RU" dirty="0"/>
              <a:t>, учится в обычном классе вместе со сверстниками, не </a:t>
            </a:r>
            <a:r>
              <a:rPr lang="ru-RU" dirty="0" smtClean="0"/>
              <a:t>имеющими </a:t>
            </a:r>
            <a:r>
              <a:rPr lang="ru-RU" dirty="0"/>
              <a:t>ограничений по возможностям здоровья, но по адаптированной образовательной программе, которая учитывает его индивидуальные образовательные </a:t>
            </a:r>
            <a:r>
              <a:rPr lang="ru-RU" dirty="0" smtClean="0"/>
              <a:t>потребности. </a:t>
            </a:r>
          </a:p>
          <a:p>
            <a:endParaRPr lang="ru-RU" dirty="0"/>
          </a:p>
          <a:p>
            <a:r>
              <a:rPr lang="ru-RU" dirty="0" smtClean="0"/>
              <a:t>Отдельные </a:t>
            </a:r>
            <a:r>
              <a:rPr lang="ru-RU" dirty="0"/>
              <a:t>классы, группы для обучающихся с ОВЗ </a:t>
            </a:r>
            <a:r>
              <a:rPr lang="ru-RU" dirty="0" smtClean="0"/>
              <a:t>администрация </a:t>
            </a:r>
            <a:r>
              <a:rPr lang="ru-RU" dirty="0"/>
              <a:t>школы комплектует в зависимости от категории учащихся, вариантов адаптированных основных образовательных программ и СанПиН 2.4.3648-20 «Санитарно-эпидемиологические требования к условиям и организации обучения и воспитания в организациях, осуществляющих образовательную деятельность по адаптированным основным общеобразовательным программам для обучающихся с ограниченными возможностями здоровья», утв. постановлением Главного государственного санитарного врача РФ от </a:t>
            </a:r>
            <a:r>
              <a:rPr lang="ru-RU" dirty="0" smtClean="0"/>
              <a:t>28.09.2020 </a:t>
            </a:r>
            <a:r>
              <a:rPr lang="ru-RU" dirty="0"/>
              <a:t>№ </a:t>
            </a:r>
            <a:r>
              <a:rPr lang="ru-RU" dirty="0" smtClean="0"/>
              <a:t>28.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51120" y="6012261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u="sng" dirty="0"/>
              <a:t>Подробнее</a:t>
            </a:r>
            <a:r>
              <a:rPr lang="ru-RU" sz="1600" dirty="0"/>
              <a:t> – таблица </a:t>
            </a:r>
            <a:r>
              <a:rPr lang="ru-RU" sz="1600" dirty="0" smtClean="0"/>
              <a:t> </a:t>
            </a:r>
            <a:r>
              <a:rPr lang="ru-RU" sz="1600" dirty="0"/>
              <a:t>«Количество обучающихся с ОВЗ в классах общеобразовательных организаций» </a:t>
            </a:r>
          </a:p>
        </p:txBody>
      </p:sp>
    </p:spTree>
    <p:extLst>
      <p:ext uri="{BB962C8B-B14F-4D97-AF65-F5344CB8AC3E}">
        <p14:creationId xmlns:p14="http://schemas.microsoft.com/office/powerpoint/2010/main" val="3906562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9128"/>
          <a:stretch/>
        </p:blipFill>
        <p:spPr>
          <a:xfrm>
            <a:off x="1537855" y="1036840"/>
            <a:ext cx="8279476" cy="55884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37855" y="379259"/>
            <a:ext cx="8413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Количество обучающихся с ОВЗ в классах общеобразовательных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val="21356341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53" r="3787" b="6299"/>
          <a:stretch/>
        </p:blipFill>
        <p:spPr>
          <a:xfrm>
            <a:off x="3100647" y="454256"/>
            <a:ext cx="6924502" cy="5979795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059361"/>
              </p:ext>
            </p:extLst>
          </p:nvPr>
        </p:nvGraphicFramePr>
        <p:xfrm>
          <a:off x="485831" y="1792007"/>
          <a:ext cx="2614816" cy="4351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4816">
                  <a:extLst>
                    <a:ext uri="{9D8B030D-6E8A-4147-A177-3AD203B41FA5}">
                      <a16:colId xmlns:a16="http://schemas.microsoft.com/office/drawing/2014/main" val="2456402314"/>
                    </a:ext>
                  </a:extLst>
                </a:gridCol>
              </a:tblGrid>
              <a:tr h="527244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Глухие</a:t>
                      </a:r>
                    </a:p>
                    <a:p>
                      <a:endParaRPr lang="ru-RU" sz="12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1838367"/>
                  </a:ext>
                </a:extLst>
              </a:tr>
              <a:tr h="5153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Слабослышащие и позднооглохшие</a:t>
                      </a:r>
                      <a:endParaRPr lang="ru-RU" sz="12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995028"/>
                  </a:ext>
                </a:extLst>
              </a:tr>
              <a:tr h="532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Слепые</a:t>
                      </a:r>
                    </a:p>
                    <a:p>
                      <a:endParaRPr lang="ru-RU" sz="12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470455"/>
                  </a:ext>
                </a:extLst>
              </a:tr>
              <a:tr h="5237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Слабовидящие</a:t>
                      </a:r>
                    </a:p>
                    <a:p>
                      <a:endParaRPr lang="ru-RU" sz="12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3204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ТНР</a:t>
                      </a:r>
                      <a:endParaRPr lang="ru-RU" sz="12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12535"/>
                  </a:ext>
                </a:extLst>
              </a:tr>
              <a:tr h="5153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НОДА</a:t>
                      </a:r>
                    </a:p>
                    <a:p>
                      <a:endParaRPr lang="ru-RU" sz="12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27342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ЗПР</a:t>
                      </a:r>
                      <a:endParaRPr lang="ru-RU" sz="12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994384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15993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3813" y="6059978"/>
            <a:ext cx="2005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Обучающиеся с УО(ИН)</a:t>
            </a:r>
            <a:endParaRPr lang="ru-RU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660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4589" y="354322"/>
            <a:ext cx="76006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Как </a:t>
            </a:r>
            <a:r>
              <a:rPr lang="ru-RU" sz="2000" b="1" dirty="0"/>
              <a:t>организовать образовательное пространство для </a:t>
            </a:r>
            <a:r>
              <a:rPr lang="ru-RU" sz="2000" b="1" dirty="0" smtClean="0"/>
              <a:t>обучающихся </a:t>
            </a:r>
            <a:r>
              <a:rPr lang="ru-RU" sz="2000" b="1" dirty="0"/>
              <a:t>с ограниченными возможностями здоровья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52202" y="1512884"/>
            <a:ext cx="9229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Образовательные организации (далее – ОО), в которых обучаются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шесть и более </a:t>
            </a:r>
            <a:r>
              <a:rPr lang="ru-RU" dirty="0"/>
              <a:t>школьников с особенностями развития, независимо от количества классов, могут стать инклюзивными. </a:t>
            </a:r>
            <a:endParaRPr lang="ru-RU" dirty="0" smtClean="0"/>
          </a:p>
          <a:p>
            <a:r>
              <a:rPr lang="ru-RU" dirty="0" smtClean="0"/>
              <a:t>Это </a:t>
            </a:r>
            <a:r>
              <a:rPr lang="ru-RU" dirty="0"/>
              <a:t>позволяет администрации </a:t>
            </a:r>
            <a:r>
              <a:rPr lang="ru-RU" dirty="0" smtClean="0"/>
              <a:t>ОО </a:t>
            </a:r>
            <a:r>
              <a:rPr lang="ru-RU" dirty="0"/>
              <a:t>ввести ставки специалистов, оказать </a:t>
            </a:r>
            <a:r>
              <a:rPr lang="ru-RU" dirty="0" smtClean="0"/>
              <a:t>специальную </a:t>
            </a:r>
            <a:r>
              <a:rPr lang="ru-RU" dirty="0"/>
              <a:t>помощь и сопровождать обучение детей с ограниченными возможностями </a:t>
            </a:r>
            <a:r>
              <a:rPr lang="ru-RU" dirty="0" smtClean="0"/>
              <a:t>здоровья.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4334" y="359079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>
                <a:solidFill>
                  <a:srgbClr val="BD582C">
                    <a:lumMod val="75000"/>
                  </a:srgbClr>
                </a:solidFill>
              </a:rPr>
              <a:t>Вариант включения ребенка с ОВЗ в образовательную деятельность зависит от рекомендаций психолого-медико-педагогической комиссии, в которых представлена оценка возможностей и потребностей ребенка. </a:t>
            </a:r>
            <a:endParaRPr lang="ru-RU" dirty="0">
              <a:solidFill>
                <a:srgbClr val="BD582C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8060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8539" y="346010"/>
            <a:ext cx="8756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Дистанционное обучение детей с ограниченными возможностями здоровья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22830" y="900145"/>
            <a:ext cx="2863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Электронное образование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1194" y="1454280"/>
            <a:ext cx="94848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Учитель реализует образовательную программу с применением </a:t>
            </a:r>
            <a:r>
              <a:rPr lang="ru-RU" dirty="0" smtClean="0"/>
              <a:t>информационно-коммуникационных </a:t>
            </a:r>
            <a:r>
              <a:rPr lang="ru-RU" dirty="0"/>
              <a:t>технологий (далее – ИКТ). </a:t>
            </a:r>
          </a:p>
          <a:p>
            <a:r>
              <a:rPr lang="ru-RU" dirty="0"/>
              <a:t>Обучающийся и учитель участвуют в образовательной деятельности </a:t>
            </a:r>
            <a:r>
              <a:rPr lang="ru-RU" dirty="0" smtClean="0"/>
              <a:t>опосредованно </a:t>
            </a:r>
            <a:r>
              <a:rPr lang="ru-RU" dirty="0"/>
              <a:t>(на расстоянии) или не полностью опосредованно. </a:t>
            </a:r>
          </a:p>
          <a:p>
            <a:r>
              <a:rPr lang="ru-RU" dirty="0"/>
              <a:t>Такое обучение называется электронным или дистанционным.</a:t>
            </a:r>
          </a:p>
          <a:p>
            <a:r>
              <a:rPr lang="ru-RU" dirty="0"/>
              <a:t> Администрация образовательной организации (далее – ОО) и </a:t>
            </a:r>
            <a:r>
              <a:rPr lang="ru-RU" dirty="0" smtClean="0"/>
              <a:t>педагоги </a:t>
            </a:r>
            <a:r>
              <a:rPr lang="ru-RU" dirty="0"/>
              <a:t>обеспечивают </a:t>
            </a:r>
            <a:r>
              <a:rPr lang="ru-RU" dirty="0" smtClean="0"/>
              <a:t>обучающемуся </a:t>
            </a:r>
            <a:r>
              <a:rPr lang="ru-RU" dirty="0"/>
              <a:t>освоение образовательной программы </a:t>
            </a:r>
            <a:r>
              <a:rPr lang="ru-RU" dirty="0" smtClean="0"/>
              <a:t>в </a:t>
            </a:r>
            <a:r>
              <a:rPr lang="ru-RU" dirty="0"/>
              <a:t>полном объеме, независимо от его места нахождения. </a:t>
            </a:r>
            <a:endParaRPr lang="ru-RU" dirty="0" smtClean="0"/>
          </a:p>
          <a:p>
            <a:r>
              <a:rPr lang="ru-RU" dirty="0" smtClean="0"/>
              <a:t>Порядок применения </a:t>
            </a:r>
            <a:r>
              <a:rPr lang="ru-RU" dirty="0"/>
              <a:t>организациями, осуществляющими образовательную </a:t>
            </a:r>
            <a:r>
              <a:rPr lang="ru-RU" dirty="0" smtClean="0"/>
              <a:t>деятельность</a:t>
            </a:r>
            <a:r>
              <a:rPr lang="ru-RU" dirty="0"/>
              <a:t>, электронного обучения, дистанционных </a:t>
            </a:r>
            <a:r>
              <a:rPr lang="ru-RU" dirty="0" smtClean="0"/>
              <a:t>образовательных </a:t>
            </a:r>
            <a:r>
              <a:rPr lang="ru-RU" dirty="0"/>
              <a:t>технологий при реализации образовательных программ </a:t>
            </a:r>
            <a:r>
              <a:rPr lang="ru-RU" dirty="0" smtClean="0"/>
              <a:t>утвержден </a:t>
            </a:r>
            <a:r>
              <a:rPr lang="ru-RU" dirty="0"/>
              <a:t>приказом </a:t>
            </a:r>
            <a:r>
              <a:rPr lang="ru-RU" dirty="0" err="1"/>
              <a:t>Минобрнауки</a:t>
            </a:r>
            <a:r>
              <a:rPr lang="ru-RU" dirty="0"/>
              <a:t> России от 09.01.2014 № 2.</a:t>
            </a:r>
          </a:p>
          <a:p>
            <a:r>
              <a:rPr lang="ru-RU" dirty="0"/>
              <a:t> Если ОО реализует образовательные программы исключительно </a:t>
            </a:r>
            <a:r>
              <a:rPr lang="ru-RU" dirty="0" smtClean="0"/>
              <a:t>как </a:t>
            </a:r>
            <a:r>
              <a:rPr lang="ru-RU" dirty="0"/>
              <a:t>электронное обучение, то администрация создает электронную </a:t>
            </a:r>
            <a:r>
              <a:rPr lang="ru-RU" dirty="0" smtClean="0"/>
              <a:t>информационно-образовательную </a:t>
            </a:r>
            <a:r>
              <a:rPr lang="ru-RU" dirty="0"/>
              <a:t>среду</a:t>
            </a:r>
            <a:r>
              <a:rPr lang="ru-RU" dirty="0" smtClean="0"/>
              <a:t>.</a:t>
            </a:r>
          </a:p>
          <a:p>
            <a:r>
              <a:rPr lang="ru-RU" u="sng" dirty="0"/>
              <a:t>Информационно-образовательная среда включает</a:t>
            </a:r>
            <a:r>
              <a:rPr lang="ru-RU" dirty="0" smtClean="0"/>
              <a:t>:</a:t>
            </a:r>
          </a:p>
          <a:p>
            <a:r>
              <a:rPr lang="ru-RU" dirty="0" smtClean="0"/>
              <a:t>– </a:t>
            </a:r>
            <a:r>
              <a:rPr lang="ru-RU" dirty="0"/>
              <a:t>электронные информационные ресурсы</a:t>
            </a:r>
            <a:r>
              <a:rPr lang="ru-RU" dirty="0" smtClean="0"/>
              <a:t>;</a:t>
            </a:r>
          </a:p>
          <a:p>
            <a:r>
              <a:rPr lang="ru-RU" dirty="0" smtClean="0"/>
              <a:t>– </a:t>
            </a:r>
            <a:r>
              <a:rPr lang="ru-RU" dirty="0"/>
              <a:t>электронные образовательные ресурсы</a:t>
            </a:r>
            <a:r>
              <a:rPr lang="ru-RU" dirty="0" smtClean="0"/>
              <a:t>;</a:t>
            </a:r>
          </a:p>
          <a:p>
            <a:r>
              <a:rPr lang="ru-RU" dirty="0" smtClean="0"/>
              <a:t>– </a:t>
            </a:r>
            <a:r>
              <a:rPr lang="ru-RU" dirty="0"/>
              <a:t>совокупность ИКТ, технологических средств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886911" y="3518931"/>
            <a:ext cx="230508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Внедрение электронного </a:t>
            </a:r>
          </a:p>
          <a:p>
            <a:r>
              <a:rPr lang="ru-RU" dirty="0"/>
              <a:t>обучения </a:t>
            </a:r>
            <a:r>
              <a:rPr lang="ru-RU" dirty="0" smtClean="0"/>
              <a:t>регламентирует </a:t>
            </a:r>
            <a:r>
              <a:rPr lang="ru-RU" dirty="0"/>
              <a:t>Федеральный </a:t>
            </a:r>
          </a:p>
          <a:p>
            <a:r>
              <a:rPr lang="ru-RU" dirty="0"/>
              <a:t>закон от 29.12.2012 </a:t>
            </a:r>
          </a:p>
          <a:p>
            <a:r>
              <a:rPr lang="ru-RU" dirty="0"/>
              <a:t>№ 273-ФЗ «Об </a:t>
            </a:r>
            <a:r>
              <a:rPr lang="ru-RU" dirty="0" smtClean="0"/>
              <a:t>образовании </a:t>
            </a:r>
            <a:r>
              <a:rPr lang="ru-RU" dirty="0"/>
              <a:t>в Российской </a:t>
            </a:r>
          </a:p>
          <a:p>
            <a:r>
              <a:rPr lang="ru-RU" dirty="0"/>
              <a:t>Федерации» (ст. 13, 16)</a:t>
            </a:r>
          </a:p>
        </p:txBody>
      </p:sp>
    </p:spTree>
    <p:extLst>
      <p:ext uri="{BB962C8B-B14F-4D97-AF65-F5344CB8AC3E}">
        <p14:creationId xmlns:p14="http://schemas.microsoft.com/office/powerpoint/2010/main" val="28720360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3207" y="673851"/>
            <a:ext cx="9135687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    Дистанционное </a:t>
            </a:r>
            <a:r>
              <a:rPr lang="ru-RU" sz="2400" b="1" dirty="0"/>
              <a:t>обучение детей с ОВЗ </a:t>
            </a:r>
            <a:endParaRPr lang="ru-RU" sz="2400" b="1" dirty="0" smtClean="0"/>
          </a:p>
          <a:p>
            <a:endParaRPr lang="ru-RU" sz="2400" b="1" dirty="0"/>
          </a:p>
          <a:p>
            <a:r>
              <a:rPr lang="ru-RU" dirty="0" smtClean="0"/>
              <a:t>Некоторые обучающиеся не </a:t>
            </a:r>
            <a:r>
              <a:rPr lang="ru-RU" dirty="0"/>
              <a:t>могут посещать занятия в классе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Это дети </a:t>
            </a:r>
            <a:r>
              <a:rPr lang="ru-RU" dirty="0" smtClean="0"/>
              <a:t>с </a:t>
            </a:r>
            <a:r>
              <a:rPr lang="ru-RU" dirty="0"/>
              <a:t>нарушениями опорно-двигательного аппарата, зрения, слуха и речи, заболеваниями сердечно-сосудистой системы, ограничивающими двигательную активность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Проблемы обучающихся с ОВЗ также связаны с неумением </a:t>
            </a:r>
            <a:r>
              <a:rPr lang="ru-RU" dirty="0" smtClean="0"/>
              <a:t>устанавливать </a:t>
            </a:r>
            <a:r>
              <a:rPr lang="ru-RU" dirty="0"/>
              <a:t>коммуникативные отношения, боязнью незнакомых людей, неуверенностью в себе, повышенной тревожностью. </a:t>
            </a:r>
            <a:endParaRPr lang="ru-RU" dirty="0" smtClean="0"/>
          </a:p>
          <a:p>
            <a:r>
              <a:rPr lang="ru-RU" dirty="0" smtClean="0"/>
              <a:t>Дистанционные </a:t>
            </a:r>
            <a:r>
              <a:rPr lang="ru-RU" dirty="0"/>
              <a:t>технологии обеспечивают опыт социальной коммуникации. </a:t>
            </a:r>
            <a:endParaRPr lang="ru-RU" dirty="0" smtClean="0"/>
          </a:p>
          <a:p>
            <a:r>
              <a:rPr lang="ru-RU" dirty="0" smtClean="0"/>
              <a:t>Они </a:t>
            </a:r>
            <a:r>
              <a:rPr lang="ru-RU" dirty="0"/>
              <a:t>дают возможность виртуального общения, знакомства и обмена мнениями в компьютерной сети, развития интеллектуального, </a:t>
            </a:r>
            <a:r>
              <a:rPr lang="ru-RU" dirty="0" smtClean="0"/>
              <a:t>творческого </a:t>
            </a:r>
            <a:r>
              <a:rPr lang="ru-RU" dirty="0"/>
              <a:t>потенциала. </a:t>
            </a:r>
            <a:endParaRPr lang="ru-RU" dirty="0" smtClean="0"/>
          </a:p>
          <a:p>
            <a:r>
              <a:rPr lang="ru-RU" dirty="0" smtClean="0"/>
              <a:t>Помогают </a:t>
            </a:r>
            <a:r>
              <a:rPr lang="ru-RU" dirty="0"/>
              <a:t>определиться с будущей профессией и продолжить образование в дистанционной форме в ОО среднего профессионального и высшего образования. Дистанционное обучение детей-инвалидов – не просто одна из тенденций современного информационного общества, иногда это единственная возможность адаптироваться в </a:t>
            </a:r>
            <a:r>
              <a:rPr lang="ru-RU" dirty="0" smtClean="0"/>
              <a:t>социуме.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9366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0532" y="360370"/>
            <a:ext cx="946819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Организация дистанционного обучения </a:t>
            </a:r>
            <a:endParaRPr lang="ru-RU" sz="2400" b="1" dirty="0" smtClean="0"/>
          </a:p>
          <a:p>
            <a:endParaRPr lang="ru-RU" sz="2400" b="1" dirty="0"/>
          </a:p>
          <a:p>
            <a:r>
              <a:rPr lang="ru-RU" dirty="0"/>
              <a:t>Участниками мероприятий по организации дистанционного обучения детей-</a:t>
            </a:r>
          </a:p>
          <a:p>
            <a:r>
              <a:rPr lang="ru-RU" dirty="0"/>
              <a:t>инвалидов являются</a:t>
            </a:r>
            <a:r>
              <a:rPr lang="ru-RU" dirty="0" smtClean="0"/>
              <a:t>:</a:t>
            </a:r>
          </a:p>
          <a:p>
            <a:r>
              <a:rPr lang="ru-RU" dirty="0" smtClean="0"/>
              <a:t>- департамент </a:t>
            </a:r>
            <a:r>
              <a:rPr lang="ru-RU" dirty="0"/>
              <a:t>образования и науки Брянской области;</a:t>
            </a:r>
          </a:p>
          <a:p>
            <a:r>
              <a:rPr lang="ru-RU" dirty="0"/>
              <a:t>- государственное бюджетное профессиональное образовательное учреждение «Брянский</a:t>
            </a:r>
          </a:p>
          <a:p>
            <a:r>
              <a:rPr lang="ru-RU" dirty="0"/>
              <a:t>профессионально-педагогический колледж» (далее – БППК);</a:t>
            </a:r>
          </a:p>
          <a:p>
            <a:r>
              <a:rPr lang="ru-RU" dirty="0"/>
              <a:t>-отдел образования администрации </a:t>
            </a:r>
            <a:r>
              <a:rPr lang="ru-RU" u="sng" dirty="0" smtClean="0"/>
              <a:t>муниципального </a:t>
            </a:r>
            <a:r>
              <a:rPr lang="ru-RU" u="sng" dirty="0"/>
              <a:t>района </a:t>
            </a:r>
            <a:r>
              <a:rPr lang="ru-RU" dirty="0"/>
              <a:t>(ОО);</a:t>
            </a:r>
          </a:p>
          <a:p>
            <a:r>
              <a:rPr lang="ru-RU" dirty="0"/>
              <a:t>- общеобразовательные организации (ОО);</a:t>
            </a:r>
          </a:p>
          <a:p>
            <a:r>
              <a:rPr lang="ru-RU" dirty="0"/>
              <a:t>- обучающиеся (дети-инвалиды);</a:t>
            </a:r>
          </a:p>
          <a:p>
            <a:r>
              <a:rPr lang="ru-RU" dirty="0"/>
              <a:t>- педагоги;</a:t>
            </a:r>
          </a:p>
          <a:p>
            <a:r>
              <a:rPr lang="ru-RU" dirty="0"/>
              <a:t>- родители (законные представители).</a:t>
            </a:r>
          </a:p>
        </p:txBody>
      </p:sp>
    </p:spTree>
    <p:extLst>
      <p:ext uri="{BB962C8B-B14F-4D97-AF65-F5344CB8AC3E}">
        <p14:creationId xmlns:p14="http://schemas.microsoft.com/office/powerpoint/2010/main" val="28010222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012" y="262826"/>
            <a:ext cx="1192045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1A1A1A"/>
                </a:solidFill>
                <a:latin typeface="YS Text"/>
              </a:rPr>
              <a:t>Компетенция участников проекта распределяется следующим образом</a:t>
            </a:r>
            <a:r>
              <a:rPr lang="ru-RU" sz="2000" b="1" dirty="0" smtClean="0">
                <a:solidFill>
                  <a:srgbClr val="1A1A1A"/>
                </a:solidFill>
                <a:latin typeface="YS Text"/>
              </a:rPr>
              <a:t>:</a:t>
            </a:r>
          </a:p>
          <a:p>
            <a:endParaRPr lang="ru-RU" sz="2000" b="1" dirty="0">
              <a:solidFill>
                <a:srgbClr val="1A1A1A"/>
              </a:solidFill>
              <a:latin typeface="YS Text"/>
            </a:endParaRP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- </a:t>
            </a:r>
            <a:r>
              <a:rPr lang="ru-RU" u="sng" dirty="0">
                <a:solidFill>
                  <a:srgbClr val="1A1A1A"/>
                </a:solidFill>
                <a:latin typeface="YS Text"/>
              </a:rPr>
              <a:t>Департамент образования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и науки Брянской области осуществляет </a:t>
            </a:r>
            <a:r>
              <a:rPr lang="ru-RU" u="sng" dirty="0">
                <a:solidFill>
                  <a:srgbClr val="1A1A1A"/>
                </a:solidFill>
                <a:latin typeface="YS Text"/>
              </a:rPr>
              <a:t>общее руководство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и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координацию проекта «Дистанционное образование детей-инвалидов в Брянской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области»;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- </a:t>
            </a:r>
            <a:r>
              <a:rPr lang="ru-RU" u="sng" dirty="0">
                <a:solidFill>
                  <a:srgbClr val="1A1A1A"/>
                </a:solidFill>
                <a:latin typeface="YS Text"/>
              </a:rPr>
              <a:t>ГБПОУ «Брянский профессионально-педагогический колледж» является исполнителем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проекта и осуществляет централизованное управление всей системой дистанционного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обучения детей-инвалидов в регионе, обеспечивает доступ к информационным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образовательным ресурсам;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- </a:t>
            </a:r>
            <a:r>
              <a:rPr lang="ru-RU" u="sng" dirty="0">
                <a:solidFill>
                  <a:srgbClr val="1A1A1A"/>
                </a:solidFill>
                <a:latin typeface="YS Text"/>
              </a:rPr>
              <a:t>Отдел образования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администрации </a:t>
            </a:r>
            <a:r>
              <a:rPr lang="ru-RU" u="sng" dirty="0" smtClean="0">
                <a:solidFill>
                  <a:srgbClr val="1A1A1A"/>
                </a:solidFill>
                <a:latin typeface="YS Text"/>
              </a:rPr>
              <a:t>муниципального района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оказывает всестороннюю</a:t>
            </a:r>
          </a:p>
          <a:p>
            <a:r>
              <a:rPr lang="ru-RU" u="sng" dirty="0">
                <a:solidFill>
                  <a:srgbClr val="1A1A1A"/>
                </a:solidFill>
                <a:latin typeface="YS Text"/>
              </a:rPr>
              <a:t>поддержку в реализации мероприятий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проекта, для чего приказом руководителя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назначается специалист, ответственный за координацию работы по организации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дистанционного обучения детей-инвалидов, осуществляющий тесное взаимодействие и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обмен информацией с БППК;</a:t>
            </a:r>
          </a:p>
          <a:p>
            <a:r>
              <a:rPr lang="ru-RU" u="sng" dirty="0">
                <a:solidFill>
                  <a:srgbClr val="1A1A1A"/>
                </a:solidFill>
                <a:latin typeface="YS Text"/>
              </a:rPr>
              <a:t>- ОО содействуют реализации мероприятий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проекта по дистанционному обучению детей-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инвалидов в рамках школы, для чего заместитель директора по учебно-воспитательной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работе постоянно взаимодействует со специалистом управления образования,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ответственным за координацию работы по дистанционному обучению детей-инвалидов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на территории города (района) или с должностным лицом БППК</a:t>
            </a:r>
            <a:r>
              <a:rPr lang="ru-RU" dirty="0" smtClean="0">
                <a:solidFill>
                  <a:srgbClr val="1A1A1A"/>
                </a:solidFill>
                <a:latin typeface="YS Text"/>
              </a:rPr>
              <a:t>.</a:t>
            </a:r>
          </a:p>
          <a:p>
            <a:endParaRPr lang="ru-RU" dirty="0">
              <a:solidFill>
                <a:srgbClr val="1A1A1A"/>
              </a:solidFill>
              <a:latin typeface="YS Text"/>
            </a:endParaRPr>
          </a:p>
          <a:p>
            <a:endParaRPr lang="ru-RU" dirty="0">
              <a:solidFill>
                <a:srgbClr val="1A1A1A"/>
              </a:solidFill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16215172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6581" y="510689"/>
            <a:ext cx="11712633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rgbClr val="1A1A1A"/>
                </a:solidFill>
                <a:latin typeface="YS Text"/>
              </a:rPr>
              <a:t> </a:t>
            </a:r>
            <a:r>
              <a:rPr lang="ru-RU" sz="2000" b="1" dirty="0">
                <a:solidFill>
                  <a:srgbClr val="1A1A1A"/>
                </a:solidFill>
                <a:latin typeface="YS Text"/>
              </a:rPr>
              <a:t>Родители (законные представители) детей-инвалидов,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желающие обучать детей с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использованием дистанционных образовательных технологий, представляют в ОУ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следующие документы: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-заявления родителей (законных представителей) ребенка на имя директора БППК;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-заключения Брянской областной психолого-медико-педагогической комиссии (ПМПК)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или карты реабилитации;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- справки МСЭ о признании ребенка инвалидом;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- рекомендации надомного обучения ребенка;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- медицинской справки об отсутствии противопоказаний по работе с компьютерной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техникой;</a:t>
            </a:r>
          </a:p>
          <a:p>
            <a:pPr marL="285750" lvl="0" indent="-285750">
              <a:buFontTx/>
              <a:buChar char="-"/>
            </a:pPr>
            <a:r>
              <a:rPr lang="ru-RU" dirty="0" smtClean="0">
                <a:solidFill>
                  <a:srgbClr val="1A1A1A"/>
                </a:solidFill>
                <a:latin typeface="YS Text"/>
              </a:rPr>
              <a:t>копии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свидетельства о рождении ребёнка или паспорта</a:t>
            </a:r>
            <a:r>
              <a:rPr lang="ru-RU" dirty="0" smtClean="0">
                <a:solidFill>
                  <a:srgbClr val="1A1A1A"/>
                </a:solidFill>
                <a:latin typeface="YS Text"/>
              </a:rPr>
              <a:t>.</a:t>
            </a:r>
          </a:p>
          <a:p>
            <a:pPr marL="285750" lvl="0" indent="-285750">
              <a:buFontTx/>
              <a:buChar char="-"/>
            </a:pPr>
            <a:endParaRPr lang="ru-RU" dirty="0">
              <a:solidFill>
                <a:srgbClr val="1A1A1A"/>
              </a:solidFill>
              <a:latin typeface="YS Text"/>
            </a:endParaRP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При приеме на дистанционное обучение обучающийся и его родители (законные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представители) заключают </a:t>
            </a:r>
            <a:r>
              <a:rPr lang="ru-RU" dirty="0" smtClean="0">
                <a:solidFill>
                  <a:srgbClr val="1A1A1A"/>
                </a:solidFill>
                <a:latin typeface="YS Text"/>
              </a:rPr>
              <a:t>договор на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организацию обучения посредством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дистанционных технологий с применением средств компьютерной техники и договор о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передаче Оборудования в безвозмездное временное пользование.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Зачисление ребенка на обучение с использованием дистанционных образовательных</a:t>
            </a:r>
          </a:p>
          <a:p>
            <a:pPr lvl="0"/>
            <a:r>
              <a:rPr lang="ru-RU" dirty="0">
                <a:solidFill>
                  <a:srgbClr val="1A1A1A"/>
                </a:solidFill>
                <a:latin typeface="YS Text"/>
              </a:rPr>
              <a:t>технологий оформляется приказом директора БППК.</a:t>
            </a:r>
          </a:p>
        </p:txBody>
      </p:sp>
    </p:spTree>
    <p:extLst>
      <p:ext uri="{BB962C8B-B14F-4D97-AF65-F5344CB8AC3E}">
        <p14:creationId xmlns:p14="http://schemas.microsoft.com/office/powerpoint/2010/main" val="137335804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8967" y="515219"/>
            <a:ext cx="923543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A1A1A"/>
                </a:solidFill>
                <a:latin typeface="YS Text"/>
              </a:rPr>
              <a:t>ОУ в лице директора заключает договор о сотрудничестве с БППК, формирует </a:t>
            </a:r>
            <a:r>
              <a:rPr lang="ru-RU" dirty="0" smtClean="0">
                <a:solidFill>
                  <a:srgbClr val="1A1A1A"/>
                </a:solidFill>
                <a:latin typeface="YS Text"/>
              </a:rPr>
              <a:t>пакет документов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и передает его в БППК или специалисту ОО, ответственному </a:t>
            </a:r>
            <a:r>
              <a:rPr lang="ru-RU" dirty="0" smtClean="0">
                <a:solidFill>
                  <a:srgbClr val="1A1A1A"/>
                </a:solidFill>
                <a:latin typeface="YS Text"/>
              </a:rPr>
              <a:t>за координацию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работы по организации дистанционного обучения </a:t>
            </a:r>
            <a:r>
              <a:rPr lang="ru-RU" dirty="0" smtClean="0">
                <a:solidFill>
                  <a:srgbClr val="1A1A1A"/>
                </a:solidFill>
                <a:latin typeface="YS Text"/>
              </a:rPr>
              <a:t>детей-инвалидов. </a:t>
            </a:r>
          </a:p>
          <a:p>
            <a:endParaRPr lang="ru-RU" b="0" i="0" dirty="0">
              <a:solidFill>
                <a:srgbClr val="1A1A1A"/>
              </a:solidFill>
              <a:effectLst/>
              <a:latin typeface="YS Text"/>
            </a:endParaRP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Формы обучения и объём учебной нагрузки обучающихся могут варьироваться </a:t>
            </a:r>
            <a:r>
              <a:rPr lang="ru-RU" dirty="0" smtClean="0">
                <a:solidFill>
                  <a:srgbClr val="1A1A1A"/>
                </a:solidFill>
                <a:latin typeface="YS Text"/>
              </a:rPr>
              <a:t>в зависимости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от особенностей психофизического развития, </a:t>
            </a:r>
            <a:r>
              <a:rPr lang="ru-RU" dirty="0" smtClean="0">
                <a:solidFill>
                  <a:srgbClr val="1A1A1A"/>
                </a:solidFill>
                <a:latin typeface="YS Text"/>
              </a:rPr>
              <a:t>индивидуальных возможностей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и состояния здоровья детей-инвалидов</a:t>
            </a:r>
            <a:r>
              <a:rPr lang="ru-RU" dirty="0" smtClean="0">
                <a:solidFill>
                  <a:srgbClr val="1A1A1A"/>
                </a:solidFill>
                <a:latin typeface="YS Text"/>
              </a:rPr>
              <a:t>.</a:t>
            </a:r>
          </a:p>
          <a:p>
            <a:endParaRPr lang="ru-RU" dirty="0">
              <a:solidFill>
                <a:srgbClr val="1A1A1A"/>
              </a:solidFill>
              <a:latin typeface="YS Text"/>
            </a:endParaRPr>
          </a:p>
          <a:p>
            <a:r>
              <a:rPr lang="ru-RU" dirty="0" smtClean="0">
                <a:solidFill>
                  <a:srgbClr val="1A1A1A"/>
                </a:solidFill>
                <a:latin typeface="YS Text"/>
              </a:rPr>
              <a:t>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Государственная итоговая аттестация осуществляется в соответствии с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нормативными документами, определяющими формы и порядок проведения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государственной итоговой аттестации обучающихся, освоивших основные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общеобразовательные программы основного общего, среднего общего образования.</a:t>
            </a:r>
          </a:p>
          <a:p>
            <a:r>
              <a:rPr lang="ru-RU" dirty="0" smtClean="0">
                <a:solidFill>
                  <a:srgbClr val="1A1A1A"/>
                </a:solidFill>
                <a:latin typeface="YS Text"/>
              </a:rPr>
              <a:t> 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Документ об окончании общеобразовательного учреждения ребёнок-инвалид</a:t>
            </a:r>
          </a:p>
          <a:p>
            <a:r>
              <a:rPr lang="ru-RU" dirty="0">
                <a:solidFill>
                  <a:srgbClr val="1A1A1A"/>
                </a:solidFill>
                <a:latin typeface="YS Text"/>
              </a:rPr>
              <a:t>получает в том общеобразовательном учреждении, обучающимся которого он является.</a:t>
            </a:r>
          </a:p>
          <a:p>
            <a:endParaRPr lang="ru-RU" b="0" i="0" dirty="0">
              <a:solidFill>
                <a:srgbClr val="1A1A1A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160138825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8335" y="240898"/>
            <a:ext cx="8747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dirty="0">
                <a:solidFill>
                  <a:srgbClr val="222222"/>
                </a:solidFill>
                <a:latin typeface="Arial" panose="020B0604020202020204" pitchFamily="34" charset="0"/>
              </a:rPr>
              <a:t>МИНИСТЕРСТВО ПРОСВЕЩЕНИЯ РОССИЙСКОЙ </a:t>
            </a:r>
            <a:r>
              <a:rPr lang="ru-RU" b="1" dirty="0" smtClean="0">
                <a:solidFill>
                  <a:srgbClr val="222222"/>
                </a:solidFill>
                <a:latin typeface="Arial" panose="020B0604020202020204" pitchFamily="34" charset="0"/>
              </a:rPr>
              <a:t>ФЕДЕРАЦИИ ПИСЬМО</a:t>
            </a:r>
            <a:r>
              <a:rPr lang="ru-RU" b="1" dirty="0">
                <a:solidFill>
                  <a:srgbClr val="222222"/>
                </a:solidFill>
                <a:latin typeface="Arial" panose="020B0604020202020204" pitchFamily="34" charset="0"/>
              </a:rPr>
              <a:t/>
            </a:r>
            <a:br>
              <a:rPr lang="ru-RU" b="1" dirty="0">
                <a:solidFill>
                  <a:srgbClr val="222222"/>
                </a:solidFill>
                <a:latin typeface="Arial" panose="020B0604020202020204" pitchFamily="34" charset="0"/>
              </a:rPr>
            </a:br>
            <a:r>
              <a:rPr lang="ru-RU" b="1" dirty="0">
                <a:solidFill>
                  <a:srgbClr val="222222"/>
                </a:solidFill>
                <a:latin typeface="Arial" panose="020B0604020202020204" pitchFamily="34" charset="0"/>
              </a:rPr>
              <a:t>от 24 ноября 2021 г. N ДГ-2121/07</a:t>
            </a:r>
          </a:p>
          <a:p>
            <a:pPr algn="ctr" fontAlgn="base"/>
            <a:r>
              <a:rPr lang="ru-RU" b="1" dirty="0">
                <a:solidFill>
                  <a:srgbClr val="222222"/>
                </a:solidFill>
                <a:latin typeface="Arial" panose="020B0604020202020204" pitchFamily="34" charset="0"/>
              </a:rPr>
              <a:t>О НАПРАВЛЕНИИ МЕТОДИЧЕСКИХ РЕКОМЕНДАЦИЙ</a:t>
            </a:r>
            <a:endParaRPr lang="ru-RU" b="1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1250107"/>
            <a:ext cx="117957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Федеральным законодательством в сфере образования установлено, что для обучающихся, осваивающих основные общеобразовательные программы и нуждающихся в длительном лечении, создаются образовательные организации, в том числе санаторные, в которых проводятся необходимые лечебные, реабилитационные и оздоровительные мероприятия для таких обучающихся.</a:t>
            </a:r>
          </a:p>
          <a:p>
            <a:endParaRPr lang="ru-RU" dirty="0"/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                                  </a:t>
            </a:r>
            <a:r>
              <a:rPr lang="ru-RU" sz="2400" b="1" i="1" u="sng" dirty="0" smtClean="0">
                <a:solidFill>
                  <a:srgbClr val="C00000"/>
                </a:solidFill>
              </a:rPr>
              <a:t>Обучение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>
                <a:solidFill>
                  <a:srgbClr val="C00000"/>
                </a:solidFill>
              </a:rPr>
              <a:t>таких детей, а также детей-инвалидов, которые по состоянию здоровья </a:t>
            </a:r>
            <a:r>
              <a:rPr lang="ru-RU" b="1" i="1" dirty="0" smtClean="0">
                <a:solidFill>
                  <a:srgbClr val="C00000"/>
                </a:solidFill>
              </a:rPr>
              <a:t>     </a:t>
            </a:r>
          </a:p>
          <a:p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                                            не </a:t>
            </a:r>
            <a:r>
              <a:rPr lang="ru-RU" b="1" i="1" dirty="0">
                <a:solidFill>
                  <a:srgbClr val="C00000"/>
                </a:solidFill>
              </a:rPr>
              <a:t>могут посещать образовательные организации, может быть также организовано </a:t>
            </a:r>
            <a:endParaRPr lang="ru-RU" b="1" i="1" dirty="0" smtClean="0">
              <a:solidFill>
                <a:srgbClr val="C00000"/>
              </a:solidFill>
            </a:endParaRPr>
          </a:p>
          <a:p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                                            образовательными </a:t>
            </a:r>
            <a:r>
              <a:rPr lang="ru-RU" b="1" i="1" dirty="0">
                <a:solidFill>
                  <a:srgbClr val="C00000"/>
                </a:solidFill>
              </a:rPr>
              <a:t>организациями </a:t>
            </a:r>
            <a:r>
              <a:rPr lang="ru-RU" sz="2400" b="1" i="1" u="sng" dirty="0">
                <a:solidFill>
                  <a:srgbClr val="C00000"/>
                </a:solidFill>
              </a:rPr>
              <a:t>на дому.</a:t>
            </a:r>
          </a:p>
          <a:p>
            <a:endParaRPr lang="ru-RU" dirty="0"/>
          </a:p>
          <a:p>
            <a:r>
              <a:rPr lang="ru-RU" u="sng" dirty="0"/>
              <a:t>Основанием для организации обучения на дому являются заключение медицинской организации и в письменной форме обращение родителей </a:t>
            </a:r>
            <a:r>
              <a:rPr lang="ru-RU" dirty="0"/>
              <a:t>(законных представителей) (часть 5 статьи 41 Федерального закона от 29 декабря 2012 г. N 273-ФЗ "Об образовании в Российской Федерации" (далее - Закон об образовании). </a:t>
            </a:r>
            <a:endParaRPr lang="ru-RU" dirty="0" smtClean="0"/>
          </a:p>
          <a:p>
            <a:r>
              <a:rPr lang="ru-RU" u="sng" dirty="0" smtClean="0"/>
              <a:t>Порядок </a:t>
            </a:r>
            <a:r>
              <a:rPr lang="ru-RU" u="sng" dirty="0"/>
              <a:t>регламентации </a:t>
            </a:r>
            <a:r>
              <a:rPr lang="ru-RU" dirty="0"/>
              <a:t>и оформления отношений государственной и муниципальной образовательной организации и родителей (законных представителей) обучающихся, нуждающихся в длительном лечении, а также детей-инвалидов в части организации их обучения по основным общеобразовательным программам </a:t>
            </a:r>
            <a:r>
              <a:rPr lang="ru-RU" u="sng" dirty="0"/>
              <a:t>на дому определяется нормативным правовым актом уполномоченного органа государственной власти субъекта Российской Федерации (часть 6 статьи 41 Закона об образовании).</a:t>
            </a:r>
          </a:p>
        </p:txBody>
      </p:sp>
    </p:spTree>
    <p:extLst>
      <p:ext uri="{BB962C8B-B14F-4D97-AF65-F5344CB8AC3E}">
        <p14:creationId xmlns:p14="http://schemas.microsoft.com/office/powerpoint/2010/main" val="6760028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490" y="224443"/>
            <a:ext cx="1176251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Организация обучения учащихся на дому регламентируют следующие нормативные правовые акты:</a:t>
            </a:r>
          </a:p>
          <a:p>
            <a:endParaRPr lang="ru-RU" dirty="0"/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Федеральный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29 декабря 2012 г. N 273-ФЗ "Об образовании в Российской Федерации";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Федеральный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24 июня 1998 г. N 124-ФЗ "Об основных гарантиях прав ребенка в Российской Федерации";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Федеральный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24 ноября 1995 г. N 181-ФЗ "О социальной защите инвалидов в Российской Федерации";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Приказ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здравоохранения Российской Федерации от 30 июня 2016 г. N 436н "Об утверждении перечня заболеваний, наличие которых дает право на обучение по основным общеобразовательным программа на дому";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Постановление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Главного санитарного врача Российской Федерации от 28 сентября 2020 г. N 28 "Об утверждении санитарных правил СП 2.4.3648-20 "Санитарно-эпидемиологические требования к организации воспитания и обучения, отдыха и оздоровления детей и молодежи";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Главного санитарного врача Российской Федерации от 28 января 2021 г. N 2 "Об утверждении санитарных правил и норм СанПиН 1.2.3685-21 "Гигиенические нормативы и требования к обеспечению безопасности и (или) безвредности для человека факторов среды обитания";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Приказ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просвещения Российской Федерации от 22 марта 2021 г. N 115 "Об утверждении Порядка организации и осуществления образовательной деятельности по основным общеобразовательным программам - образовательным программам начального общего, основного общего и среднего общего образования";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Приказ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просвещения Российской Федерации от 23 августа 2017 г. N 816 "Об утверждении Порядка применения организациями, осуществляющими образовательную деятельность, электронного обучения, дистанционных образовательных технологий при реализации образовательных программ";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Распоряжение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9 сентября 2019 г. N Р-93 "Об утверждении примерного Положения о психолого-педагогическом консилиуме образовательной организации";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Методические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"Об организации обучения детей, которые находятся на длительном лечении не могут по состоянию здоровья посещать образовательные организации", утвержденные заместителем Министра просвещения Российской Федерации Т.Ю.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Синюгиной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 октября 2019 г. и первым заместителем Министра здравоохранения Российской Федерации Т.В. Яковлевой 17 октября 2019 г.;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Письмо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Федеральной службы по надзору в сфере образования и науки от 7 августа 2018 г. N 05-283 "Об обучении лиц, находящихся на домашнем обучении";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Письмо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13 июня 2019 г. N ТС-1391/07 "Об организации образования на дому".</a:t>
            </a:r>
          </a:p>
        </p:txBody>
      </p:sp>
    </p:spTree>
    <p:extLst>
      <p:ext uri="{BB962C8B-B14F-4D97-AF65-F5344CB8AC3E}">
        <p14:creationId xmlns:p14="http://schemas.microsoft.com/office/powerpoint/2010/main" val="41137065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5963" y="629471"/>
            <a:ext cx="10099965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b="1" dirty="0"/>
              <a:t>Участниками правовых отношений при организации обучения на дому являются: </a:t>
            </a:r>
            <a:r>
              <a:rPr lang="ru-RU" sz="2000" b="1" dirty="0" smtClean="0"/>
              <a:t>обучающиеся</a:t>
            </a:r>
            <a:r>
              <a:rPr lang="ru-RU" sz="2000" b="1" dirty="0"/>
              <a:t>, их родители (законные представители), педагогические работники, участвующие в обучении указанных </a:t>
            </a:r>
            <a:r>
              <a:rPr lang="ru-RU" sz="2000" b="1" dirty="0" smtClean="0"/>
              <a:t>обучающихся</a:t>
            </a:r>
            <a:r>
              <a:rPr lang="ru-RU" sz="2000" b="1" dirty="0"/>
              <a:t>.</a:t>
            </a:r>
          </a:p>
          <a:p>
            <a:endParaRPr lang="ru-RU" dirty="0"/>
          </a:p>
          <a:p>
            <a:r>
              <a:rPr lang="ru-RU" sz="2000" b="1" u="sng" dirty="0" smtClean="0"/>
              <a:t>Задачи </a:t>
            </a:r>
            <a:r>
              <a:rPr lang="ru-RU" sz="2000" b="1" u="sng" dirty="0"/>
              <a:t>организации обучения учащихся на дому:</a:t>
            </a:r>
          </a:p>
          <a:p>
            <a:endParaRPr lang="ru-RU" dirty="0"/>
          </a:p>
          <a:p>
            <a:r>
              <a:rPr lang="ru-RU" dirty="0"/>
              <a:t>создание специальных условий для успешного освоения </a:t>
            </a:r>
            <a:r>
              <a:rPr lang="ru-RU" dirty="0" smtClean="0"/>
              <a:t>обучающимися </a:t>
            </a:r>
            <a:r>
              <a:rPr lang="ru-RU" dirty="0"/>
              <a:t>основных общеобразовательных программ, адаптированных для их обучения;</a:t>
            </a:r>
          </a:p>
          <a:p>
            <a:endParaRPr lang="ru-RU" dirty="0"/>
          </a:p>
          <a:p>
            <a:r>
              <a:rPr lang="ru-RU" dirty="0"/>
              <a:t>создание специальных условий для успешного освоения </a:t>
            </a:r>
            <a:r>
              <a:rPr lang="ru-RU" dirty="0" smtClean="0"/>
              <a:t>обучающимися </a:t>
            </a:r>
            <a:r>
              <a:rPr lang="ru-RU" dirty="0"/>
              <a:t>дополнительных общеобразовательных программам, адаптированных для их обучения;</a:t>
            </a:r>
          </a:p>
          <a:p>
            <a:endParaRPr lang="ru-RU" dirty="0"/>
          </a:p>
          <a:p>
            <a:r>
              <a:rPr lang="ru-RU" dirty="0"/>
              <a:t>создание специальных условий для реализации программ воспитания </a:t>
            </a:r>
            <a:r>
              <a:rPr lang="ru-RU" dirty="0" smtClean="0"/>
              <a:t>обучающихся</a:t>
            </a:r>
            <a:r>
              <a:rPr lang="ru-RU" dirty="0"/>
              <a:t>;</a:t>
            </a:r>
          </a:p>
          <a:p>
            <a:endParaRPr lang="ru-RU" dirty="0"/>
          </a:p>
          <a:p>
            <a:r>
              <a:rPr lang="ru-RU" dirty="0"/>
              <a:t>создание специальных условий для социализации </a:t>
            </a:r>
            <a:r>
              <a:rPr lang="ru-RU" dirty="0" smtClean="0"/>
              <a:t>обучающихся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763289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92087" y="606535"/>
            <a:ext cx="8495607" cy="443711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21995" algn="l"/>
              </a:tabLst>
            </a:pPr>
            <a:r>
              <a:rPr sz="2800" b="1" i="1" spc="-25" dirty="0"/>
              <a:t>НПА</a:t>
            </a:r>
            <a:r>
              <a:rPr sz="2800" b="1" i="1" dirty="0"/>
              <a:t>	по</a:t>
            </a:r>
            <a:r>
              <a:rPr sz="2800" b="1" i="1" spc="-65" dirty="0"/>
              <a:t> </a:t>
            </a:r>
            <a:r>
              <a:rPr sz="2800" b="1" i="1" dirty="0"/>
              <a:t>организации</a:t>
            </a:r>
            <a:r>
              <a:rPr sz="2800" b="1" i="1" spc="-70" dirty="0"/>
              <a:t> </a:t>
            </a:r>
            <a:r>
              <a:rPr sz="2800" b="1" i="1" spc="-25" dirty="0"/>
              <a:t>ГИА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1241367" y="1987050"/>
            <a:ext cx="10058400" cy="3213700"/>
          </a:xfrm>
          <a:prstGeom prst="rect">
            <a:avLst/>
          </a:prstGeom>
        </p:spPr>
        <p:txBody>
          <a:bodyPr vert="horz" wrap="square" lIns="0" tIns="287020" rIns="0" bIns="0" rtlCol="0">
            <a:spAutoFit/>
          </a:bodyPr>
          <a:lstStyle/>
          <a:p>
            <a:pPr marL="12700" marR="505459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ahoma"/>
                <a:cs typeface="Tahoma"/>
              </a:rPr>
              <a:t>Приказ</a:t>
            </a:r>
            <a:r>
              <a:rPr sz="1800" b="1" spc="-80" dirty="0">
                <a:latin typeface="Tahoma"/>
                <a:cs typeface="Tahoma"/>
              </a:rPr>
              <a:t> </a:t>
            </a:r>
            <a:r>
              <a:rPr sz="1800" b="1" spc="-10" dirty="0">
                <a:latin typeface="Tahoma"/>
                <a:cs typeface="Tahoma"/>
              </a:rPr>
              <a:t>Министерства</a:t>
            </a:r>
            <a:r>
              <a:rPr sz="1800" b="1" spc="-35" dirty="0">
                <a:latin typeface="Tahoma"/>
                <a:cs typeface="Tahoma"/>
              </a:rPr>
              <a:t> </a:t>
            </a:r>
            <a:r>
              <a:rPr sz="1800" b="1" spc="-10" dirty="0">
                <a:latin typeface="Tahoma"/>
                <a:cs typeface="Tahoma"/>
              </a:rPr>
              <a:t>просвещения</a:t>
            </a:r>
            <a:r>
              <a:rPr sz="1800" b="1" spc="-45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Российской</a:t>
            </a:r>
            <a:r>
              <a:rPr sz="1800" b="1" spc="-70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Федерации</a:t>
            </a:r>
            <a:r>
              <a:rPr sz="1800" b="1" spc="-65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№</a:t>
            </a:r>
            <a:r>
              <a:rPr sz="1800" b="1" spc="-70" dirty="0">
                <a:latin typeface="Tahoma"/>
                <a:cs typeface="Tahoma"/>
              </a:rPr>
              <a:t> </a:t>
            </a:r>
            <a:r>
              <a:rPr sz="1800" b="1" spc="-20" dirty="0">
                <a:latin typeface="Tahoma"/>
                <a:cs typeface="Tahoma"/>
              </a:rPr>
              <a:t>189, </a:t>
            </a:r>
            <a:r>
              <a:rPr sz="1800" b="1" spc="-10" dirty="0">
                <a:latin typeface="Tahoma"/>
                <a:cs typeface="Tahoma"/>
              </a:rPr>
              <a:t>Рособрнадзора</a:t>
            </a:r>
            <a:r>
              <a:rPr sz="1800" b="1" spc="-60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№</a:t>
            </a:r>
            <a:r>
              <a:rPr sz="1800" b="1" spc="-30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1513</a:t>
            </a:r>
            <a:r>
              <a:rPr sz="1800" b="1" spc="-55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от</a:t>
            </a:r>
            <a:r>
              <a:rPr sz="1800" b="1" spc="-55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7</a:t>
            </a:r>
            <a:r>
              <a:rPr sz="1800" b="1" spc="-45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ноября</a:t>
            </a:r>
            <a:r>
              <a:rPr sz="1800" b="1" spc="-25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2018</a:t>
            </a:r>
            <a:r>
              <a:rPr sz="1800" b="1" spc="-55" dirty="0">
                <a:latin typeface="Tahoma"/>
                <a:cs typeface="Tahoma"/>
              </a:rPr>
              <a:t> </a:t>
            </a:r>
            <a:r>
              <a:rPr sz="1800" b="1" spc="-25" dirty="0">
                <a:latin typeface="Tahoma"/>
                <a:cs typeface="Tahoma"/>
              </a:rPr>
              <a:t>г.</a:t>
            </a:r>
            <a:endParaRPr sz="1800" dirty="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1800" dirty="0"/>
              <a:t>«Об</a:t>
            </a:r>
            <a:r>
              <a:rPr sz="1800" spc="-65" dirty="0"/>
              <a:t> </a:t>
            </a:r>
            <a:r>
              <a:rPr sz="1800" dirty="0"/>
              <a:t>утверждении</a:t>
            </a:r>
            <a:r>
              <a:rPr sz="1800" spc="-65" dirty="0"/>
              <a:t> </a:t>
            </a:r>
            <a:r>
              <a:rPr sz="1800" dirty="0"/>
              <a:t>Порядка</a:t>
            </a:r>
            <a:r>
              <a:rPr sz="1800" spc="-55" dirty="0"/>
              <a:t> </a:t>
            </a:r>
            <a:r>
              <a:rPr sz="1800" dirty="0"/>
              <a:t>проведения</a:t>
            </a:r>
            <a:r>
              <a:rPr sz="1800" spc="-50" dirty="0"/>
              <a:t> </a:t>
            </a:r>
            <a:r>
              <a:rPr sz="1800" spc="-10" dirty="0"/>
              <a:t>государственной</a:t>
            </a:r>
            <a:r>
              <a:rPr sz="1800" spc="-50" dirty="0"/>
              <a:t> </a:t>
            </a:r>
            <a:r>
              <a:rPr sz="1800" dirty="0"/>
              <a:t>итоговой</a:t>
            </a:r>
            <a:r>
              <a:rPr sz="1800" spc="-50" dirty="0"/>
              <a:t> </a:t>
            </a:r>
            <a:r>
              <a:rPr sz="1800" dirty="0"/>
              <a:t>аттестации</a:t>
            </a:r>
            <a:r>
              <a:rPr sz="1800" spc="-70" dirty="0"/>
              <a:t> </a:t>
            </a:r>
            <a:r>
              <a:rPr sz="1800" spc="-25" dirty="0"/>
              <a:t>по </a:t>
            </a:r>
            <a:r>
              <a:rPr sz="1800" dirty="0"/>
              <a:t>образовательным</a:t>
            </a:r>
            <a:r>
              <a:rPr sz="1800" spc="-90" dirty="0"/>
              <a:t> </a:t>
            </a:r>
            <a:r>
              <a:rPr sz="1800" dirty="0"/>
              <a:t>программам</a:t>
            </a:r>
            <a:r>
              <a:rPr sz="1800" spc="-95" dirty="0"/>
              <a:t> </a:t>
            </a:r>
            <a:r>
              <a:rPr sz="1800" dirty="0"/>
              <a:t>основного</a:t>
            </a:r>
            <a:r>
              <a:rPr sz="1800" spc="-85" dirty="0"/>
              <a:t> </a:t>
            </a:r>
            <a:r>
              <a:rPr sz="1800" dirty="0"/>
              <a:t>общего</a:t>
            </a:r>
            <a:r>
              <a:rPr sz="1800" spc="-85" dirty="0"/>
              <a:t> </a:t>
            </a:r>
            <a:r>
              <a:rPr sz="1800" spc="-10" dirty="0"/>
              <a:t>образования»</a:t>
            </a:r>
            <a:endParaRPr sz="1800" dirty="0"/>
          </a:p>
          <a:p>
            <a:pPr marL="12700">
              <a:lnSpc>
                <a:spcPct val="100000"/>
              </a:lnSpc>
              <a:spcBef>
                <a:spcPts val="2165"/>
              </a:spcBef>
            </a:pPr>
            <a:r>
              <a:rPr sz="1800" b="1" dirty="0">
                <a:latin typeface="Tahoma"/>
                <a:cs typeface="Tahoma"/>
              </a:rPr>
              <a:t>Приказ</a:t>
            </a:r>
            <a:r>
              <a:rPr sz="1800" b="1" spc="-90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Министерства</a:t>
            </a:r>
            <a:r>
              <a:rPr sz="1800" b="1" spc="-40" dirty="0">
                <a:latin typeface="Tahoma"/>
                <a:cs typeface="Tahoma"/>
              </a:rPr>
              <a:t> </a:t>
            </a:r>
            <a:r>
              <a:rPr sz="1800" b="1" spc="-10" dirty="0">
                <a:latin typeface="Tahoma"/>
                <a:cs typeface="Tahoma"/>
              </a:rPr>
              <a:t>просвещения</a:t>
            </a:r>
            <a:r>
              <a:rPr sz="1800" b="1" spc="-55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Российской</a:t>
            </a:r>
            <a:r>
              <a:rPr sz="1800" b="1" spc="-90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Федерации</a:t>
            </a:r>
            <a:r>
              <a:rPr sz="1800" b="1" spc="-85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№</a:t>
            </a:r>
            <a:r>
              <a:rPr sz="1800" b="1" spc="-65" dirty="0">
                <a:latin typeface="Tahoma"/>
                <a:cs typeface="Tahoma"/>
              </a:rPr>
              <a:t> </a:t>
            </a:r>
            <a:r>
              <a:rPr sz="1800" b="1" spc="-20" dirty="0">
                <a:latin typeface="Tahoma"/>
                <a:cs typeface="Tahoma"/>
              </a:rPr>
              <a:t>190,</a:t>
            </a:r>
            <a:endParaRPr sz="1800" dirty="0">
              <a:latin typeface="Tahoma"/>
              <a:cs typeface="Tahoma"/>
            </a:endParaRPr>
          </a:p>
          <a:p>
            <a:pPr marL="12700">
              <a:lnSpc>
                <a:spcPts val="2140"/>
              </a:lnSpc>
            </a:pPr>
            <a:r>
              <a:rPr sz="1800" b="1" spc="-10" dirty="0">
                <a:latin typeface="Tahoma"/>
                <a:cs typeface="Tahoma"/>
              </a:rPr>
              <a:t>Рособрнадзора</a:t>
            </a:r>
            <a:r>
              <a:rPr sz="1800" b="1" spc="-60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№</a:t>
            </a:r>
            <a:r>
              <a:rPr sz="1800" b="1" spc="-20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1512</a:t>
            </a:r>
            <a:r>
              <a:rPr sz="1800" b="1" spc="-50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от</a:t>
            </a:r>
            <a:r>
              <a:rPr sz="1800" b="1" spc="-55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7</a:t>
            </a:r>
            <a:r>
              <a:rPr sz="1800" b="1" spc="-45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ноября</a:t>
            </a:r>
            <a:r>
              <a:rPr sz="1800" b="1" spc="-30" dirty="0">
                <a:latin typeface="Tahoma"/>
                <a:cs typeface="Tahoma"/>
              </a:rPr>
              <a:t> </a:t>
            </a:r>
            <a:r>
              <a:rPr sz="1800" b="1" dirty="0">
                <a:latin typeface="Tahoma"/>
                <a:cs typeface="Tahoma"/>
              </a:rPr>
              <a:t>2018</a:t>
            </a:r>
            <a:r>
              <a:rPr sz="1800" b="1" spc="-50" dirty="0">
                <a:latin typeface="Tahoma"/>
                <a:cs typeface="Tahoma"/>
              </a:rPr>
              <a:t> </a:t>
            </a:r>
            <a:r>
              <a:rPr sz="1800" b="1" spc="-25" dirty="0">
                <a:latin typeface="Tahoma"/>
                <a:cs typeface="Tahoma"/>
              </a:rPr>
              <a:t>г.</a:t>
            </a:r>
            <a:endParaRPr sz="1800" dirty="0">
              <a:latin typeface="Tahoma"/>
              <a:cs typeface="Tahoma"/>
            </a:endParaRPr>
          </a:p>
          <a:p>
            <a:pPr marL="12700" marR="6350">
              <a:lnSpc>
                <a:spcPts val="2160"/>
              </a:lnSpc>
              <a:spcBef>
                <a:spcPts val="50"/>
              </a:spcBef>
            </a:pPr>
            <a:r>
              <a:rPr sz="1800" dirty="0">
                <a:latin typeface="Microsoft Sans Serif"/>
                <a:cs typeface="Microsoft Sans Serif"/>
              </a:rPr>
              <a:t>«Об</a:t>
            </a:r>
            <a:r>
              <a:rPr sz="1800" spc="-7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утверждении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Порядка</a:t>
            </a:r>
            <a:r>
              <a:rPr sz="1800" spc="-4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проведения</a:t>
            </a:r>
            <a:r>
              <a:rPr sz="1800" spc="-5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государственной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итоговой</a:t>
            </a:r>
            <a:r>
              <a:rPr sz="1800" spc="-6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аттестации</a:t>
            </a:r>
            <a:r>
              <a:rPr sz="1800" spc="-6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по образовательным</a:t>
            </a:r>
            <a:r>
              <a:rPr sz="1800" spc="-5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программам</a:t>
            </a:r>
            <a:r>
              <a:rPr sz="1800" spc="-4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среднего</a:t>
            </a:r>
            <a:r>
              <a:rPr sz="1800" spc="-5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общего</a:t>
            </a:r>
            <a:r>
              <a:rPr sz="1800" spc="-6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образования»</a:t>
            </a:r>
            <a:endParaRPr sz="1800" dirty="0">
              <a:latin typeface="Microsoft Sans Serif"/>
              <a:cs typeface="Microsoft Sans Serif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47850" y="260413"/>
            <a:ext cx="755650" cy="87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782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8759445"/>
              </p:ext>
            </p:extLst>
          </p:nvPr>
        </p:nvGraphicFramePr>
        <p:xfrm>
          <a:off x="2221344" y="3306439"/>
          <a:ext cx="5143733" cy="2620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Диаграмма" r:id="rId3" imgW="5596613" imgH="3310415" progId="Excel.Chart.8">
                  <p:embed/>
                </p:oleObj>
              </mc:Choice>
              <mc:Fallback>
                <p:oleObj name="Диаграмма" r:id="rId3" imgW="5596613" imgH="3310415" progId="Excel.Chart.8">
                  <p:embed/>
                  <p:pic>
                    <p:nvPicPr>
                      <p:cNvPr id="1229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1344" y="3306439"/>
                        <a:ext cx="5143733" cy="26205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897148" y="82313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 общеобразовательных организациях Брянской области обучаются - </a:t>
            </a:r>
            <a:r>
              <a:rPr lang="ru-RU" b="1" dirty="0"/>
              <a:t>4244</a:t>
            </a:r>
            <a:r>
              <a:rPr lang="ru-RU" dirty="0"/>
              <a:t> ребенка с ОВЗ,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уровне </a:t>
            </a:r>
            <a:r>
              <a:rPr lang="ru-RU" b="1" dirty="0"/>
              <a:t>ДО -2138 </a:t>
            </a:r>
            <a:r>
              <a:rPr lang="ru-RU" dirty="0"/>
              <a:t>детей,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уровне </a:t>
            </a:r>
            <a:r>
              <a:rPr lang="ru-RU" b="1" dirty="0"/>
              <a:t>НОО – 922 </a:t>
            </a:r>
            <a:r>
              <a:rPr lang="ru-RU" dirty="0"/>
              <a:t>ребенка,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уровне </a:t>
            </a:r>
            <a:r>
              <a:rPr lang="ru-RU" b="1" dirty="0"/>
              <a:t>ООО – 1058 </a:t>
            </a:r>
            <a:r>
              <a:rPr lang="ru-RU" dirty="0"/>
              <a:t>детей; </a:t>
            </a:r>
            <a:endParaRPr lang="ru-RU" dirty="0" smtClean="0"/>
          </a:p>
          <a:p>
            <a:r>
              <a:rPr lang="ru-RU" dirty="0" smtClean="0"/>
              <a:t>из </a:t>
            </a:r>
            <a:r>
              <a:rPr lang="ru-RU" dirty="0"/>
              <a:t>них   - </a:t>
            </a:r>
            <a:r>
              <a:rPr lang="ru-RU" b="1" dirty="0"/>
              <a:t>3799 </a:t>
            </a:r>
            <a:r>
              <a:rPr lang="ru-RU" dirty="0"/>
              <a:t>обучающихся </a:t>
            </a:r>
            <a:r>
              <a:rPr lang="ru-RU" b="1" dirty="0"/>
              <a:t>с разной нозологией </a:t>
            </a:r>
            <a:r>
              <a:rPr lang="ru-RU" dirty="0"/>
              <a:t>нарушений обучаются инклюзивно в общеобразовательных организациях.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04306" y="165466"/>
            <a:ext cx="10717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altLang="ru-RU" dirty="0">
                <a:solidFill>
                  <a:srgbClr val="000000"/>
                </a:solidFill>
              </a:rPr>
              <a:t>В мониторинге приняли участие образовательные организации </a:t>
            </a:r>
            <a:r>
              <a:rPr lang="ru-RU" altLang="ru-RU" u="sng" dirty="0">
                <a:solidFill>
                  <a:srgbClr val="000000"/>
                </a:solidFill>
              </a:rPr>
              <a:t>27 муниципальных районов и 4 городов </a:t>
            </a:r>
            <a:r>
              <a:rPr lang="ru-RU" altLang="ru-RU" dirty="0">
                <a:solidFill>
                  <a:srgbClr val="000000"/>
                </a:solidFill>
              </a:rPr>
              <a:t>(Брянск, </a:t>
            </a:r>
            <a:r>
              <a:rPr lang="ru-RU" altLang="ru-RU" dirty="0" err="1">
                <a:solidFill>
                  <a:srgbClr val="000000"/>
                </a:solidFill>
              </a:rPr>
              <a:t>Клинцы</a:t>
            </a:r>
            <a:r>
              <a:rPr lang="ru-RU" altLang="ru-RU" dirty="0">
                <a:solidFill>
                  <a:srgbClr val="000000"/>
                </a:solidFill>
              </a:rPr>
              <a:t>, Фокино и Сельцо) Брянской области.</a:t>
            </a:r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84012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03677" y="765175"/>
            <a:ext cx="6696075" cy="0"/>
          </a:xfrm>
          <a:custGeom>
            <a:avLst/>
            <a:gdLst/>
            <a:ahLst/>
            <a:cxnLst/>
            <a:rect l="l" t="t" r="r" b="b"/>
            <a:pathLst>
              <a:path w="6696075">
                <a:moveTo>
                  <a:pt x="0" y="0"/>
                </a:moveTo>
                <a:lnTo>
                  <a:pt x="6696075" y="0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2386" y="-55554"/>
            <a:ext cx="12305607" cy="1190376"/>
          </a:xfrm>
          <a:prstGeom prst="rect">
            <a:avLst/>
          </a:prstGeom>
        </p:spPr>
        <p:txBody>
          <a:bodyPr vert="horz" wrap="square" lIns="0" tIns="325424" rIns="0" bIns="0" rtlCol="0" anchor="b">
            <a:spAutoFit/>
          </a:bodyPr>
          <a:lstStyle/>
          <a:p>
            <a:pPr marL="217170" algn="ctr">
              <a:lnSpc>
                <a:spcPct val="100000"/>
              </a:lnSpc>
              <a:spcBef>
                <a:spcPts val="100"/>
              </a:spcBef>
            </a:pPr>
            <a:r>
              <a:rPr sz="2800" b="1" i="1" dirty="0"/>
              <a:t>Категории</a:t>
            </a:r>
            <a:r>
              <a:rPr sz="2800" b="1" i="1" spc="-60" dirty="0"/>
              <a:t> </a:t>
            </a:r>
            <a:r>
              <a:rPr sz="2800" b="1" i="1" dirty="0"/>
              <a:t>обучающихся,</a:t>
            </a:r>
            <a:r>
              <a:rPr sz="2800" b="1" i="1" spc="-40" dirty="0"/>
              <a:t> </a:t>
            </a:r>
            <a:r>
              <a:rPr sz="2800" b="1" i="1" dirty="0"/>
              <a:t>нуждающиеся</a:t>
            </a:r>
            <a:r>
              <a:rPr sz="2800" b="1" i="1" spc="-30" dirty="0"/>
              <a:t> </a:t>
            </a:r>
            <a:r>
              <a:rPr sz="2800" b="1" i="1" dirty="0"/>
              <a:t>в</a:t>
            </a:r>
            <a:r>
              <a:rPr sz="2800" b="1" i="1" spc="-20" dirty="0"/>
              <a:t> </a:t>
            </a:r>
            <a:r>
              <a:rPr sz="2800" b="1" i="1" spc="-10" dirty="0"/>
              <a:t>особых</a:t>
            </a:r>
          </a:p>
          <a:p>
            <a:pPr marL="216535" algn="ctr">
              <a:lnSpc>
                <a:spcPct val="100000"/>
              </a:lnSpc>
              <a:spcBef>
                <a:spcPts val="5"/>
              </a:spcBef>
            </a:pPr>
            <a:r>
              <a:rPr sz="2800" b="1" i="1" dirty="0"/>
              <a:t>условиях сдачи</a:t>
            </a:r>
            <a:r>
              <a:rPr sz="2800" b="1" i="1" spc="-15" dirty="0"/>
              <a:t> </a:t>
            </a:r>
            <a:r>
              <a:rPr sz="2800" b="1" i="1" spc="-25" dirty="0"/>
              <a:t>ГИА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47850" y="260413"/>
            <a:ext cx="755650" cy="874712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1927797" y="1330578"/>
            <a:ext cx="8753475" cy="4307840"/>
            <a:chOff x="403796" y="1330578"/>
            <a:chExt cx="8753475" cy="4307840"/>
          </a:xfrm>
        </p:grpSpPr>
        <p:sp>
          <p:nvSpPr>
            <p:cNvPr id="6" name="object 6"/>
            <p:cNvSpPr/>
            <p:nvPr/>
          </p:nvSpPr>
          <p:spPr>
            <a:xfrm>
              <a:off x="416496" y="1343278"/>
              <a:ext cx="810895" cy="1158240"/>
            </a:xfrm>
            <a:custGeom>
              <a:avLst/>
              <a:gdLst/>
              <a:ahLst/>
              <a:cxnLst/>
              <a:rect l="l" t="t" r="r" b="b"/>
              <a:pathLst>
                <a:path w="810894" h="1158239">
                  <a:moveTo>
                    <a:pt x="810475" y="0"/>
                  </a:moveTo>
                  <a:lnTo>
                    <a:pt x="405244" y="405257"/>
                  </a:lnTo>
                  <a:lnTo>
                    <a:pt x="0" y="0"/>
                  </a:lnTo>
                  <a:lnTo>
                    <a:pt x="0" y="752601"/>
                  </a:lnTo>
                  <a:lnTo>
                    <a:pt x="405244" y="1157859"/>
                  </a:lnTo>
                  <a:lnTo>
                    <a:pt x="810475" y="752601"/>
                  </a:lnTo>
                  <a:lnTo>
                    <a:pt x="810475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16496" y="1343278"/>
              <a:ext cx="810895" cy="1158240"/>
            </a:xfrm>
            <a:custGeom>
              <a:avLst/>
              <a:gdLst/>
              <a:ahLst/>
              <a:cxnLst/>
              <a:rect l="l" t="t" r="r" b="b"/>
              <a:pathLst>
                <a:path w="810894" h="1158239">
                  <a:moveTo>
                    <a:pt x="810475" y="0"/>
                  </a:moveTo>
                  <a:lnTo>
                    <a:pt x="810475" y="752601"/>
                  </a:lnTo>
                  <a:lnTo>
                    <a:pt x="405244" y="1157859"/>
                  </a:lnTo>
                  <a:lnTo>
                    <a:pt x="0" y="752601"/>
                  </a:lnTo>
                  <a:lnTo>
                    <a:pt x="0" y="0"/>
                  </a:lnTo>
                  <a:lnTo>
                    <a:pt x="405244" y="405257"/>
                  </a:lnTo>
                  <a:lnTo>
                    <a:pt x="810475" y="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26972" y="1343278"/>
              <a:ext cx="7917180" cy="753110"/>
            </a:xfrm>
            <a:custGeom>
              <a:avLst/>
              <a:gdLst/>
              <a:ahLst/>
              <a:cxnLst/>
              <a:rect l="l" t="t" r="r" b="b"/>
              <a:pathLst>
                <a:path w="7917180" h="753110">
                  <a:moveTo>
                    <a:pt x="7917027" y="0"/>
                  </a:moveTo>
                  <a:lnTo>
                    <a:pt x="0" y="0"/>
                  </a:lnTo>
                  <a:lnTo>
                    <a:pt x="0" y="752601"/>
                  </a:lnTo>
                  <a:lnTo>
                    <a:pt x="7917027" y="752601"/>
                  </a:lnTo>
                  <a:lnTo>
                    <a:pt x="7917027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26972" y="1343278"/>
              <a:ext cx="7917180" cy="753110"/>
            </a:xfrm>
            <a:custGeom>
              <a:avLst/>
              <a:gdLst/>
              <a:ahLst/>
              <a:cxnLst/>
              <a:rect l="l" t="t" r="r" b="b"/>
              <a:pathLst>
                <a:path w="7917180" h="753110">
                  <a:moveTo>
                    <a:pt x="7917027" y="752601"/>
                  </a:moveTo>
                  <a:lnTo>
                    <a:pt x="0" y="752601"/>
                  </a:lnTo>
                  <a:lnTo>
                    <a:pt x="0" y="0"/>
                  </a:lnTo>
                  <a:lnTo>
                    <a:pt x="7917027" y="0"/>
                  </a:lnTo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6496" y="2384678"/>
              <a:ext cx="810895" cy="1158240"/>
            </a:xfrm>
            <a:custGeom>
              <a:avLst/>
              <a:gdLst/>
              <a:ahLst/>
              <a:cxnLst/>
              <a:rect l="l" t="t" r="r" b="b"/>
              <a:pathLst>
                <a:path w="810894" h="1158239">
                  <a:moveTo>
                    <a:pt x="810475" y="0"/>
                  </a:moveTo>
                  <a:lnTo>
                    <a:pt x="405244" y="405257"/>
                  </a:lnTo>
                  <a:lnTo>
                    <a:pt x="0" y="0"/>
                  </a:lnTo>
                  <a:lnTo>
                    <a:pt x="0" y="752601"/>
                  </a:lnTo>
                  <a:lnTo>
                    <a:pt x="405244" y="1157859"/>
                  </a:lnTo>
                  <a:lnTo>
                    <a:pt x="810475" y="752601"/>
                  </a:lnTo>
                  <a:lnTo>
                    <a:pt x="810475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16496" y="2384678"/>
              <a:ext cx="810895" cy="1158240"/>
            </a:xfrm>
            <a:custGeom>
              <a:avLst/>
              <a:gdLst/>
              <a:ahLst/>
              <a:cxnLst/>
              <a:rect l="l" t="t" r="r" b="b"/>
              <a:pathLst>
                <a:path w="810894" h="1158239">
                  <a:moveTo>
                    <a:pt x="810475" y="0"/>
                  </a:moveTo>
                  <a:lnTo>
                    <a:pt x="810475" y="752601"/>
                  </a:lnTo>
                  <a:lnTo>
                    <a:pt x="405244" y="1157859"/>
                  </a:lnTo>
                  <a:lnTo>
                    <a:pt x="0" y="752601"/>
                  </a:lnTo>
                  <a:lnTo>
                    <a:pt x="0" y="0"/>
                  </a:lnTo>
                  <a:lnTo>
                    <a:pt x="405244" y="405257"/>
                  </a:lnTo>
                  <a:lnTo>
                    <a:pt x="810475" y="0"/>
                  </a:lnTo>
                  <a:close/>
                </a:path>
              </a:pathLst>
            </a:custGeom>
            <a:ln w="25400">
              <a:solidFill>
                <a:srgbClr val="9B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226972" y="2358897"/>
              <a:ext cx="7917180" cy="753110"/>
            </a:xfrm>
            <a:custGeom>
              <a:avLst/>
              <a:gdLst/>
              <a:ahLst/>
              <a:cxnLst/>
              <a:rect l="l" t="t" r="r" b="b"/>
              <a:pathLst>
                <a:path w="7917180" h="753110">
                  <a:moveTo>
                    <a:pt x="7917027" y="0"/>
                  </a:moveTo>
                  <a:lnTo>
                    <a:pt x="0" y="0"/>
                  </a:lnTo>
                  <a:lnTo>
                    <a:pt x="0" y="752601"/>
                  </a:lnTo>
                  <a:lnTo>
                    <a:pt x="7917027" y="752601"/>
                  </a:lnTo>
                  <a:lnTo>
                    <a:pt x="7917027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226972" y="2358897"/>
              <a:ext cx="7917180" cy="753110"/>
            </a:xfrm>
            <a:custGeom>
              <a:avLst/>
              <a:gdLst/>
              <a:ahLst/>
              <a:cxnLst/>
              <a:rect l="l" t="t" r="r" b="b"/>
              <a:pathLst>
                <a:path w="7917180" h="753110">
                  <a:moveTo>
                    <a:pt x="7917027" y="752601"/>
                  </a:moveTo>
                  <a:lnTo>
                    <a:pt x="0" y="752601"/>
                  </a:lnTo>
                  <a:lnTo>
                    <a:pt x="0" y="0"/>
                  </a:lnTo>
                  <a:lnTo>
                    <a:pt x="7917027" y="0"/>
                  </a:lnTo>
                </a:path>
              </a:pathLst>
            </a:custGeom>
            <a:ln w="25400">
              <a:solidFill>
                <a:srgbClr val="9B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16496" y="3426205"/>
              <a:ext cx="810895" cy="1158240"/>
            </a:xfrm>
            <a:custGeom>
              <a:avLst/>
              <a:gdLst/>
              <a:ahLst/>
              <a:cxnLst/>
              <a:rect l="l" t="t" r="r" b="b"/>
              <a:pathLst>
                <a:path w="810894" h="1158239">
                  <a:moveTo>
                    <a:pt x="810475" y="0"/>
                  </a:moveTo>
                  <a:lnTo>
                    <a:pt x="405244" y="405130"/>
                  </a:lnTo>
                  <a:lnTo>
                    <a:pt x="0" y="0"/>
                  </a:lnTo>
                  <a:lnTo>
                    <a:pt x="0" y="752475"/>
                  </a:lnTo>
                  <a:lnTo>
                    <a:pt x="405244" y="1157732"/>
                  </a:lnTo>
                  <a:lnTo>
                    <a:pt x="810475" y="752475"/>
                  </a:lnTo>
                  <a:lnTo>
                    <a:pt x="810475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16496" y="3426205"/>
              <a:ext cx="810895" cy="1158240"/>
            </a:xfrm>
            <a:custGeom>
              <a:avLst/>
              <a:gdLst/>
              <a:ahLst/>
              <a:cxnLst/>
              <a:rect l="l" t="t" r="r" b="b"/>
              <a:pathLst>
                <a:path w="810894" h="1158239">
                  <a:moveTo>
                    <a:pt x="810475" y="0"/>
                  </a:moveTo>
                  <a:lnTo>
                    <a:pt x="810475" y="752475"/>
                  </a:lnTo>
                  <a:lnTo>
                    <a:pt x="405244" y="1157732"/>
                  </a:lnTo>
                  <a:lnTo>
                    <a:pt x="0" y="752475"/>
                  </a:lnTo>
                  <a:lnTo>
                    <a:pt x="0" y="0"/>
                  </a:lnTo>
                  <a:lnTo>
                    <a:pt x="405244" y="405130"/>
                  </a:lnTo>
                  <a:lnTo>
                    <a:pt x="810475" y="0"/>
                  </a:lnTo>
                  <a:close/>
                </a:path>
              </a:pathLst>
            </a:custGeom>
            <a:ln w="2540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226972" y="3426205"/>
              <a:ext cx="7917180" cy="752475"/>
            </a:xfrm>
            <a:custGeom>
              <a:avLst/>
              <a:gdLst/>
              <a:ahLst/>
              <a:cxnLst/>
              <a:rect l="l" t="t" r="r" b="b"/>
              <a:pathLst>
                <a:path w="7917180" h="752475">
                  <a:moveTo>
                    <a:pt x="7917027" y="0"/>
                  </a:moveTo>
                  <a:lnTo>
                    <a:pt x="0" y="0"/>
                  </a:lnTo>
                  <a:lnTo>
                    <a:pt x="0" y="752475"/>
                  </a:lnTo>
                  <a:lnTo>
                    <a:pt x="7917027" y="752475"/>
                  </a:lnTo>
                  <a:lnTo>
                    <a:pt x="7917027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226972" y="3426205"/>
              <a:ext cx="7917180" cy="752475"/>
            </a:xfrm>
            <a:custGeom>
              <a:avLst/>
              <a:gdLst/>
              <a:ahLst/>
              <a:cxnLst/>
              <a:rect l="l" t="t" r="r" b="b"/>
              <a:pathLst>
                <a:path w="7917180" h="752475">
                  <a:moveTo>
                    <a:pt x="7917027" y="752475"/>
                  </a:moveTo>
                  <a:lnTo>
                    <a:pt x="0" y="752475"/>
                  </a:lnTo>
                  <a:lnTo>
                    <a:pt x="0" y="0"/>
                  </a:lnTo>
                  <a:lnTo>
                    <a:pt x="7917027" y="0"/>
                  </a:lnTo>
                </a:path>
              </a:pathLst>
            </a:custGeom>
            <a:ln w="2540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16496" y="4467605"/>
              <a:ext cx="810895" cy="1158240"/>
            </a:xfrm>
            <a:custGeom>
              <a:avLst/>
              <a:gdLst/>
              <a:ahLst/>
              <a:cxnLst/>
              <a:rect l="l" t="t" r="r" b="b"/>
              <a:pathLst>
                <a:path w="810894" h="1158239">
                  <a:moveTo>
                    <a:pt x="810475" y="0"/>
                  </a:moveTo>
                  <a:lnTo>
                    <a:pt x="405244" y="405257"/>
                  </a:lnTo>
                  <a:lnTo>
                    <a:pt x="0" y="0"/>
                  </a:lnTo>
                  <a:lnTo>
                    <a:pt x="0" y="752602"/>
                  </a:lnTo>
                  <a:lnTo>
                    <a:pt x="405244" y="1157795"/>
                  </a:lnTo>
                  <a:lnTo>
                    <a:pt x="810475" y="752602"/>
                  </a:lnTo>
                  <a:lnTo>
                    <a:pt x="810475" y="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16496" y="4467605"/>
              <a:ext cx="810895" cy="1158240"/>
            </a:xfrm>
            <a:custGeom>
              <a:avLst/>
              <a:gdLst/>
              <a:ahLst/>
              <a:cxnLst/>
              <a:rect l="l" t="t" r="r" b="b"/>
              <a:pathLst>
                <a:path w="810894" h="1158239">
                  <a:moveTo>
                    <a:pt x="810475" y="0"/>
                  </a:moveTo>
                  <a:lnTo>
                    <a:pt x="810475" y="752602"/>
                  </a:lnTo>
                  <a:lnTo>
                    <a:pt x="405244" y="1157795"/>
                  </a:lnTo>
                  <a:lnTo>
                    <a:pt x="0" y="752602"/>
                  </a:lnTo>
                  <a:lnTo>
                    <a:pt x="0" y="0"/>
                  </a:lnTo>
                  <a:lnTo>
                    <a:pt x="405244" y="405257"/>
                  </a:lnTo>
                  <a:lnTo>
                    <a:pt x="810475" y="0"/>
                  </a:lnTo>
                  <a:close/>
                </a:path>
              </a:pathLst>
            </a:custGeom>
            <a:ln w="25400">
              <a:solidFill>
                <a:srgbClr val="4AAC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26972" y="4467605"/>
              <a:ext cx="7917180" cy="753110"/>
            </a:xfrm>
            <a:custGeom>
              <a:avLst/>
              <a:gdLst/>
              <a:ahLst/>
              <a:cxnLst/>
              <a:rect l="l" t="t" r="r" b="b"/>
              <a:pathLst>
                <a:path w="7917180" h="753110">
                  <a:moveTo>
                    <a:pt x="7917027" y="0"/>
                  </a:moveTo>
                  <a:lnTo>
                    <a:pt x="0" y="0"/>
                  </a:lnTo>
                  <a:lnTo>
                    <a:pt x="0" y="752602"/>
                  </a:lnTo>
                  <a:lnTo>
                    <a:pt x="7917027" y="752602"/>
                  </a:lnTo>
                  <a:lnTo>
                    <a:pt x="7917027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226972" y="4467605"/>
              <a:ext cx="7917180" cy="753110"/>
            </a:xfrm>
            <a:custGeom>
              <a:avLst/>
              <a:gdLst/>
              <a:ahLst/>
              <a:cxnLst/>
              <a:rect l="l" t="t" r="r" b="b"/>
              <a:pathLst>
                <a:path w="7917180" h="753110">
                  <a:moveTo>
                    <a:pt x="7917027" y="752602"/>
                  </a:moveTo>
                  <a:lnTo>
                    <a:pt x="0" y="752602"/>
                  </a:lnTo>
                  <a:lnTo>
                    <a:pt x="0" y="0"/>
                  </a:lnTo>
                  <a:lnTo>
                    <a:pt x="7917027" y="0"/>
                  </a:lnTo>
                </a:path>
              </a:pathLst>
            </a:custGeom>
            <a:ln w="25400">
              <a:solidFill>
                <a:srgbClr val="4AAC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763672" y="1539952"/>
            <a:ext cx="7904480" cy="3439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5270" indent="-133350">
              <a:spcBef>
                <a:spcPts val="105"/>
              </a:spcBef>
              <a:buSzPct val="95000"/>
              <a:buChar char="•"/>
              <a:tabLst>
                <a:tab pos="255270" algn="l"/>
              </a:tabLst>
            </a:pPr>
            <a:r>
              <a:rPr sz="2000" spc="-10" dirty="0">
                <a:latin typeface="Calibri"/>
                <a:cs typeface="Calibri"/>
              </a:rPr>
              <a:t>обучающиеся</a:t>
            </a:r>
            <a:r>
              <a:rPr sz="2000" spc="-7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ограниченными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возможностями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здоровья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Calibri"/>
              <a:buChar char="•"/>
            </a:pPr>
            <a:endParaRPr sz="2000">
              <a:latin typeface="Calibri"/>
              <a:cs typeface="Calibri"/>
            </a:endParaRPr>
          </a:p>
          <a:p>
            <a:pPr>
              <a:spcBef>
                <a:spcPts val="585"/>
              </a:spcBef>
              <a:buFont typeface="Calibri"/>
              <a:buChar char="•"/>
            </a:pPr>
            <a:endParaRPr sz="2000">
              <a:latin typeface="Calibri"/>
              <a:cs typeface="Calibri"/>
            </a:endParaRPr>
          </a:p>
          <a:p>
            <a:pPr marL="356870" indent="-227329">
              <a:buSzPct val="95000"/>
              <a:buChar char="•"/>
              <a:tabLst>
                <a:tab pos="356870" algn="l"/>
              </a:tabLst>
            </a:pPr>
            <a:r>
              <a:rPr sz="2000" dirty="0">
                <a:latin typeface="Calibri"/>
                <a:cs typeface="Calibri"/>
              </a:rPr>
              <a:t>обучающиеся</a:t>
            </a:r>
            <a:r>
              <a:rPr sz="2000" spc="-6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–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дети-</a:t>
            </a:r>
            <a:r>
              <a:rPr sz="2000" dirty="0">
                <a:latin typeface="Calibri"/>
                <a:cs typeface="Calibri"/>
              </a:rPr>
              <a:t>инвалиды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0" dirty="0">
                <a:latin typeface="Calibri"/>
                <a:cs typeface="Calibri"/>
              </a:rPr>
              <a:t> инвалиды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Calibri"/>
              <a:buChar char="•"/>
            </a:pPr>
            <a:endParaRPr sz="2000">
              <a:latin typeface="Calibri"/>
              <a:cs typeface="Calibri"/>
            </a:endParaRPr>
          </a:p>
          <a:p>
            <a:pPr>
              <a:spcBef>
                <a:spcPts val="1120"/>
              </a:spcBef>
              <a:buFont typeface="Calibri"/>
              <a:buChar char="•"/>
            </a:pPr>
            <a:endParaRPr sz="2000">
              <a:latin typeface="Calibri"/>
              <a:cs typeface="Calibri"/>
            </a:endParaRPr>
          </a:p>
          <a:p>
            <a:pPr marL="356870" indent="-227329">
              <a:spcBef>
                <a:spcPts val="5"/>
              </a:spcBef>
              <a:buSzPct val="95000"/>
              <a:buChar char="•"/>
              <a:tabLst>
                <a:tab pos="356870" algn="l"/>
              </a:tabLst>
            </a:pPr>
            <a:r>
              <a:rPr sz="2000" spc="-10" dirty="0">
                <a:latin typeface="Calibri"/>
                <a:cs typeface="Calibri"/>
              </a:rPr>
              <a:t>обучающиеся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на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дому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Calibri"/>
              <a:buChar char="•"/>
            </a:pPr>
            <a:endParaRPr sz="2000">
              <a:latin typeface="Calibri"/>
              <a:cs typeface="Calibri"/>
            </a:endParaRPr>
          </a:p>
          <a:p>
            <a:pPr>
              <a:spcBef>
                <a:spcPts val="915"/>
              </a:spcBef>
              <a:buFont typeface="Calibri"/>
              <a:buChar char="•"/>
            </a:pPr>
            <a:endParaRPr sz="2000">
              <a:latin typeface="Calibri"/>
              <a:cs typeface="Calibri"/>
            </a:endParaRPr>
          </a:p>
          <a:p>
            <a:pPr marL="356870" indent="-227329">
              <a:buSzPct val="95000"/>
              <a:buChar char="•"/>
              <a:tabLst>
                <a:tab pos="356870" algn="l"/>
              </a:tabLst>
            </a:pPr>
            <a:r>
              <a:rPr sz="2000" dirty="0">
                <a:latin typeface="Calibri"/>
                <a:cs typeface="Calibri"/>
              </a:rPr>
              <a:t>обучающиеся</a:t>
            </a:r>
            <a:r>
              <a:rPr sz="2000" spc="-9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медицинской</a:t>
            </a:r>
            <a:r>
              <a:rPr sz="2000" spc="-7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организации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927797" y="5496305"/>
            <a:ext cx="8753475" cy="1183640"/>
            <a:chOff x="403796" y="5496305"/>
            <a:chExt cx="8753475" cy="1183640"/>
          </a:xfrm>
        </p:grpSpPr>
        <p:sp>
          <p:nvSpPr>
            <p:cNvPr id="24" name="object 24"/>
            <p:cNvSpPr/>
            <p:nvPr/>
          </p:nvSpPr>
          <p:spPr>
            <a:xfrm>
              <a:off x="416496" y="5509005"/>
              <a:ext cx="810895" cy="1158240"/>
            </a:xfrm>
            <a:custGeom>
              <a:avLst/>
              <a:gdLst/>
              <a:ahLst/>
              <a:cxnLst/>
              <a:rect l="l" t="t" r="r" b="b"/>
              <a:pathLst>
                <a:path w="810894" h="1158240">
                  <a:moveTo>
                    <a:pt x="810475" y="0"/>
                  </a:moveTo>
                  <a:lnTo>
                    <a:pt x="405244" y="405244"/>
                  </a:lnTo>
                  <a:lnTo>
                    <a:pt x="0" y="0"/>
                  </a:lnTo>
                  <a:lnTo>
                    <a:pt x="0" y="752589"/>
                  </a:lnTo>
                  <a:lnTo>
                    <a:pt x="405244" y="1157820"/>
                  </a:lnTo>
                  <a:lnTo>
                    <a:pt x="810475" y="752589"/>
                  </a:lnTo>
                  <a:lnTo>
                    <a:pt x="810475" y="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16496" y="5509005"/>
              <a:ext cx="810895" cy="1158240"/>
            </a:xfrm>
            <a:custGeom>
              <a:avLst/>
              <a:gdLst/>
              <a:ahLst/>
              <a:cxnLst/>
              <a:rect l="l" t="t" r="r" b="b"/>
              <a:pathLst>
                <a:path w="810894" h="1158240">
                  <a:moveTo>
                    <a:pt x="810475" y="0"/>
                  </a:moveTo>
                  <a:lnTo>
                    <a:pt x="810475" y="752589"/>
                  </a:lnTo>
                  <a:lnTo>
                    <a:pt x="405244" y="1157820"/>
                  </a:lnTo>
                  <a:lnTo>
                    <a:pt x="0" y="752589"/>
                  </a:lnTo>
                  <a:lnTo>
                    <a:pt x="0" y="0"/>
                  </a:lnTo>
                  <a:lnTo>
                    <a:pt x="405244" y="405244"/>
                  </a:lnTo>
                  <a:lnTo>
                    <a:pt x="810475" y="0"/>
                  </a:lnTo>
                  <a:close/>
                </a:path>
              </a:pathLst>
            </a:custGeom>
            <a:ln w="2540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226972" y="5509005"/>
              <a:ext cx="7917180" cy="753110"/>
            </a:xfrm>
            <a:custGeom>
              <a:avLst/>
              <a:gdLst/>
              <a:ahLst/>
              <a:cxnLst/>
              <a:rect l="l" t="t" r="r" b="b"/>
              <a:pathLst>
                <a:path w="7917180" h="753110">
                  <a:moveTo>
                    <a:pt x="7917027" y="0"/>
                  </a:moveTo>
                  <a:lnTo>
                    <a:pt x="0" y="0"/>
                  </a:lnTo>
                  <a:lnTo>
                    <a:pt x="0" y="752589"/>
                  </a:lnTo>
                  <a:lnTo>
                    <a:pt x="7917027" y="752589"/>
                  </a:lnTo>
                  <a:lnTo>
                    <a:pt x="7917027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226972" y="5509005"/>
              <a:ext cx="7917180" cy="753110"/>
            </a:xfrm>
            <a:custGeom>
              <a:avLst/>
              <a:gdLst/>
              <a:ahLst/>
              <a:cxnLst/>
              <a:rect l="l" t="t" r="r" b="b"/>
              <a:pathLst>
                <a:path w="7917180" h="753110">
                  <a:moveTo>
                    <a:pt x="7917027" y="752589"/>
                  </a:moveTo>
                  <a:lnTo>
                    <a:pt x="0" y="752589"/>
                  </a:lnTo>
                  <a:lnTo>
                    <a:pt x="0" y="0"/>
                  </a:lnTo>
                  <a:lnTo>
                    <a:pt x="7917027" y="0"/>
                  </a:lnTo>
                </a:path>
              </a:pathLst>
            </a:custGeom>
            <a:ln w="2540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2763673" y="5527955"/>
            <a:ext cx="7936865" cy="672465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207010" indent="-113030">
              <a:lnSpc>
                <a:spcPct val="91400"/>
              </a:lnSpc>
              <a:spcBef>
                <a:spcPts val="254"/>
              </a:spcBef>
              <a:buChar char="•"/>
              <a:tabLst>
                <a:tab pos="208279" algn="l"/>
              </a:tabLst>
            </a:pPr>
            <a:r>
              <a:rPr sz="1500" spc="-10" dirty="0">
                <a:latin typeface="Calibri"/>
                <a:cs typeface="Calibri"/>
              </a:rPr>
              <a:t>обучающиеся</a:t>
            </a:r>
            <a:r>
              <a:rPr sz="1500" spc="-2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в</a:t>
            </a:r>
            <a:r>
              <a:rPr sz="1500" spc="5" dirty="0">
                <a:latin typeface="Calibri"/>
                <a:cs typeface="Calibri"/>
              </a:rPr>
              <a:t> </a:t>
            </a:r>
            <a:r>
              <a:rPr sz="1500" spc="-10" dirty="0">
                <a:latin typeface="Calibri"/>
                <a:cs typeface="Calibri"/>
              </a:rPr>
              <a:t>образовательных</a:t>
            </a:r>
            <a:r>
              <a:rPr sz="1500" spc="-2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организациях,</a:t>
            </a:r>
            <a:r>
              <a:rPr sz="1500" spc="-1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в</a:t>
            </a:r>
            <a:r>
              <a:rPr sz="1500" spc="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том</a:t>
            </a:r>
            <a:r>
              <a:rPr sz="1500" spc="2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числе</a:t>
            </a:r>
            <a:r>
              <a:rPr sz="1500" spc="-10" dirty="0">
                <a:latin typeface="Calibri"/>
                <a:cs typeface="Calibri"/>
              </a:rPr>
              <a:t> санаторно-</a:t>
            </a:r>
            <a:r>
              <a:rPr sz="1500" dirty="0">
                <a:latin typeface="Calibri"/>
                <a:cs typeface="Calibri"/>
              </a:rPr>
              <a:t>курортных,</a:t>
            </a:r>
            <a:r>
              <a:rPr sz="1500" spc="-1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в</a:t>
            </a:r>
            <a:r>
              <a:rPr sz="1500" spc="5" dirty="0">
                <a:latin typeface="Calibri"/>
                <a:cs typeface="Calibri"/>
              </a:rPr>
              <a:t> </a:t>
            </a:r>
            <a:r>
              <a:rPr sz="1500" spc="-10" dirty="0">
                <a:latin typeface="Calibri"/>
                <a:cs typeface="Calibri"/>
              </a:rPr>
              <a:t>которых 	проводятся</a:t>
            </a:r>
            <a:r>
              <a:rPr sz="1500" spc="-20" dirty="0">
                <a:latin typeface="Calibri"/>
                <a:cs typeface="Calibri"/>
              </a:rPr>
              <a:t> </a:t>
            </a:r>
            <a:r>
              <a:rPr sz="1500" spc="-10" dirty="0">
                <a:latin typeface="Calibri"/>
                <a:cs typeface="Calibri"/>
              </a:rPr>
              <a:t>необходимые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лечебные,</a:t>
            </a:r>
            <a:r>
              <a:rPr sz="1500" spc="-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реабилитационные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и</a:t>
            </a:r>
            <a:r>
              <a:rPr sz="1500" spc="5" dirty="0">
                <a:latin typeface="Calibri"/>
                <a:cs typeface="Calibri"/>
              </a:rPr>
              <a:t> </a:t>
            </a:r>
            <a:r>
              <a:rPr sz="1500" spc="-10" dirty="0">
                <a:latin typeface="Calibri"/>
                <a:cs typeface="Calibri"/>
              </a:rPr>
              <a:t>оздоровительные</a:t>
            </a:r>
            <a:r>
              <a:rPr sz="1500" spc="-2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мероприятия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spc="-25" dirty="0">
                <a:latin typeface="Calibri"/>
                <a:cs typeface="Calibri"/>
              </a:rPr>
              <a:t>для 	</a:t>
            </a:r>
            <a:r>
              <a:rPr sz="1500" spc="-10" dirty="0">
                <a:latin typeface="Calibri"/>
                <a:cs typeface="Calibri"/>
              </a:rPr>
              <a:t>нуждающихся</a:t>
            </a:r>
            <a:r>
              <a:rPr sz="1500" spc="-5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в</a:t>
            </a:r>
            <a:r>
              <a:rPr sz="1500" spc="-2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длительном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spc="-10" dirty="0">
                <a:latin typeface="Calibri"/>
                <a:cs typeface="Calibri"/>
              </a:rPr>
              <a:t>лечении</a:t>
            </a:r>
            <a:endParaRPr sz="15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61464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25675" y="40258"/>
            <a:ext cx="11133513" cy="1344265"/>
          </a:xfrm>
          <a:prstGeom prst="rect">
            <a:avLst/>
          </a:prstGeom>
        </p:spPr>
        <p:txBody>
          <a:bodyPr vert="horz" wrap="square" lIns="0" tIns="173024" rIns="0" bIns="0" rtlCol="0" anchor="b">
            <a:spAutoFit/>
          </a:bodyPr>
          <a:lstStyle/>
          <a:p>
            <a:pPr marL="956944">
              <a:lnSpc>
                <a:spcPct val="100000"/>
              </a:lnSpc>
              <a:spcBef>
                <a:spcPts val="100"/>
              </a:spcBef>
            </a:pPr>
            <a:r>
              <a:rPr sz="2800" b="1" i="1" dirty="0"/>
              <a:t>ГИА</a:t>
            </a:r>
            <a:r>
              <a:rPr sz="2800" b="1" i="1" spc="-40" dirty="0"/>
              <a:t> </a:t>
            </a:r>
            <a:r>
              <a:rPr sz="2800" b="1" i="1" dirty="0"/>
              <a:t>обучающихся</a:t>
            </a:r>
            <a:r>
              <a:rPr sz="2800" b="1" i="1" spc="-40" dirty="0"/>
              <a:t> </a:t>
            </a:r>
            <a:r>
              <a:rPr sz="2800" b="1" i="1" dirty="0"/>
              <a:t>с</a:t>
            </a:r>
            <a:r>
              <a:rPr sz="2800" b="1" i="1" spc="-35" dirty="0"/>
              <a:t> </a:t>
            </a:r>
            <a:r>
              <a:rPr sz="2800" b="1" i="1" dirty="0"/>
              <a:t>особыми </a:t>
            </a:r>
            <a:r>
              <a:rPr sz="2800" b="1" i="1" spc="-10" dirty="0"/>
              <a:t>образовательными</a:t>
            </a:r>
          </a:p>
          <a:p>
            <a:pPr marL="1524000">
              <a:lnSpc>
                <a:spcPct val="100000"/>
              </a:lnSpc>
              <a:tabLst>
                <a:tab pos="3211195" algn="l"/>
                <a:tab pos="8220709" algn="l"/>
              </a:tabLst>
            </a:pPr>
            <a:r>
              <a:rPr sz="2800" b="1" i="1" u="sng" dirty="0">
                <a:uFill>
                  <a:solidFill>
                    <a:srgbClr val="497DBA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2800" b="1" i="1" u="sng" spc="-10" dirty="0">
                <a:uFill>
                  <a:solidFill>
                    <a:srgbClr val="497DBA"/>
                  </a:solidFill>
                </a:uFill>
              </a:rPr>
              <a:t>потребностями</a:t>
            </a:r>
            <a:r>
              <a:rPr u="sng" dirty="0">
                <a:uFill>
                  <a:solidFill>
                    <a:srgbClr val="497DBA"/>
                  </a:solidFill>
                </a:uFill>
              </a:rPr>
              <a:t>	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47850" y="260413"/>
            <a:ext cx="755650" cy="87471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05251" y="2009775"/>
            <a:ext cx="2486025" cy="44958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314825" y="2536318"/>
            <a:ext cx="1924050" cy="3425825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329565">
              <a:lnSpc>
                <a:spcPts val="1850"/>
              </a:lnSpc>
              <a:spcBef>
                <a:spcPts val="325"/>
              </a:spcBef>
            </a:pPr>
            <a:r>
              <a:rPr sz="1700" spc="-10" dirty="0">
                <a:latin typeface="Tahoma"/>
                <a:cs typeface="Tahoma"/>
              </a:rPr>
              <a:t>Обязательными </a:t>
            </a:r>
            <a:r>
              <a:rPr sz="1700" dirty="0">
                <a:latin typeface="Tahoma"/>
                <a:cs typeface="Tahoma"/>
              </a:rPr>
              <a:t>для</a:t>
            </a:r>
            <a:r>
              <a:rPr sz="1700" spc="-45" dirty="0">
                <a:latin typeface="Tahoma"/>
                <a:cs typeface="Tahoma"/>
              </a:rPr>
              <a:t> </a:t>
            </a:r>
            <a:r>
              <a:rPr sz="1700" spc="-10" dirty="0">
                <a:latin typeface="Tahoma"/>
                <a:cs typeface="Tahoma"/>
              </a:rPr>
              <a:t>сдачи</a:t>
            </a:r>
            <a:endParaRPr sz="1700">
              <a:latin typeface="Tahoma"/>
              <a:cs typeface="Tahoma"/>
            </a:endParaRPr>
          </a:p>
          <a:p>
            <a:pPr marL="12700" marR="779145">
              <a:lnSpc>
                <a:spcPts val="1839"/>
              </a:lnSpc>
              <a:spcBef>
                <a:spcPts val="5"/>
              </a:spcBef>
            </a:pPr>
            <a:r>
              <a:rPr sz="1700" dirty="0">
                <a:latin typeface="Tahoma"/>
                <a:cs typeface="Tahoma"/>
              </a:rPr>
              <a:t>являются</a:t>
            </a:r>
            <a:r>
              <a:rPr sz="1700" spc="-60" dirty="0">
                <a:latin typeface="Tahoma"/>
                <a:cs typeface="Tahoma"/>
              </a:rPr>
              <a:t> </a:t>
            </a:r>
            <a:r>
              <a:rPr sz="1700" spc="-50" dirty="0">
                <a:latin typeface="Tahoma"/>
                <a:cs typeface="Tahoma"/>
              </a:rPr>
              <a:t>4 </a:t>
            </a:r>
            <a:r>
              <a:rPr sz="1700" spc="-10" dirty="0">
                <a:latin typeface="Tahoma"/>
                <a:cs typeface="Tahoma"/>
              </a:rPr>
              <a:t>предмета:</a:t>
            </a:r>
            <a:endParaRPr sz="1700">
              <a:latin typeface="Tahoma"/>
              <a:cs typeface="Tahoma"/>
            </a:endParaRPr>
          </a:p>
          <a:p>
            <a:pPr marL="12700">
              <a:lnSpc>
                <a:spcPts val="1720"/>
              </a:lnSpc>
            </a:pPr>
            <a:r>
              <a:rPr sz="1700" dirty="0">
                <a:latin typeface="Tahoma"/>
                <a:cs typeface="Tahoma"/>
              </a:rPr>
              <a:t>русский</a:t>
            </a:r>
            <a:r>
              <a:rPr sz="1700" spc="-114" dirty="0">
                <a:latin typeface="Tahoma"/>
                <a:cs typeface="Tahoma"/>
              </a:rPr>
              <a:t> </a:t>
            </a:r>
            <a:r>
              <a:rPr sz="1700" spc="-10" dirty="0">
                <a:latin typeface="Tahoma"/>
                <a:cs typeface="Tahoma"/>
              </a:rPr>
              <a:t>язык,</a:t>
            </a:r>
            <a:endParaRPr sz="1700">
              <a:latin typeface="Tahoma"/>
              <a:cs typeface="Tahoma"/>
            </a:endParaRPr>
          </a:p>
          <a:p>
            <a:pPr marL="12700" marR="369570">
              <a:lnSpc>
                <a:spcPct val="90600"/>
              </a:lnSpc>
              <a:spcBef>
                <a:spcPts val="95"/>
              </a:spcBef>
            </a:pPr>
            <a:r>
              <a:rPr sz="1700" dirty="0">
                <a:latin typeface="Tahoma"/>
                <a:cs typeface="Tahoma"/>
              </a:rPr>
              <a:t>математика</a:t>
            </a:r>
            <a:r>
              <a:rPr sz="1700" spc="-10" dirty="0">
                <a:latin typeface="Tahoma"/>
                <a:cs typeface="Tahoma"/>
              </a:rPr>
              <a:t> </a:t>
            </a:r>
            <a:r>
              <a:rPr sz="1700" dirty="0">
                <a:latin typeface="Tahoma"/>
                <a:cs typeface="Tahoma"/>
              </a:rPr>
              <a:t>и</a:t>
            </a:r>
            <a:r>
              <a:rPr sz="1700" spc="-40" dirty="0">
                <a:latin typeface="Tahoma"/>
                <a:cs typeface="Tahoma"/>
              </a:rPr>
              <a:t> </a:t>
            </a:r>
            <a:r>
              <a:rPr sz="1700" spc="-50" dirty="0">
                <a:latin typeface="Tahoma"/>
                <a:cs typeface="Tahoma"/>
              </a:rPr>
              <a:t>2 </a:t>
            </a:r>
            <a:r>
              <a:rPr sz="1700" dirty="0">
                <a:latin typeface="Tahoma"/>
                <a:cs typeface="Tahoma"/>
              </a:rPr>
              <a:t>предмета</a:t>
            </a:r>
            <a:r>
              <a:rPr sz="1700" spc="-80" dirty="0">
                <a:latin typeface="Tahoma"/>
                <a:cs typeface="Tahoma"/>
              </a:rPr>
              <a:t> </a:t>
            </a:r>
            <a:r>
              <a:rPr sz="1700" spc="-25" dirty="0">
                <a:latin typeface="Tahoma"/>
                <a:cs typeface="Tahoma"/>
              </a:rPr>
              <a:t>по </a:t>
            </a:r>
            <a:r>
              <a:rPr sz="1700" spc="-10" dirty="0">
                <a:latin typeface="Tahoma"/>
                <a:cs typeface="Tahoma"/>
              </a:rPr>
              <a:t>выбору.</a:t>
            </a:r>
            <a:endParaRPr sz="1700">
              <a:latin typeface="Tahoma"/>
              <a:cs typeface="Tahoma"/>
            </a:endParaRPr>
          </a:p>
          <a:p>
            <a:pPr marL="12700" marR="5080">
              <a:lnSpc>
                <a:spcPct val="90500"/>
              </a:lnSpc>
              <a:spcBef>
                <a:spcPts val="720"/>
              </a:spcBef>
            </a:pPr>
            <a:r>
              <a:rPr sz="1700" dirty="0">
                <a:latin typeface="Tahoma"/>
                <a:cs typeface="Tahoma"/>
              </a:rPr>
              <a:t>Обучающиеся</a:t>
            </a:r>
            <a:r>
              <a:rPr sz="1700" spc="-75" dirty="0">
                <a:latin typeface="Tahoma"/>
                <a:cs typeface="Tahoma"/>
              </a:rPr>
              <a:t> </a:t>
            </a:r>
            <a:r>
              <a:rPr sz="1700" spc="-50" dirty="0">
                <a:latin typeface="Tahoma"/>
                <a:cs typeface="Tahoma"/>
              </a:rPr>
              <a:t>с </a:t>
            </a:r>
            <a:r>
              <a:rPr sz="1700" spc="-10" dirty="0">
                <a:latin typeface="Tahoma"/>
                <a:cs typeface="Tahoma"/>
              </a:rPr>
              <a:t>инвалидностью</a:t>
            </a:r>
            <a:r>
              <a:rPr sz="1700" spc="-60" dirty="0">
                <a:latin typeface="Tahoma"/>
                <a:cs typeface="Tahoma"/>
              </a:rPr>
              <a:t> </a:t>
            </a:r>
            <a:r>
              <a:rPr sz="1700" dirty="0">
                <a:latin typeface="Tahoma"/>
                <a:cs typeface="Tahoma"/>
              </a:rPr>
              <a:t>и</a:t>
            </a:r>
            <a:r>
              <a:rPr sz="1700" spc="-5" dirty="0">
                <a:latin typeface="Tahoma"/>
                <a:cs typeface="Tahoma"/>
              </a:rPr>
              <a:t> </a:t>
            </a:r>
            <a:r>
              <a:rPr sz="1700" spc="-50" dirty="0">
                <a:latin typeface="Tahoma"/>
                <a:cs typeface="Tahoma"/>
              </a:rPr>
              <a:t>с </a:t>
            </a:r>
            <a:r>
              <a:rPr sz="1700" dirty="0">
                <a:latin typeface="Tahoma"/>
                <a:cs typeface="Tahoma"/>
              </a:rPr>
              <a:t>ОВЗ</a:t>
            </a:r>
            <a:r>
              <a:rPr sz="1700" spc="-35" dirty="0">
                <a:latin typeface="Tahoma"/>
                <a:cs typeface="Tahoma"/>
              </a:rPr>
              <a:t> </a:t>
            </a:r>
            <a:r>
              <a:rPr sz="1700" dirty="0">
                <a:latin typeface="Tahoma"/>
                <a:cs typeface="Tahoma"/>
              </a:rPr>
              <a:t>по</a:t>
            </a:r>
            <a:r>
              <a:rPr sz="1700" spc="-10" dirty="0">
                <a:latin typeface="Tahoma"/>
                <a:cs typeface="Tahoma"/>
              </a:rPr>
              <a:t> желанию </a:t>
            </a:r>
            <a:r>
              <a:rPr sz="1700" dirty="0">
                <a:latin typeface="Tahoma"/>
                <a:cs typeface="Tahoma"/>
              </a:rPr>
              <a:t>сдают</a:t>
            </a:r>
            <a:r>
              <a:rPr sz="1700" spc="-35" dirty="0">
                <a:latin typeface="Tahoma"/>
                <a:cs typeface="Tahoma"/>
              </a:rPr>
              <a:t> </a:t>
            </a:r>
            <a:r>
              <a:rPr sz="1700" dirty="0">
                <a:latin typeface="Tahoma"/>
                <a:cs typeface="Tahoma"/>
              </a:rPr>
              <a:t>2</a:t>
            </a:r>
            <a:r>
              <a:rPr sz="1700" spc="-5" dirty="0">
                <a:latin typeface="Tahoma"/>
                <a:cs typeface="Tahoma"/>
              </a:rPr>
              <a:t> </a:t>
            </a:r>
            <a:r>
              <a:rPr sz="1700" spc="-10" dirty="0">
                <a:latin typeface="Tahoma"/>
                <a:cs typeface="Tahoma"/>
              </a:rPr>
              <a:t>экзамена: </a:t>
            </a:r>
            <a:r>
              <a:rPr sz="1700" dirty="0">
                <a:latin typeface="Tahoma"/>
                <a:cs typeface="Tahoma"/>
              </a:rPr>
              <a:t>по</a:t>
            </a:r>
            <a:r>
              <a:rPr sz="1700" spc="-70" dirty="0">
                <a:latin typeface="Tahoma"/>
                <a:cs typeface="Tahoma"/>
              </a:rPr>
              <a:t> </a:t>
            </a:r>
            <a:r>
              <a:rPr sz="1700" dirty="0">
                <a:latin typeface="Tahoma"/>
                <a:cs typeface="Tahoma"/>
              </a:rPr>
              <a:t>русскому</a:t>
            </a:r>
            <a:r>
              <a:rPr sz="1700" spc="-85" dirty="0">
                <a:latin typeface="Tahoma"/>
                <a:cs typeface="Tahoma"/>
              </a:rPr>
              <a:t> </a:t>
            </a:r>
            <a:r>
              <a:rPr sz="1700" spc="-10" dirty="0">
                <a:latin typeface="Tahoma"/>
                <a:cs typeface="Tahoma"/>
              </a:rPr>
              <a:t>языку </a:t>
            </a:r>
            <a:r>
              <a:rPr sz="1700" dirty="0">
                <a:latin typeface="Tahoma"/>
                <a:cs typeface="Tahoma"/>
              </a:rPr>
              <a:t>и</a:t>
            </a:r>
            <a:r>
              <a:rPr sz="1700" spc="-30" dirty="0">
                <a:latin typeface="Tahoma"/>
                <a:cs typeface="Tahoma"/>
              </a:rPr>
              <a:t> </a:t>
            </a:r>
            <a:r>
              <a:rPr sz="1700" spc="-10" dirty="0">
                <a:latin typeface="Tahoma"/>
                <a:cs typeface="Tahoma"/>
              </a:rPr>
              <a:t>математике</a:t>
            </a:r>
            <a:endParaRPr sz="1700">
              <a:latin typeface="Tahoma"/>
              <a:cs typeface="Tahoma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57426" y="1304926"/>
            <a:ext cx="1876425" cy="187642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796032" y="2045919"/>
            <a:ext cx="81153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2000" b="1" spc="-20" dirty="0">
                <a:latin typeface="Tahoma"/>
                <a:cs typeface="Tahoma"/>
              </a:rPr>
              <a:t>ГИА-</a:t>
            </a:r>
            <a:r>
              <a:rPr sz="2000" b="1" spc="-50" dirty="0">
                <a:latin typeface="Tahoma"/>
                <a:cs typeface="Tahoma"/>
              </a:rPr>
              <a:t>9</a:t>
            </a:r>
            <a:endParaRPr sz="2000">
              <a:latin typeface="Tahoma"/>
              <a:cs typeface="Tahoma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77200" y="2009776"/>
            <a:ext cx="2286000" cy="463867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8455915" y="2821050"/>
            <a:ext cx="1757045" cy="300482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262255">
              <a:lnSpc>
                <a:spcPts val="1739"/>
              </a:lnSpc>
              <a:spcBef>
                <a:spcPts val="300"/>
              </a:spcBef>
            </a:pPr>
            <a:r>
              <a:rPr sz="1600" spc="-10" dirty="0">
                <a:latin typeface="Tahoma"/>
                <a:cs typeface="Tahoma"/>
              </a:rPr>
              <a:t>Обязательными </a:t>
            </a:r>
            <a:r>
              <a:rPr sz="1600" dirty="0">
                <a:latin typeface="Tahoma"/>
                <a:cs typeface="Tahoma"/>
              </a:rPr>
              <a:t>для</a:t>
            </a:r>
            <a:r>
              <a:rPr sz="1600" spc="-4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сдачи</a:t>
            </a:r>
            <a:endParaRPr sz="1600">
              <a:latin typeface="Tahoma"/>
              <a:cs typeface="Tahoma"/>
            </a:endParaRPr>
          </a:p>
          <a:p>
            <a:pPr marL="12700" marR="679450">
              <a:lnSpc>
                <a:spcPts val="1739"/>
              </a:lnSpc>
              <a:spcBef>
                <a:spcPts val="5"/>
              </a:spcBef>
            </a:pPr>
            <a:r>
              <a:rPr sz="1600" dirty="0">
                <a:latin typeface="Tahoma"/>
                <a:cs typeface="Tahoma"/>
              </a:rPr>
              <a:t>являются</a:t>
            </a:r>
            <a:r>
              <a:rPr sz="1600" spc="-70" dirty="0">
                <a:latin typeface="Tahoma"/>
                <a:cs typeface="Tahoma"/>
              </a:rPr>
              <a:t> </a:t>
            </a:r>
            <a:r>
              <a:rPr sz="1600" spc="-50" dirty="0">
                <a:latin typeface="Tahoma"/>
                <a:cs typeface="Tahoma"/>
              </a:rPr>
              <a:t>2 </a:t>
            </a:r>
            <a:r>
              <a:rPr sz="1600" spc="-10" dirty="0">
                <a:latin typeface="Tahoma"/>
                <a:cs typeface="Tahoma"/>
              </a:rPr>
              <a:t>предмета:</a:t>
            </a:r>
            <a:endParaRPr sz="1600">
              <a:latin typeface="Tahoma"/>
              <a:cs typeface="Tahoma"/>
            </a:endParaRPr>
          </a:p>
          <a:p>
            <a:pPr marL="12700" marR="441325">
              <a:lnSpc>
                <a:spcPts val="1739"/>
              </a:lnSpc>
            </a:pPr>
            <a:r>
              <a:rPr sz="1600" dirty="0">
                <a:latin typeface="Tahoma"/>
                <a:cs typeface="Tahoma"/>
              </a:rPr>
              <a:t>русский</a:t>
            </a:r>
            <a:r>
              <a:rPr sz="1600" spc="-80" dirty="0">
                <a:latin typeface="Tahoma"/>
                <a:cs typeface="Tahoma"/>
              </a:rPr>
              <a:t> </a:t>
            </a:r>
            <a:r>
              <a:rPr sz="1600" spc="-20" dirty="0">
                <a:latin typeface="Tahoma"/>
                <a:cs typeface="Tahoma"/>
              </a:rPr>
              <a:t>язык, </a:t>
            </a:r>
            <a:r>
              <a:rPr sz="1600" spc="-10" dirty="0">
                <a:latin typeface="Tahoma"/>
                <a:cs typeface="Tahoma"/>
              </a:rPr>
              <a:t>математика.</a:t>
            </a:r>
            <a:endParaRPr sz="1600">
              <a:latin typeface="Tahoma"/>
              <a:cs typeface="Tahoma"/>
            </a:endParaRPr>
          </a:p>
          <a:p>
            <a:pPr marL="74930">
              <a:lnSpc>
                <a:spcPts val="1830"/>
              </a:lnSpc>
              <a:spcBef>
                <a:spcPts val="464"/>
              </a:spcBef>
            </a:pPr>
            <a:r>
              <a:rPr sz="1600" dirty="0">
                <a:latin typeface="Tahoma"/>
                <a:cs typeface="Tahoma"/>
              </a:rPr>
              <a:t>Экзамены</a:t>
            </a:r>
            <a:r>
              <a:rPr sz="1600" spc="-80" dirty="0">
                <a:latin typeface="Tahoma"/>
                <a:cs typeface="Tahoma"/>
              </a:rPr>
              <a:t> </a:t>
            </a:r>
            <a:r>
              <a:rPr sz="1600" spc="-25" dirty="0">
                <a:latin typeface="Tahoma"/>
                <a:cs typeface="Tahoma"/>
              </a:rPr>
              <a:t>по</a:t>
            </a:r>
            <a:endParaRPr sz="1600">
              <a:latin typeface="Tahoma"/>
              <a:cs typeface="Tahoma"/>
            </a:endParaRPr>
          </a:p>
          <a:p>
            <a:pPr marL="12700" marR="5080">
              <a:lnSpc>
                <a:spcPts val="1739"/>
              </a:lnSpc>
              <a:spcBef>
                <a:spcPts val="114"/>
              </a:spcBef>
            </a:pPr>
            <a:r>
              <a:rPr sz="1600" dirty="0">
                <a:latin typeface="Tahoma"/>
                <a:cs typeface="Tahoma"/>
              </a:rPr>
              <a:t>другим</a:t>
            </a:r>
            <a:r>
              <a:rPr sz="1600" spc="-5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предметам обучающиеся</a:t>
            </a:r>
            <a:endParaRPr sz="1600">
              <a:latin typeface="Tahoma"/>
              <a:cs typeface="Tahoma"/>
            </a:endParaRPr>
          </a:p>
          <a:p>
            <a:pPr marL="12700">
              <a:lnSpc>
                <a:spcPts val="1614"/>
              </a:lnSpc>
            </a:pPr>
            <a:r>
              <a:rPr sz="1600" dirty="0">
                <a:latin typeface="Tahoma"/>
                <a:cs typeface="Tahoma"/>
              </a:rPr>
              <a:t>сдают</a:t>
            </a:r>
            <a:r>
              <a:rPr sz="1600" spc="-50" dirty="0">
                <a:latin typeface="Tahoma"/>
                <a:cs typeface="Tahoma"/>
              </a:rPr>
              <a:t> </a:t>
            </a:r>
            <a:r>
              <a:rPr sz="1600" spc="-25" dirty="0">
                <a:latin typeface="Tahoma"/>
                <a:cs typeface="Tahoma"/>
              </a:rPr>
              <a:t>на</a:t>
            </a:r>
            <a:endParaRPr sz="1600">
              <a:latin typeface="Tahoma"/>
              <a:cs typeface="Tahoma"/>
            </a:endParaRPr>
          </a:p>
          <a:p>
            <a:pPr marL="12700" marR="97790">
              <a:lnSpc>
                <a:spcPts val="1739"/>
              </a:lnSpc>
              <a:spcBef>
                <a:spcPts val="114"/>
              </a:spcBef>
            </a:pPr>
            <a:r>
              <a:rPr sz="1600" spc="-10" dirty="0">
                <a:latin typeface="Tahoma"/>
                <a:cs typeface="Tahoma"/>
              </a:rPr>
              <a:t>добровольной </a:t>
            </a:r>
            <a:r>
              <a:rPr sz="1600" dirty="0">
                <a:latin typeface="Tahoma"/>
                <a:cs typeface="Tahoma"/>
              </a:rPr>
              <a:t>основе</a:t>
            </a:r>
            <a:r>
              <a:rPr sz="1600" spc="-4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по</a:t>
            </a:r>
            <a:r>
              <a:rPr sz="1600" spc="-5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своему выбору.</a:t>
            </a:r>
            <a:endParaRPr sz="1600">
              <a:latin typeface="Tahoma"/>
              <a:cs typeface="Tahom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29350" y="1304926"/>
            <a:ext cx="1885950" cy="1876425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693535" y="2045919"/>
            <a:ext cx="97218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2000" b="1" spc="-20" dirty="0">
                <a:latin typeface="Tahoma"/>
                <a:cs typeface="Tahoma"/>
              </a:rPr>
              <a:t>ГИА-</a:t>
            </a:r>
            <a:r>
              <a:rPr sz="2000" b="1" spc="-25" dirty="0">
                <a:latin typeface="Tahoma"/>
                <a:cs typeface="Tahoma"/>
              </a:rPr>
              <a:t>11</a:t>
            </a:r>
            <a:endParaRPr sz="200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9577679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43057" y="6549085"/>
            <a:ext cx="20447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20"/>
              </a:lnSpc>
            </a:pPr>
            <a:r>
              <a:rPr sz="1600" b="1" spc="-40" dirty="0">
                <a:solidFill>
                  <a:srgbClr val="F1F1F1"/>
                </a:solidFill>
                <a:latin typeface="Calibri"/>
                <a:cs typeface="Calibri"/>
              </a:rPr>
              <a:t>42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503677" y="765175"/>
            <a:ext cx="6696075" cy="0"/>
          </a:xfrm>
          <a:custGeom>
            <a:avLst/>
            <a:gdLst/>
            <a:ahLst/>
            <a:cxnLst/>
            <a:rect l="l" t="t" r="r" b="b"/>
            <a:pathLst>
              <a:path w="6696075">
                <a:moveTo>
                  <a:pt x="0" y="0"/>
                </a:moveTo>
                <a:lnTo>
                  <a:pt x="6696075" y="0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48330" y="415326"/>
            <a:ext cx="5885815" cy="751488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4785360" algn="l"/>
              </a:tabLst>
            </a:pPr>
            <a:r>
              <a:rPr sz="2400" b="1" i="1" dirty="0"/>
              <a:t>Специальные</a:t>
            </a:r>
            <a:r>
              <a:rPr sz="2400" b="1" i="1" spc="30" dirty="0"/>
              <a:t> </a:t>
            </a:r>
            <a:r>
              <a:rPr sz="2400" b="1" i="1" dirty="0"/>
              <a:t>условия</a:t>
            </a:r>
            <a:r>
              <a:rPr sz="2400" b="1" i="1" spc="-55" dirty="0"/>
              <a:t> </a:t>
            </a:r>
            <a:r>
              <a:rPr sz="2400" b="1" i="1" spc="-10" dirty="0"/>
              <a:t>проведения</a:t>
            </a:r>
            <a:r>
              <a:rPr sz="2400" b="1" i="1" dirty="0"/>
              <a:t>	ГИА</a:t>
            </a:r>
            <a:r>
              <a:rPr sz="2400" b="1" i="1" spc="-30" dirty="0"/>
              <a:t> </a:t>
            </a:r>
            <a:r>
              <a:rPr lang="ru-RU" sz="2400" b="1" i="1" spc="-30" dirty="0" smtClean="0"/>
              <a:t> </a:t>
            </a:r>
            <a:r>
              <a:rPr sz="2400" b="1" i="1" spc="-25" dirty="0" err="1" smtClean="0"/>
              <a:t>для</a:t>
            </a:r>
            <a:endParaRPr sz="2400" b="1" i="1" spc="-25" dirty="0"/>
          </a:p>
          <a:p>
            <a:pPr marL="635" algn="ctr">
              <a:lnSpc>
                <a:spcPct val="100000"/>
              </a:lnSpc>
              <a:spcBef>
                <a:spcPts val="5"/>
              </a:spcBef>
            </a:pPr>
            <a:r>
              <a:rPr sz="2400" b="1" i="1" dirty="0"/>
              <a:t>обучающихся</a:t>
            </a:r>
            <a:r>
              <a:rPr sz="2400" b="1" i="1" spc="-60" dirty="0"/>
              <a:t> </a:t>
            </a:r>
            <a:r>
              <a:rPr sz="2400" b="1" i="1" dirty="0"/>
              <a:t>с</a:t>
            </a:r>
            <a:r>
              <a:rPr sz="2400" b="1" i="1" spc="-40" dirty="0"/>
              <a:t> </a:t>
            </a:r>
            <a:r>
              <a:rPr sz="2400" b="1" i="1" dirty="0"/>
              <a:t>инвалидностью</a:t>
            </a:r>
            <a:r>
              <a:rPr sz="2400" b="1" i="1" spc="-55" dirty="0"/>
              <a:t> </a:t>
            </a:r>
            <a:r>
              <a:rPr sz="2400" b="1" i="1" dirty="0"/>
              <a:t>и</a:t>
            </a:r>
            <a:r>
              <a:rPr sz="2400" b="1" i="1" spc="-30" dirty="0"/>
              <a:t> </a:t>
            </a:r>
            <a:r>
              <a:rPr sz="2400" b="1" i="1" spc="-25" dirty="0"/>
              <a:t>ОВЗ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47850" y="260413"/>
            <a:ext cx="755650" cy="874712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1562101" y="1209676"/>
            <a:ext cx="9058275" cy="1819275"/>
            <a:chOff x="38100" y="1209675"/>
            <a:chExt cx="9058275" cy="181927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" y="1257300"/>
              <a:ext cx="9058275" cy="97155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3825" y="1209675"/>
              <a:ext cx="1914525" cy="800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100" y="2057400"/>
              <a:ext cx="9058275" cy="971550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3534282" y="1448562"/>
            <a:ext cx="6846570" cy="1335405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ct val="90400"/>
              </a:lnSpc>
              <a:spcBef>
                <a:spcPts val="235"/>
              </a:spcBef>
            </a:pPr>
            <a:r>
              <a:rPr sz="1200" b="1" dirty="0">
                <a:latin typeface="Tahoma"/>
                <a:cs typeface="Tahoma"/>
              </a:rPr>
              <a:t>увеличение</a:t>
            </a:r>
            <a:r>
              <a:rPr sz="1200" b="1" spc="-30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продолжительности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времени</a:t>
            </a:r>
            <a:r>
              <a:rPr sz="1200" b="1" spc="-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экзамена</a:t>
            </a:r>
            <a:r>
              <a:rPr sz="1200" b="1" spc="-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на</a:t>
            </a:r>
            <a:r>
              <a:rPr sz="1200" b="1" spc="-1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1,5</a:t>
            </a:r>
            <a:r>
              <a:rPr sz="1200" b="1" spc="-1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часа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по</a:t>
            </a:r>
            <a:r>
              <a:rPr sz="1200" b="1" spc="-2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всем</a:t>
            </a:r>
            <a:r>
              <a:rPr sz="1200" b="1" spc="-1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предметам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spc="-50" dirty="0">
                <a:latin typeface="Tahoma"/>
                <a:cs typeface="Tahoma"/>
              </a:rPr>
              <a:t>и </a:t>
            </a:r>
            <a:r>
              <a:rPr sz="1200" b="1" dirty="0">
                <a:latin typeface="Tahoma"/>
                <a:cs typeface="Tahoma"/>
              </a:rPr>
              <a:t>на</a:t>
            </a:r>
            <a:r>
              <a:rPr sz="1200" b="1" spc="-4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30</a:t>
            </a:r>
            <a:r>
              <a:rPr sz="1200" b="1" spc="-2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мин</a:t>
            </a:r>
            <a:r>
              <a:rPr sz="1200" b="1" spc="-3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по</a:t>
            </a:r>
            <a:r>
              <a:rPr sz="1200" b="1" spc="-30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иностранным</a:t>
            </a:r>
            <a:r>
              <a:rPr sz="1200" b="1" spc="-3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языкам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(раздел</a:t>
            </a:r>
            <a:r>
              <a:rPr sz="1200" b="1" spc="-1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"Говорение")</a:t>
            </a:r>
            <a:r>
              <a:rPr sz="1200" b="1" spc="-3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для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организации</a:t>
            </a:r>
            <a:r>
              <a:rPr sz="1200" b="1" spc="-3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питания</a:t>
            </a:r>
            <a:r>
              <a:rPr sz="1200" b="1" spc="-20" dirty="0">
                <a:latin typeface="Tahoma"/>
                <a:cs typeface="Tahoma"/>
              </a:rPr>
              <a:t> </a:t>
            </a:r>
            <a:r>
              <a:rPr sz="1200" b="1" spc="-50" dirty="0">
                <a:latin typeface="Tahoma"/>
                <a:cs typeface="Tahoma"/>
              </a:rPr>
              <a:t>и </a:t>
            </a:r>
            <a:r>
              <a:rPr sz="1200" b="1" dirty="0">
                <a:latin typeface="Tahoma"/>
                <a:cs typeface="Tahoma"/>
              </a:rPr>
              <a:t>перерывов</a:t>
            </a:r>
            <a:r>
              <a:rPr sz="1200" b="1" spc="-3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для</a:t>
            </a:r>
            <a:r>
              <a:rPr sz="1200" b="1" spc="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проведения необходимых</a:t>
            </a:r>
            <a:r>
              <a:rPr sz="1200" b="1" spc="-10" dirty="0">
                <a:latin typeface="Tahoma"/>
                <a:cs typeface="Tahoma"/>
              </a:rPr>
              <a:t> медико-профилактических</a:t>
            </a:r>
            <a:r>
              <a:rPr sz="1200" b="1" spc="5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процедур</a:t>
            </a:r>
            <a:endParaRPr sz="1200">
              <a:latin typeface="Tahoma"/>
              <a:cs typeface="Tahoma"/>
            </a:endParaRPr>
          </a:p>
          <a:p>
            <a:pPr>
              <a:spcBef>
                <a:spcPts val="930"/>
              </a:spcBef>
            </a:pPr>
            <a:endParaRPr sz="1200">
              <a:latin typeface="Tahoma"/>
              <a:cs typeface="Tahoma"/>
            </a:endParaRPr>
          </a:p>
          <a:p>
            <a:pPr marL="12700" marR="196850">
              <a:lnSpc>
                <a:spcPts val="1310"/>
              </a:lnSpc>
            </a:pPr>
            <a:r>
              <a:rPr sz="1200" b="1" dirty="0">
                <a:latin typeface="Tahoma"/>
                <a:cs typeface="Tahoma"/>
              </a:rPr>
              <a:t>присутствие</a:t>
            </a:r>
            <a:r>
              <a:rPr sz="1200" b="1" spc="-7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при</a:t>
            </a:r>
            <a:r>
              <a:rPr sz="1200" b="1" spc="-4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проведении</a:t>
            </a:r>
            <a:r>
              <a:rPr sz="1200" b="1" spc="-5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экзаменов</a:t>
            </a:r>
            <a:r>
              <a:rPr sz="1200" b="1" spc="-4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ассистентов,</a:t>
            </a:r>
            <a:r>
              <a:rPr sz="1200" b="1" spc="-4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оказывающих</a:t>
            </a:r>
            <a:r>
              <a:rPr sz="1200" b="1" spc="-45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обучающимся </a:t>
            </a:r>
            <a:r>
              <a:rPr sz="1200" b="1" dirty="0">
                <a:latin typeface="Tahoma"/>
                <a:cs typeface="Tahoma"/>
              </a:rPr>
              <a:t>необходимую</a:t>
            </a:r>
            <a:r>
              <a:rPr sz="1200" b="1" spc="-4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техническую</a:t>
            </a:r>
            <a:r>
              <a:rPr sz="1200" b="1" spc="-3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помощь,</a:t>
            </a:r>
            <a:r>
              <a:rPr sz="1200" b="1" spc="-35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помогающих</a:t>
            </a:r>
            <a:r>
              <a:rPr sz="1200" b="1" spc="-4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занять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рабочее</a:t>
            </a:r>
            <a:r>
              <a:rPr sz="1200" b="1" spc="-35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место,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ts val="1270"/>
              </a:lnSpc>
            </a:pPr>
            <a:r>
              <a:rPr sz="1200" b="1" dirty="0">
                <a:latin typeface="Tahoma"/>
                <a:cs typeface="Tahoma"/>
              </a:rPr>
              <a:t>передвигаться,</a:t>
            </a:r>
            <a:r>
              <a:rPr sz="1200" b="1" spc="-5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прочитать</a:t>
            </a:r>
            <a:r>
              <a:rPr sz="1200" b="1" spc="-40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задание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562101" y="2143125"/>
            <a:ext cx="9058275" cy="1809750"/>
            <a:chOff x="38100" y="2143125"/>
            <a:chExt cx="9058275" cy="1809750"/>
          </a:xfrm>
        </p:grpSpPr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3825" y="2143125"/>
              <a:ext cx="1914525" cy="8001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100" y="2981325"/>
              <a:ext cx="9058275" cy="971550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3534283" y="3269107"/>
            <a:ext cx="65576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dirty="0">
                <a:latin typeface="Tahoma"/>
                <a:cs typeface="Tahoma"/>
              </a:rPr>
              <a:t>при</a:t>
            </a:r>
            <a:r>
              <a:rPr sz="1200" b="1" spc="-4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необходимости</a:t>
            </a:r>
            <a:r>
              <a:rPr sz="1200" b="1" spc="-2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–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проведение</a:t>
            </a:r>
            <a:r>
              <a:rPr sz="1200" b="1" spc="-3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экзамена</a:t>
            </a:r>
            <a:r>
              <a:rPr sz="1200" b="1" spc="-1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на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дому,</a:t>
            </a:r>
            <a:r>
              <a:rPr sz="1200" b="1" spc="-4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в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медицинской</a:t>
            </a:r>
            <a:r>
              <a:rPr sz="1200" b="1" spc="-20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организации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562101" y="3067050"/>
            <a:ext cx="9058275" cy="1809750"/>
            <a:chOff x="38100" y="3067050"/>
            <a:chExt cx="9058275" cy="180975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3825" y="3067050"/>
              <a:ext cx="1914525" cy="8001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100" y="3905250"/>
              <a:ext cx="9058275" cy="971550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3534283" y="4160266"/>
            <a:ext cx="46780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dirty="0">
                <a:latin typeface="Tahoma"/>
                <a:cs typeface="Tahoma"/>
              </a:rPr>
              <a:t>архитектурная</a:t>
            </a:r>
            <a:r>
              <a:rPr sz="1200" b="1" spc="-4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доступность</a:t>
            </a:r>
            <a:r>
              <a:rPr sz="1200" b="1" spc="-6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аудиторий,</a:t>
            </a:r>
            <a:r>
              <a:rPr sz="1200" b="1" spc="-5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туалетных</a:t>
            </a:r>
            <a:r>
              <a:rPr sz="1200" b="1" spc="-35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комнат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562101" y="3990975"/>
            <a:ext cx="9058275" cy="1809750"/>
            <a:chOff x="38100" y="3990975"/>
            <a:chExt cx="9058275" cy="1809750"/>
          </a:xfrm>
        </p:grpSpPr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3825" y="3990975"/>
              <a:ext cx="1914525" cy="80010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100" y="4838700"/>
              <a:ext cx="9058275" cy="962025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3534282" y="4922012"/>
            <a:ext cx="6828790" cy="57594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800"/>
              </a:lnSpc>
              <a:spcBef>
                <a:spcPts val="85"/>
              </a:spcBef>
            </a:pPr>
            <a:r>
              <a:rPr sz="1200" b="1" spc="-10" dirty="0">
                <a:latin typeface="Tahoma"/>
                <a:cs typeface="Tahoma"/>
              </a:rPr>
              <a:t>использование</a:t>
            </a:r>
            <a:r>
              <a:rPr sz="1200" b="1" spc="-3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технических</a:t>
            </a:r>
            <a:r>
              <a:rPr sz="1200" b="1" spc="-1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средств</a:t>
            </a:r>
            <a:r>
              <a:rPr sz="1200" b="1" spc="-3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в</a:t>
            </a:r>
            <a:r>
              <a:rPr sz="1200" b="1" spc="-2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процессе</a:t>
            </a:r>
            <a:r>
              <a:rPr sz="1200" b="1" spc="-2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сдачи</a:t>
            </a:r>
            <a:r>
              <a:rPr sz="1200" b="1" spc="-4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экзамена</a:t>
            </a:r>
            <a:r>
              <a:rPr sz="1200" b="1" spc="-10" dirty="0">
                <a:latin typeface="Tahoma"/>
                <a:cs typeface="Tahoma"/>
              </a:rPr>
              <a:t> (звукоусиливающей </a:t>
            </a:r>
            <a:r>
              <a:rPr sz="1200" b="1" dirty="0">
                <a:latin typeface="Tahoma"/>
                <a:cs typeface="Tahoma"/>
              </a:rPr>
              <a:t>аппаратуры,</a:t>
            </a:r>
            <a:r>
              <a:rPr sz="1200" b="1" spc="-7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специальных</a:t>
            </a:r>
            <a:r>
              <a:rPr sz="1200" b="1" spc="-4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принадлежностей</a:t>
            </a:r>
            <a:r>
              <a:rPr sz="1200" b="1" spc="-4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для</a:t>
            </a:r>
            <a:r>
              <a:rPr sz="1200" b="1" spc="-4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оформления</a:t>
            </a:r>
            <a:r>
              <a:rPr sz="1200" b="1" spc="-4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ответов</a:t>
            </a:r>
            <a:r>
              <a:rPr sz="1200" b="1" spc="-35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рельефно-</a:t>
            </a:r>
            <a:endParaRPr sz="1200">
              <a:latin typeface="Tahoma"/>
              <a:cs typeface="Tahoma"/>
            </a:endParaRPr>
          </a:p>
          <a:p>
            <a:pPr marL="12700"/>
            <a:r>
              <a:rPr sz="1200" b="1" dirty="0">
                <a:latin typeface="Tahoma"/>
                <a:cs typeface="Tahoma"/>
              </a:rPr>
              <a:t>точечным</a:t>
            </a:r>
            <a:r>
              <a:rPr sz="1200" b="1" spc="-55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шрифтом</a:t>
            </a:r>
            <a:r>
              <a:rPr sz="1200" b="1" spc="-3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Брайля,</a:t>
            </a:r>
            <a:r>
              <a:rPr sz="1200" b="1" spc="-35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компьютеров)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562101" y="4914901"/>
            <a:ext cx="9058275" cy="1819275"/>
            <a:chOff x="38100" y="4914900"/>
            <a:chExt cx="9058275" cy="1819275"/>
          </a:xfrm>
        </p:grpSpPr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3825" y="4914900"/>
              <a:ext cx="1914525" cy="8001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100" y="5762623"/>
              <a:ext cx="9058275" cy="971550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3534282" y="6124143"/>
            <a:ext cx="45313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dirty="0">
                <a:latin typeface="Tahoma"/>
                <a:cs typeface="Tahoma"/>
              </a:rPr>
              <a:t>разработка</a:t>
            </a:r>
            <a:r>
              <a:rPr sz="1200" b="1" spc="-7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специальных</a:t>
            </a:r>
            <a:r>
              <a:rPr sz="1200" b="1" spc="-50" dirty="0">
                <a:latin typeface="Tahoma"/>
                <a:cs typeface="Tahoma"/>
              </a:rPr>
              <a:t> </a:t>
            </a:r>
            <a:r>
              <a:rPr sz="1200" b="1" dirty="0">
                <a:latin typeface="Tahoma"/>
                <a:cs typeface="Tahoma"/>
              </a:rPr>
              <a:t>экзаменационных</a:t>
            </a:r>
            <a:r>
              <a:rPr sz="1200" b="1" spc="-60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материалов</a:t>
            </a:r>
            <a:endParaRPr sz="1200">
              <a:latin typeface="Tahoma"/>
              <a:cs typeface="Tahoma"/>
            </a:endParaRPr>
          </a:p>
        </p:txBody>
      </p:sp>
      <p:pic>
        <p:nvPicPr>
          <p:cNvPr id="27" name="object 2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47826" y="5838825"/>
            <a:ext cx="19145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87702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09340" y="172738"/>
            <a:ext cx="4736638" cy="913377"/>
          </a:xfrm>
          <a:prstGeom prst="rect">
            <a:avLst/>
          </a:prstGeom>
        </p:spPr>
        <p:txBody>
          <a:bodyPr vert="horz" wrap="square" lIns="0" tIns="173024" rIns="0" bIns="0" rtlCol="0" anchor="b">
            <a:spAutoFit/>
          </a:bodyPr>
          <a:lstStyle/>
          <a:p>
            <a:pPr marL="956944">
              <a:lnSpc>
                <a:spcPct val="100000"/>
              </a:lnSpc>
              <a:spcBef>
                <a:spcPts val="100"/>
              </a:spcBef>
            </a:pPr>
            <a:r>
              <a:rPr sz="2400" b="1" i="1" dirty="0"/>
              <a:t>ГИА</a:t>
            </a:r>
            <a:r>
              <a:rPr sz="2400" b="1" i="1" spc="-40" dirty="0"/>
              <a:t> </a:t>
            </a:r>
            <a:r>
              <a:rPr sz="2400" b="1" i="1" dirty="0"/>
              <a:t>обучающихся</a:t>
            </a:r>
            <a:r>
              <a:rPr sz="2400" b="1" i="1" spc="-40" dirty="0"/>
              <a:t> </a:t>
            </a:r>
            <a:r>
              <a:rPr sz="2400" b="1" i="1" dirty="0"/>
              <a:t>с</a:t>
            </a:r>
            <a:r>
              <a:rPr sz="2400" b="1" i="1" spc="-35" dirty="0"/>
              <a:t> </a:t>
            </a:r>
            <a:r>
              <a:rPr lang="ru-RU" sz="2400" b="1" i="1" dirty="0" smtClean="0"/>
              <a:t>ОВЗ и инвалидностью</a:t>
            </a:r>
            <a:endParaRPr u="sng" dirty="0">
              <a:uFill>
                <a:solidFill>
                  <a:srgbClr val="497DBA"/>
                </a:solidFill>
              </a:uFill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47850" y="260413"/>
            <a:ext cx="755650" cy="87471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10075" y="1285876"/>
            <a:ext cx="6191250" cy="191452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448302" y="1486179"/>
            <a:ext cx="4344035" cy="108077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84785" indent="-172085">
              <a:spcBef>
                <a:spcPts val="400"/>
              </a:spcBef>
              <a:buChar char="•"/>
              <a:tabLst>
                <a:tab pos="184785" algn="l"/>
              </a:tabLst>
            </a:pPr>
            <a:r>
              <a:rPr sz="1600" dirty="0">
                <a:latin typeface="Tahoma"/>
                <a:cs typeface="Tahoma"/>
              </a:rPr>
              <a:t>сдача</a:t>
            </a:r>
            <a:r>
              <a:rPr sz="1600" spc="-4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ГИА</a:t>
            </a:r>
            <a:r>
              <a:rPr sz="1600" spc="-2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в</a:t>
            </a:r>
            <a:r>
              <a:rPr sz="1600" spc="-4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форме</a:t>
            </a:r>
            <a:r>
              <a:rPr sz="1600" spc="-20" dirty="0">
                <a:latin typeface="Tahoma"/>
                <a:cs typeface="Tahoma"/>
              </a:rPr>
              <a:t> </a:t>
            </a:r>
            <a:r>
              <a:rPr sz="1600" spc="-25" dirty="0">
                <a:latin typeface="Tahoma"/>
                <a:cs typeface="Tahoma"/>
              </a:rPr>
              <a:t>ГВЭ</a:t>
            </a:r>
            <a:endParaRPr sz="1600">
              <a:latin typeface="Tahoma"/>
              <a:cs typeface="Tahoma"/>
            </a:endParaRPr>
          </a:p>
          <a:p>
            <a:pPr marL="231775" indent="-219075">
              <a:spcBef>
                <a:spcPts val="305"/>
              </a:spcBef>
              <a:buChar char="•"/>
              <a:tabLst>
                <a:tab pos="231775" algn="l"/>
              </a:tabLst>
            </a:pPr>
            <a:r>
              <a:rPr sz="1600" dirty="0">
                <a:latin typeface="Tahoma"/>
                <a:cs typeface="Tahoma"/>
              </a:rPr>
              <a:t>2</a:t>
            </a:r>
            <a:r>
              <a:rPr sz="1600" spc="-4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экзамена</a:t>
            </a:r>
            <a:r>
              <a:rPr sz="1600" spc="-4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в</a:t>
            </a:r>
            <a:r>
              <a:rPr sz="1600" spc="-3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9</a:t>
            </a:r>
            <a:r>
              <a:rPr sz="1600" spc="-4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классе</a:t>
            </a:r>
            <a:r>
              <a:rPr sz="1600" spc="-1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вместо</a:t>
            </a:r>
            <a:r>
              <a:rPr sz="1600" spc="-25" dirty="0">
                <a:latin typeface="Tahoma"/>
                <a:cs typeface="Tahoma"/>
              </a:rPr>
              <a:t> </a:t>
            </a:r>
            <a:r>
              <a:rPr sz="1600" spc="-50" dirty="0">
                <a:latin typeface="Tahoma"/>
                <a:cs typeface="Tahoma"/>
              </a:rPr>
              <a:t>4</a:t>
            </a:r>
            <a:endParaRPr sz="1600">
              <a:latin typeface="Tahoma"/>
              <a:cs typeface="Tahoma"/>
            </a:endParaRPr>
          </a:p>
          <a:p>
            <a:pPr marL="12700" marR="5080">
              <a:lnSpc>
                <a:spcPct val="100600"/>
              </a:lnSpc>
            </a:pPr>
            <a:r>
              <a:rPr sz="1600" dirty="0">
                <a:latin typeface="Tahoma"/>
                <a:cs typeface="Tahoma"/>
              </a:rPr>
              <a:t>•</a:t>
            </a:r>
            <a:r>
              <a:rPr sz="1600" spc="-3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+1,5</a:t>
            </a:r>
            <a:r>
              <a:rPr sz="1600" spc="-3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часа</a:t>
            </a:r>
            <a:r>
              <a:rPr sz="1600" spc="-1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по</a:t>
            </a:r>
            <a:r>
              <a:rPr sz="1600" spc="-3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всем</a:t>
            </a:r>
            <a:r>
              <a:rPr sz="1600" spc="-2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предметам</a:t>
            </a:r>
            <a:r>
              <a:rPr sz="1600" spc="-2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и</a:t>
            </a:r>
            <a:r>
              <a:rPr sz="1600" spc="-2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+</a:t>
            </a:r>
            <a:r>
              <a:rPr sz="1600" spc="-2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30</a:t>
            </a:r>
            <a:r>
              <a:rPr sz="1600" spc="-3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мин</a:t>
            </a:r>
            <a:r>
              <a:rPr sz="1600" spc="-30" dirty="0">
                <a:latin typeface="Tahoma"/>
                <a:cs typeface="Tahoma"/>
              </a:rPr>
              <a:t> </a:t>
            </a:r>
            <a:r>
              <a:rPr sz="1600" spc="-25" dirty="0">
                <a:latin typeface="Tahoma"/>
                <a:cs typeface="Tahoma"/>
              </a:rPr>
              <a:t>по </a:t>
            </a:r>
            <a:r>
              <a:rPr sz="1600" dirty="0">
                <a:latin typeface="Tahoma"/>
                <a:cs typeface="Tahoma"/>
              </a:rPr>
              <a:t>иностранным</a:t>
            </a:r>
            <a:r>
              <a:rPr sz="1600" spc="-7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языкам</a:t>
            </a:r>
            <a:r>
              <a:rPr sz="1600" spc="-5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(раздел</a:t>
            </a:r>
            <a:r>
              <a:rPr sz="1600" spc="-70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"Говорение")</a:t>
            </a:r>
            <a:endParaRPr sz="1600">
              <a:latin typeface="Tahoma"/>
              <a:cs typeface="Tahoma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81201" y="1581150"/>
            <a:ext cx="2524125" cy="137160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268424" y="1927606"/>
            <a:ext cx="1964689" cy="607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2285"/>
              </a:lnSpc>
              <a:spcBef>
                <a:spcPts val="105"/>
              </a:spcBef>
            </a:pPr>
            <a:r>
              <a:rPr sz="2000" b="1" spc="-10" dirty="0">
                <a:latin typeface="Tahoma"/>
                <a:cs typeface="Tahoma"/>
              </a:rPr>
              <a:t>Инвалид</a:t>
            </a:r>
            <a:endParaRPr sz="2000">
              <a:latin typeface="Tahoma"/>
              <a:cs typeface="Tahoma"/>
            </a:endParaRPr>
          </a:p>
          <a:p>
            <a:pPr algn="ctr">
              <a:lnSpc>
                <a:spcPts val="2285"/>
              </a:lnSpc>
            </a:pPr>
            <a:r>
              <a:rPr sz="2000" b="1" dirty="0">
                <a:latin typeface="Tahoma"/>
                <a:cs typeface="Tahoma"/>
              </a:rPr>
              <a:t>(справка</a:t>
            </a:r>
            <a:r>
              <a:rPr sz="2000" b="1" spc="-50" dirty="0">
                <a:latin typeface="Tahoma"/>
                <a:cs typeface="Tahoma"/>
              </a:rPr>
              <a:t> </a:t>
            </a:r>
            <a:r>
              <a:rPr sz="2000" b="1" spc="-20" dirty="0">
                <a:latin typeface="Tahoma"/>
                <a:cs typeface="Tahoma"/>
              </a:rPr>
              <a:t>МСЭ)</a:t>
            </a:r>
            <a:endParaRPr sz="2000">
              <a:latin typeface="Tahoma"/>
              <a:cs typeface="Tahoma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52976" y="3314701"/>
            <a:ext cx="5915025" cy="336232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787901" y="3760089"/>
            <a:ext cx="4281805" cy="24777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5410" indent="-100330">
              <a:spcBef>
                <a:spcPts val="95"/>
              </a:spcBef>
              <a:buSzPct val="93750"/>
              <a:buChar char="•"/>
              <a:tabLst>
                <a:tab pos="105410" algn="l"/>
              </a:tabLst>
            </a:pPr>
            <a:r>
              <a:rPr sz="1600" dirty="0">
                <a:latin typeface="Tahoma"/>
                <a:cs typeface="Tahoma"/>
              </a:rPr>
              <a:t>сдача</a:t>
            </a:r>
            <a:r>
              <a:rPr sz="1600" spc="-4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ГИА</a:t>
            </a:r>
            <a:r>
              <a:rPr sz="1600" spc="-2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в</a:t>
            </a:r>
            <a:r>
              <a:rPr sz="1600" spc="-4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форме</a:t>
            </a:r>
            <a:r>
              <a:rPr sz="1600" spc="-20" dirty="0">
                <a:latin typeface="Tahoma"/>
                <a:cs typeface="Tahoma"/>
              </a:rPr>
              <a:t> </a:t>
            </a:r>
            <a:r>
              <a:rPr sz="1600" spc="-25" dirty="0">
                <a:latin typeface="Tahoma"/>
                <a:cs typeface="Tahoma"/>
              </a:rPr>
              <a:t>ГВЭ</a:t>
            </a:r>
            <a:endParaRPr sz="1600">
              <a:latin typeface="Tahoma"/>
              <a:cs typeface="Tahoma"/>
            </a:endParaRPr>
          </a:p>
          <a:p>
            <a:pPr marL="105410" indent="-100330">
              <a:spcBef>
                <a:spcPts val="10"/>
              </a:spcBef>
              <a:buSzPct val="93750"/>
              <a:buChar char="•"/>
              <a:tabLst>
                <a:tab pos="105410" algn="l"/>
              </a:tabLst>
            </a:pPr>
            <a:r>
              <a:rPr sz="1600" dirty="0">
                <a:latin typeface="Tahoma"/>
                <a:cs typeface="Tahoma"/>
              </a:rPr>
              <a:t>2</a:t>
            </a:r>
            <a:r>
              <a:rPr sz="1600" spc="-5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экзамена</a:t>
            </a:r>
            <a:r>
              <a:rPr sz="1600" spc="-2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в</a:t>
            </a:r>
            <a:r>
              <a:rPr sz="1600" spc="-4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9</a:t>
            </a:r>
            <a:r>
              <a:rPr sz="1600" spc="-4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классе</a:t>
            </a:r>
            <a:r>
              <a:rPr sz="1600" spc="-3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вместо</a:t>
            </a:r>
            <a:r>
              <a:rPr sz="1600" spc="-30" dirty="0">
                <a:latin typeface="Tahoma"/>
                <a:cs typeface="Tahoma"/>
              </a:rPr>
              <a:t> </a:t>
            </a:r>
            <a:r>
              <a:rPr sz="1600" spc="-50" dirty="0">
                <a:latin typeface="Tahoma"/>
                <a:cs typeface="Tahoma"/>
              </a:rPr>
              <a:t>4</a:t>
            </a:r>
            <a:endParaRPr sz="1600">
              <a:latin typeface="Tahoma"/>
              <a:cs typeface="Tahoma"/>
            </a:endParaRPr>
          </a:p>
          <a:p>
            <a:pPr marL="12700" marR="5080">
              <a:lnSpc>
                <a:spcPct val="100600"/>
              </a:lnSpc>
            </a:pPr>
            <a:r>
              <a:rPr sz="1600" dirty="0">
                <a:latin typeface="Tahoma"/>
                <a:cs typeface="Tahoma"/>
              </a:rPr>
              <a:t>•+1,5</a:t>
            </a:r>
            <a:r>
              <a:rPr sz="1600" spc="-4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часа</a:t>
            </a:r>
            <a:r>
              <a:rPr sz="1600" spc="-3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по</a:t>
            </a:r>
            <a:r>
              <a:rPr sz="1600" spc="-3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всем</a:t>
            </a:r>
            <a:r>
              <a:rPr sz="1600" spc="-1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предметам</a:t>
            </a:r>
            <a:r>
              <a:rPr sz="1600" spc="-1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и</a:t>
            </a:r>
            <a:r>
              <a:rPr sz="1600" spc="-3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+</a:t>
            </a:r>
            <a:r>
              <a:rPr sz="1600" spc="-3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30</a:t>
            </a:r>
            <a:r>
              <a:rPr sz="1600" spc="-3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мин</a:t>
            </a:r>
            <a:r>
              <a:rPr sz="1600" spc="-15" dirty="0">
                <a:latin typeface="Tahoma"/>
                <a:cs typeface="Tahoma"/>
              </a:rPr>
              <a:t> </a:t>
            </a:r>
            <a:r>
              <a:rPr sz="1600" spc="-25" dirty="0">
                <a:latin typeface="Tahoma"/>
                <a:cs typeface="Tahoma"/>
              </a:rPr>
              <a:t>по </a:t>
            </a:r>
            <a:r>
              <a:rPr sz="1600" dirty="0">
                <a:latin typeface="Tahoma"/>
                <a:cs typeface="Tahoma"/>
              </a:rPr>
              <a:t>иностранным</a:t>
            </a:r>
            <a:r>
              <a:rPr sz="1600" spc="-7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языкам</a:t>
            </a:r>
            <a:r>
              <a:rPr sz="1600" spc="-5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(раздел</a:t>
            </a:r>
            <a:r>
              <a:rPr sz="1600" spc="-70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"Говорение")</a:t>
            </a:r>
            <a:endParaRPr sz="1600">
              <a:latin typeface="Tahoma"/>
              <a:cs typeface="Tahoma"/>
            </a:endParaRPr>
          </a:p>
          <a:p>
            <a:pPr marL="105410" indent="-100330">
              <a:spcBef>
                <a:spcPts val="15"/>
              </a:spcBef>
              <a:buSzPct val="93750"/>
              <a:buChar char="•"/>
              <a:tabLst>
                <a:tab pos="105410" algn="l"/>
              </a:tabLst>
            </a:pPr>
            <a:r>
              <a:rPr sz="1600" dirty="0">
                <a:latin typeface="Tahoma"/>
                <a:cs typeface="Tahoma"/>
              </a:rPr>
              <a:t>архитектурная</a:t>
            </a:r>
            <a:r>
              <a:rPr sz="1600" spc="-114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доступность</a:t>
            </a:r>
            <a:endParaRPr sz="1600">
              <a:latin typeface="Tahoma"/>
              <a:cs typeface="Tahoma"/>
            </a:endParaRPr>
          </a:p>
          <a:p>
            <a:pPr marL="105410" indent="-100330">
              <a:spcBef>
                <a:spcPts val="15"/>
              </a:spcBef>
              <a:buSzPct val="93750"/>
              <a:buChar char="•"/>
              <a:tabLst>
                <a:tab pos="105410" algn="l"/>
              </a:tabLst>
            </a:pPr>
            <a:r>
              <a:rPr sz="1600" spc="-20" dirty="0">
                <a:latin typeface="Tahoma"/>
                <a:cs typeface="Tahoma"/>
              </a:rPr>
              <a:t>ассистент-</a:t>
            </a:r>
            <a:r>
              <a:rPr sz="1600" spc="-10" dirty="0">
                <a:latin typeface="Tahoma"/>
                <a:cs typeface="Tahoma"/>
              </a:rPr>
              <a:t>помощник</a:t>
            </a:r>
            <a:endParaRPr sz="1600">
              <a:latin typeface="Tahoma"/>
              <a:cs typeface="Tahoma"/>
            </a:endParaRPr>
          </a:p>
          <a:p>
            <a:pPr marL="105410" indent="-100330">
              <a:spcBef>
                <a:spcPts val="10"/>
              </a:spcBef>
              <a:buSzPct val="93750"/>
              <a:buChar char="•"/>
              <a:tabLst>
                <a:tab pos="105410" algn="l"/>
              </a:tabLst>
            </a:pPr>
            <a:r>
              <a:rPr sz="1600" spc="-10" dirty="0">
                <a:latin typeface="Tahoma"/>
                <a:cs typeface="Tahoma"/>
              </a:rPr>
              <a:t>технические</a:t>
            </a:r>
            <a:r>
              <a:rPr sz="1600" spc="-4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средства</a:t>
            </a:r>
            <a:r>
              <a:rPr sz="1600" spc="-35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обучения</a:t>
            </a:r>
            <a:endParaRPr sz="1600">
              <a:latin typeface="Tahoma"/>
              <a:cs typeface="Tahoma"/>
            </a:endParaRPr>
          </a:p>
          <a:p>
            <a:pPr marL="105410" indent="-100330">
              <a:spcBef>
                <a:spcPts val="15"/>
              </a:spcBef>
              <a:buSzPct val="93750"/>
              <a:buChar char="•"/>
              <a:tabLst>
                <a:tab pos="105410" algn="l"/>
              </a:tabLst>
            </a:pPr>
            <a:r>
              <a:rPr sz="1600" dirty="0">
                <a:latin typeface="Tahoma"/>
                <a:cs typeface="Tahoma"/>
              </a:rPr>
              <a:t>проведение</a:t>
            </a:r>
            <a:r>
              <a:rPr sz="1600" spc="-6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экзамена</a:t>
            </a:r>
            <a:r>
              <a:rPr sz="1600" spc="-5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на</a:t>
            </a:r>
            <a:r>
              <a:rPr sz="1600" spc="-5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дому,</a:t>
            </a:r>
            <a:r>
              <a:rPr sz="1600" spc="-40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в</a:t>
            </a:r>
            <a:r>
              <a:rPr sz="1600" spc="-60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больнице</a:t>
            </a:r>
            <a:endParaRPr sz="1600">
              <a:latin typeface="Tahoma"/>
              <a:cs typeface="Tahoma"/>
            </a:endParaRPr>
          </a:p>
          <a:p>
            <a:pPr marL="105410" indent="-100330">
              <a:spcBef>
                <a:spcPts val="10"/>
              </a:spcBef>
              <a:buSzPct val="93750"/>
              <a:buChar char="•"/>
              <a:tabLst>
                <a:tab pos="105410" algn="l"/>
              </a:tabLst>
            </a:pPr>
            <a:r>
              <a:rPr sz="1600" dirty="0">
                <a:latin typeface="Tahoma"/>
                <a:cs typeface="Tahoma"/>
              </a:rPr>
              <a:t>разработка</a:t>
            </a:r>
            <a:r>
              <a:rPr sz="1600" spc="-125" dirty="0">
                <a:latin typeface="Tahoma"/>
                <a:cs typeface="Tahoma"/>
              </a:rPr>
              <a:t> </a:t>
            </a:r>
            <a:r>
              <a:rPr sz="1600" dirty="0">
                <a:latin typeface="Tahoma"/>
                <a:cs typeface="Tahoma"/>
              </a:rPr>
              <a:t>специальных</a:t>
            </a:r>
            <a:r>
              <a:rPr sz="1600" spc="-100" dirty="0">
                <a:latin typeface="Tahoma"/>
                <a:cs typeface="Tahoma"/>
              </a:rPr>
              <a:t> </a:t>
            </a:r>
            <a:r>
              <a:rPr sz="1600" spc="-10" dirty="0">
                <a:latin typeface="Tahoma"/>
                <a:cs typeface="Tahoma"/>
              </a:rPr>
              <a:t>экзаменационных</a:t>
            </a:r>
            <a:endParaRPr sz="1600">
              <a:latin typeface="Tahoma"/>
              <a:cs typeface="Tahoma"/>
            </a:endParaRPr>
          </a:p>
          <a:p>
            <a:pPr marL="12700">
              <a:spcBef>
                <a:spcPts val="15"/>
              </a:spcBef>
            </a:pPr>
            <a:r>
              <a:rPr sz="1600" spc="-10" dirty="0">
                <a:latin typeface="Tahoma"/>
                <a:cs typeface="Tahoma"/>
              </a:rPr>
              <a:t>материалов</a:t>
            </a:r>
            <a:endParaRPr sz="1600">
              <a:latin typeface="Tahoma"/>
              <a:cs typeface="Tahom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38300" y="4333875"/>
            <a:ext cx="3257550" cy="137160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873708" y="4680662"/>
            <a:ext cx="2750185" cy="6076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415">
              <a:lnSpc>
                <a:spcPts val="2285"/>
              </a:lnSpc>
              <a:spcBef>
                <a:spcPts val="105"/>
              </a:spcBef>
            </a:pPr>
            <a:r>
              <a:rPr sz="2000" b="1" dirty="0">
                <a:latin typeface="Tahoma"/>
                <a:cs typeface="Tahoma"/>
              </a:rPr>
              <a:t>Обучающийся</a:t>
            </a:r>
            <a:r>
              <a:rPr sz="2000" b="1" spc="-80" dirty="0">
                <a:latin typeface="Tahoma"/>
                <a:cs typeface="Tahoma"/>
              </a:rPr>
              <a:t> </a:t>
            </a:r>
            <a:r>
              <a:rPr sz="2000" b="1" dirty="0">
                <a:latin typeface="Tahoma"/>
                <a:cs typeface="Tahoma"/>
              </a:rPr>
              <a:t>с</a:t>
            </a:r>
            <a:r>
              <a:rPr sz="2000" b="1" spc="-15" dirty="0">
                <a:latin typeface="Tahoma"/>
                <a:cs typeface="Tahoma"/>
              </a:rPr>
              <a:t> </a:t>
            </a:r>
            <a:r>
              <a:rPr sz="2000" b="1" spc="-25" dirty="0">
                <a:latin typeface="Tahoma"/>
                <a:cs typeface="Tahoma"/>
              </a:rPr>
              <a:t>ОВЗ</a:t>
            </a:r>
            <a:endParaRPr sz="2000">
              <a:latin typeface="Tahoma"/>
              <a:cs typeface="Tahoma"/>
            </a:endParaRPr>
          </a:p>
          <a:p>
            <a:pPr marL="12700">
              <a:lnSpc>
                <a:spcPts val="2285"/>
              </a:lnSpc>
            </a:pPr>
            <a:r>
              <a:rPr sz="2000" b="1" dirty="0">
                <a:latin typeface="Tahoma"/>
                <a:cs typeface="Tahoma"/>
              </a:rPr>
              <a:t>(заключение</a:t>
            </a:r>
            <a:r>
              <a:rPr sz="2000" b="1" spc="-110" dirty="0">
                <a:latin typeface="Tahoma"/>
                <a:cs typeface="Tahoma"/>
              </a:rPr>
              <a:t> </a:t>
            </a:r>
            <a:r>
              <a:rPr sz="2000" b="1" spc="-20" dirty="0">
                <a:latin typeface="Tahoma"/>
                <a:cs typeface="Tahoma"/>
              </a:rPr>
              <a:t>ПМПК)</a:t>
            </a:r>
            <a:endParaRPr sz="200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84667372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9331" y="2626822"/>
            <a:ext cx="54425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Спасибо за внимание!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655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1774825" y="404813"/>
            <a:ext cx="6985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b="1" dirty="0"/>
              <a:t>2899</a:t>
            </a:r>
            <a:r>
              <a:rPr lang="ru-RU" altLang="ru-RU" dirty="0"/>
              <a:t> детей  обучаются в варианте полной инклюзии </a:t>
            </a:r>
          </a:p>
          <a:p>
            <a:r>
              <a:rPr lang="ru-RU" altLang="ru-RU" b="1" dirty="0"/>
              <a:t>177</a:t>
            </a:r>
            <a:r>
              <a:rPr lang="ru-RU" altLang="ru-RU" dirty="0"/>
              <a:t> детей обучающихся в варианте частичной инклюзии </a:t>
            </a:r>
          </a:p>
          <a:p>
            <a:r>
              <a:rPr lang="ru-RU" altLang="ru-RU" b="1" dirty="0"/>
              <a:t>723</a:t>
            </a:r>
            <a:r>
              <a:rPr lang="ru-RU" altLang="ru-RU" dirty="0"/>
              <a:t> детей обучающихся находятся на домашнем обучении в соответствии с рекомендациями ПМПК</a:t>
            </a:r>
          </a:p>
        </p:txBody>
      </p:sp>
      <p:graphicFrame>
        <p:nvGraphicFramePr>
          <p:cNvPr id="13315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3764558"/>
              </p:ext>
            </p:extLst>
          </p:nvPr>
        </p:nvGraphicFramePr>
        <p:xfrm>
          <a:off x="1774825" y="2217593"/>
          <a:ext cx="5588000" cy="330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Диаграмма" r:id="rId3" imgW="5590517" imgH="3310415" progId="Excel.Chart.8">
                  <p:embed/>
                </p:oleObj>
              </mc:Choice>
              <mc:Fallback>
                <p:oleObj name="Диаграмма" r:id="rId3" imgW="5590517" imgH="3310415" progId="Excel.Chart.8">
                  <p:embed/>
                  <p:pic>
                    <p:nvPicPr>
                      <p:cNvPr id="13315" name="Диаграмма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4825" y="2217593"/>
                        <a:ext cx="5588000" cy="330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4708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53794" y="974959"/>
            <a:ext cx="1366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Всего - 1571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78355230"/>
              </p:ext>
            </p:extLst>
          </p:nvPr>
        </p:nvGraphicFramePr>
        <p:xfrm>
          <a:off x="707968" y="556866"/>
          <a:ext cx="9296400" cy="6010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611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199" y="238909"/>
            <a:ext cx="10299469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Внедряйте вариант образовательной инклюзии </a:t>
            </a:r>
            <a:endParaRPr lang="ru-RU" sz="2000" b="1" i="1" dirty="0" smtClean="0"/>
          </a:p>
          <a:p>
            <a:r>
              <a:rPr lang="ru-RU" dirty="0" smtClean="0"/>
              <a:t>По </a:t>
            </a:r>
            <a:r>
              <a:rPr lang="ru-RU" dirty="0"/>
              <a:t>уровню готовности ребенка с ОВЗ к образовательной инклюзии специалисты ПМПК рекомендуют индивидуально для каждого </a:t>
            </a:r>
            <a:r>
              <a:rPr lang="ru-RU" dirty="0" smtClean="0"/>
              <a:t>обучающегося </a:t>
            </a:r>
            <a:r>
              <a:rPr lang="ru-RU" dirty="0"/>
              <a:t>варианты инклюзии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b="1" dirty="0"/>
              <a:t>Постоянная полная инклюзия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Образовательная организация </a:t>
            </a:r>
            <a:r>
              <a:rPr lang="ru-RU" dirty="0"/>
              <a:t>реализует ее для </a:t>
            </a:r>
            <a:r>
              <a:rPr lang="ru-RU" dirty="0" smtClean="0"/>
              <a:t>обучающихся </a:t>
            </a:r>
            <a:r>
              <a:rPr lang="ru-RU" dirty="0"/>
              <a:t>с заболеваниями, которые не препятствуют свободному передвижению. </a:t>
            </a:r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/>
              <a:t>у школьников отсутствуют глазные патологии, нарушения эндокринной системы, нарушения речи, нарушения </a:t>
            </a:r>
            <a:r>
              <a:rPr lang="ru-RU" dirty="0" smtClean="0"/>
              <a:t>опорно-двигательного </a:t>
            </a:r>
            <a:r>
              <a:rPr lang="ru-RU" dirty="0"/>
              <a:t>аппарата, то для них </a:t>
            </a:r>
            <a:r>
              <a:rPr lang="ru-RU" dirty="0" smtClean="0"/>
              <a:t>реализуется постоянная  полная инклюзия. </a:t>
            </a:r>
          </a:p>
          <a:p>
            <a:endParaRPr lang="ru-RU" dirty="0" smtClean="0"/>
          </a:p>
          <a:p>
            <a:r>
              <a:rPr lang="ru-RU" dirty="0" smtClean="0"/>
              <a:t>Постоянная </a:t>
            </a:r>
            <a:r>
              <a:rPr lang="ru-RU" dirty="0"/>
              <a:t>полная инклюзия эффективна для детей с ОВЗ, у </a:t>
            </a:r>
            <a:r>
              <a:rPr lang="ru-RU" dirty="0" smtClean="0"/>
              <a:t>которых </a:t>
            </a:r>
            <a:r>
              <a:rPr lang="ru-RU" dirty="0"/>
              <a:t>уровень психофизического и речевого развития соответствует или приближается к возрастной норме. </a:t>
            </a:r>
            <a:endParaRPr lang="ru-RU" dirty="0" smtClean="0"/>
          </a:p>
          <a:p>
            <a:r>
              <a:rPr lang="ru-RU" dirty="0" smtClean="0"/>
              <a:t>Эти </a:t>
            </a:r>
            <a:r>
              <a:rPr lang="ru-RU" dirty="0"/>
              <a:t>дети психологически готовы к совместному обучению со сверстниками, у которых нет ограничений по здоровью. </a:t>
            </a:r>
            <a:endParaRPr lang="ru-RU" dirty="0" smtClean="0"/>
          </a:p>
          <a:p>
            <a:r>
              <a:rPr lang="ru-RU" dirty="0" smtClean="0"/>
              <a:t>Классы администрация ОО </a:t>
            </a:r>
            <a:r>
              <a:rPr lang="ru-RU" dirty="0"/>
              <a:t>комплектует по требованиям СанПиН 2.4.3648-20 </a:t>
            </a:r>
            <a:r>
              <a:rPr lang="ru-RU" i="1" dirty="0">
                <a:solidFill>
                  <a:schemeClr val="accent2"/>
                </a:solidFill>
              </a:rPr>
              <a:t>«Санитарно-эпидемиологические требования к </a:t>
            </a:r>
            <a:r>
              <a:rPr lang="ru-RU" i="1" dirty="0" smtClean="0">
                <a:solidFill>
                  <a:schemeClr val="accent2"/>
                </a:solidFill>
              </a:rPr>
              <a:t>условиям </a:t>
            </a:r>
            <a:r>
              <a:rPr lang="ru-RU" i="1" dirty="0">
                <a:solidFill>
                  <a:schemeClr val="accent2"/>
                </a:solidFill>
              </a:rPr>
              <a:t>и организации обучения и воспитания в организациях, </a:t>
            </a:r>
            <a:r>
              <a:rPr lang="ru-RU" i="1" dirty="0" smtClean="0">
                <a:solidFill>
                  <a:schemeClr val="accent2"/>
                </a:solidFill>
              </a:rPr>
              <a:t>осуществляющих </a:t>
            </a:r>
            <a:r>
              <a:rPr lang="ru-RU" i="1" dirty="0">
                <a:solidFill>
                  <a:schemeClr val="accent2"/>
                </a:solidFill>
              </a:rPr>
              <a:t>образовательную деятельность по адаптированным основным </a:t>
            </a:r>
            <a:r>
              <a:rPr lang="ru-RU" i="1" dirty="0" smtClean="0">
                <a:solidFill>
                  <a:schemeClr val="accent2"/>
                </a:solidFill>
              </a:rPr>
              <a:t>общеобразовательным </a:t>
            </a:r>
            <a:r>
              <a:rPr lang="ru-RU" i="1" dirty="0">
                <a:solidFill>
                  <a:schemeClr val="accent2"/>
                </a:solidFill>
              </a:rPr>
              <a:t>программам для обучающихся с ограниченными возможностями здоровья», утв. постановлением Главного государственного санитарного врача России  </a:t>
            </a:r>
            <a:r>
              <a:rPr lang="ru-RU" sz="1400" b="1" i="1" dirty="0">
                <a:solidFill>
                  <a:schemeClr val="accent2"/>
                </a:solidFill>
              </a:rPr>
              <a:t>ОТ 28 СЕНТЯБРЯ 2020 ГОДА N 28</a:t>
            </a:r>
            <a:r>
              <a:rPr lang="ru-RU" sz="1600" i="1" dirty="0">
                <a:solidFill>
                  <a:schemeClr val="accent2"/>
                </a:solidFill>
              </a:rPr>
              <a:t> </a:t>
            </a:r>
            <a:r>
              <a:rPr lang="ru-RU" i="1" dirty="0">
                <a:solidFill>
                  <a:schemeClr val="accent2"/>
                </a:solidFill>
              </a:rPr>
              <a:t>(далее – СанПиН 2.4.3648-20). </a:t>
            </a:r>
          </a:p>
        </p:txBody>
      </p:sp>
    </p:spTree>
    <p:extLst>
      <p:ext uri="{BB962C8B-B14F-4D97-AF65-F5344CB8AC3E}">
        <p14:creationId xmlns:p14="http://schemas.microsoft.com/office/powerpoint/2010/main" val="1792747514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1616</TotalTime>
  <Words>6347</Words>
  <Application>Microsoft Office PowerPoint</Application>
  <PresentationFormat>Широкоэкранный</PresentationFormat>
  <Paragraphs>680</Paragraphs>
  <Slides>64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77" baseType="lpstr">
      <vt:lpstr>Arial</vt:lpstr>
      <vt:lpstr>Arial Black</vt:lpstr>
      <vt:lpstr>Calibri</vt:lpstr>
      <vt:lpstr>Calibri Light</vt:lpstr>
      <vt:lpstr>Microsoft Sans Serif</vt:lpstr>
      <vt:lpstr>Tahoma</vt:lpstr>
      <vt:lpstr>Times New Roman</vt:lpstr>
      <vt:lpstr>Verdana</vt:lpstr>
      <vt:lpstr>Wingdings</vt:lpstr>
      <vt:lpstr>YS Text</vt:lpstr>
      <vt:lpstr>Ретро</vt:lpstr>
      <vt:lpstr>Тема Office</vt:lpstr>
      <vt:lpstr>Диаграмма</vt:lpstr>
      <vt:lpstr>Организация  обучения обучающих с ОВЗ и инвалидностью.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и варианты ФАОП НОО</vt:lpstr>
      <vt:lpstr>Специальные условия для получения образования обучающимися с ОВЗ (согласно 79 статье ФЗ-273):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НПА по организации ГИА</vt:lpstr>
      <vt:lpstr>Категории обучающихся, нуждающиеся в особых условиях сдачи ГИА</vt:lpstr>
      <vt:lpstr>ГИА обучающихся с особыми образовательными  потребностями </vt:lpstr>
      <vt:lpstr>Специальные условия проведения ГИА  для обучающихся с инвалидностью и ОВЗ</vt:lpstr>
      <vt:lpstr>ГИА обучающихся с ОВЗ и инвалидностью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91</cp:revision>
  <cp:lastPrinted>2025-02-25T08:16:24Z</cp:lastPrinted>
  <dcterms:created xsi:type="dcterms:W3CDTF">2025-01-20T11:10:12Z</dcterms:created>
  <dcterms:modified xsi:type="dcterms:W3CDTF">2025-02-25T08:34:41Z</dcterms:modified>
</cp:coreProperties>
</file>