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2" r:id="rId5"/>
    <p:sldId id="259" r:id="rId6"/>
    <p:sldId id="260" r:id="rId7"/>
    <p:sldId id="261" r:id="rId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83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howGuides="1">
      <p:cViewPr varScale="1">
        <p:scale>
          <a:sx n="109" d="100"/>
          <a:sy n="109" d="100"/>
        </p:scale>
        <p:origin x="636" y="102"/>
      </p:cViewPr>
      <p:guideLst>
        <p:guide orient="horz" pos="2183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91C1CA-1A0F-4F72-B731-A78886D51C33}" type="datetimeFigureOut">
              <a:rPr lang="ru-RU" smtClean="0"/>
              <a:t>11.04.2025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FEC7DD-0CFD-4416-9E77-A11099CC1C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4461215"/>
      </p:ext>
    </p:extLst>
  </p:cSld>
  <p:clrMapOvr>
    <a:masterClrMapping/>
  </p:clrMapOvr>
  <p:transition spd="slow">
    <p:push dir="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91C1CA-1A0F-4F72-B731-A78886D51C33}" type="datetimeFigureOut">
              <a:rPr lang="ru-RU" smtClean="0"/>
              <a:t>11.04.2025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FEC7DD-0CFD-4416-9E77-A11099CC1C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147666"/>
      </p:ext>
    </p:extLst>
  </p:cSld>
  <p:clrMapOvr>
    <a:masterClrMapping/>
  </p:clrMapOvr>
  <p:transition spd="slow">
    <p:push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91C1CA-1A0F-4F72-B731-A78886D51C33}" type="datetimeFigureOut">
              <a:rPr lang="ru-RU" smtClean="0"/>
              <a:t>11.04.2025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FEC7DD-0CFD-4416-9E77-A11099CC1C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224967"/>
      </p:ext>
    </p:extLst>
  </p:cSld>
  <p:clrMapOvr>
    <a:masterClrMapping/>
  </p:clrMapOvr>
  <p:transition spd="slow">
    <p:push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91C1CA-1A0F-4F72-B731-A78886D51C33}" type="datetimeFigureOut">
              <a:rPr lang="ru-RU" smtClean="0"/>
              <a:t>11.04.2025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FEC7DD-0CFD-4416-9E77-A11099CC1C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9126865"/>
      </p:ext>
    </p:extLst>
  </p:cSld>
  <p:clrMapOvr>
    <a:masterClrMapping/>
  </p:clrMapOvr>
  <p:transition spd="slow">
    <p:push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91C1CA-1A0F-4F72-B731-A78886D51C33}" type="datetimeFigureOut">
              <a:rPr lang="ru-RU" smtClean="0"/>
              <a:t>11.04.2025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FEC7DD-0CFD-4416-9E77-A11099CC1C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0044938"/>
      </p:ext>
    </p:extLst>
  </p:cSld>
  <p:clrMapOvr>
    <a:masterClrMapping/>
  </p:clrMapOvr>
  <p:transition spd="slow">
    <p:push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91C1CA-1A0F-4F72-B731-A78886D51C33}" type="datetimeFigureOut">
              <a:rPr lang="ru-RU" smtClean="0"/>
              <a:t>11.04.2025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FEC7DD-0CFD-4416-9E77-A11099CC1C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2347813"/>
      </p:ext>
    </p:extLst>
  </p:cSld>
  <p:clrMapOvr>
    <a:masterClrMapping/>
  </p:clrMapOvr>
  <p:transition spd="slow">
    <p:push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91C1CA-1A0F-4F72-B731-A78886D51C33}" type="datetimeFigureOut">
              <a:rPr lang="ru-RU" smtClean="0"/>
              <a:t>11.04.2025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FEC7DD-0CFD-4416-9E77-A11099CC1C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1758892"/>
      </p:ext>
    </p:extLst>
  </p:cSld>
  <p:clrMapOvr>
    <a:masterClrMapping/>
  </p:clrMapOvr>
  <p:transition spd="slow">
    <p:push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91C1CA-1A0F-4F72-B731-A78886D51C33}" type="datetimeFigureOut">
              <a:rPr lang="ru-RU" smtClean="0"/>
              <a:t>11.04.2025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FEC7DD-0CFD-4416-9E77-A11099CC1C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7380176"/>
      </p:ext>
    </p:extLst>
  </p:cSld>
  <p:clrMapOvr>
    <a:masterClrMapping/>
  </p:clrMapOvr>
  <p:transition spd="slow">
    <p:push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91C1CA-1A0F-4F72-B731-A78886D51C33}" type="datetimeFigureOut">
              <a:rPr lang="ru-RU" smtClean="0"/>
              <a:t>11.04.2025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FEC7DD-0CFD-4416-9E77-A11099CC1C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5525523"/>
      </p:ext>
    </p:extLst>
  </p:cSld>
  <p:clrMapOvr>
    <a:masterClrMapping/>
  </p:clrMapOvr>
  <p:transition spd="slow">
    <p:push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91C1CA-1A0F-4F72-B731-A78886D51C33}" type="datetimeFigureOut">
              <a:rPr lang="ru-RU" smtClean="0"/>
              <a:t>11.04.2025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FEC7DD-0CFD-4416-9E77-A11099CC1C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0079334"/>
      </p:ext>
    </p:extLst>
  </p:cSld>
  <p:clrMapOvr>
    <a:masterClrMapping/>
  </p:clrMapOvr>
  <p:transition spd="slow">
    <p:push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91C1CA-1A0F-4F72-B731-A78886D51C33}" type="datetimeFigureOut">
              <a:rPr lang="ru-RU" smtClean="0"/>
              <a:t>11.04.2025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FEC7DD-0CFD-4416-9E77-A11099CC1C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5705566"/>
      </p:ext>
    </p:extLst>
  </p:cSld>
  <p:clrMapOvr>
    <a:masterClrMapping/>
  </p:clrMapOvr>
  <p:transition spd="slow">
    <p:push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91C1CA-1A0F-4F72-B731-A78886D51C33}" type="datetimeFigureOut">
              <a:rPr lang="ru-RU" smtClean="0"/>
              <a:t>11.04.2025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FEC7DD-0CFD-4416-9E77-A11099CC1C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31880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push dir="u"/>
  </p:transition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g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png"/><Relationship Id="rId4" Type="http://schemas.openxmlformats.org/officeDocument/2006/relationships/image" Target="../media/image9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6616" y="1179068"/>
            <a:ext cx="7744968" cy="4499864"/>
          </a:xfrm>
        </p:spPr>
        <p:txBody>
          <a:bodyPr>
            <a:noAutofit/>
          </a:bodyPr>
          <a:lstStyle/>
          <a:p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 методических рекомендациях по проведению памятных мероприятий, приуроченных</a:t>
            </a:r>
            <a:b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 19 апреля – Дню единых действий </a:t>
            </a:r>
            <a:endParaRPr lang="ru-RU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182" b="7993"/>
          <a:stretch/>
        </p:blipFill>
        <p:spPr>
          <a:xfrm>
            <a:off x="7944989" y="537408"/>
            <a:ext cx="3559698" cy="304495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80645" y="3582360"/>
            <a:ext cx="3088386" cy="30883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818554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182" b="7993"/>
          <a:stretch/>
        </p:blipFill>
        <p:spPr>
          <a:xfrm>
            <a:off x="9981804" y="0"/>
            <a:ext cx="2210196" cy="1890593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89392" y="0"/>
            <a:ext cx="1892412" cy="1892412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4"/>
          <a:srcRect l="32275" t="7392" r="35795" b="12608"/>
          <a:stretch/>
        </p:blipFill>
        <p:spPr>
          <a:xfrm>
            <a:off x="710866" y="468504"/>
            <a:ext cx="4363452" cy="6149591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6262009" y="2246345"/>
            <a:ext cx="5547177" cy="33665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 памятных мероприятий Дня единых действий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повышение осведомлённости обучающихся образовательных организаций в теме геноцида советского народа, совершённого нацистами и их пособниками в годы Великой Отечественной войны, формирование традиции сохранения исторической памяти о мирных советских гражданах, ставших жертвами нацистского геноцида.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796557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182" b="7993"/>
          <a:stretch/>
        </p:blipFill>
        <p:spPr>
          <a:xfrm>
            <a:off x="9981804" y="0"/>
            <a:ext cx="2210196" cy="1890593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89392" y="0"/>
            <a:ext cx="1892412" cy="1892412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870295" y="945296"/>
            <a:ext cx="627289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Структура методических рекомендаций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186794" y="1890593"/>
            <a:ext cx="9818411" cy="38318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 Историческая справка о Дне единых действий;</a:t>
            </a:r>
          </a:p>
          <a:p>
            <a:pPr algn="just">
              <a:lnSpc>
                <a:spcPct val="150000"/>
              </a:lnSpc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Методические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блоки для подготовки памятного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мероприятия;</a:t>
            </a:r>
          </a:p>
          <a:p>
            <a:pPr marL="285750" algn="just">
              <a:lnSpc>
                <a:spcPct val="150000"/>
              </a:lnSpc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2.1  Вводные части памятного мероприятия Дня единых действий (для начального общего, основного общего и среднего общего образования);</a:t>
            </a:r>
          </a:p>
          <a:p>
            <a:pPr marL="285750" algn="just">
              <a:lnSpc>
                <a:spcPct val="150000"/>
              </a:lnSpc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2.2 Информационные и исторические источники по теме истории геноцида советского народа, совершённого нацистами и их пособниками и задания к ним (для начального общего, основного общего и среднего общего образования);</a:t>
            </a:r>
          </a:p>
          <a:p>
            <a:pPr algn="just">
              <a:lnSpc>
                <a:spcPct val="150000"/>
              </a:lnSpc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 Описания форм проведения памятных мероприятий, приуроченных ко Дню единых действий;</a:t>
            </a:r>
          </a:p>
          <a:p>
            <a:pPr algn="just">
              <a:lnSpc>
                <a:spcPct val="150000"/>
              </a:lnSpc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4.  Перечень рекомендованных материалов.</a:t>
            </a:r>
          </a:p>
        </p:txBody>
      </p:sp>
    </p:spTree>
    <p:extLst>
      <p:ext uri="{BB962C8B-B14F-4D97-AF65-F5344CB8AC3E}">
        <p14:creationId xmlns:p14="http://schemas.microsoft.com/office/powerpoint/2010/main" val="220978518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182" b="7993"/>
          <a:stretch/>
        </p:blipFill>
        <p:spPr>
          <a:xfrm>
            <a:off x="9981804" y="0"/>
            <a:ext cx="2210196" cy="1890593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40696" y="1890593"/>
            <a:ext cx="1892412" cy="1892412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851809" y="346410"/>
            <a:ext cx="876543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Примеры страниц Методических рекомендаций ко Дню единых действий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/>
          <a:srcRect l="32367" t="11491" r="32297" b="3809"/>
          <a:stretch/>
        </p:blipFill>
        <p:spPr>
          <a:xfrm>
            <a:off x="851809" y="945296"/>
            <a:ext cx="4208672" cy="5674615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5"/>
          <a:srcRect l="32502" t="12222" r="35831" b="8572"/>
          <a:stretch/>
        </p:blipFill>
        <p:spPr>
          <a:xfrm>
            <a:off x="5583929" y="945296"/>
            <a:ext cx="4033318" cy="5674615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61457006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182" b="7993"/>
          <a:stretch/>
        </p:blipFill>
        <p:spPr>
          <a:xfrm>
            <a:off x="9981804" y="0"/>
            <a:ext cx="2210196" cy="1890593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89392" y="0"/>
            <a:ext cx="1892412" cy="1892412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2075234" y="2095115"/>
            <a:ext cx="804153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</a:rPr>
              <a:t>Методические блоки для основного общего и среднего общего образования созданы с применением материалов «Конструктора мероприятий по сохранению памяти о жертвах нацистских преступлений в СССР и России, совершённых в ХХ–ХХI вв</a:t>
            </a:r>
            <a:r>
              <a:rPr lang="ru-RU" sz="20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.».</a:t>
            </a:r>
            <a:endParaRPr lang="ru-RU" sz="2000" dirty="0"/>
          </a:p>
        </p:txBody>
      </p:sp>
      <p:pic>
        <p:nvPicPr>
          <p:cNvPr id="1026" name="Picture 2" descr="http://qrcoder.ru/code/?https%3A%2F%2Fmemory45.su%2Fkonstruktor-meropriyatiy-po-sohraneniyu-pamyati-o-zhertvah-natsistskih%2F&amp;4&amp;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62550" y="4265071"/>
            <a:ext cx="1866900" cy="18669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248380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182" b="7993"/>
          <a:stretch/>
        </p:blipFill>
        <p:spPr>
          <a:xfrm>
            <a:off x="9981804" y="0"/>
            <a:ext cx="2210196" cy="1890593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89392" y="0"/>
            <a:ext cx="1892412" cy="189241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591826" y="2105374"/>
            <a:ext cx="5008347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Ознакомится с </a:t>
            </a:r>
          </a:p>
          <a:p>
            <a:pPr algn="ctr">
              <a:lnSpc>
                <a:spcPct val="150000"/>
              </a:lnSpc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Методическими рекомендациями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проведению памятных мероприятий, приуроченных к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Дню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единых действий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 можете на нашем официальном сайте 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http://qrcoder.ru/code/?https%3A%2F%2Fmemory45.su%2Fnovosti%2Fmetodicheskie-rekomendatsii-po-provedeniyu-pamyatnyh-meropriyatiy-priurochennyh-k-19-aprelya-dnyu-edinyh-deystviy&amp;3&amp;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1612" y="4883848"/>
            <a:ext cx="1628775" cy="1628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3027004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182" b="7993"/>
          <a:stretch/>
        </p:blipFill>
        <p:spPr>
          <a:xfrm>
            <a:off x="9981804" y="0"/>
            <a:ext cx="2210196" cy="1890593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89392" y="0"/>
            <a:ext cx="1892412" cy="1892412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402676" y="645693"/>
            <a:ext cx="5195968" cy="17098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Актуализирована Выставка</a:t>
            </a:r>
          </a:p>
          <a:p>
            <a:pPr algn="ctr">
              <a:lnSpc>
                <a:spcPct val="150000"/>
              </a:lnSpc>
            </a:pP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«</a:t>
            </a:r>
            <a:r>
              <a:rPr lang="ru-RU" b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Судебные процессы о геноциде мирного населения в годы Великой Отечественной войны 1941–1945 гг.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» </a:t>
            </a:r>
            <a:endParaRPr lang="ru-RU" dirty="0"/>
          </a:p>
        </p:txBody>
      </p:sp>
      <p:pic>
        <p:nvPicPr>
          <p:cNvPr id="3076" name="Picture 4" descr="http://qrcoder.ru/code/?https%3A%2F%2Fproject3552172.tilda.ws%2Fpage45649587.html&amp;4&amp;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35598" y="5120375"/>
            <a:ext cx="1562100" cy="1562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418" y="2733473"/>
            <a:ext cx="6485154" cy="3647444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9" name="Прямоугольник 8"/>
          <p:cNvSpPr/>
          <p:nvPr/>
        </p:nvSpPr>
        <p:spPr>
          <a:xfrm>
            <a:off x="7336500" y="2355585"/>
            <a:ext cx="4579883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Добавлены стенды повествующие о судебных процессах в Карелии, Карачаево-Черкесской и Кабардино-Балкарской республиках, Архангельской, Липецкой, Мурманской, Тверской, Тульской областях, а также в Донецкой Народной Республике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7110411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61</TotalTime>
  <Words>256</Words>
  <Application>Microsoft Office PowerPoint</Application>
  <PresentationFormat>Широкоэкранный</PresentationFormat>
  <Paragraphs>16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Times New Roman</vt:lpstr>
      <vt:lpstr>Тема Office</vt:lpstr>
      <vt:lpstr>О методических рекомендациях по проведению памятных мероприятий, приуроченных к 19 апреля – Дню единых действий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МПГУ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 методических рекомендациях по проведению памятных мероприятий, приуроченных к 19 апреля – Дню единых действий</dc:title>
  <dc:creator>Непряхин Василий Александрович</dc:creator>
  <cp:lastModifiedBy>Admin</cp:lastModifiedBy>
  <cp:revision>13</cp:revision>
  <dcterms:created xsi:type="dcterms:W3CDTF">2025-04-10T14:44:38Z</dcterms:created>
  <dcterms:modified xsi:type="dcterms:W3CDTF">2025-04-11T13:49:26Z</dcterms:modified>
</cp:coreProperties>
</file>