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845" r:id="rId2"/>
  </p:sldMasterIdLst>
  <p:sldIdLst>
    <p:sldId id="256" r:id="rId3"/>
    <p:sldId id="257" r:id="rId4"/>
    <p:sldId id="285" r:id="rId5"/>
    <p:sldId id="286" r:id="rId6"/>
    <p:sldId id="258" r:id="rId7"/>
    <p:sldId id="259" r:id="rId8"/>
    <p:sldId id="260" r:id="rId9"/>
    <p:sldId id="304" r:id="rId10"/>
    <p:sldId id="305" r:id="rId11"/>
    <p:sldId id="306" r:id="rId12"/>
    <p:sldId id="278" r:id="rId13"/>
    <p:sldId id="279" r:id="rId14"/>
    <p:sldId id="262" r:id="rId15"/>
    <p:sldId id="291" r:id="rId16"/>
    <p:sldId id="288" r:id="rId17"/>
    <p:sldId id="292" r:id="rId18"/>
    <p:sldId id="309" r:id="rId19"/>
    <p:sldId id="312" r:id="rId20"/>
    <p:sldId id="313" r:id="rId21"/>
    <p:sldId id="298" r:id="rId22"/>
    <p:sldId id="296" r:id="rId23"/>
    <p:sldId id="316" r:id="rId24"/>
    <p:sldId id="263" r:id="rId25"/>
    <p:sldId id="264" r:id="rId26"/>
    <p:sldId id="289" r:id="rId27"/>
    <p:sldId id="319" r:id="rId28"/>
    <p:sldId id="265" r:id="rId29"/>
    <p:sldId id="274" r:id="rId30"/>
    <p:sldId id="275" r:id="rId31"/>
    <p:sldId id="320" r:id="rId32"/>
    <p:sldId id="323" r:id="rId33"/>
    <p:sldId id="324" r:id="rId34"/>
    <p:sldId id="322" r:id="rId35"/>
    <p:sldId id="308" r:id="rId36"/>
    <p:sldId id="314" r:id="rId37"/>
    <p:sldId id="300" r:id="rId38"/>
    <p:sldId id="266" r:id="rId39"/>
    <p:sldId id="301" r:id="rId40"/>
    <p:sldId id="302" r:id="rId41"/>
    <p:sldId id="303" r:id="rId42"/>
    <p:sldId id="315" r:id="rId43"/>
    <p:sldId id="267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0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2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8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6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2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2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5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3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22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40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4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2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4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5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993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3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6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45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63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B4FD0C2-AAE4-412B-8EE3-385414861B4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0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1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7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8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  <a:alpha val="9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3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ГАУ ДПО «БИПКРО»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Первичная профсоюзная </a:t>
            </a:r>
            <a:r>
              <a:rPr lang="ru-RU" sz="3600" dirty="0" smtClean="0"/>
              <a:t>организация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Председатель </a:t>
            </a:r>
          </a:p>
          <a:p>
            <a:r>
              <a:rPr lang="ru-RU" dirty="0" smtClean="0"/>
              <a:t>Первичной профсоюзной организации </a:t>
            </a:r>
          </a:p>
          <a:p>
            <a:r>
              <a:rPr lang="ru-RU" dirty="0" err="1" smtClean="0"/>
              <a:t>Коварда</a:t>
            </a:r>
            <a:r>
              <a:rPr lang="ru-RU" dirty="0" smtClean="0"/>
              <a:t> Елена </a:t>
            </a:r>
            <a:r>
              <a:rPr lang="ru-RU" dirty="0" err="1" smtClean="0"/>
              <a:t>Исидоровна</a:t>
            </a:r>
            <a:endParaRPr lang="ru-RU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9657" y="2625350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8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391886"/>
            <a:ext cx="8978537" cy="5437085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6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4" y="322216"/>
            <a:ext cx="948363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Первичная профсоюзная организация 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состоит из: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  Всего членов профсоюзной организации – 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35 человек.</a:t>
            </a:r>
            <a:endParaRPr lang="ru-RU" sz="1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Структура ППО: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Ректор института -1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Проректор института – 2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Заведующий кафедрой - 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Заведующий центром – 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ru-RU" sz="1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Заведующий отделом – 6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Старший преподаватель – 3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Методист - 9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Педагог-библиотекарь -1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Специалист по учебно-методической работе – 3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Водитель -1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Уборщик служебных помещений -1</a:t>
            </a:r>
          </a:p>
          <a:p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Адрес ГАУ ДПО «БИПКРО»: </a:t>
            </a:r>
          </a:p>
          <a:p>
            <a:r>
              <a:rPr lang="ru-RU" sz="1400" dirty="0" err="1">
                <a:latin typeface="Arial Black" panose="020B0A040201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.Брянск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, ул. Димитрова д.112 стр.2б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Брянская обл., Россия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92" y="606176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0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99" y="2572438"/>
            <a:ext cx="1225402" cy="1713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7382"/>
            <a:ext cx="9840686" cy="1130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работы профсоюзного комитета</a:t>
            </a:r>
            <a:endParaRPr lang="ru-RU" dirty="0"/>
          </a:p>
        </p:txBody>
      </p:sp>
      <p:pic>
        <p:nvPicPr>
          <p:cNvPr id="3074" name="Picture 2" descr="F:\конкурс лидер профсоюза\картинки для през\sm_ful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12592" y="1327356"/>
            <a:ext cx="7358114" cy="6193124"/>
          </a:xfrm>
          <a:prstGeom prst="rect">
            <a:avLst/>
          </a:prstGeom>
          <a:noFill/>
        </p:spPr>
      </p:pic>
      <p:pic>
        <p:nvPicPr>
          <p:cNvPr id="5" name="Рисунок 4" descr="333_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92" y="606176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701359"/>
      </p:ext>
    </p:extLst>
  </p:cSld>
  <p:clrMapOvr>
    <a:masterClrMapping/>
  </p:clrMapOvr>
  <p:transition advTm="510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738" y="204953"/>
            <a:ext cx="7378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Нормативно-правовая база первичной</a:t>
            </a:r>
          </a:p>
          <a:p>
            <a:pPr algn="ctr"/>
            <a:r>
              <a:rPr lang="ru-RU" sz="2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профсоюзной </a:t>
            </a:r>
            <a:r>
              <a:rPr lang="ru-RU" sz="2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организации</a:t>
            </a:r>
          </a:p>
          <a:p>
            <a:pPr algn="ctr"/>
            <a:endParaRPr lang="ru-RU" sz="2400" b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  <a:p>
            <a:pPr algn="ctr"/>
            <a:endParaRPr lang="ru-RU" sz="2400" b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  <a:p>
            <a:pPr algn="ctr"/>
            <a:endParaRPr lang="ru-RU" sz="24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931" y="1332411"/>
            <a:ext cx="9544595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 Российской Федерации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0" indent="-92075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 Устав Профессионального союза работников народного  образования и науки РФ.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положение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первичной профсоюзной организации.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первичной профсоюзной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ГАУ ДПО «БИПКРО»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Коллективный договор .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работы ППО.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Протоколы заседания профсоюзного комитета.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Статистический отчет.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садик\Рабочий стол\2014-03-19\Sc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3357">
            <a:off x="3711400" y="4056827"/>
            <a:ext cx="1571636" cy="2259227"/>
          </a:xfrm>
          <a:prstGeom prst="rect">
            <a:avLst/>
          </a:prstGeom>
          <a:noFill/>
        </p:spPr>
      </p:pic>
      <p:pic>
        <p:nvPicPr>
          <p:cNvPr id="5" name="Рисунок 4" descr="J:\DCIM\101PHOTO\SAM_15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25175" y="4412970"/>
            <a:ext cx="22322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chuvsu.ru/~./profkom/images/stories/bannery/usta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5983">
            <a:off x="8212533" y="3976590"/>
            <a:ext cx="1603195" cy="2304594"/>
          </a:xfrm>
          <a:prstGeom prst="rect">
            <a:avLst/>
          </a:prstGeom>
          <a:noFill/>
        </p:spPr>
      </p:pic>
      <p:pic>
        <p:nvPicPr>
          <p:cNvPr id="7" name="Рисунок 6" descr="333_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93" y="614884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2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5521" y="496389"/>
            <a:ext cx="6960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white"/>
                </a:solidFill>
              </a:rPr>
              <a:t>Социальное партнёрство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1119" y="1550126"/>
            <a:ext cx="91352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  <a:defRPr/>
            </a:pPr>
            <a:r>
              <a:rPr lang="ru-RU" sz="2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Ректорат</a:t>
            </a:r>
          </a:p>
          <a:p>
            <a:pPr marL="457200" lvl="0" indent="-457200" algn="ctr">
              <a:buFontTx/>
              <a:buChar char="-"/>
              <a:defRPr/>
            </a:pPr>
            <a:endParaRPr lang="ru-RU" sz="28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457200" lvl="0" indent="-457200" algn="ctr">
              <a:buFontTx/>
              <a:buChar char="-"/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Брянская </a:t>
            </a:r>
            <a:r>
              <a:rPr lang="ru-RU" sz="2800" b="1" kern="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областная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организация профессионального союза  работников </a:t>
            </a:r>
            <a:r>
              <a:rPr lang="ru-RU" sz="2800" b="1" kern="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образования и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науки РФ</a:t>
            </a:r>
          </a:p>
          <a:p>
            <a:pPr lvl="0">
              <a:defRPr/>
            </a:pP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Профсоюзные организации ОО (профсоюзный лидер)</a:t>
            </a:r>
            <a:endParaRPr lang="ru-RU" sz="28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                             - 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Сотрудники, члены ППО</a:t>
            </a:r>
            <a:endParaRPr lang="ru-RU" sz="2800" b="1" kern="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3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8663" y="58905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 Взаимодействие ППО</a:t>
            </a:r>
            <a:endParaRPr lang="ru-RU" sz="2800" b="1" dirty="0"/>
          </a:p>
          <a:p>
            <a:pPr algn="ctr"/>
            <a:r>
              <a:rPr lang="ru-RU" sz="2800" b="1" dirty="0"/>
              <a:t>с администрацией института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2411" y="1959428"/>
            <a:ext cx="91004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-по </a:t>
            </a:r>
            <a:r>
              <a:rPr lang="ru-RU" sz="2400" dirty="0"/>
              <a:t>следующим вопросам:</a:t>
            </a:r>
          </a:p>
          <a:p>
            <a:r>
              <a:rPr lang="ru-RU" sz="2400" dirty="0" smtClean="0"/>
              <a:t>-подготовка </a:t>
            </a:r>
            <a:r>
              <a:rPr lang="ru-RU" sz="2400" dirty="0"/>
              <a:t>и </a:t>
            </a:r>
            <a:r>
              <a:rPr lang="ru-RU" sz="2400" dirty="0" smtClean="0"/>
              <a:t>заключение </a:t>
            </a:r>
            <a:r>
              <a:rPr lang="ru-RU" sz="2400" dirty="0"/>
              <a:t>коллективного договора, а также </a:t>
            </a:r>
            <a:r>
              <a:rPr lang="ru-RU" sz="2400" dirty="0" smtClean="0"/>
              <a:t>осуществление </a:t>
            </a:r>
            <a:r>
              <a:rPr lang="ru-RU" sz="2400" dirty="0"/>
              <a:t>контроля за его выполнением;</a:t>
            </a:r>
          </a:p>
          <a:p>
            <a:r>
              <a:rPr lang="ru-RU" sz="2400" dirty="0" smtClean="0"/>
              <a:t>-оплата  </a:t>
            </a:r>
            <a:r>
              <a:rPr lang="ru-RU" sz="2400" dirty="0"/>
              <a:t>труда, </a:t>
            </a:r>
            <a:r>
              <a:rPr lang="ru-RU" sz="2400" dirty="0" smtClean="0"/>
              <a:t>охрана </a:t>
            </a:r>
            <a:r>
              <a:rPr lang="ru-RU" sz="2400" dirty="0"/>
              <a:t>труда, </a:t>
            </a:r>
            <a:r>
              <a:rPr lang="ru-RU" sz="2400" dirty="0" smtClean="0"/>
              <a:t>установление </a:t>
            </a:r>
            <a:r>
              <a:rPr lang="ru-RU" sz="2400" dirty="0"/>
              <a:t>режима рабочего времени и времени отдыха;  </a:t>
            </a:r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социальныех</a:t>
            </a:r>
            <a:r>
              <a:rPr lang="ru-RU" sz="2400" dirty="0" smtClean="0"/>
              <a:t> льготы </a:t>
            </a:r>
            <a:r>
              <a:rPr lang="ru-RU" sz="2400" dirty="0"/>
              <a:t>и </a:t>
            </a:r>
            <a:r>
              <a:rPr lang="ru-RU" sz="2400" dirty="0" smtClean="0"/>
              <a:t>гарантии трудового </a:t>
            </a:r>
            <a:r>
              <a:rPr lang="ru-RU" sz="2400" dirty="0"/>
              <a:t>законодательства и иных нормативных правовых актов, содержащих нормы трудового права, в соответствии со ст.370 ТК  РФ.</a:t>
            </a:r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8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303" y="461555"/>
            <a:ext cx="7210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Брянская областная </a:t>
            </a: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организация профессионального союза работников </a:t>
            </a:r>
            <a:r>
              <a:rPr lang="ru-RU" sz="28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образования и </a:t>
            </a: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науки РФ</a:t>
            </a:r>
            <a:endParaRPr lang="ru-RU" sz="2800" b="1" kern="0" dirty="0">
              <a:solidFill>
                <a:sysClr val="windowText" lastClr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686" y="1924594"/>
            <a:ext cx="84473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Как профсоюзный лидер, я активно сотрудничаю и взаимодействую с </a:t>
            </a:r>
            <a:r>
              <a:rPr lang="ru-RU" b="1" dirty="0" smtClean="0">
                <a:solidFill>
                  <a:schemeClr val="bg1"/>
                </a:solidFill>
              </a:rPr>
              <a:t>руководителем организации, заместителем и специалистами областной профсоюзной организации  </a:t>
            </a:r>
            <a:r>
              <a:rPr lang="ru-RU" b="1" dirty="0">
                <a:solidFill>
                  <a:schemeClr val="bg1"/>
                </a:solidFill>
              </a:rPr>
              <a:t>работников образования и </a:t>
            </a:r>
            <a:r>
              <a:rPr lang="ru-RU" b="1" dirty="0" smtClean="0">
                <a:solidFill>
                  <a:schemeClr val="bg1"/>
                </a:solidFill>
              </a:rPr>
              <a:t>науки в </a:t>
            </a:r>
            <a:r>
              <a:rPr lang="ru-RU" b="1" dirty="0">
                <a:solidFill>
                  <a:schemeClr val="bg1"/>
                </a:solidFill>
              </a:rPr>
              <a:t>рамках социального партнёрства по следующим вопросам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- Ведение делопроизводства : (протоколы, акты, отчёты, собрания)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dirty="0" smtClean="0"/>
              <a:t>-   </a:t>
            </a:r>
            <a:r>
              <a:rPr lang="ru-RU" dirty="0" smtClean="0">
                <a:solidFill>
                  <a:srgbClr val="002060"/>
                </a:solidFill>
              </a:rPr>
              <a:t>Подготовка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согласование на утверждение </a:t>
            </a:r>
            <a:r>
              <a:rPr lang="ru-RU" dirty="0">
                <a:solidFill>
                  <a:srgbClr val="002060"/>
                </a:solidFill>
              </a:rPr>
              <a:t>коллективного </a:t>
            </a:r>
            <a:r>
              <a:rPr lang="ru-RU" dirty="0" smtClean="0">
                <a:solidFill>
                  <a:srgbClr val="002060"/>
                </a:solidFill>
              </a:rPr>
              <a:t>договора; 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Вопросы по охране труда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членов ППО;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Социальные льготы и гарантии для членов ППО;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Новое - в трудовом законодательстве </a:t>
            </a:r>
            <a:r>
              <a:rPr lang="ru-RU" dirty="0">
                <a:solidFill>
                  <a:srgbClr val="002060"/>
                </a:solidFill>
              </a:rPr>
              <a:t>и иных нормативных правовых </a:t>
            </a:r>
            <a:r>
              <a:rPr lang="ru-RU" dirty="0" smtClean="0">
                <a:solidFill>
                  <a:srgbClr val="002060"/>
                </a:solidFill>
              </a:rPr>
              <a:t>актах;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Организация оздоровления и отдыха членов ППО, а также членов их семей;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Награждение и поощрение членов ППО.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0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194" y="836022"/>
            <a:ext cx="9074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1. Учрежден знак Профсоюза «За вклад в развитие молодёжного </a:t>
            </a:r>
            <a:r>
              <a:rPr lang="ru-RU" sz="2400" dirty="0" smtClean="0">
                <a:solidFill>
                  <a:schemeClr val="bg1"/>
                </a:solidFill>
              </a:rPr>
              <a:t>педагогического </a:t>
            </a:r>
            <a:r>
              <a:rPr lang="ru-RU" sz="2400" dirty="0">
                <a:solidFill>
                  <a:schemeClr val="bg1"/>
                </a:solidFill>
              </a:rPr>
              <a:t>движения Общероссийского Профсоюза образования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28 ноября 2022 года на заседании Исполнительного комитета Профсоюза </a:t>
            </a:r>
            <a:r>
              <a:rPr lang="ru-RU" sz="2400" dirty="0" smtClean="0">
                <a:solidFill>
                  <a:schemeClr val="bg1"/>
                </a:solidFill>
              </a:rPr>
              <a:t>было </a:t>
            </a:r>
            <a:r>
              <a:rPr lang="ru-RU" sz="2400" dirty="0">
                <a:solidFill>
                  <a:schemeClr val="bg1"/>
                </a:solidFill>
              </a:rPr>
              <a:t>принято постановление об учреждении нагрудного знака Профсоюза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«За вклад в развитие Молодёжного педагогического движения Общероссийского </a:t>
            </a:r>
            <a:r>
              <a:rPr lang="ru-RU" sz="2400" dirty="0" smtClean="0">
                <a:solidFill>
                  <a:schemeClr val="bg1"/>
                </a:solidFill>
              </a:rPr>
              <a:t>Профсоюза </a:t>
            </a:r>
            <a:r>
              <a:rPr lang="ru-RU" sz="2400" dirty="0">
                <a:solidFill>
                  <a:schemeClr val="bg1"/>
                </a:solidFill>
              </a:rPr>
              <a:t>образования» с целью поощрения членов Профсоюза и социальных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партнёров, внесших вклад в развитие Молодёжного педагогического движения </a:t>
            </a:r>
            <a:r>
              <a:rPr lang="ru-RU" sz="2400" dirty="0" smtClean="0">
                <a:solidFill>
                  <a:schemeClr val="bg1"/>
                </a:solidFill>
              </a:rPr>
              <a:t>Общероссийского </a:t>
            </a:r>
            <a:r>
              <a:rPr lang="ru-RU" sz="2400" dirty="0">
                <a:solidFill>
                  <a:schemeClr val="bg1"/>
                </a:solidFill>
              </a:rPr>
              <a:t>Профсоюза образования.</a:t>
            </a: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3" y="356635"/>
            <a:ext cx="8429897" cy="5408439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9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09" y="391886"/>
            <a:ext cx="9944935" cy="4894217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55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_1.jpg"/>
          <p:cNvPicPr/>
          <p:nvPr/>
        </p:nvPicPr>
        <p:blipFill>
          <a:blip r:embed="rId2" cstate="print">
            <a:clrChange>
              <a:clrFrom>
                <a:srgbClr val="F7FFF3"/>
              </a:clrFrom>
              <a:clrTo>
                <a:srgbClr val="F7F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7780" y="666644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2124" y="214290"/>
            <a:ext cx="7354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КРЕДО ПРОФСОЮЗНОГО ЛИДЕРА – </a:t>
            </a:r>
            <a:br>
              <a:rPr lang="ru-RU" sz="2000" dirty="0" smtClean="0"/>
            </a:br>
            <a:r>
              <a:rPr lang="ru-RU" sz="2000" dirty="0" smtClean="0"/>
              <a:t>единение всех участников взаимодействия в</a:t>
            </a:r>
          </a:p>
          <a:p>
            <a:r>
              <a:rPr lang="ru-RU" sz="2000" dirty="0" smtClean="0"/>
              <a:t> ГАУ ДПО «БИПКРО»:</a:t>
            </a:r>
          </a:p>
          <a:p>
            <a:r>
              <a:rPr lang="ru-RU" sz="2000" dirty="0" smtClean="0"/>
              <a:t> профсоюза, администрации и сотрудников.</a:t>
            </a:r>
            <a:endParaRPr 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631731" y="3421117"/>
            <a:ext cx="9017876" cy="1324304"/>
            <a:chOff x="2058311" y="259081"/>
            <a:chExt cx="2620555" cy="1587077"/>
          </a:xfrm>
        </p:grpSpPr>
        <p:sp>
          <p:nvSpPr>
            <p:cNvPr id="9" name="Shape 8"/>
            <p:cNvSpPr/>
            <p:nvPr/>
          </p:nvSpPr>
          <p:spPr>
            <a:xfrm rot="20700000">
              <a:off x="2058311" y="259081"/>
              <a:ext cx="2620555" cy="1587077"/>
            </a:xfrm>
            <a:prstGeom prst="gear6">
              <a:avLst/>
            </a:prstGeom>
            <a:solidFill>
              <a:srgbClr val="10CF9B">
                <a:hueOff val="-3519944"/>
                <a:satOff val="-36129"/>
                <a:lumOff val="15099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Shape 4"/>
            <p:cNvSpPr/>
            <p:nvPr/>
          </p:nvSpPr>
          <p:spPr>
            <a:xfrm>
              <a:off x="2694374" y="545875"/>
              <a:ext cx="1348429" cy="101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Tunga" pitchFamily="2"/>
                </a:rPr>
                <a:t>СОТРУДНИКИ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Tunga" pitchFamily="2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315202" y="545530"/>
            <a:ext cx="3468412" cy="1731149"/>
            <a:chOff x="-218910" y="1518043"/>
            <a:chExt cx="4217172" cy="1785482"/>
          </a:xfrm>
        </p:grpSpPr>
        <p:sp>
          <p:nvSpPr>
            <p:cNvPr id="15" name="Shape 14"/>
            <p:cNvSpPr/>
            <p:nvPr/>
          </p:nvSpPr>
          <p:spPr>
            <a:xfrm>
              <a:off x="-218910" y="1518043"/>
              <a:ext cx="4217172" cy="1785482"/>
            </a:xfrm>
            <a:prstGeom prst="gear6">
              <a:avLst/>
            </a:prstGeom>
            <a:solidFill>
              <a:srgbClr val="10CF9B">
                <a:hueOff val="-1759972"/>
                <a:satOff val="-18065"/>
                <a:lumOff val="755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6" name="Shape 4"/>
            <p:cNvSpPr/>
            <p:nvPr/>
          </p:nvSpPr>
          <p:spPr>
            <a:xfrm>
              <a:off x="486483" y="1919779"/>
              <a:ext cx="2717186" cy="8954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Tunga" pitchFamily="2"/>
                </a:rPr>
                <a:t>АДМИНИСТРАЦИЯ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Tunga" pitchFamily="2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27235" y="1537729"/>
            <a:ext cx="2569778" cy="2460255"/>
            <a:chOff x="948449" y="1590718"/>
            <a:chExt cx="4580726" cy="2540640"/>
          </a:xfrm>
        </p:grpSpPr>
        <p:sp>
          <p:nvSpPr>
            <p:cNvPr id="18" name="Shape 17"/>
            <p:cNvSpPr/>
            <p:nvPr/>
          </p:nvSpPr>
          <p:spPr>
            <a:xfrm>
              <a:off x="948449" y="1590718"/>
              <a:ext cx="4580726" cy="2540640"/>
            </a:xfrm>
            <a:prstGeom prst="gear9">
              <a:avLst/>
            </a:prstGeom>
            <a:solidFill>
              <a:srgbClr val="10CF9B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9" name="Shape 4"/>
            <p:cNvSpPr/>
            <p:nvPr/>
          </p:nvSpPr>
          <p:spPr>
            <a:xfrm>
              <a:off x="1608860" y="2038891"/>
              <a:ext cx="3132865" cy="16025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Tunga" pitchFamily="2"/>
                </a:rPr>
                <a:t>ПРОФСОЮЗ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Tung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03" y="360744"/>
            <a:ext cx="8850250" cy="5465290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8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28" y="644435"/>
            <a:ext cx="8714829" cy="4422897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5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966"/>
          <p:cNvGrpSpPr/>
          <p:nvPr/>
        </p:nvGrpSpPr>
        <p:grpSpPr>
          <a:xfrm>
            <a:off x="1524000" y="156755"/>
            <a:ext cx="8516983" cy="6566262"/>
            <a:chOff x="67834" y="4876153"/>
            <a:chExt cx="6461998" cy="8573573"/>
          </a:xfrm>
        </p:grpSpPr>
        <p:sp>
          <p:nvSpPr>
            <p:cNvPr id="3" name="Rectangle 6"/>
            <p:cNvSpPr/>
            <p:nvPr/>
          </p:nvSpPr>
          <p:spPr>
            <a:xfrm>
              <a:off x="3638677" y="9646544"/>
              <a:ext cx="59288" cy="2625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6350" indent="53467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" name="Picture 563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7834" y="4876153"/>
              <a:ext cx="6461998" cy="8573573"/>
            </a:xfrm>
            <a:prstGeom prst="rect">
              <a:avLst/>
            </a:prstGeom>
          </p:spPr>
        </p:pic>
      </p:grpSp>
      <p:pic>
        <p:nvPicPr>
          <p:cNvPr id="6" name="Рисунок 5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1963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186" y="409903"/>
            <a:ext cx="5695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charset="0"/>
              </a:rPr>
              <a:t>Состав профкома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600" y="124211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itchFamily="18" charset="0"/>
            </a:endParaRPr>
          </a:p>
          <a:p>
            <a:endParaRPr lang="ru-RU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itchFamily="18" charset="0"/>
            </a:endParaRPr>
          </a:p>
          <a:p>
            <a:endParaRPr lang="ru-RU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" y="1242114"/>
            <a:ext cx="9884229" cy="42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418010"/>
            <a:ext cx="8891450" cy="5347063"/>
          </a:xfrm>
          <a:prstGeom prst="rect">
            <a:avLst/>
          </a:prstGeom>
        </p:spPr>
      </p:pic>
      <p:pic>
        <p:nvPicPr>
          <p:cNvPr id="5" name="Рисунок 4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5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5" y="888275"/>
            <a:ext cx="9344297" cy="4841965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518" y="-64264"/>
            <a:ext cx="994249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с 2023 года (декабрь)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первичной профсоюзной организации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Брянского ИПКРО 2019-2024 год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1.Ревизионная комиссия: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комиссии: Тонких И.А.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комиссии: 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Фильченкова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Н.А., Левая Н.В.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2.Культурно-массовая комиссия: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комиссии: Ляшенко Т.В.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комиссии: Ткачева Н.Н., Яковенко О.В., Пушкарева Н.П., Сидоренко С.В.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3.Комиссия по охране труда: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администрации  института: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Матюхина П., 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Гаргаев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М.В.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ППО института: Горбачёва Н.В.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4.Комиссия по трудовым и правовым вопросам: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комиссии: 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Лупоядов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В.Н.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комиссии: 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Матюшкова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Е.А., Горбачёва Н.В.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5.Уполномоченный по охране труда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Горбачева Н.В.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ППО БИПКРО          Е.И.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Коварда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6639" y="561175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77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6639" y="561175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2186" y="214291"/>
            <a:ext cx="7811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charset="0"/>
              </a:rPr>
              <a:t>Культурно-массовая и организационная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charset="0"/>
              </a:rPr>
              <a:t>работа – важное направление работы ППО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9159" y="1291509"/>
            <a:ext cx="720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Профсоюзная организация</a:t>
            </a:r>
          </a:p>
          <a:p>
            <a:pPr marL="274320" lvl="0" indent="-27432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участвует в подготовке  и проведении таких праздников, как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lvl="0" indent="-27432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2903" y="2278117"/>
            <a:ext cx="7591097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Учителя.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год.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защитников отечества.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Женский день 8 марта.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Победы.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Юбилеи сотрудников.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7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949" y="522514"/>
            <a:ext cx="870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Р</a:t>
            </a:r>
            <a:r>
              <a:rPr lang="ru-RU" sz="2800" dirty="0" smtClean="0">
                <a:solidFill>
                  <a:schemeClr val="bg1"/>
                </a:solidFill>
              </a:rPr>
              <a:t>евизионная комиссия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6949" y="1450495"/>
            <a:ext cx="7968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Соблюдает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2446" y="2177143"/>
            <a:ext cx="815122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исполнение бюджета и сметы профсоюзной организации</a:t>
            </a:r>
          </a:p>
          <a:p>
            <a:r>
              <a:rPr lang="ru-RU" dirty="0" smtClean="0"/>
              <a:t>- целевое использование денежных средств профсоюзной организации;</a:t>
            </a:r>
          </a:p>
          <a:p>
            <a:r>
              <a:rPr lang="ru-RU" dirty="0" smtClean="0"/>
              <a:t>– сохранность, правильность и рациональность использования средств   профсоюзной организации;</a:t>
            </a:r>
          </a:p>
          <a:p>
            <a:r>
              <a:rPr lang="ru-RU" dirty="0" smtClean="0"/>
              <a:t>- соблюдение требований Устава профсоюза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Информирует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– достоверность финансовой и статистической отчетности;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выполнение постановлений собраний (конференций), профсоюзного комитета по финансовым  вопросам;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прохождения дел, рассмотрение писем, жалоб и предложений членов профсоюза;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2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731" y="287383"/>
            <a:ext cx="9431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Комиссия по регулированию трудовых отношений и  охране труда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349" y="1364601"/>
            <a:ext cx="99800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подготовке и принятии коллективного договора;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организация профсоюзного контроля выполнения КД;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контроль правильности приема, перевода и увольнения работников;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участие в подготовке и согласовании должностных инструкций и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иструкций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охране труда;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работе                комиссии по охране труда;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общественный контроль теплового, светового и воздушного режимов на рабочих местах;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приемка рабочих мест после ремонта;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участие в расследовании несчастных случаев на      производстве;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3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Мои документы\Мои рисунки\Буракова\Буракова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12868" r="66022" b="25551"/>
          <a:stretch>
            <a:fillRect/>
          </a:stretch>
        </p:blipFill>
        <p:spPr bwMode="auto">
          <a:xfrm>
            <a:off x="234950" y="276225"/>
            <a:ext cx="44799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7028" y="1233492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dirty="0" smtClean="0"/>
              <a:t>Я – лидер профсоюзной организации 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9221" y="64259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25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26" y="174171"/>
            <a:ext cx="5598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00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972" y="0"/>
            <a:ext cx="5684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95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92" y="1293659"/>
            <a:ext cx="5941526" cy="42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36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308" y="416404"/>
            <a:ext cx="94313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>Приложение № 1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к постановлению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Исполнительного комитета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Профсоюза</a:t>
            </a:r>
          </a:p>
          <a:p>
            <a:pPr algn="r"/>
            <a:r>
              <a:rPr lang="ru-RU" dirty="0">
                <a:solidFill>
                  <a:prstClr val="black"/>
                </a:solidFill>
              </a:rPr>
              <a:t>от 28 ноября 2022 года № 14-16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ПОЛОЖЕНИЕ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о технической инспекции труда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Профессионального союза работников народного образования и науки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Российской Федерации</a:t>
            </a:r>
          </a:p>
          <a:p>
            <a:r>
              <a:rPr lang="ru-RU" sz="1600" dirty="0">
                <a:solidFill>
                  <a:prstClr val="white"/>
                </a:solidFill>
              </a:rPr>
              <a:t>1. Общие положения</a:t>
            </a:r>
          </a:p>
          <a:p>
            <a:r>
              <a:rPr lang="ru-RU" sz="1600" dirty="0">
                <a:solidFill>
                  <a:prstClr val="white"/>
                </a:solidFill>
              </a:rPr>
              <a:t>1.1. Положение о технической инспекции труда Профессионального союза </a:t>
            </a:r>
          </a:p>
          <a:p>
            <a:r>
              <a:rPr lang="ru-RU" sz="1600" dirty="0">
                <a:solidFill>
                  <a:prstClr val="white"/>
                </a:solidFill>
              </a:rPr>
              <a:t>работников народного образования и науки Российской Федерации (далее –</a:t>
            </a:r>
          </a:p>
          <a:p>
            <a:r>
              <a:rPr lang="ru-RU" sz="1600" dirty="0">
                <a:solidFill>
                  <a:prstClr val="white"/>
                </a:solidFill>
              </a:rPr>
              <a:t>Положение) разработано в соответствии с Трудовым кодексом Российской </a:t>
            </a:r>
          </a:p>
          <a:p>
            <a:r>
              <a:rPr lang="ru-RU" sz="1600" dirty="0">
                <a:solidFill>
                  <a:prstClr val="white"/>
                </a:solidFill>
              </a:rPr>
              <a:t>Федерации, Федеральным законом от 12 января 1996 г. № 10-ФЗ </a:t>
            </a:r>
          </a:p>
          <a:p>
            <a:r>
              <a:rPr lang="ru-RU" sz="1600" dirty="0">
                <a:solidFill>
                  <a:prstClr val="white"/>
                </a:solidFill>
              </a:rPr>
              <a:t>«О профессиональных союзах, их правах и гарантиях деятельности», Положением о </a:t>
            </a:r>
          </a:p>
          <a:p>
            <a:r>
              <a:rPr lang="ru-RU" sz="1600" dirty="0">
                <a:solidFill>
                  <a:prstClr val="white"/>
                </a:solidFill>
              </a:rPr>
              <a:t>технической инспекции труда ФНПР, Уставом Профсоюза работников народного </a:t>
            </a:r>
          </a:p>
          <a:p>
            <a:r>
              <a:rPr lang="ru-RU" sz="1600" dirty="0">
                <a:solidFill>
                  <a:prstClr val="white"/>
                </a:solidFill>
              </a:rPr>
              <a:t>образования и науки Российской Федерации, другими законодательными и </a:t>
            </a:r>
          </a:p>
          <a:p>
            <a:r>
              <a:rPr lang="ru-RU" sz="1600" dirty="0">
                <a:solidFill>
                  <a:prstClr val="white"/>
                </a:solidFill>
              </a:rPr>
              <a:t>нормативными правовыми актами Российской Федерации и субъектов Российской </a:t>
            </a:r>
          </a:p>
          <a:p>
            <a:r>
              <a:rPr lang="ru-RU" sz="1600" dirty="0">
                <a:solidFill>
                  <a:prstClr val="white"/>
                </a:solidFill>
              </a:rPr>
              <a:t>Федерации. </a:t>
            </a:r>
          </a:p>
          <a:p>
            <a:r>
              <a:rPr lang="ru-RU" sz="1600" dirty="0">
                <a:solidFill>
                  <a:prstClr val="white"/>
                </a:solidFill>
              </a:rPr>
              <a:t>1.2. Положение определяет основные цели, задачи, организационное строение </a:t>
            </a:r>
          </a:p>
          <a:p>
            <a:r>
              <a:rPr lang="ru-RU" sz="1600" dirty="0">
                <a:solidFill>
                  <a:prstClr val="white"/>
                </a:solidFill>
              </a:rPr>
              <a:t>и полномочия технической инспекции труда Профессионального союза работников </a:t>
            </a:r>
          </a:p>
          <a:p>
            <a:r>
              <a:rPr lang="ru-RU" sz="1600" dirty="0">
                <a:solidFill>
                  <a:prstClr val="white"/>
                </a:solidFill>
              </a:rPr>
              <a:t>народного образования и науки Российской Федерации (далее – техническая </a:t>
            </a:r>
          </a:p>
          <a:p>
            <a:r>
              <a:rPr lang="ru-RU" sz="1600" dirty="0">
                <a:solidFill>
                  <a:prstClr val="white"/>
                </a:solidFill>
              </a:rPr>
              <a:t>инспекция труда</a:t>
            </a: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6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982" y="184956"/>
            <a:ext cx="943138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Приложение № 2 </a:t>
            </a:r>
          </a:p>
          <a:p>
            <a:pPr algn="r"/>
            <a:r>
              <a:rPr lang="ru-RU" dirty="0"/>
              <a:t>к постановлению </a:t>
            </a:r>
          </a:p>
          <a:p>
            <a:pPr algn="r"/>
            <a:r>
              <a:rPr lang="ru-RU" dirty="0"/>
              <a:t>Исполнительного комитета</a:t>
            </a:r>
          </a:p>
          <a:p>
            <a:pPr algn="r"/>
            <a:r>
              <a:rPr lang="ru-RU" dirty="0"/>
              <a:t>Профсоюза</a:t>
            </a:r>
          </a:p>
          <a:p>
            <a:pPr algn="r"/>
            <a:r>
              <a:rPr lang="ru-RU" dirty="0"/>
              <a:t>от 28 ноября 2022 года № 14-16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Положение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об уполномоченном (доверенном) лице по охране труда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Профессионального союза работников народного образования и науки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Российской Федерации</a:t>
            </a:r>
          </a:p>
          <a:p>
            <a:r>
              <a:rPr lang="ru-RU" dirty="0"/>
              <a:t>1. Общие положения</a:t>
            </a:r>
          </a:p>
          <a:p>
            <a:r>
              <a:rPr lang="ru-RU" dirty="0"/>
              <a:t>1.1. Настоящее Положение об уполномоченном (доверенном) лице по охране </a:t>
            </a:r>
          </a:p>
          <a:p>
            <a:r>
              <a:rPr lang="ru-RU" dirty="0"/>
              <a:t>труда Профессионального союза работников народного образования и науки </a:t>
            </a:r>
          </a:p>
          <a:p>
            <a:r>
              <a:rPr lang="ru-RU" dirty="0"/>
              <a:t>Российской Федерации (далее – уполномоченный по охране труда) разработано </a:t>
            </a:r>
          </a:p>
          <a:p>
            <a:r>
              <a:rPr lang="ru-RU" dirty="0"/>
              <a:t>в соответствии с Трудовым кодексом Российской Федерации, Федеральным законом </a:t>
            </a:r>
          </a:p>
          <a:p>
            <a:r>
              <a:rPr lang="ru-RU" dirty="0"/>
              <a:t>«О профессиональных союзах, их правах и гарантиях деятельности», Федеральным </a:t>
            </a:r>
          </a:p>
          <a:p>
            <a:r>
              <a:rPr lang="ru-RU" dirty="0"/>
              <a:t>законом «Об образовании в Российской Федерации», Типовым положением </a:t>
            </a:r>
          </a:p>
          <a:p>
            <a:r>
              <a:rPr lang="ru-RU" dirty="0"/>
              <a:t>об уполномоченном (доверенном) лице по охране труда профессионального союза и </a:t>
            </a:r>
          </a:p>
          <a:p>
            <a:r>
              <a:rPr lang="ru-RU" dirty="0"/>
              <a:t>Уставом Профсоюза работников народного образования и науки Российской </a:t>
            </a:r>
          </a:p>
          <a:p>
            <a:r>
              <a:rPr lang="ru-RU" dirty="0"/>
              <a:t>Федерации (далее – Устав Профсоюза).</a:t>
            </a: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0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653144"/>
            <a:ext cx="8961120" cy="1889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7" y="2529428"/>
            <a:ext cx="9962606" cy="3958458"/>
          </a:xfrm>
          <a:prstGeom prst="rect">
            <a:avLst/>
          </a:prstGeom>
        </p:spPr>
      </p:pic>
      <p:pic>
        <p:nvPicPr>
          <p:cNvPr id="4" name="Рисунок 3" descr="333_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9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886" y="296090"/>
            <a:ext cx="7550331" cy="65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447" y="533652"/>
            <a:ext cx="6842254" cy="708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85" y="1322649"/>
            <a:ext cx="10486029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600956"/>
            <a:ext cx="8447314" cy="5164118"/>
          </a:xfrm>
          <a:prstGeom prst="rect">
            <a:avLst/>
          </a:prstGeom>
        </p:spPr>
      </p:pic>
      <p:pic>
        <p:nvPicPr>
          <p:cNvPr id="4" name="Рисунок 3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3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" y="444138"/>
            <a:ext cx="9586703" cy="4109730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1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5291" y="792480"/>
            <a:ext cx="930946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 родине, на </a:t>
            </a:r>
            <a:r>
              <a:rPr lang="ru-RU" sz="2800" b="1" dirty="0" err="1" smtClean="0"/>
              <a:t>Брянщине</a:t>
            </a:r>
            <a:r>
              <a:rPr lang="ru-RU" sz="2800" b="1" dirty="0" smtClean="0"/>
              <a:t>, есть милый уголок. </a:t>
            </a:r>
            <a:br>
              <a:rPr lang="ru-RU" sz="2800" b="1" dirty="0" smtClean="0"/>
            </a:br>
            <a:r>
              <a:rPr lang="ru-RU" sz="2800" b="1" dirty="0" smtClean="0"/>
              <a:t>В районе Володарском, к родному институту - открыто - 100 дорог!</a:t>
            </a:r>
            <a:br>
              <a:rPr lang="ru-RU" sz="2800" b="1" dirty="0" smtClean="0"/>
            </a:br>
            <a:r>
              <a:rPr lang="ru-RU" sz="2800" b="1" dirty="0" smtClean="0"/>
              <a:t>А институт наш - выделяется на фоне всех домов: красив, уютен и всегда открыт </a:t>
            </a:r>
            <a:br>
              <a:rPr lang="ru-RU" sz="2800" b="1" dirty="0" smtClean="0"/>
            </a:br>
            <a:r>
              <a:rPr lang="ru-RU" sz="2800" b="1" dirty="0" smtClean="0"/>
              <a:t>стоит среди больших домов…</a:t>
            </a:r>
            <a:br>
              <a:rPr lang="ru-RU" sz="2800" b="1" dirty="0" smtClean="0"/>
            </a:br>
            <a:r>
              <a:rPr lang="ru-RU" sz="2800" b="1" dirty="0" smtClean="0"/>
              <a:t>Тяжесть нелёгкого груза</a:t>
            </a:r>
          </a:p>
          <a:p>
            <a:r>
              <a:rPr lang="ru-RU" sz="2800" b="1" dirty="0" smtClean="0"/>
              <a:t>Сломить не сумеет нас, </a:t>
            </a:r>
          </a:p>
          <a:p>
            <a:r>
              <a:rPr lang="ru-RU" sz="2800" b="1" dirty="0" smtClean="0"/>
              <a:t>Ведь институт - без Профсоюза,</a:t>
            </a:r>
          </a:p>
          <a:p>
            <a:r>
              <a:rPr lang="ru-RU" sz="2800" b="1" dirty="0" smtClean="0"/>
              <a:t>Как без учителя класс. </a:t>
            </a:r>
          </a:p>
          <a:p>
            <a:r>
              <a:rPr lang="ru-RU" sz="2800" b="1" dirty="0" smtClean="0"/>
              <a:t>Пускай горит душа, не уставая,</a:t>
            </a:r>
          </a:p>
          <a:p>
            <a:r>
              <a:rPr lang="ru-RU" sz="2800" b="1" dirty="0" smtClean="0"/>
              <a:t>И освещает этот путь другим,</a:t>
            </a:r>
          </a:p>
          <a:p>
            <a:r>
              <a:rPr lang="ru-RU" sz="2800" b="1" dirty="0" smtClean="0"/>
              <a:t>Чтоб дело профсоюза, процветая,</a:t>
            </a:r>
          </a:p>
          <a:p>
            <a:r>
              <a:rPr lang="ru-RU" sz="2800" b="1" dirty="0" smtClean="0"/>
              <a:t>Все время оставалось молодым!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9221" y="64259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7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45" y="156754"/>
            <a:ext cx="8279086" cy="1877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" y="1952298"/>
            <a:ext cx="10389325" cy="4422375"/>
          </a:xfrm>
          <a:prstGeom prst="rect">
            <a:avLst/>
          </a:prstGeom>
        </p:spPr>
      </p:pic>
      <p:pic>
        <p:nvPicPr>
          <p:cNvPr id="4" name="Рисунок 3" descr="333_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6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278675"/>
            <a:ext cx="7480664" cy="1184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3" y="1463040"/>
            <a:ext cx="9840686" cy="4110445"/>
          </a:xfrm>
          <a:prstGeom prst="rect">
            <a:avLst/>
          </a:prstGeom>
        </p:spPr>
      </p:pic>
      <p:pic>
        <p:nvPicPr>
          <p:cNvPr id="4" name="Рисунок 3" descr="333_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6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971" y="252549"/>
            <a:ext cx="7141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Перспективы работы первичной профсоюзной организации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7943" y="1584959"/>
            <a:ext cx="9004663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Для нас  очень важно повышение социальной значимости первичной профсоюзной организации.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Член профсоюза – это наша высшая ценность профсоюзной организации.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Профсоюз – это школа самоуправления и общественного развития.</a:t>
            </a:r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9255" y="220717"/>
            <a:ext cx="8781393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4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  <a:t>Наша </a:t>
            </a:r>
            <a:r>
              <a:rPr lang="ru-RU" sz="48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  <a:t>цель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48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nstantia"/>
                <a:cs typeface="Times New Roman" pitchFamily="18" charset="0"/>
              </a:rPr>
              <a:t>Основной </a:t>
            </a:r>
            <a:r>
              <a:rPr lang="ru-RU" sz="2800" b="1" dirty="0">
                <a:solidFill>
                  <a:srgbClr val="002060"/>
                </a:solidFill>
                <a:latin typeface="Constantia"/>
                <a:cs typeface="Times New Roman" pitchFamily="18" charset="0"/>
              </a:rPr>
              <a:t>целью работы первичной профсоюзной организации является: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реализация уставных целей и задач Профсоюза по представительству и защите социально-трудовых, профессиональных прав и интересов членов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Профсоюза,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на уровне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института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при взаимодействии с органами государственной власти, органами местного самоуправления и иными общественными организациями</a:t>
            </a:r>
            <a:endParaRPr lang="ru-RU" sz="2800" b="1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8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9" name="Рисунок 8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92" y="606176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8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5283" y="323193"/>
            <a:ext cx="87498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0" cap="none" spc="0" normalizeH="0" baseline="0" noProof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Наши задачи</a:t>
            </a:r>
            <a:r>
              <a:rPr kumimoji="0" lang="ru-RU" sz="4000" b="0" i="0" u="none" strike="noStrike" kern="10" cap="none" spc="0" normalizeH="0" baseline="0" noProof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/>
            </a:r>
            <a:br>
              <a:rPr kumimoji="0" lang="ru-RU" sz="4000" b="0" i="0" u="none" strike="noStrike" kern="10" cap="none" spc="0" normalizeH="0" baseline="0" noProof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58834"/>
            <a:ext cx="891392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1.Создание благоприятного психологического микроклимата, необходимого для поддержания эффективной  работоспособности  всех  членов  коллектива.</a:t>
            </a: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2.Способствовать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повышению профессионализма педагогических кадров, совершенствованию уровня и методов стимулирования деятельности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работников института,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повышению их социального статуса.</a:t>
            </a: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Забота о здоровье и эмоциональном состоянии сотрудников, обеспечение прав работников на здоровые и безопасные условия труда.</a:t>
            </a: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Взаимопомощь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членам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ППО.</a:t>
            </a:r>
            <a:endParaRPr lang="ru-RU" sz="20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9221" y="64259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3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65539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Constantia"/>
              </a:rPr>
              <a:t>НАША ПРОФСОЮЗНАЯ ОРГАНИЗАЦИЯ – </a:t>
            </a:r>
            <a:r>
              <a:rPr lang="ru-RU" sz="2800" dirty="0" smtClean="0">
                <a:solidFill>
                  <a:srgbClr val="FF0000"/>
                </a:solidFill>
                <a:latin typeface="Constantia"/>
              </a:rPr>
              <a:t>ЭТО…</a:t>
            </a:r>
            <a:endParaRPr lang="ru-RU" sz="280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614855" y="685800"/>
            <a:ext cx="2599823" cy="2814638"/>
          </a:xfrm>
          <a:prstGeom prst="cloud">
            <a:avLst/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ЗАЩИТА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857620" y="1324303"/>
            <a:ext cx="2338228" cy="3319143"/>
          </a:xfrm>
          <a:prstGeom prst="cloudCallout">
            <a:avLst>
              <a:gd name="adj1" fmla="val 74546"/>
              <a:gd name="adj2" fmla="val -52275"/>
            </a:avLst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ПРОФК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М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429388" y="756745"/>
            <a:ext cx="4165040" cy="2672255"/>
          </a:xfrm>
          <a:prstGeom prst="cloud">
            <a:avLst/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ЗАРПЛА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т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300192" y="3767959"/>
            <a:ext cx="3986808" cy="2018495"/>
          </a:xfrm>
          <a:prstGeom prst="cloud">
            <a:avLst/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ЗДОРОВ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ь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906517" y="3500438"/>
            <a:ext cx="3305443" cy="2643206"/>
          </a:xfrm>
          <a:prstGeom prst="cloud">
            <a:avLst/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ЗАНЯТОСТЬ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9" name="Рисунок 8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9221" y="64259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46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66" y="635725"/>
            <a:ext cx="9501051" cy="5303521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4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7" y="634891"/>
            <a:ext cx="9492343" cy="5077096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491</TotalTime>
  <Words>973</Words>
  <Application>Microsoft Office PowerPoint</Application>
  <PresentationFormat>Широкоэкранный</PresentationFormat>
  <Paragraphs>201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Arial</vt:lpstr>
      <vt:lpstr>Arial Black</vt:lpstr>
      <vt:lpstr>Calibri</vt:lpstr>
      <vt:lpstr>Constantia</vt:lpstr>
      <vt:lpstr>Georgia</vt:lpstr>
      <vt:lpstr>Times New Roman</vt:lpstr>
      <vt:lpstr>Trebuchet MS</vt:lpstr>
      <vt:lpstr>Tunga</vt:lpstr>
      <vt:lpstr>Wingdings</vt:lpstr>
      <vt:lpstr>Wingdings 2</vt:lpstr>
      <vt:lpstr>Тема Office</vt:lpstr>
      <vt:lpstr>Берлин</vt:lpstr>
      <vt:lpstr>ГАУ ДПО «БИПКРО» Первичная профсоюзная организация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работы профсоюзного комитета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ГАУ ДПО «БИПКРО» Первична профсоюзная организация</dc:title>
  <dc:creator>Slushatel</dc:creator>
  <cp:lastModifiedBy>Slushatel</cp:lastModifiedBy>
  <cp:revision>57</cp:revision>
  <dcterms:created xsi:type="dcterms:W3CDTF">2023-10-31T11:04:01Z</dcterms:created>
  <dcterms:modified xsi:type="dcterms:W3CDTF">2024-10-14T07:17:04Z</dcterms:modified>
</cp:coreProperties>
</file>