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3" r:id="rId1"/>
  </p:sldMasterIdLst>
  <p:notesMasterIdLst>
    <p:notesMasterId r:id="rId13"/>
  </p:notesMasterIdLst>
  <p:handoutMasterIdLst>
    <p:handoutMasterId r:id="rId14"/>
  </p:handout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7" r:id="rId11"/>
    <p:sldId id="268" r:id="rId12"/>
  </p:sldIdLst>
  <p:sldSz cx="12192000" cy="6858000"/>
  <p:notesSz cx="6797675" cy="9926638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737EA3-B381-47A9-BFD9-730B4836F066}">
          <p14:sldIdLst>
            <p14:sldId id="258"/>
            <p14:sldId id="256"/>
            <p14:sldId id="257"/>
            <p14:sldId id="259"/>
            <p14:sldId id="260"/>
            <p14:sldId id="261"/>
            <p14:sldId id="262"/>
          </p14:sldIdLst>
        </p14:section>
        <p14:section name="Раздел без заголовка" id="{74604D6F-8683-4E50-8FB7-3EFB85D12A43}">
          <p14:sldIdLst>
            <p14:sldId id="263"/>
            <p14:sldId id="266"/>
            <p14:sldId id="267"/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BBAC6"/>
    <a:srgbClr val="DDF9B8"/>
    <a:srgbClr val="5D5B6F"/>
    <a:srgbClr val="14CE9F"/>
    <a:srgbClr val="F2F2F2"/>
    <a:srgbClr val="F6F6F9"/>
    <a:srgbClr val="C0BAA7"/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59" autoAdjust="0"/>
    <p:restoredTop sz="95604" autoAdjust="0"/>
  </p:normalViewPr>
  <p:slideViewPr>
    <p:cSldViewPr snapToGrid="0" showGuides="1">
      <p:cViewPr varScale="1">
        <p:scale>
          <a:sx n="111" d="100"/>
          <a:sy n="111" d="100"/>
        </p:scale>
        <p:origin x="6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82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E9C85-32D4-48FF-BC3E-45B98C8000D8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2615B4-4B49-479A-B3DB-7A4B6BBFE4C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86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CC7CF-3AA2-47FD-950C-99CD1E133DEE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1883C-CCF7-46E7-BBED-6C032733D92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32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57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73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5584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850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1953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211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813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080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370813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 flipH="1">
            <a:off x="11988800" y="0"/>
            <a:ext cx="203200" cy="6858000"/>
          </a:xfrm>
          <a:prstGeom prst="rect">
            <a:avLst/>
          </a:prstGeom>
          <a:gradFill>
            <a:gsLst>
              <a:gs pos="92000">
                <a:srgbClr val="14CE9F"/>
              </a:gs>
              <a:gs pos="2000">
                <a:srgbClr val="DDF9B8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5" name="Title 5"/>
          <p:cNvSpPr>
            <a:spLocks noGrp="1"/>
          </p:cNvSpPr>
          <p:nvPr>
            <p:ph type="title"/>
          </p:nvPr>
        </p:nvSpPr>
        <p:spPr>
          <a:xfrm>
            <a:off x="7250113" y="660400"/>
            <a:ext cx="4281487" cy="18034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4000">
                <a:solidFill>
                  <a:srgbClr val="5D5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06076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40007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6622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5364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20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5"/>
          <p:cNvSpPr>
            <a:spLocks noGrp="1"/>
          </p:cNvSpPr>
          <p:nvPr>
            <p:ph type="title"/>
          </p:nvPr>
        </p:nvSpPr>
        <p:spPr>
          <a:xfrm>
            <a:off x="658813" y="660400"/>
            <a:ext cx="4281487" cy="1803400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>
                <a:solidFill>
                  <a:srgbClr val="5D5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54597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635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2972633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gradFill>
            <a:gsLst>
              <a:gs pos="92000">
                <a:srgbClr val="14CE9F"/>
              </a:gs>
              <a:gs pos="2000">
                <a:srgbClr val="DDF9B8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58813" y="660400"/>
            <a:ext cx="4281487" cy="546100"/>
          </a:xfrm>
          <a:prstGeom prst="rect">
            <a:avLst/>
          </a:prstGeom>
        </p:spPr>
        <p:txBody>
          <a:bodyPr lIns="0" tIns="0" rIns="0" bIns="0"/>
          <a:lstStyle>
            <a:lvl1pPr>
              <a:defRPr sz="4000">
                <a:solidFill>
                  <a:srgbClr val="5D5B6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83891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43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83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38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43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92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04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aphicFrame>
        <p:nvGraphicFramePr>
          <p:cNvPr id="18" name="Object 6" hidden="1">
            <a:extLst>
              <a:ext uri="{FF2B5EF4-FFF2-40B4-BE49-F238E27FC236}">
                <a16:creationId xmlns:a16="http://schemas.microsoft.com/office/drawing/2014/main" id="{93882F46-66A3-4163-84EC-B7FF0819309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3"/>
            </p:custDataLst>
            <p:extLst>
              <p:ext uri="{D42A27DB-BD31-4B8C-83A1-F6EECF244321}">
                <p14:modId xmlns:p14="http://schemas.microsoft.com/office/powerpoint/2010/main" val="96675124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think-cell Slide" r:id="rId24" imgW="270" imgH="270" progId="TCLayout.ActiveDocument.1">
                  <p:embed/>
                </p:oleObj>
              </mc:Choice>
              <mc:Fallback>
                <p:oleObj name="think-cell Slide" r:id="rId24" imgW="270" imgH="270" progId="TCLayout.ActiveDocument.1">
                  <p:embed/>
                  <p:pic>
                    <p:nvPicPr>
                      <p:cNvPr id="7" name="Object 6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40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49" r:id="rId18"/>
    <p:sldLayoutId id="2147483662" r:id="rId19"/>
    <p:sldLayoutId id="214748366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6" userDrawn="1">
          <p15:clr>
            <a:srgbClr val="F26B43"/>
          </p15:clr>
        </p15:guide>
        <p15:guide id="2" pos="415" userDrawn="1">
          <p15:clr>
            <a:srgbClr val="F26B43"/>
          </p15:clr>
        </p15:guide>
        <p15:guide id="3" orient="horz" pos="3906" userDrawn="1">
          <p15:clr>
            <a:srgbClr val="F26B43"/>
          </p15:clr>
        </p15:guide>
        <p15:guide id="4" pos="72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932077" y="1768890"/>
            <a:ext cx="10106934" cy="24314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4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 как физическое явление</a:t>
            </a:r>
            <a:endParaRPr kumimoji="0" lang="ru-RU" altLang="ru-RU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Автор: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Иваничкин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Никита 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МБОУ «Гимназия №6» г. Брянска 11а класс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 </a:t>
            </a:r>
            <a:r>
              <a:rPr kumimoji="0" lang="ru-RU" altLang="ru-RU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Гоготова</a:t>
            </a:r>
            <a:r>
              <a:rPr kumimoji="0" lang="ru-RU" alt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Наталия Владимировна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учитель физики</a:t>
            </a:r>
          </a:p>
        </p:txBody>
      </p:sp>
    </p:spTree>
    <p:extLst>
      <p:ext uri="{BB962C8B-B14F-4D97-AF65-F5344CB8AC3E}">
        <p14:creationId xmlns:p14="http://schemas.microsoft.com/office/powerpoint/2010/main" val="1128821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5311" y="436207"/>
            <a:ext cx="1161393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Ультразвуком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звуковые волны колеблющиеся свыше 20 000 Гц, распространяющиеся как в воздухе, так и в твердых средах.</a:t>
            </a:r>
          </a:p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Из-за больших частот колебания, окружающая среда нагревается вследствие поглощения ею выделяемой ультразвуком энергии.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25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9904" y="15920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 Труба Рубенса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6553" y="1574461"/>
            <a:ext cx="1145627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Труба заполнена горючим газом, так что просачивающийся через отверстия газ горит. Если используется постоянная частота, то в пределах трубы может сформироваться стоячая волна. Когда динамик включен, в трубе формируются области повышенного и пониженного давления. Там, где благодаря звуковым волнам находится область повышенного давления, через отверстия просачивается больше газа и высота пламени больше. Благодаря этому можно измерить длину волны просто измеряя рулеткой расстояние между пиками.</a:t>
            </a:r>
          </a:p>
          <a:p>
            <a:endParaRPr lang="ru-RU" sz="1400" dirty="0"/>
          </a:p>
          <a:p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826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113" y="0"/>
            <a:ext cx="5288627" cy="9050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Актуальность работы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0113" y="905056"/>
            <a:ext cx="1122505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Звук – неотъемлемая часть жизни большинства людей и является частью эволюции и мировосприятия без которого окружающая нас среда была бы гораздо более скучным и опасным местом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24500" y="3074494"/>
            <a:ext cx="116050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spcAft>
                <a:spcPts val="0"/>
              </a:spcAft>
            </a:pPr>
            <a:r>
              <a:rPr lang="ru-RU" sz="4000" b="1" dirty="0">
                <a:solidFill>
                  <a:srgbClr val="2F549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работы и Задачи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0113" y="4090157"/>
            <a:ext cx="1160504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свойств звука.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 показать при помощи Трубы Рубенса основные характеристики звука.</a:t>
            </a:r>
          </a:p>
        </p:txBody>
      </p:sp>
    </p:spTree>
    <p:extLst>
      <p:ext uri="{BB962C8B-B14F-4D97-AF65-F5344CB8AC3E}">
        <p14:creationId xmlns:p14="http://schemas.microsoft.com/office/powerpoint/2010/main" val="2491688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36538" y="1459362"/>
            <a:ext cx="93664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литературы и тематических сайтов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6538" y="652966"/>
            <a:ext cx="11855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исследования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3021" y="2666977"/>
            <a:ext cx="5470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6538" y="4568176"/>
            <a:ext cx="19015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36538" y="5388604"/>
            <a:ext cx="3694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Труба Рубенса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36538" y="3547209"/>
            <a:ext cx="3694794" cy="8345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Звуковые явления</a:t>
            </a:r>
            <a:endParaRPr lang="ru-RU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02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8902" y="164803"/>
            <a:ext cx="11686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 как физическое явление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902" y="872689"/>
            <a:ext cx="872234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Звук, который мы слышим, представляет собой механическую волну, которая распространяется в упругой среде. 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Прежде чем услышать звук его надо создать.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Самый примитивный пример источника звука является металлическая линейка прикрепленная неподвижно.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Звук измеряется в Герцах, к примеру 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Гц = 1 колебание в секунду.</a:t>
            </a: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https://dzodzo.ru/wp-content/uploads/zvkovye-volny-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1242" y="1671143"/>
            <a:ext cx="2692609" cy="37311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7476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675" y="190740"/>
            <a:ext cx="120133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воздухе при температуре 0°С и нормальном атмосферном давлении звук распространяется со скоростью 330 м/с, в морской воде – около 1500 м/с, в некоторых металлах скорость звука достигает 7000 м/с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8675" y="2499064"/>
            <a:ext cx="68246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Различимые качества звука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8675" y="3206950"/>
            <a:ext cx="751489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Первое различимое качество звука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это его громкость.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Человеку более громкими кажутся те звуки, у которых амплитуда колебаний звуковой волны больше.</a:t>
            </a:r>
            <a:endParaRPr lang="ru-RU" sz="3600" dirty="0"/>
          </a:p>
        </p:txBody>
      </p:sp>
      <p:pic>
        <p:nvPicPr>
          <p:cNvPr id="9" name="Рисунок 8" descr="https://nopoint.ru/wp-content/uploads/2017/11/mekhanicheskie-kolebaniya-i-volny20-1024x619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3572" y="3206950"/>
            <a:ext cx="3983420" cy="249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3953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3573" y="0"/>
            <a:ext cx="1179260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Вторым различимым качеством звука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является высота его тона.</a:t>
            </a:r>
          </a:p>
          <a:p>
            <a:pPr algn="just">
              <a:spcAft>
                <a:spcPts val="0"/>
              </a:spcAft>
            </a:pPr>
            <a:endParaRPr lang="ru-RU" sz="3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Звук, соответствующий строго определенной частоте колебаний, называется тоном.</a:t>
            </a:r>
          </a:p>
          <a:p>
            <a:pPr algn="just"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Тон звука определяется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частотой звуковой волны.</a:t>
            </a:r>
          </a:p>
          <a:p>
            <a:pPr algn="just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Чем больше частота звука, тем более высоким является тон</a:t>
            </a:r>
          </a:p>
          <a:p>
            <a:pPr algn="just">
              <a:spcAft>
                <a:spcPts val="0"/>
              </a:spcAft>
            </a:pP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Частота определяется по формуле 1 / 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период).</a:t>
            </a:r>
            <a:endParaRPr lang="ru-RU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469" y="4824332"/>
            <a:ext cx="117926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Третье различимое качество звука –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его тембр.</a:t>
            </a:r>
          </a:p>
          <a:p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тембру мы можем различать звуки из разных источников.</a:t>
            </a:r>
          </a:p>
        </p:txBody>
      </p:sp>
    </p:spTree>
    <p:extLst>
      <p:ext uri="{BB962C8B-B14F-4D97-AF65-F5344CB8AC3E}">
        <p14:creationId xmlns:p14="http://schemas.microsoft.com/office/powerpoint/2010/main" val="98745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03459" y="988303"/>
            <a:ext cx="1173629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Звуковые волны могут распространяться в воздухе, газах, жидкостях и твердых телах.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безвоздушном пространстве волны не возникают.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Тела с низкой плотностью, обладающие упругостью, содержащие звукоизолирующие слои (например, прослойку воздуха) проводят звук в меньшей степени.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3460" y="280417"/>
            <a:ext cx="117362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Распространение звуковых волн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22183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1435" y="199696"/>
            <a:ext cx="115088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Скорость распространения звука в воздухе 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 была измерена в 17 веке Миланской академией наук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одном из холмов установили пушку, а на другом расположился наблюдательный пункт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засекли и в момент выстрела, который  определили по вспышке. И в момент приема звука вычислили скорость.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Она оказалась равной 330 метров в секунду.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газах скорость звука прямо пропорциональна температуре.</a:t>
            </a:r>
          </a:p>
          <a:p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при 20°С скорость звука в воздухе равна 343 м/с, при 60°С — 366 м/с, при 100°С — 387 м/с.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5932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1738" y="340933"/>
            <a:ext cx="11740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Инфразвуком 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называют звуковые волны, не воспринимаемые человеком на слух. Это колебания, частоты которых меньше 16–20 Гц. Источники инфразвука– землетрясения, вулканические извержения, разряды молний, магнитные </a:t>
            </a:r>
            <a:r>
              <a:rPr lang="ru-RU" sz="3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бури, микросейсмические колебания поверхности Земли. </a:t>
            </a:r>
            <a:r>
              <a:rPr lang="ru-RU" sz="3600" dirty="0">
                <a:solidFill>
                  <a:srgbClr val="2021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Инфразвук, образующийся в море, называют одной из возможных причин нахождения судов, покинутых экипажем.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0590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Аспект">
  <a:themeElements>
    <a:clrScheme name="Оранжевый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3356</TotalTime>
  <Words>594</Words>
  <Application>Microsoft Office PowerPoint</Application>
  <PresentationFormat>Широкоэкранный</PresentationFormat>
  <Paragraphs>50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Аспект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PricewaterhouseCoopers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Malgorzata Boguslawska</dc:creator>
  <cp:lastModifiedBy>Анастасия Иваничкина</cp:lastModifiedBy>
  <cp:revision>196</cp:revision>
  <cp:lastPrinted>2024-04-10T17:46:23Z</cp:lastPrinted>
  <dcterms:created xsi:type="dcterms:W3CDTF">2017-06-30T07:56:32Z</dcterms:created>
  <dcterms:modified xsi:type="dcterms:W3CDTF">2024-04-10T18:24:57Z</dcterms:modified>
</cp:coreProperties>
</file>