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8" r:id="rId3"/>
    <p:sldId id="257" r:id="rId4"/>
    <p:sldId id="269" r:id="rId5"/>
    <p:sldId id="259" r:id="rId6"/>
    <p:sldId id="271" r:id="rId7"/>
    <p:sldId id="258" r:id="rId8"/>
    <p:sldId id="262" r:id="rId9"/>
    <p:sldId id="264" r:id="rId10"/>
    <p:sldId id="263" r:id="rId11"/>
    <p:sldId id="273" r:id="rId12"/>
    <p:sldId id="274" r:id="rId13"/>
    <p:sldId id="275" r:id="rId14"/>
    <p:sldId id="276" r:id="rId15"/>
    <p:sldId id="272" r:id="rId16"/>
    <p:sldId id="265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43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Воздействие классической музыки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1.4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E4-444F-8B80-B944920EA61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Воздействие рок-музыки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1.4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E4-444F-8B80-B944920EA61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Воздействие модели куба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1.4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E4-444F-8B80-B944920EA61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Воздействие модели конуса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1.4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E4-444F-8B80-B944920EA61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Воздействие модели пирамиды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1.4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E4-444F-8B80-B944920EA6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9087312"/>
        <c:axId val="439089392"/>
      </c:barChart>
      <c:catAx>
        <c:axId val="43908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9089392"/>
        <c:crosses val="autoZero"/>
        <c:auto val="1"/>
        <c:lblAlgn val="ctr"/>
        <c:lblOffset val="100"/>
        <c:noMultiLvlLbl val="0"/>
      </c:catAx>
      <c:valAx>
        <c:axId val="43908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9087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рН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Воздействие классической музыки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2.74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64-4042-A51D-85B6636537D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Воздействие рок-музыки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2.74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64-4042-A51D-85B6636537D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Воздействие модели куба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2.74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64-4042-A51D-85B6636537D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Воздействие модели конуса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2.74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64-4042-A51D-85B6636537D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Воздействие модели пирамиды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2.74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4.18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64-4042-A51D-85B6636537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9087312"/>
        <c:axId val="439089392"/>
      </c:barChart>
      <c:catAx>
        <c:axId val="4390873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9089392"/>
        <c:crosses val="autoZero"/>
        <c:auto val="1"/>
        <c:lblAlgn val="ctr"/>
        <c:lblOffset val="100"/>
        <c:noMultiLvlLbl val="0"/>
      </c:catAx>
      <c:valAx>
        <c:axId val="43908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9087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Оптическая плотность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Воздействие классической музыки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1.46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63-47A0-9529-5A11CC330DD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Воздействие рок-музыки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1.46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63-47A0-9529-5A11CC330DD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Воздействие модели куба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1.46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63-47A0-9529-5A11CC330DD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Воздействие модели конуса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1.46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63-47A0-9529-5A11CC330DD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Воздействие модели пирамиды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1.46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63-47A0-9529-5A11CC330D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9087312"/>
        <c:axId val="439089392"/>
      </c:barChart>
      <c:catAx>
        <c:axId val="4390873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9089392"/>
        <c:crosses val="autoZero"/>
        <c:auto val="1"/>
        <c:lblAlgn val="ctr"/>
        <c:lblOffset val="100"/>
        <c:noMultiLvlLbl val="0"/>
      </c:catAx>
      <c:valAx>
        <c:axId val="43908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9087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Электропроводность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Воздействие классической музыки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128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21-4035-8F4A-EAA6062E14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Воздействие рок-музыки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128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21-4035-8F4A-EAA6062E142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Воздействие модели куба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128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186.8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21-4035-8F4A-EAA6062E142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Воздействие модели конуса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128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21-4035-8F4A-EAA6062E142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Воздействие модели пирамиды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128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21-4035-8F4A-EAA6062E1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9087312"/>
        <c:axId val="439089392"/>
      </c:barChart>
      <c:catAx>
        <c:axId val="4390873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9089392"/>
        <c:crosses val="autoZero"/>
        <c:auto val="1"/>
        <c:lblAlgn val="ctr"/>
        <c:lblOffset val="100"/>
        <c:noMultiLvlLbl val="0"/>
      </c:catAx>
      <c:valAx>
        <c:axId val="43908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9087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663C-2248-4C05-B634-C105EF0BE88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4333658-708F-4772-8077-541CC5FC0D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663C-2248-4C05-B634-C105EF0BE88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33658-708F-4772-8077-541CC5FC0D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663C-2248-4C05-B634-C105EF0BE88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33658-708F-4772-8077-541CC5FC0D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663C-2248-4C05-B634-C105EF0BE88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33658-708F-4772-8077-541CC5FC0D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663C-2248-4C05-B634-C105EF0BE88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333658-708F-4772-8077-541CC5FC0D4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663C-2248-4C05-B634-C105EF0BE88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33658-708F-4772-8077-541CC5FC0D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663C-2248-4C05-B634-C105EF0BE88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33658-708F-4772-8077-541CC5FC0D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663C-2248-4C05-B634-C105EF0BE88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33658-708F-4772-8077-541CC5FC0D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663C-2248-4C05-B634-C105EF0BE88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33658-708F-4772-8077-541CC5FC0D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663C-2248-4C05-B634-C105EF0BE88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33658-708F-4772-8077-541CC5FC0D4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663C-2248-4C05-B634-C105EF0BE88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4333658-708F-4772-8077-541CC5FC0D4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983663C-2248-4C05-B634-C105EF0BE88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4333658-708F-4772-8077-541CC5FC0D4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rus.mp3xa.me/mp3_albums/5044-kipelov-zhit-vopreki-albom.html" TargetMode="External"/><Relationship Id="rId3" Type="http://schemas.openxmlformats.org/officeDocument/2006/relationships/hyperlink" Target="https://studfile.net/preview/4179959/page:32/" TargetMode="External"/><Relationship Id="rId7" Type="http://schemas.openxmlformats.org/officeDocument/2006/relationships/hyperlink" Target="https://zoodrug.ru/topic1802.html" TargetMode="External"/><Relationship Id="rId2" Type="http://schemas.openxmlformats.org/officeDocument/2006/relationships/hyperlink" Target="http://www.proza.ru/2010/05/19/74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fourok.ru/volshebnaya-sila-muzyki-muzykalnoe-vospitanie-samoe-moshnoe-oruzhie-poskolku-ritm-i-garmoniya-pronikayut-v-samye-sokrovennye-glu-5475757.html" TargetMode="External"/><Relationship Id="rId5" Type="http://schemas.openxmlformats.org/officeDocument/2006/relationships/hyperlink" Target="https://lk.msu.ru/uploads/attachments/attachment_2847_1680523599.pdf" TargetMode="External"/><Relationship Id="rId4" Type="http://schemas.openxmlformats.org/officeDocument/2006/relationships/hyperlink" Target="https://profibeer.ru/beer/14789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4394"/>
            <a:ext cx="1907704" cy="2543605"/>
          </a:xfrm>
          <a:prstGeom prst="rect">
            <a:avLst/>
          </a:prstGeom>
        </p:spPr>
      </p:pic>
      <p:pic>
        <p:nvPicPr>
          <p:cNvPr id="6" name="Рисунок 5" descr="D:\ОКСАНА\КСОШ № 2\Конкурсы\проекты\Астапенко Дрожжи\Фотографии работы\16995381126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16" y="4301222"/>
            <a:ext cx="1836712" cy="25253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79512" y="260648"/>
            <a:ext cx="88098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КЛИМОВСКАЯ СРЕДНЯЯ ОБЩЕОБРАЗОВАТЕЛЬНАЯ ШКОЛА №2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НА СПИРТОВОЕ БРОЖЕНИЕ ДРОЖЖЕЙ РАЗЛИЧНЫХ УСЛОВИЙ ВНЕШНЕЙ СРЕДЫ</a:t>
            </a:r>
          </a:p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</a:p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Астапенко Юлия Александровна 25.08.2007, ученица 10 класса </a:t>
            </a:r>
          </a:p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Климовской СОШ № 2</a:t>
            </a:r>
          </a:p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Сусоколова Оксана Валентиновна, учитель биологии и химии Климовской СОШ № 2 </a:t>
            </a:r>
          </a:p>
        </p:txBody>
      </p:sp>
    </p:spTree>
    <p:extLst>
      <p:ext uri="{BB962C8B-B14F-4D97-AF65-F5344CB8AC3E}">
        <p14:creationId xmlns:p14="http://schemas.microsoft.com/office/powerpoint/2010/main" val="147821054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45919"/>
              </p:ext>
            </p:extLst>
          </p:nvPr>
        </p:nvGraphicFramePr>
        <p:xfrm>
          <a:off x="611561" y="116614"/>
          <a:ext cx="7776862" cy="66583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7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1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7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73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96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Воздействие на раствор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Вид раствора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Разница между начальной и итоговой температурой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Разница между начальным и итоговым рН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Разница между начальной и итоговой оптической плотностью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Разница между начальной и итоговой электропроводностью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407">
                <a:tc rowSpan="6"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Контрольная группа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 vert="vert2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1,97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222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3,7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1,73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210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4,08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1,77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1,94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0,99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0,96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0,38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9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3,03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1,94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9407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Средние показатели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1,4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2,74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1,46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9407">
                <a:tc rowSpan="6"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Воздействие классической музыки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 vert="vert2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2,13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343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9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3,61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2,07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368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9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9,4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2,16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374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9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1,33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9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6,08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0,81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9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8,1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1,49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9407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Средние показатели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4,2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5,49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1,67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200,5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9407">
                <a:tc rowSpan="6"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Воздействие музыки рок-групп «Ария» и «Чёрный кофе»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 vert="vert2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8,4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0,36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330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9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1,59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236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9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3,5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2,43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477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9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1,16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13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9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3,08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1,78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9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1,53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9407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Средние показатели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3,3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3,43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1,48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207,7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9407">
                <a:tc rowSpan="6"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Раствор, помещённый под модель куба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 vert="vert2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1,48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1,93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274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9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3,3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2,03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370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9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3,03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1,76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331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9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7,1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0,53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9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9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4,3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1,72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9407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Средние показатели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3,6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1,55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186,8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9407">
                <a:tc rowSpan="6"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Раствор, помещённый под модель конуса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 vert="vert2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1,85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287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9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4,9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1,86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313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9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1,95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248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9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39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3,3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1,31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94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39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4,8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39407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Средние показатели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3,2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1,73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177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39407">
                <a:tc rowSpan="6"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Раствор, помещённый под модель пирамиды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 vert="vert2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3,9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1,94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39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3,8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2,14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335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39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2,21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330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39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6,1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1,53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39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6,1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0,49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54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39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2,37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1,76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157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39407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Средние показатели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4,4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4,18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1,68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203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26" marR="27426" marT="0" marB="0"/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26032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711580004"/>
              </p:ext>
            </p:extLst>
          </p:nvPr>
        </p:nvGraphicFramePr>
        <p:xfrm>
          <a:off x="323528" y="1052736"/>
          <a:ext cx="835292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4539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Разница между начальными и итоговыми показателями температуры в растворе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E20365-6C0A-A12D-A969-76B01EC342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040" y="1196752"/>
            <a:ext cx="3165816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1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26036337"/>
              </p:ext>
            </p:extLst>
          </p:nvPr>
        </p:nvGraphicFramePr>
        <p:xfrm>
          <a:off x="215516" y="1142747"/>
          <a:ext cx="8388932" cy="552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5516" y="188640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Разница между начальными и итоговыми показателями рН в растворе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BEC6DE-338F-1951-B8EA-47FC8901B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61331"/>
            <a:ext cx="2679762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35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777990787"/>
              </p:ext>
            </p:extLst>
          </p:nvPr>
        </p:nvGraphicFramePr>
        <p:xfrm>
          <a:off x="107504" y="1142747"/>
          <a:ext cx="8784976" cy="5715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188640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Разница между начальными и итоговыми показателями оптической плотности в растворе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60128E-06D0-CDBB-84C5-DD921CA3F4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3" b="32927"/>
          <a:stretch/>
        </p:blipFill>
        <p:spPr>
          <a:xfrm>
            <a:off x="2915816" y="1628800"/>
            <a:ext cx="5243492" cy="320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77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73397237"/>
              </p:ext>
            </p:extLst>
          </p:nvPr>
        </p:nvGraphicFramePr>
        <p:xfrm>
          <a:off x="107504" y="1175365"/>
          <a:ext cx="8712968" cy="5523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504" y="188640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Разница между начальными и итоговыми показателями электропроводности в растворе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72BC46-7A54-31E4-5422-6054151BEC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12776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91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5073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данных таблицы показал, что более высокую разницу между начальными и итоговыми показателями в растворе дали следующие воздействия: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начальная температура раствора – 31</a:t>
            </a:r>
            <a:r>
              <a:rPr lang="ru-RU" sz="28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С, концентрация раствора сахара 15%; (раствор 2)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воздействие классической музыки и модели пирамиды;</a:t>
            </a:r>
          </a:p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большую разницу в электропроводности наряду с воздействием классической музыки и модели пирамиды, показала также модель конуса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78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756002"/>
          </a:xfrm>
        </p:spPr>
        <p:txBody>
          <a:bodyPr/>
          <a:lstStyle/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500141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Более высокую разницу между начальными и итоговыми показателями в растворе дала концентрация раствора сахара 15%.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Более высокую разницу между начальными и итоговыми показателями в растворе дала начальная температура раствора – 31оС.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 интенсивность брожения по всем показателям большее влияние оказала пирамида, на оптическую плотность наряду с пирамидой также и конус.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На интенсивность брожения большее влияние по всем показателям проявила классическая музыка.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Условия наиболее благоприятны для хлебопечения: концентрация раствора сахара 15%, начальная температура раствора 31оС, проигрывание классической музыки в помещении и размещение опары под моделью пирамиды.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 условия внешней среды влияют на интенсивность спиртового брожения дрожжей подтвердилась.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375703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6408712" cy="82801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424936" cy="5571183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endParaRPr lang="ru-RU" sz="2400" kern="0" dirty="0">
              <a:solidFill>
                <a:srgbClr val="2E74B5"/>
              </a:solidFill>
              <a:latin typeface="Calibri Light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6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</a:t>
            </a:r>
            <a:r>
              <a:rPr lang="ru-RU" sz="6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Булохов</a:t>
            </a:r>
            <a:r>
              <a:rPr lang="ru-RU" sz="6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А.Д. Введение в систематику водорослей и грибов: Учебное пособие.-Брянск: Издательство БГПУ 1999.-с.192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6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</a:t>
            </a:r>
            <a:r>
              <a:rPr lang="ru-RU" sz="6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Гольдфельд</a:t>
            </a:r>
            <a:r>
              <a:rPr lang="ru-RU" sz="6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Пирамиды и другие генераторы энергоинформационных полей http://www.sciteclibrary.ru/rus/catalog/pages/6580.html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6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</a:t>
            </a:r>
            <a:r>
              <a:rPr lang="ru-RU" sz="6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Готтшалк</a:t>
            </a:r>
            <a:r>
              <a:rPr lang="ru-RU" sz="6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Г. Метаболизм бактерий.-Москва: Издательство «Мир» 1982 с.190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6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 </a:t>
            </a:r>
            <a:r>
              <a:rPr lang="ru-RU" sz="6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Лукомская</a:t>
            </a:r>
            <a:r>
              <a:rPr lang="ru-RU" sz="6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К.А. Микробиология с основами вирусологии: </a:t>
            </a:r>
            <a:r>
              <a:rPr lang="ru-RU" sz="6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Учеб.пособие</a:t>
            </a:r>
            <a:r>
              <a:rPr lang="ru-RU" sz="6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для студентов </a:t>
            </a:r>
            <a:r>
              <a:rPr lang="ru-RU" sz="6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пед.ин-тов</a:t>
            </a:r>
            <a:r>
              <a:rPr lang="ru-RU" sz="6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по биол. и </a:t>
            </a:r>
            <a:r>
              <a:rPr lang="ru-RU" sz="6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хим.спец</a:t>
            </a:r>
            <a:r>
              <a:rPr lang="ru-RU" sz="6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–М.: Просвещение, 1987.-192 с.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6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 </a:t>
            </a:r>
            <a:r>
              <a:rPr lang="ru-RU" sz="6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Пермякова</a:t>
            </a:r>
            <a:r>
              <a:rPr lang="ru-RU" sz="6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Л.В. Классификация стимуляторов жизненной активности дрожжей. Техника и технология пищевых производств. 2016. Т.42 № 3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6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6. </a:t>
            </a:r>
            <a:r>
              <a:rPr lang="ru-RU" sz="6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Пермякова</a:t>
            </a:r>
            <a:r>
              <a:rPr lang="ru-RU" sz="6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Л.В. Особенности физиолого-биохимических характеристик пивных дрожжей при хранении с природными материалами. Техника и технология пищевых производств. 2018. Т.48 № 1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6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7. </a:t>
            </a:r>
            <a:r>
              <a:rPr lang="ru-RU" sz="6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Ревуцкий</a:t>
            </a:r>
            <a:r>
              <a:rPr lang="ru-RU" sz="6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А. Пирамиды </a:t>
            </a:r>
            <a:r>
              <a:rPr lang="ru-RU" sz="6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2"/>
              </a:rPr>
              <a:t>http://www.proza.ru/2010/05/19/749</a:t>
            </a:r>
            <a:endParaRPr lang="ru-RU" sz="6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6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 </a:t>
            </a:r>
            <a:r>
              <a:rPr lang="ru-RU" sz="6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3"/>
              </a:rPr>
              <a:t>https://studfile.net/preview/4179959/page:32/</a:t>
            </a:r>
            <a:endParaRPr lang="ru-RU" sz="6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6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9. </a:t>
            </a:r>
            <a:r>
              <a:rPr lang="ru-RU" sz="6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4"/>
              </a:rPr>
              <a:t>https://profibeer.ru/beer/14789/</a:t>
            </a:r>
            <a:endParaRPr lang="ru-RU" sz="6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6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10. </a:t>
            </a:r>
            <a:r>
              <a:rPr lang="ru-RU" sz="6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5"/>
              </a:rPr>
              <a:t>https://lk.msu.ru/uploads/attachments/attachment_2847_1680523599.pdf</a:t>
            </a:r>
            <a:endParaRPr lang="ru-RU" sz="6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6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11.</a:t>
            </a:r>
            <a:r>
              <a:rPr lang="ru-RU" sz="6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6"/>
              </a:rPr>
              <a:t>https://infourok.ru/volshebnaya-sila-muzyki-muzykalnoe-vospitanie-samoe-moshnoe-oruzhie-poskolku-ritm-i-garmoniya-pronikayut-v-samye-sokrovennye-glu-5475757.html</a:t>
            </a:r>
            <a:endParaRPr lang="ru-RU" sz="6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6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12. </a:t>
            </a:r>
            <a:r>
              <a:rPr lang="ru-RU" sz="6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7"/>
              </a:rPr>
              <a:t>https://zoodrug.ru/topic1802.html</a:t>
            </a:r>
            <a:endParaRPr lang="ru-RU" sz="6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6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13. </a:t>
            </a:r>
            <a:r>
              <a:rPr lang="ru-RU" sz="6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8"/>
              </a:rPr>
              <a:t>https://rus.mp3xa.me/mp3_albums/5044-kipelov-zhit-vopreki-albom.html</a:t>
            </a:r>
            <a:endParaRPr lang="ru-RU" sz="6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6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14.https://www.youtube.com/watch?v=47tWcmDtG6U&amp;ab_channel=CLASSICALCHANNEL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6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15.https://rus.mp3xa.me/mp3_albums/36586-chjornyjj-kofe-legendy-russkogo-roka.html</a:t>
            </a:r>
          </a:p>
          <a:p>
            <a:br>
              <a:rPr lang="ru-RU" sz="4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90292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8846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жизнедеятельности дрожжи потребляют сахар и выделяют углекислый газ и этиловый спирт, которые поглощаются тестом и впоследствии выделяются тестом под воздействием температуры в процессе выпечки. Увеличение объёма и разрыхление теста обусловлено углекислым газом. Добавление в тесто небольшого количества сахара резко увеличивает активность дрожжей, в то время как большое количество сахара и добавление соли подавляет их активность. Скорость метаболизма дрожжей также сильно зависит от температуры. </a:t>
            </a:r>
          </a:p>
        </p:txBody>
      </p:sp>
      <p:pic>
        <p:nvPicPr>
          <p:cNvPr id="1026" name="Picture 2" descr="Роль дрожжей в выпечке, питании и здоровье | Старосветский Хле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0409"/>
            <a:ext cx="3470721" cy="257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Выбираем дрожжи для идеального теста. | Посад | Дзен">
            <a:extLst>
              <a:ext uri="{FF2B5EF4-FFF2-40B4-BE49-F238E27FC236}">
                <a16:creationId xmlns:a16="http://schemas.microsoft.com/office/drawing/2014/main" id="{4632F4CB-9A18-C7AC-2CDB-9B787E239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465" y="3354414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вежие дрожжи или сухие — какие лучше выбрать — Шуба">
            <a:extLst>
              <a:ext uri="{FF2B5EF4-FFF2-40B4-BE49-F238E27FC236}">
                <a16:creationId xmlns:a16="http://schemas.microsoft.com/office/drawing/2014/main" id="{C8A431BF-FAD0-12FA-2056-BBDB2D64B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708" y="4464529"/>
            <a:ext cx="4495056" cy="239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0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784976" cy="6624736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: определить влияние некоторых условий внешней среды на интенсивность спиртового брожения пекарских дрожжей.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457200" indent="-457200" algn="just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влияние концентрации раствора сахарозы на интенсивность брожения;</a:t>
            </a:r>
          </a:p>
          <a:p>
            <a:pPr marL="457200" indent="-457200" algn="just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влияние температуры раствора сахарозы на интенсивность брожения;</a:t>
            </a:r>
          </a:p>
          <a:p>
            <a:pPr marL="457200" indent="-457200" algn="just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влияние геометрических фигур( куб, конус, пирамида) на интенсивность брожения;</a:t>
            </a:r>
          </a:p>
          <a:p>
            <a:pPr marL="457200" indent="-457200" algn="just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влияние музыки разных жанров (классической и рок) на интенсивность брожения;</a:t>
            </a:r>
          </a:p>
          <a:p>
            <a:pPr marL="457200" indent="-457200" algn="just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рекомендации: какие условия наиболее благоприятны для хлебопечения.</a:t>
            </a:r>
          </a:p>
          <a:p>
            <a:pPr marL="457200" indent="-457200">
              <a:buAutoNum type="arabicPeriod"/>
            </a:pPr>
            <a:endParaRPr lang="ru-RU" sz="2400" dirty="0"/>
          </a:p>
          <a:p>
            <a:pPr marL="457200" indent="-457200">
              <a:buAutoNum type="arabicPeriod"/>
            </a:pPr>
            <a:endParaRPr lang="ru-RU" sz="2400" dirty="0"/>
          </a:p>
          <a:p>
            <a:pPr marL="457200" indent="-457200"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0369254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 условия внешней среды влияют на интенсивность спиртового брожения дрожжей.</a:t>
            </a:r>
          </a:p>
        </p:txBody>
      </p:sp>
      <p:pic>
        <p:nvPicPr>
          <p:cNvPr id="2050" name="Picture 2" descr="Как использовать сухие и свежие дрожжи — Шуб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459797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558" y="2852936"/>
            <a:ext cx="3855777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75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528" y="260648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методики исследования:</a:t>
            </a:r>
          </a:p>
          <a:p>
            <a:pPr algn="just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Литературный.</a:t>
            </a:r>
          </a:p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Статистический</a:t>
            </a:r>
          </a:p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Экспериментальный</a:t>
            </a:r>
          </a:p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2050" name="Picture 2" descr="Датчик pH">
            <a:extLst>
              <a:ext uri="{FF2B5EF4-FFF2-40B4-BE49-F238E27FC236}">
                <a16:creationId xmlns:a16="http://schemas.microsoft.com/office/drawing/2014/main" id="{3B6DDA4C-96F3-F8CE-86B7-6F2994146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72" y="3444998"/>
            <a:ext cx="2872401" cy="287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BC8604-2762-DEB2-B439-2AF070EB3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558" y="1097834"/>
            <a:ext cx="2722677" cy="27226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7073C8-F84A-4F2B-E068-95201828A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579" y="3521546"/>
            <a:ext cx="2571750" cy="2571750"/>
          </a:xfrm>
          <a:prstGeom prst="rect">
            <a:avLst/>
          </a:prstGeom>
        </p:spPr>
      </p:pic>
      <p:pic>
        <p:nvPicPr>
          <p:cNvPr id="2056" name="Picture 8" descr="Датчик электропроводимости">
            <a:extLst>
              <a:ext uri="{FF2B5EF4-FFF2-40B4-BE49-F238E27FC236}">
                <a16:creationId xmlns:a16="http://schemas.microsoft.com/office/drawing/2014/main" id="{DB3924EA-3056-72D2-9EF6-A930CA6FC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835" y="3745650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37871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0"/>
            <a:ext cx="88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приготовления раствора сахарозы и дрожжей: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взвешиваем навеску 50 г или 15 г сахара. Доводим дистиллированной водой до объёма 100мл. Нагреваем до определённой температуры (25оС или 31оС). Воду для контрольной группы не подогревали. Проводим измерения показаний с помощью датчиков: рН метра, оптической плотности, датчика электропроводности, датчика температуры раствора лаборатории «Релеон» «Биология-5».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добавляем 10 г дрожжей. Дрожжи хлебопекарные прессованные «Люкс экстра». Между опытами дрожжи хранились в холодильнике при температуре +4оС.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помещаем открытый сосуд с раствором сахара и дрожжей в самодельную камеру. Внутрь камеры помещались датчики измерения температуры раствора и показателей воздуха. Температура поддерживалась с помощью инфракрасной лампы.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после определённого времени (15 или 30 минут) проводились измерения всех показателей.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при изучении воздействия геометрических фигур, раствор помещался под бумажную модель куба, конуса, пирамиды.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при изучении воздействия музыки, возле камеры включалась определённая музыка только для изучаемого раствора. Все остальные объекты выносились из помещения.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каждый опыт проводился на свежеприготовленном растворе сахара и дрожжей.</a:t>
            </a:r>
          </a:p>
        </p:txBody>
      </p:sp>
      <p:pic>
        <p:nvPicPr>
          <p:cNvPr id="9" name="Рисунок 8" descr="D:\ОКСАНА\КСОШ № 2\Конкурсы\проекты\Астапенко Дрожжи\Фотографии работы\169953811257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503" y="2538093"/>
            <a:ext cx="3096232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D:\ОКСАНА\КСОШ № 2\Конкурсы\проекты\Астапенко Дрожжи\Фотографии работы\16995381126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382" y="823540"/>
            <a:ext cx="3004704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3FEA45-A70F-17D5-AA0D-A06158480F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8" y="2780293"/>
            <a:ext cx="3004704" cy="400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9338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" y="2243524"/>
            <a:ext cx="5125165" cy="45091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559" y="2243524"/>
            <a:ext cx="4935213" cy="454052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7504" y="188640"/>
            <a:ext cx="8784975" cy="4838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 исследования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Дрожжи – жизненная форма грибов, представленная одиночными почкующимися клетками. Дрожжи, которые используются человеком, принадлежат к отделу Аскомицеты и постоянно существуют в одноклеточном виде.  Дрожжи: значение для человека: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Производство пищевых продуктов и напитков брожения (хлебопечение, пивоварение, виноделие).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Источник ингредиентов и добавок для пищевых производств.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Источник рибофлавина (витамин В2) и органических кислот.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Источник пробиотиков и биотерапевтических веществ.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Модельные объекты в биологических исследованиях.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830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906"/>
            <a:ext cx="6635080" cy="90001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5184576" cy="4929411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СО2 при нормальных начальных значениях 0440-0445ppm через 10 минут достигали значения 5000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больше не менялись, что связано с чувствительностью датчика. Аналогично показания НСНО (формальдегида) поднимались с 0,001 до 1,999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/m3 во всех опытах; показания TVOC (летучие органические соединения) в конце опыта составляли 4,983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/m3 за исключение трёх случаев.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CA5009-FE48-494D-78A0-B56633E2AC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" t="10671" r="8001" b="2751"/>
          <a:stretch/>
        </p:blipFill>
        <p:spPr>
          <a:xfrm>
            <a:off x="5317668" y="772691"/>
            <a:ext cx="3658775" cy="464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7144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5400426" cy="659735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раствора: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Концентрация раствора сахара 15%, начальная температура раствора 25оС, время опыта 15 минут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Концентрация раствора сахара 15%, начальная температура раствора 31оС, время опыта 15 минут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Концентрация раствора сахара 15%, начальная температура раствора 31оС, время опыта 30 минут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Концентрация раствора сахара 50%, начальная температура раствора 25оС, время опыта 15 минут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Концентрация раствора сахара 50%, начальная температура раствора 31оС, время опыта 15 минут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Концентрация раствора сахара 50%, начальная температура раствора 31оС, время опыта 30 минут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2430E1-0EA4-004C-3895-86669F8D1C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060" y="114113"/>
            <a:ext cx="2786230" cy="37149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532D27-DE4E-3C39-59A6-3E4DE8E403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297" y="3335263"/>
            <a:ext cx="2418135" cy="322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77463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432</TotalTime>
  <Words>1479</Words>
  <Application>Microsoft Office PowerPoint</Application>
  <PresentationFormat>Экран (4:3)</PresentationFormat>
  <Paragraphs>307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Times New Roman</vt:lpstr>
      <vt:lpstr>Главная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Практическая часть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литература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КЛИМОВСКАЯ СРЕДНЯЯ ОБЩЕОБРАЗОВАТЕЛЬНАЯ ШКОЛА №2    влиЯНИЕ НА СПИРТОВОЕ БРОЖЕНИЕ</dc:title>
  <dc:creator>Alexsandr</dc:creator>
  <cp:lastModifiedBy>Оксана Сусоколова</cp:lastModifiedBy>
  <cp:revision>45</cp:revision>
  <dcterms:created xsi:type="dcterms:W3CDTF">2024-02-06T14:56:33Z</dcterms:created>
  <dcterms:modified xsi:type="dcterms:W3CDTF">2024-04-23T19:39:46Z</dcterms:modified>
</cp:coreProperties>
</file>