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99" r:id="rId5"/>
    <p:sldId id="295" r:id="rId6"/>
    <p:sldId id="296" r:id="rId7"/>
    <p:sldId id="259" r:id="rId8"/>
    <p:sldId id="294" r:id="rId9"/>
    <p:sldId id="260" r:id="rId10"/>
    <p:sldId id="261" r:id="rId11"/>
    <p:sldId id="262" r:id="rId12"/>
    <p:sldId id="287" r:id="rId13"/>
    <p:sldId id="288" r:id="rId14"/>
    <p:sldId id="297" r:id="rId15"/>
    <p:sldId id="300" r:id="rId16"/>
    <p:sldId id="290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ato Bold" panose="020B0604020202020204" charset="0"/>
      <p:regular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0" d="100"/>
          <a:sy n="30" d="100"/>
        </p:scale>
        <p:origin x="-2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47801-8603-407F-B817-9FB0CCC55EC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362B6-CE83-4177-8C2C-F334C4F3C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60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2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jpeg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3417" y="3192227"/>
            <a:ext cx="10502783" cy="3885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94"/>
              </a:lnSpc>
            </a:pPr>
            <a:r>
              <a:rPr lang="ru-RU" sz="9600" dirty="0" smtClean="0">
                <a:solidFill>
                  <a:srgbClr val="241452"/>
                </a:solidFill>
                <a:latin typeface="Lato Bold"/>
              </a:rPr>
              <a:t>Создание трактора на радиоуправлении</a:t>
            </a:r>
            <a:endParaRPr lang="en-US" sz="9600" dirty="0">
              <a:solidFill>
                <a:srgbClr val="241452"/>
              </a:solidFill>
              <a:latin typeface="Lato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7609938"/>
            <a:ext cx="18288000" cy="2677062"/>
          </a:xfrm>
          <a:prstGeom prst="rect">
            <a:avLst/>
          </a:prstGeom>
          <a:solidFill>
            <a:srgbClr val="927AD4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778941" y="2263155"/>
            <a:ext cx="5056006" cy="610997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6834947" y="1007291"/>
            <a:ext cx="424353" cy="410148"/>
            <a:chOff x="0" y="0"/>
            <a:chExt cx="565804" cy="546864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600522" y="4717406"/>
            <a:ext cx="3344081" cy="448869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962025"/>
            <a:ext cx="9029334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Lato"/>
              </a:rPr>
              <a:t>Выполнил</a:t>
            </a:r>
            <a:r>
              <a:rPr lang="en-US" sz="30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3000" dirty="0">
                <a:solidFill>
                  <a:srgbClr val="000000"/>
                </a:solidFill>
                <a:latin typeface="Lato"/>
              </a:rPr>
              <a:t>ученик </a:t>
            </a:r>
            <a:r>
              <a:rPr lang="en-US" sz="3000" dirty="0" smtClean="0">
                <a:solidFill>
                  <a:srgbClr val="000000"/>
                </a:solidFill>
                <a:latin typeface="Lato"/>
              </a:rPr>
              <a:t>9</a:t>
            </a:r>
            <a:r>
              <a:rPr lang="ru-RU" sz="3000" dirty="0" smtClean="0">
                <a:solidFill>
                  <a:srgbClr val="000000"/>
                </a:solidFill>
                <a:latin typeface="Lato"/>
              </a:rPr>
              <a:t>г</a:t>
            </a:r>
            <a:r>
              <a:rPr lang="en-US" sz="30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ato"/>
              </a:rPr>
              <a:t>класса</a:t>
            </a:r>
            <a:r>
              <a:rPr lang="en-US" sz="30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3000" dirty="0" smtClean="0">
                <a:solidFill>
                  <a:srgbClr val="000000"/>
                </a:solidFill>
                <a:latin typeface="Lato"/>
              </a:rPr>
              <a:t>Грибов Дмитрий</a:t>
            </a:r>
            <a:endParaRPr lang="en-US" sz="3000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Lato"/>
              </a:rPr>
              <a:t>Руководитель</a:t>
            </a:r>
            <a:r>
              <a:rPr lang="en-US" sz="3000" dirty="0">
                <a:solidFill>
                  <a:srgbClr val="000000"/>
                </a:solidFill>
                <a:latin typeface="Lato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Lato"/>
              </a:rPr>
              <a:t>Черкасова</a:t>
            </a:r>
            <a:r>
              <a:rPr lang="en-US" sz="3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ato"/>
              </a:rPr>
              <a:t>Галина</a:t>
            </a:r>
            <a:r>
              <a:rPr lang="en-US" sz="30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ato"/>
              </a:rPr>
              <a:t>Ильинична</a:t>
            </a:r>
            <a:endParaRPr lang="en-US" sz="3000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Lato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7202828" y="8888983"/>
            <a:ext cx="589479" cy="195074"/>
            <a:chOff x="0" y="0"/>
            <a:chExt cx="1297145" cy="429260"/>
          </a:xfrm>
        </p:grpSpPr>
        <p:sp>
          <p:nvSpPr>
            <p:cNvPr id="14" name="Freeform 14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176" y="7946855"/>
            <a:ext cx="18649922" cy="2622891"/>
          </a:xfrm>
          <a:prstGeom prst="rect">
            <a:avLst/>
          </a:prstGeom>
          <a:solidFill>
            <a:srgbClr val="927AD4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9063226"/>
            <a:ext cx="589479" cy="195074"/>
            <a:chOff x="0" y="0"/>
            <a:chExt cx="1297145" cy="429260"/>
          </a:xfrm>
        </p:grpSpPr>
        <p:sp>
          <p:nvSpPr>
            <p:cNvPr id="4" name="Freeform 4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722537" y="1739833"/>
            <a:ext cx="17221200" cy="7645787"/>
            <a:chOff x="0" y="0"/>
            <a:chExt cx="2942816" cy="307123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42816" cy="3071230"/>
            </a:xfrm>
            <a:custGeom>
              <a:avLst/>
              <a:gdLst/>
              <a:ahLst/>
              <a:cxnLst/>
              <a:rect l="l" t="t" r="r" b="b"/>
              <a:pathLst>
                <a:path w="2942816" h="3071230">
                  <a:moveTo>
                    <a:pt x="2818356" y="3071230"/>
                  </a:moveTo>
                  <a:lnTo>
                    <a:pt x="124460" y="3071230"/>
                  </a:lnTo>
                  <a:cubicBezTo>
                    <a:pt x="55880" y="3071230"/>
                    <a:pt x="0" y="3015350"/>
                    <a:pt x="0" y="294677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18356" y="0"/>
                  </a:lnTo>
                  <a:cubicBezTo>
                    <a:pt x="2886936" y="0"/>
                    <a:pt x="2942816" y="55880"/>
                    <a:pt x="2942816" y="124460"/>
                  </a:cubicBezTo>
                  <a:lnTo>
                    <a:pt x="2942816" y="2946770"/>
                  </a:lnTo>
                  <a:cubicBezTo>
                    <a:pt x="2942816" y="3015350"/>
                    <a:pt x="2886936" y="3071230"/>
                    <a:pt x="2818356" y="30712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991126" y="426266"/>
            <a:ext cx="14075094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241452"/>
                </a:solidFill>
                <a:latin typeface="Lato Bold"/>
              </a:rPr>
              <a:t>Этап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8C5E0F-39AA-4702-8EB2-4F4B685C633C}"/>
              </a:ext>
            </a:extLst>
          </p:cNvPr>
          <p:cNvSpPr txBox="1"/>
          <p:nvPr/>
        </p:nvSpPr>
        <p:spPr>
          <a:xfrm>
            <a:off x="9900694" y="1754201"/>
            <a:ext cx="7177033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Далее 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вырезал все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детали.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чертежу и рисункам из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ПРИЛОЖЕНИЯ. Собрал раму, купил и установил всю необходимую электронику. Поставил колеса и подключил привод на колеса. Проверил работоспособность. Приступил к изготовлению второй части трактора. На 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такарном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станке выточил детали для навесного оборудования.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1" descr="szLzWF6vw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323" y="5359524"/>
            <a:ext cx="4752571" cy="4039824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744009"/>
            <a:ext cx="4752571" cy="3615515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70" y="1744010"/>
            <a:ext cx="4506102" cy="3615514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347" y="5348898"/>
            <a:ext cx="3031169" cy="40504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176" y="7946855"/>
            <a:ext cx="18279824" cy="2622891"/>
          </a:xfrm>
          <a:prstGeom prst="rect">
            <a:avLst/>
          </a:prstGeom>
          <a:solidFill>
            <a:srgbClr val="927AD4"/>
          </a:solidFill>
        </p:spPr>
        <p:txBody>
          <a:bodyPr/>
          <a:lstStyle/>
          <a:p>
            <a:endParaRPr lang="ru-RU" dirty="0"/>
          </a:p>
        </p:txBody>
      </p:sp>
      <p:grpSp>
        <p:nvGrpSpPr>
          <p:cNvPr id="3" name="Group 3"/>
          <p:cNvGrpSpPr/>
          <p:nvPr/>
        </p:nvGrpSpPr>
        <p:grpSpPr>
          <a:xfrm>
            <a:off x="1028700" y="1760655"/>
            <a:ext cx="16678133" cy="7645787"/>
            <a:chOff x="0" y="0"/>
            <a:chExt cx="2927512" cy="30712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27512" cy="3071230"/>
            </a:xfrm>
            <a:custGeom>
              <a:avLst/>
              <a:gdLst/>
              <a:ahLst/>
              <a:cxnLst/>
              <a:rect l="l" t="t" r="r" b="b"/>
              <a:pathLst>
                <a:path w="2927512" h="3071230">
                  <a:moveTo>
                    <a:pt x="2803052" y="3071230"/>
                  </a:moveTo>
                  <a:lnTo>
                    <a:pt x="124460" y="3071230"/>
                  </a:lnTo>
                  <a:cubicBezTo>
                    <a:pt x="55880" y="3071230"/>
                    <a:pt x="0" y="3015350"/>
                    <a:pt x="0" y="294677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03052" y="0"/>
                  </a:lnTo>
                  <a:cubicBezTo>
                    <a:pt x="2871632" y="0"/>
                    <a:pt x="2927512" y="55880"/>
                    <a:pt x="2927512" y="124460"/>
                  </a:cubicBezTo>
                  <a:lnTo>
                    <a:pt x="2927512" y="2946770"/>
                  </a:lnTo>
                  <a:cubicBezTo>
                    <a:pt x="2927512" y="3015350"/>
                    <a:pt x="2871632" y="3071230"/>
                    <a:pt x="2803052" y="30712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9063226"/>
            <a:ext cx="589479" cy="195074"/>
            <a:chOff x="0" y="0"/>
            <a:chExt cx="1297145" cy="429260"/>
          </a:xfrm>
        </p:grpSpPr>
        <p:sp>
          <p:nvSpPr>
            <p:cNvPr id="6" name="Freeform 6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2" name="TextBox 12"/>
          <p:cNvSpPr txBox="1"/>
          <p:nvPr/>
        </p:nvSpPr>
        <p:spPr>
          <a:xfrm>
            <a:off x="2991126" y="426266"/>
            <a:ext cx="14075094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241452"/>
                </a:solidFill>
                <a:latin typeface="Lato Bold"/>
              </a:rPr>
              <a:t>Этап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992CA8A-DB72-4DE1-8482-38E6940C4140}"/>
              </a:ext>
            </a:extLst>
          </p:cNvPr>
          <p:cNvSpPr txBox="1"/>
          <p:nvPr/>
        </p:nvSpPr>
        <p:spPr>
          <a:xfrm>
            <a:off x="9648056" y="3259835"/>
            <a:ext cx="609275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cs typeface="Times New Roman" panose="02020603050405020304" pitchFamily="18" charset="0"/>
              </a:rPr>
              <a:t>Собрал все части, сделал кабину водителя. Покрасил изготовленную модель. Собрал все части трактора. Проверил работоспособность, все работает.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cs typeface="Times New Roman" panose="02020603050405020304" pitchFamily="18" charset="0"/>
              </a:rPr>
              <a:t>Сборка завершена.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39" y="1771045"/>
            <a:ext cx="6651601" cy="704486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7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7096" y="2479204"/>
            <a:ext cx="16230600" cy="6943769"/>
            <a:chOff x="0" y="0"/>
            <a:chExt cx="8860077" cy="37905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60077" cy="3790515"/>
            </a:xfrm>
            <a:custGeom>
              <a:avLst/>
              <a:gdLst/>
              <a:ahLst/>
              <a:cxnLst/>
              <a:rect l="l" t="t" r="r" b="b"/>
              <a:pathLst>
                <a:path w="8860077" h="3790515">
                  <a:moveTo>
                    <a:pt x="8735617" y="3790514"/>
                  </a:moveTo>
                  <a:lnTo>
                    <a:pt x="124460" y="3790514"/>
                  </a:lnTo>
                  <a:cubicBezTo>
                    <a:pt x="55880" y="3790514"/>
                    <a:pt x="0" y="3734634"/>
                    <a:pt x="0" y="36660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735617" y="0"/>
                  </a:lnTo>
                  <a:cubicBezTo>
                    <a:pt x="8804197" y="0"/>
                    <a:pt x="8860077" y="55880"/>
                    <a:pt x="8860077" y="124460"/>
                  </a:cubicBezTo>
                  <a:lnTo>
                    <a:pt x="8860077" y="3666055"/>
                  </a:lnTo>
                  <a:cubicBezTo>
                    <a:pt x="8860077" y="3734635"/>
                    <a:pt x="8804197" y="3790515"/>
                    <a:pt x="8735617" y="379051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463758" y="4478955"/>
            <a:ext cx="505077" cy="604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6"/>
              </a:lnSpc>
            </a:pPr>
            <a:r>
              <a:rPr lang="en-US" sz="4056">
                <a:solidFill>
                  <a:srgbClr val="FFFFFF"/>
                </a:solidFill>
                <a:latin typeface="Codec Pro ExtraBold"/>
              </a:rPr>
              <a:t>D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67136" y="3919364"/>
            <a:ext cx="1872208" cy="653032"/>
            <a:chOff x="0" y="0"/>
            <a:chExt cx="1675130" cy="632658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1570990" cy="513278"/>
            </a:xfrm>
            <a:custGeom>
              <a:avLst/>
              <a:gdLst/>
              <a:ahLst/>
              <a:cxnLst/>
              <a:rect l="l" t="t" r="r" b="b"/>
              <a:pathLst>
                <a:path w="1570990" h="513278">
                  <a:moveTo>
                    <a:pt x="1544320" y="324048"/>
                  </a:moveTo>
                  <a:cubicBezTo>
                    <a:pt x="1544320" y="411678"/>
                    <a:pt x="1468120" y="482798"/>
                    <a:pt x="1386840" y="482798"/>
                  </a:cubicBezTo>
                  <a:lnTo>
                    <a:pt x="66040" y="482798"/>
                  </a:lnTo>
                  <a:cubicBezTo>
                    <a:pt x="43180" y="482798"/>
                    <a:pt x="20320" y="477718"/>
                    <a:pt x="0" y="468828"/>
                  </a:cubicBezTo>
                  <a:cubicBezTo>
                    <a:pt x="26670" y="496768"/>
                    <a:pt x="63500" y="513278"/>
                    <a:pt x="104140" y="513278"/>
                  </a:cubicBezTo>
                  <a:lnTo>
                    <a:pt x="1424940" y="513278"/>
                  </a:lnTo>
                  <a:cubicBezTo>
                    <a:pt x="1504950" y="513278"/>
                    <a:pt x="1570990" y="447238"/>
                    <a:pt x="1570990" y="367228"/>
                  </a:cubicBezTo>
                  <a:lnTo>
                    <a:pt x="1570990" y="95250"/>
                  </a:lnTo>
                  <a:cubicBezTo>
                    <a:pt x="1570990" y="58420"/>
                    <a:pt x="1557020" y="25400"/>
                    <a:pt x="1535430" y="0"/>
                  </a:cubicBezTo>
                  <a:cubicBezTo>
                    <a:pt x="1541780" y="16510"/>
                    <a:pt x="1544320" y="34290"/>
                    <a:pt x="1544320" y="52070"/>
                  </a:cubicBezTo>
                  <a:lnTo>
                    <a:pt x="1544320" y="324048"/>
                  </a:lnTo>
                  <a:lnTo>
                    <a:pt x="1544320" y="324048"/>
                  </a:lnTo>
                  <a:close/>
                </a:path>
              </a:pathLst>
            </a:custGeom>
            <a:solidFill>
              <a:srgbClr val="241452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1610360" cy="564078"/>
            </a:xfrm>
            <a:custGeom>
              <a:avLst/>
              <a:gdLst/>
              <a:ahLst/>
              <a:cxnLst/>
              <a:rect l="l" t="t" r="r" b="b"/>
              <a:pathLst>
                <a:path w="1610360" h="564078">
                  <a:moveTo>
                    <a:pt x="146050" y="564078"/>
                  </a:moveTo>
                  <a:lnTo>
                    <a:pt x="1464310" y="564078"/>
                  </a:lnTo>
                  <a:cubicBezTo>
                    <a:pt x="1544320" y="564078"/>
                    <a:pt x="1610360" y="498038"/>
                    <a:pt x="1610360" y="418028"/>
                  </a:cubicBezTo>
                  <a:lnTo>
                    <a:pt x="1610360" y="146050"/>
                  </a:lnTo>
                  <a:cubicBezTo>
                    <a:pt x="1610360" y="66040"/>
                    <a:pt x="1544320" y="0"/>
                    <a:pt x="14643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18028"/>
                  </a:lnTo>
                  <a:cubicBezTo>
                    <a:pt x="0" y="499308"/>
                    <a:pt x="66040" y="564078"/>
                    <a:pt x="146050" y="564078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675130" cy="632658"/>
            </a:xfrm>
            <a:custGeom>
              <a:avLst/>
              <a:gdLst/>
              <a:ahLst/>
              <a:cxnLst/>
              <a:rect l="l" t="t" r="r" b="b"/>
              <a:pathLst>
                <a:path w="1675130" h="632658">
                  <a:moveTo>
                    <a:pt x="1611630" y="74930"/>
                  </a:moveTo>
                  <a:cubicBezTo>
                    <a:pt x="1583690" y="30480"/>
                    <a:pt x="1534160" y="0"/>
                    <a:pt x="14770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30728"/>
                  </a:lnTo>
                  <a:cubicBezTo>
                    <a:pt x="0" y="482798"/>
                    <a:pt x="25400" y="528518"/>
                    <a:pt x="63500" y="557728"/>
                  </a:cubicBezTo>
                  <a:cubicBezTo>
                    <a:pt x="91440" y="602178"/>
                    <a:pt x="140970" y="632658"/>
                    <a:pt x="198120" y="632658"/>
                  </a:cubicBezTo>
                  <a:lnTo>
                    <a:pt x="1516380" y="632658"/>
                  </a:lnTo>
                  <a:cubicBezTo>
                    <a:pt x="1604010" y="632658"/>
                    <a:pt x="1675130" y="561538"/>
                    <a:pt x="1675130" y="473908"/>
                  </a:cubicBezTo>
                  <a:lnTo>
                    <a:pt x="1675130" y="201930"/>
                  </a:lnTo>
                  <a:cubicBezTo>
                    <a:pt x="1675130" y="149860"/>
                    <a:pt x="1649730" y="104140"/>
                    <a:pt x="1611630" y="74930"/>
                  </a:cubicBezTo>
                  <a:close/>
                  <a:moveTo>
                    <a:pt x="12700" y="43072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77010" y="12700"/>
                  </a:lnTo>
                  <a:cubicBezTo>
                    <a:pt x="1557020" y="12700"/>
                    <a:pt x="1623060" y="78740"/>
                    <a:pt x="1623060" y="158750"/>
                  </a:cubicBezTo>
                  <a:lnTo>
                    <a:pt x="1623060" y="430728"/>
                  </a:lnTo>
                  <a:cubicBezTo>
                    <a:pt x="1623060" y="510738"/>
                    <a:pt x="1557020" y="576778"/>
                    <a:pt x="1477010" y="576778"/>
                  </a:cubicBezTo>
                  <a:lnTo>
                    <a:pt x="158750" y="576778"/>
                  </a:lnTo>
                  <a:cubicBezTo>
                    <a:pt x="78740" y="576778"/>
                    <a:pt x="12700" y="512008"/>
                    <a:pt x="12700" y="430728"/>
                  </a:cubicBezTo>
                  <a:close/>
                  <a:moveTo>
                    <a:pt x="1663700" y="473908"/>
                  </a:moveTo>
                  <a:cubicBezTo>
                    <a:pt x="1663700" y="553918"/>
                    <a:pt x="1596390" y="619958"/>
                    <a:pt x="1516380" y="619958"/>
                  </a:cubicBezTo>
                  <a:lnTo>
                    <a:pt x="198120" y="619958"/>
                  </a:lnTo>
                  <a:cubicBezTo>
                    <a:pt x="157480" y="619958"/>
                    <a:pt x="120650" y="603448"/>
                    <a:pt x="93980" y="575508"/>
                  </a:cubicBezTo>
                  <a:cubicBezTo>
                    <a:pt x="114300" y="584398"/>
                    <a:pt x="135890" y="589478"/>
                    <a:pt x="160020" y="589478"/>
                  </a:cubicBezTo>
                  <a:lnTo>
                    <a:pt x="1478280" y="589478"/>
                  </a:lnTo>
                  <a:cubicBezTo>
                    <a:pt x="1565910" y="589478"/>
                    <a:pt x="1637030" y="518358"/>
                    <a:pt x="1637030" y="430728"/>
                  </a:cubicBezTo>
                  <a:lnTo>
                    <a:pt x="1637030" y="158750"/>
                  </a:lnTo>
                  <a:cubicBezTo>
                    <a:pt x="1637030" y="140970"/>
                    <a:pt x="1633220" y="123190"/>
                    <a:pt x="1628140" y="106680"/>
                  </a:cubicBezTo>
                  <a:cubicBezTo>
                    <a:pt x="1649730" y="132080"/>
                    <a:pt x="1663700" y="165100"/>
                    <a:pt x="1663700" y="201930"/>
                  </a:cubicBezTo>
                  <a:lnTo>
                    <a:pt x="1663700" y="473908"/>
                  </a:lnTo>
                  <a:cubicBezTo>
                    <a:pt x="1663700" y="473908"/>
                    <a:pt x="1663700" y="473908"/>
                    <a:pt x="1663700" y="473908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028700" y="1019175"/>
            <a:ext cx="12560559" cy="86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ru-RU" sz="5600" dirty="0" smtClean="0">
                <a:solidFill>
                  <a:srgbClr val="FFFFFF"/>
                </a:solidFill>
                <a:latin typeface="Lato Bold"/>
              </a:rPr>
              <a:t>Материальные затраты</a:t>
            </a:r>
            <a:endParaRPr lang="en-US" sz="5600" dirty="0">
              <a:solidFill>
                <a:srgbClr val="FFFFFF"/>
              </a:solidFill>
              <a:latin typeface="Lat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311352" y="3703340"/>
            <a:ext cx="3708094" cy="1024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spc="89" dirty="0" smtClean="0">
                <a:solidFill>
                  <a:srgbClr val="000000"/>
                </a:solidFill>
                <a:latin typeface="Lato Bold"/>
              </a:rPr>
              <a:t>Рама, передний и задний мосты</a:t>
            </a:r>
            <a:endParaRPr lang="en-US" sz="3000" spc="89" dirty="0">
              <a:solidFill>
                <a:srgbClr val="000000"/>
              </a:solidFill>
              <a:latin typeface="Lato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4214671" y="8478532"/>
            <a:ext cx="9858659" cy="547181"/>
            <a:chOff x="0" y="55245"/>
            <a:chExt cx="13144879" cy="729575"/>
          </a:xfrm>
        </p:grpSpPr>
        <p:sp>
          <p:nvSpPr>
            <p:cNvPr id="12" name="TextBox 12"/>
            <p:cNvSpPr txBox="1"/>
            <p:nvPr/>
          </p:nvSpPr>
          <p:spPr>
            <a:xfrm>
              <a:off x="2766111" y="66675"/>
              <a:ext cx="10378768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4200" dirty="0" smtClean="0">
                  <a:solidFill>
                    <a:srgbClr val="927AD4"/>
                  </a:solidFill>
                  <a:latin typeface="Lato Bold"/>
                </a:rPr>
                <a:t>214</a:t>
              </a:r>
              <a:r>
                <a:rPr lang="ru-RU" sz="4200" dirty="0" smtClean="0">
                  <a:solidFill>
                    <a:srgbClr val="927AD4"/>
                  </a:solidFill>
                  <a:latin typeface="Lato Bold"/>
                </a:rPr>
                <a:t>45</a:t>
              </a:r>
              <a:r>
                <a:rPr lang="en-US" sz="4200" dirty="0" smtClean="0">
                  <a:solidFill>
                    <a:srgbClr val="927AD4"/>
                  </a:solidFill>
                  <a:latin typeface="Lato Bold"/>
                </a:rPr>
                <a:t> </a:t>
              </a:r>
              <a:r>
                <a:rPr lang="en-US" sz="4200" dirty="0" err="1">
                  <a:solidFill>
                    <a:srgbClr val="927AD4"/>
                  </a:solidFill>
                  <a:latin typeface="Lato Bold"/>
                </a:rPr>
                <a:t>руб</a:t>
              </a:r>
              <a:endParaRPr lang="en-US" sz="4200" dirty="0">
                <a:solidFill>
                  <a:srgbClr val="927AD4"/>
                </a:solidFill>
                <a:latin typeface="Lato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55245"/>
              <a:ext cx="10378768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spc="89">
                  <a:solidFill>
                    <a:srgbClr val="000000"/>
                  </a:solidFill>
                  <a:latin typeface="Lato Bold"/>
                </a:rPr>
                <a:t>Итог: 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439144" y="3991372"/>
            <a:ext cx="227436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spc="89" dirty="0" smtClean="0">
                <a:solidFill>
                  <a:srgbClr val="FFFFFF"/>
                </a:solidFill>
                <a:latin typeface="Lato Bold"/>
              </a:rPr>
              <a:t>4700</a:t>
            </a:r>
            <a:r>
              <a:rPr lang="en-US" sz="3000" spc="89" dirty="0" smtClean="0">
                <a:solidFill>
                  <a:srgbClr val="FFFFFF"/>
                </a:solidFill>
                <a:latin typeface="Lato Bold"/>
              </a:rPr>
              <a:t> </a:t>
            </a:r>
            <a:r>
              <a:rPr lang="en-US" sz="3000" spc="89" dirty="0" err="1">
                <a:solidFill>
                  <a:srgbClr val="FFFFFF"/>
                </a:solidFill>
                <a:latin typeface="Lato Bold"/>
              </a:rPr>
              <a:t>руб</a:t>
            </a:r>
            <a:endParaRPr lang="en-US" sz="3000" spc="89" dirty="0">
              <a:solidFill>
                <a:srgbClr val="FFFFFF"/>
              </a:solidFill>
              <a:latin typeface="Lato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455924" y="4996248"/>
            <a:ext cx="1729077" cy="653032"/>
            <a:chOff x="0" y="0"/>
            <a:chExt cx="1675130" cy="632658"/>
          </a:xfrm>
        </p:grpSpPr>
        <p:sp>
          <p:nvSpPr>
            <p:cNvPr id="16" name="Freeform 16"/>
            <p:cNvSpPr/>
            <p:nvPr/>
          </p:nvSpPr>
          <p:spPr>
            <a:xfrm>
              <a:off x="92710" y="106680"/>
              <a:ext cx="1570990" cy="513278"/>
            </a:xfrm>
            <a:custGeom>
              <a:avLst/>
              <a:gdLst/>
              <a:ahLst/>
              <a:cxnLst/>
              <a:rect l="l" t="t" r="r" b="b"/>
              <a:pathLst>
                <a:path w="1570990" h="513278">
                  <a:moveTo>
                    <a:pt x="1544320" y="324048"/>
                  </a:moveTo>
                  <a:cubicBezTo>
                    <a:pt x="1544320" y="411678"/>
                    <a:pt x="1468120" y="482798"/>
                    <a:pt x="1386840" y="482798"/>
                  </a:cubicBezTo>
                  <a:lnTo>
                    <a:pt x="66040" y="482798"/>
                  </a:lnTo>
                  <a:cubicBezTo>
                    <a:pt x="43180" y="482798"/>
                    <a:pt x="20320" y="477718"/>
                    <a:pt x="0" y="468828"/>
                  </a:cubicBezTo>
                  <a:cubicBezTo>
                    <a:pt x="26670" y="496768"/>
                    <a:pt x="63500" y="513278"/>
                    <a:pt x="104140" y="513278"/>
                  </a:cubicBezTo>
                  <a:lnTo>
                    <a:pt x="1424940" y="513278"/>
                  </a:lnTo>
                  <a:cubicBezTo>
                    <a:pt x="1504950" y="513278"/>
                    <a:pt x="1570990" y="447238"/>
                    <a:pt x="1570990" y="367228"/>
                  </a:cubicBezTo>
                  <a:lnTo>
                    <a:pt x="1570990" y="95250"/>
                  </a:lnTo>
                  <a:cubicBezTo>
                    <a:pt x="1570990" y="58420"/>
                    <a:pt x="1557020" y="25400"/>
                    <a:pt x="1535430" y="0"/>
                  </a:cubicBezTo>
                  <a:cubicBezTo>
                    <a:pt x="1541780" y="16510"/>
                    <a:pt x="1544320" y="34290"/>
                    <a:pt x="1544320" y="52070"/>
                  </a:cubicBezTo>
                  <a:lnTo>
                    <a:pt x="1544320" y="324048"/>
                  </a:lnTo>
                  <a:lnTo>
                    <a:pt x="1544320" y="324048"/>
                  </a:lnTo>
                  <a:close/>
                </a:path>
              </a:pathLst>
            </a:custGeom>
            <a:solidFill>
              <a:srgbClr val="241452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12700" y="12700"/>
              <a:ext cx="1610360" cy="564078"/>
            </a:xfrm>
            <a:custGeom>
              <a:avLst/>
              <a:gdLst/>
              <a:ahLst/>
              <a:cxnLst/>
              <a:rect l="l" t="t" r="r" b="b"/>
              <a:pathLst>
                <a:path w="1610360" h="564078">
                  <a:moveTo>
                    <a:pt x="146050" y="564078"/>
                  </a:moveTo>
                  <a:lnTo>
                    <a:pt x="1464310" y="564078"/>
                  </a:lnTo>
                  <a:cubicBezTo>
                    <a:pt x="1544320" y="564078"/>
                    <a:pt x="1610360" y="498038"/>
                    <a:pt x="1610360" y="418028"/>
                  </a:cubicBezTo>
                  <a:lnTo>
                    <a:pt x="1610360" y="146050"/>
                  </a:lnTo>
                  <a:cubicBezTo>
                    <a:pt x="1610360" y="66040"/>
                    <a:pt x="1544320" y="0"/>
                    <a:pt x="14643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18028"/>
                  </a:lnTo>
                  <a:cubicBezTo>
                    <a:pt x="0" y="499308"/>
                    <a:pt x="66040" y="564078"/>
                    <a:pt x="146050" y="564078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1675130" cy="632658"/>
            </a:xfrm>
            <a:custGeom>
              <a:avLst/>
              <a:gdLst/>
              <a:ahLst/>
              <a:cxnLst/>
              <a:rect l="l" t="t" r="r" b="b"/>
              <a:pathLst>
                <a:path w="1675130" h="632658">
                  <a:moveTo>
                    <a:pt x="1611630" y="74930"/>
                  </a:moveTo>
                  <a:cubicBezTo>
                    <a:pt x="1583690" y="30480"/>
                    <a:pt x="1534160" y="0"/>
                    <a:pt x="14770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30728"/>
                  </a:lnTo>
                  <a:cubicBezTo>
                    <a:pt x="0" y="482798"/>
                    <a:pt x="25400" y="528518"/>
                    <a:pt x="63500" y="557728"/>
                  </a:cubicBezTo>
                  <a:cubicBezTo>
                    <a:pt x="91440" y="602178"/>
                    <a:pt x="140970" y="632658"/>
                    <a:pt x="198120" y="632658"/>
                  </a:cubicBezTo>
                  <a:lnTo>
                    <a:pt x="1516380" y="632658"/>
                  </a:lnTo>
                  <a:cubicBezTo>
                    <a:pt x="1604010" y="632658"/>
                    <a:pt x="1675130" y="561538"/>
                    <a:pt x="1675130" y="473908"/>
                  </a:cubicBezTo>
                  <a:lnTo>
                    <a:pt x="1675130" y="201930"/>
                  </a:lnTo>
                  <a:cubicBezTo>
                    <a:pt x="1675130" y="149860"/>
                    <a:pt x="1649730" y="104140"/>
                    <a:pt x="1611630" y="74930"/>
                  </a:cubicBezTo>
                  <a:close/>
                  <a:moveTo>
                    <a:pt x="12700" y="43072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77010" y="12700"/>
                  </a:lnTo>
                  <a:cubicBezTo>
                    <a:pt x="1557020" y="12700"/>
                    <a:pt x="1623060" y="78740"/>
                    <a:pt x="1623060" y="158750"/>
                  </a:cubicBezTo>
                  <a:lnTo>
                    <a:pt x="1623060" y="430728"/>
                  </a:lnTo>
                  <a:cubicBezTo>
                    <a:pt x="1623060" y="510738"/>
                    <a:pt x="1557020" y="576778"/>
                    <a:pt x="1477010" y="576778"/>
                  </a:cubicBezTo>
                  <a:lnTo>
                    <a:pt x="158750" y="576778"/>
                  </a:lnTo>
                  <a:cubicBezTo>
                    <a:pt x="78740" y="576778"/>
                    <a:pt x="12700" y="512008"/>
                    <a:pt x="12700" y="430728"/>
                  </a:cubicBezTo>
                  <a:close/>
                  <a:moveTo>
                    <a:pt x="1663700" y="473908"/>
                  </a:moveTo>
                  <a:cubicBezTo>
                    <a:pt x="1663700" y="553918"/>
                    <a:pt x="1596390" y="619958"/>
                    <a:pt x="1516380" y="619958"/>
                  </a:cubicBezTo>
                  <a:lnTo>
                    <a:pt x="198120" y="619958"/>
                  </a:lnTo>
                  <a:cubicBezTo>
                    <a:pt x="157480" y="619958"/>
                    <a:pt x="120650" y="603448"/>
                    <a:pt x="93980" y="575508"/>
                  </a:cubicBezTo>
                  <a:cubicBezTo>
                    <a:pt x="114300" y="584398"/>
                    <a:pt x="135890" y="589478"/>
                    <a:pt x="160020" y="589478"/>
                  </a:cubicBezTo>
                  <a:lnTo>
                    <a:pt x="1478280" y="589478"/>
                  </a:lnTo>
                  <a:cubicBezTo>
                    <a:pt x="1565910" y="589478"/>
                    <a:pt x="1637030" y="518358"/>
                    <a:pt x="1637030" y="430728"/>
                  </a:cubicBezTo>
                  <a:lnTo>
                    <a:pt x="1637030" y="158750"/>
                  </a:lnTo>
                  <a:cubicBezTo>
                    <a:pt x="1637030" y="140970"/>
                    <a:pt x="1633220" y="123190"/>
                    <a:pt x="1628140" y="106680"/>
                  </a:cubicBezTo>
                  <a:cubicBezTo>
                    <a:pt x="1649730" y="132080"/>
                    <a:pt x="1663700" y="165100"/>
                    <a:pt x="1663700" y="201930"/>
                  </a:cubicBezTo>
                  <a:lnTo>
                    <a:pt x="1663700" y="473908"/>
                  </a:lnTo>
                  <a:cubicBezTo>
                    <a:pt x="1663700" y="473908"/>
                    <a:pt x="1663700" y="473908"/>
                    <a:pt x="1663700" y="473908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3378505" y="5027489"/>
            <a:ext cx="4613367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spc="89" dirty="0" err="1" smtClean="0">
                <a:solidFill>
                  <a:srgbClr val="000000"/>
                </a:solidFill>
                <a:latin typeface="Lato Bold"/>
              </a:rPr>
              <a:t>Электродвиг</a:t>
            </a:r>
            <a:r>
              <a:rPr lang="ru-RU" sz="3000" spc="89" dirty="0" smtClean="0">
                <a:solidFill>
                  <a:srgbClr val="000000"/>
                </a:solidFill>
                <a:latin typeface="Lato Bold"/>
              </a:rPr>
              <a:t>., </a:t>
            </a:r>
            <a:r>
              <a:rPr lang="ru-RU" sz="3000" spc="89" dirty="0" err="1" smtClean="0">
                <a:solidFill>
                  <a:srgbClr val="000000"/>
                </a:solidFill>
                <a:latin typeface="Lato Bold"/>
              </a:rPr>
              <a:t>корбка</a:t>
            </a:r>
            <a:r>
              <a:rPr lang="ru-RU" sz="3000" spc="89" dirty="0" smtClean="0">
                <a:solidFill>
                  <a:srgbClr val="000000"/>
                </a:solidFill>
                <a:latin typeface="Lato Bold"/>
              </a:rPr>
              <a:t> приводов, сервопривод </a:t>
            </a:r>
            <a:endParaRPr lang="en-US" sz="3000" spc="89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81323" y="5037867"/>
            <a:ext cx="1616548" cy="451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ru-RU" sz="2800" spc="84" dirty="0" smtClean="0">
                <a:solidFill>
                  <a:srgbClr val="FFFFFF"/>
                </a:solidFill>
                <a:latin typeface="Lato Bold"/>
              </a:rPr>
              <a:t>4000</a:t>
            </a:r>
            <a:r>
              <a:rPr lang="en-US" sz="2800" spc="84" dirty="0" err="1" smtClean="0">
                <a:solidFill>
                  <a:srgbClr val="FFFFFF"/>
                </a:solidFill>
                <a:latin typeface="Lato Bold"/>
              </a:rPr>
              <a:t>руб</a:t>
            </a:r>
            <a:endParaRPr lang="en-US" sz="2800" spc="84" dirty="0">
              <a:solidFill>
                <a:srgbClr val="FFFFFF"/>
              </a:solidFill>
              <a:latin typeface="Lato Bold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11675562" y="3916654"/>
            <a:ext cx="1729077" cy="653032"/>
            <a:chOff x="0" y="0"/>
            <a:chExt cx="1675130" cy="632658"/>
          </a:xfrm>
        </p:grpSpPr>
        <p:sp>
          <p:nvSpPr>
            <p:cNvPr id="22" name="Freeform 22"/>
            <p:cNvSpPr/>
            <p:nvPr/>
          </p:nvSpPr>
          <p:spPr>
            <a:xfrm>
              <a:off x="92710" y="106680"/>
              <a:ext cx="1570990" cy="513278"/>
            </a:xfrm>
            <a:custGeom>
              <a:avLst/>
              <a:gdLst/>
              <a:ahLst/>
              <a:cxnLst/>
              <a:rect l="l" t="t" r="r" b="b"/>
              <a:pathLst>
                <a:path w="1570990" h="513278">
                  <a:moveTo>
                    <a:pt x="1544320" y="324048"/>
                  </a:moveTo>
                  <a:cubicBezTo>
                    <a:pt x="1544320" y="411678"/>
                    <a:pt x="1468120" y="482798"/>
                    <a:pt x="1386840" y="482798"/>
                  </a:cubicBezTo>
                  <a:lnTo>
                    <a:pt x="66040" y="482798"/>
                  </a:lnTo>
                  <a:cubicBezTo>
                    <a:pt x="43180" y="482798"/>
                    <a:pt x="20320" y="477718"/>
                    <a:pt x="0" y="468828"/>
                  </a:cubicBezTo>
                  <a:cubicBezTo>
                    <a:pt x="26670" y="496768"/>
                    <a:pt x="63500" y="513278"/>
                    <a:pt x="104140" y="513278"/>
                  </a:cubicBezTo>
                  <a:lnTo>
                    <a:pt x="1424940" y="513278"/>
                  </a:lnTo>
                  <a:cubicBezTo>
                    <a:pt x="1504950" y="513278"/>
                    <a:pt x="1570990" y="447238"/>
                    <a:pt x="1570990" y="367228"/>
                  </a:cubicBezTo>
                  <a:lnTo>
                    <a:pt x="1570990" y="95250"/>
                  </a:lnTo>
                  <a:cubicBezTo>
                    <a:pt x="1570990" y="58420"/>
                    <a:pt x="1557020" y="25400"/>
                    <a:pt x="1535430" y="0"/>
                  </a:cubicBezTo>
                  <a:cubicBezTo>
                    <a:pt x="1541780" y="16510"/>
                    <a:pt x="1544320" y="34290"/>
                    <a:pt x="1544320" y="52070"/>
                  </a:cubicBezTo>
                  <a:lnTo>
                    <a:pt x="1544320" y="324048"/>
                  </a:lnTo>
                  <a:lnTo>
                    <a:pt x="1544320" y="324048"/>
                  </a:lnTo>
                  <a:close/>
                </a:path>
              </a:pathLst>
            </a:custGeom>
            <a:solidFill>
              <a:srgbClr val="241452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12700" y="12700"/>
              <a:ext cx="1610360" cy="564078"/>
            </a:xfrm>
            <a:custGeom>
              <a:avLst/>
              <a:gdLst/>
              <a:ahLst/>
              <a:cxnLst/>
              <a:rect l="l" t="t" r="r" b="b"/>
              <a:pathLst>
                <a:path w="1610360" h="564078">
                  <a:moveTo>
                    <a:pt x="146050" y="564078"/>
                  </a:moveTo>
                  <a:lnTo>
                    <a:pt x="1464310" y="564078"/>
                  </a:lnTo>
                  <a:cubicBezTo>
                    <a:pt x="1544320" y="564078"/>
                    <a:pt x="1610360" y="498038"/>
                    <a:pt x="1610360" y="418028"/>
                  </a:cubicBezTo>
                  <a:lnTo>
                    <a:pt x="1610360" y="146050"/>
                  </a:lnTo>
                  <a:cubicBezTo>
                    <a:pt x="1610360" y="66040"/>
                    <a:pt x="1544320" y="0"/>
                    <a:pt x="14643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18028"/>
                  </a:lnTo>
                  <a:cubicBezTo>
                    <a:pt x="0" y="499308"/>
                    <a:pt x="66040" y="564078"/>
                    <a:pt x="146050" y="564078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675130" cy="632658"/>
            </a:xfrm>
            <a:custGeom>
              <a:avLst/>
              <a:gdLst/>
              <a:ahLst/>
              <a:cxnLst/>
              <a:rect l="l" t="t" r="r" b="b"/>
              <a:pathLst>
                <a:path w="1675130" h="632658">
                  <a:moveTo>
                    <a:pt x="1611630" y="74930"/>
                  </a:moveTo>
                  <a:cubicBezTo>
                    <a:pt x="1583690" y="30480"/>
                    <a:pt x="1534160" y="0"/>
                    <a:pt x="14770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30728"/>
                  </a:lnTo>
                  <a:cubicBezTo>
                    <a:pt x="0" y="482798"/>
                    <a:pt x="25400" y="528518"/>
                    <a:pt x="63500" y="557728"/>
                  </a:cubicBezTo>
                  <a:cubicBezTo>
                    <a:pt x="91440" y="602178"/>
                    <a:pt x="140970" y="632658"/>
                    <a:pt x="198120" y="632658"/>
                  </a:cubicBezTo>
                  <a:lnTo>
                    <a:pt x="1516380" y="632658"/>
                  </a:lnTo>
                  <a:cubicBezTo>
                    <a:pt x="1604010" y="632658"/>
                    <a:pt x="1675130" y="561538"/>
                    <a:pt x="1675130" y="473908"/>
                  </a:cubicBezTo>
                  <a:lnTo>
                    <a:pt x="1675130" y="201930"/>
                  </a:lnTo>
                  <a:cubicBezTo>
                    <a:pt x="1675130" y="149860"/>
                    <a:pt x="1649730" y="104140"/>
                    <a:pt x="1611630" y="74930"/>
                  </a:cubicBezTo>
                  <a:close/>
                  <a:moveTo>
                    <a:pt x="12700" y="43072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77010" y="12700"/>
                  </a:lnTo>
                  <a:cubicBezTo>
                    <a:pt x="1557020" y="12700"/>
                    <a:pt x="1623060" y="78740"/>
                    <a:pt x="1623060" y="158750"/>
                  </a:cubicBezTo>
                  <a:lnTo>
                    <a:pt x="1623060" y="430728"/>
                  </a:lnTo>
                  <a:cubicBezTo>
                    <a:pt x="1623060" y="510738"/>
                    <a:pt x="1557020" y="576778"/>
                    <a:pt x="1477010" y="576778"/>
                  </a:cubicBezTo>
                  <a:lnTo>
                    <a:pt x="158750" y="576778"/>
                  </a:lnTo>
                  <a:cubicBezTo>
                    <a:pt x="78740" y="576778"/>
                    <a:pt x="12700" y="512008"/>
                    <a:pt x="12700" y="430728"/>
                  </a:cubicBezTo>
                  <a:close/>
                  <a:moveTo>
                    <a:pt x="1663700" y="473908"/>
                  </a:moveTo>
                  <a:cubicBezTo>
                    <a:pt x="1663700" y="553918"/>
                    <a:pt x="1596390" y="619958"/>
                    <a:pt x="1516380" y="619958"/>
                  </a:cubicBezTo>
                  <a:lnTo>
                    <a:pt x="198120" y="619958"/>
                  </a:lnTo>
                  <a:cubicBezTo>
                    <a:pt x="157480" y="619958"/>
                    <a:pt x="120650" y="603448"/>
                    <a:pt x="93980" y="575508"/>
                  </a:cubicBezTo>
                  <a:cubicBezTo>
                    <a:pt x="114300" y="584398"/>
                    <a:pt x="135890" y="589478"/>
                    <a:pt x="160020" y="589478"/>
                  </a:cubicBezTo>
                  <a:lnTo>
                    <a:pt x="1478280" y="589478"/>
                  </a:lnTo>
                  <a:cubicBezTo>
                    <a:pt x="1565910" y="589478"/>
                    <a:pt x="1637030" y="518358"/>
                    <a:pt x="1637030" y="430728"/>
                  </a:cubicBezTo>
                  <a:lnTo>
                    <a:pt x="1637030" y="158750"/>
                  </a:lnTo>
                  <a:cubicBezTo>
                    <a:pt x="1637030" y="140970"/>
                    <a:pt x="1633220" y="123190"/>
                    <a:pt x="1628140" y="106680"/>
                  </a:cubicBezTo>
                  <a:cubicBezTo>
                    <a:pt x="1649730" y="132080"/>
                    <a:pt x="1663700" y="165100"/>
                    <a:pt x="1663700" y="201930"/>
                  </a:cubicBezTo>
                  <a:lnTo>
                    <a:pt x="1663700" y="473908"/>
                  </a:lnTo>
                  <a:cubicBezTo>
                    <a:pt x="1663700" y="473908"/>
                    <a:pt x="1663700" y="473908"/>
                    <a:pt x="1663700" y="473908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3584343" y="3108740"/>
            <a:ext cx="3225941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spc="89" dirty="0" smtClean="0">
                <a:solidFill>
                  <a:srgbClr val="000000"/>
                </a:solidFill>
                <a:latin typeface="Lato Bold"/>
              </a:rPr>
              <a:t>Приемник, </a:t>
            </a:r>
            <a:r>
              <a:rPr lang="ru-RU" sz="3000" spc="89" dirty="0" err="1" smtClean="0">
                <a:solidFill>
                  <a:srgbClr val="000000"/>
                </a:solidFill>
                <a:latin typeface="Lato Bold"/>
              </a:rPr>
              <a:t>соед</a:t>
            </a:r>
            <a:r>
              <a:rPr lang="ru-RU" sz="3000" spc="89" dirty="0" smtClean="0">
                <a:solidFill>
                  <a:srgbClr val="000000"/>
                </a:solidFill>
                <a:latin typeface="Lato Bold"/>
              </a:rPr>
              <a:t>. провода, аккумулятор</a:t>
            </a:r>
            <a:endParaRPr lang="en-US" sz="3000" spc="89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1762471" y="3928387"/>
            <a:ext cx="1613437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ru-RU" sz="2800" spc="84" dirty="0" smtClean="0">
                <a:solidFill>
                  <a:srgbClr val="FFFFFF"/>
                </a:solidFill>
                <a:latin typeface="Lato Bold"/>
              </a:rPr>
              <a:t>3100</a:t>
            </a:r>
            <a:r>
              <a:rPr lang="en-US" sz="2800" spc="84" dirty="0" smtClean="0">
                <a:solidFill>
                  <a:srgbClr val="FFFFFF"/>
                </a:solidFill>
                <a:latin typeface="Lato Bold"/>
              </a:rPr>
              <a:t> </a:t>
            </a:r>
            <a:r>
              <a:rPr lang="en-US" sz="2800" spc="84" dirty="0" err="1">
                <a:solidFill>
                  <a:srgbClr val="FFFFFF"/>
                </a:solidFill>
                <a:latin typeface="Lato Bold"/>
              </a:rPr>
              <a:t>руб</a:t>
            </a:r>
            <a:endParaRPr lang="en-US" sz="2800" spc="84" dirty="0">
              <a:solidFill>
                <a:srgbClr val="FFFFFF"/>
              </a:solidFill>
              <a:latin typeface="Lato Bold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1688671" y="5249685"/>
            <a:ext cx="1729077" cy="653032"/>
            <a:chOff x="0" y="0"/>
            <a:chExt cx="1675130" cy="632658"/>
          </a:xfrm>
        </p:grpSpPr>
        <p:sp>
          <p:nvSpPr>
            <p:cNvPr id="28" name="Freeform 28"/>
            <p:cNvSpPr/>
            <p:nvPr/>
          </p:nvSpPr>
          <p:spPr>
            <a:xfrm>
              <a:off x="92710" y="106680"/>
              <a:ext cx="1570990" cy="513278"/>
            </a:xfrm>
            <a:custGeom>
              <a:avLst/>
              <a:gdLst/>
              <a:ahLst/>
              <a:cxnLst/>
              <a:rect l="l" t="t" r="r" b="b"/>
              <a:pathLst>
                <a:path w="1570990" h="513278">
                  <a:moveTo>
                    <a:pt x="1544320" y="324048"/>
                  </a:moveTo>
                  <a:cubicBezTo>
                    <a:pt x="1544320" y="411678"/>
                    <a:pt x="1468120" y="482798"/>
                    <a:pt x="1386840" y="482798"/>
                  </a:cubicBezTo>
                  <a:lnTo>
                    <a:pt x="66040" y="482798"/>
                  </a:lnTo>
                  <a:cubicBezTo>
                    <a:pt x="43180" y="482798"/>
                    <a:pt x="20320" y="477718"/>
                    <a:pt x="0" y="468828"/>
                  </a:cubicBezTo>
                  <a:cubicBezTo>
                    <a:pt x="26670" y="496768"/>
                    <a:pt x="63500" y="513278"/>
                    <a:pt x="104140" y="513278"/>
                  </a:cubicBezTo>
                  <a:lnTo>
                    <a:pt x="1424940" y="513278"/>
                  </a:lnTo>
                  <a:cubicBezTo>
                    <a:pt x="1504950" y="513278"/>
                    <a:pt x="1570990" y="447238"/>
                    <a:pt x="1570990" y="367228"/>
                  </a:cubicBezTo>
                  <a:lnTo>
                    <a:pt x="1570990" y="95250"/>
                  </a:lnTo>
                  <a:cubicBezTo>
                    <a:pt x="1570990" y="58420"/>
                    <a:pt x="1557020" y="25400"/>
                    <a:pt x="1535430" y="0"/>
                  </a:cubicBezTo>
                  <a:cubicBezTo>
                    <a:pt x="1541780" y="16510"/>
                    <a:pt x="1544320" y="34290"/>
                    <a:pt x="1544320" y="52070"/>
                  </a:cubicBezTo>
                  <a:lnTo>
                    <a:pt x="1544320" y="324048"/>
                  </a:lnTo>
                  <a:lnTo>
                    <a:pt x="1544320" y="324048"/>
                  </a:lnTo>
                  <a:close/>
                </a:path>
              </a:pathLst>
            </a:custGeom>
            <a:solidFill>
              <a:srgbClr val="241452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12700" y="12700"/>
              <a:ext cx="1610360" cy="564078"/>
            </a:xfrm>
            <a:custGeom>
              <a:avLst/>
              <a:gdLst/>
              <a:ahLst/>
              <a:cxnLst/>
              <a:rect l="l" t="t" r="r" b="b"/>
              <a:pathLst>
                <a:path w="1610360" h="564078">
                  <a:moveTo>
                    <a:pt x="146050" y="564078"/>
                  </a:moveTo>
                  <a:lnTo>
                    <a:pt x="1464310" y="564078"/>
                  </a:lnTo>
                  <a:cubicBezTo>
                    <a:pt x="1544320" y="564078"/>
                    <a:pt x="1610360" y="498038"/>
                    <a:pt x="1610360" y="418028"/>
                  </a:cubicBezTo>
                  <a:lnTo>
                    <a:pt x="1610360" y="146050"/>
                  </a:lnTo>
                  <a:cubicBezTo>
                    <a:pt x="1610360" y="66040"/>
                    <a:pt x="1544320" y="0"/>
                    <a:pt x="14643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18028"/>
                  </a:lnTo>
                  <a:cubicBezTo>
                    <a:pt x="0" y="499308"/>
                    <a:pt x="66040" y="564078"/>
                    <a:pt x="146050" y="564078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1675130" cy="632658"/>
            </a:xfrm>
            <a:custGeom>
              <a:avLst/>
              <a:gdLst/>
              <a:ahLst/>
              <a:cxnLst/>
              <a:rect l="l" t="t" r="r" b="b"/>
              <a:pathLst>
                <a:path w="1675130" h="632658">
                  <a:moveTo>
                    <a:pt x="1611630" y="74930"/>
                  </a:moveTo>
                  <a:cubicBezTo>
                    <a:pt x="1583690" y="30480"/>
                    <a:pt x="1534160" y="0"/>
                    <a:pt x="14770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30728"/>
                  </a:lnTo>
                  <a:cubicBezTo>
                    <a:pt x="0" y="482798"/>
                    <a:pt x="25400" y="528518"/>
                    <a:pt x="63500" y="557728"/>
                  </a:cubicBezTo>
                  <a:cubicBezTo>
                    <a:pt x="91440" y="602178"/>
                    <a:pt x="140970" y="632658"/>
                    <a:pt x="198120" y="632658"/>
                  </a:cubicBezTo>
                  <a:lnTo>
                    <a:pt x="1516380" y="632658"/>
                  </a:lnTo>
                  <a:cubicBezTo>
                    <a:pt x="1604010" y="632658"/>
                    <a:pt x="1675130" y="561538"/>
                    <a:pt x="1675130" y="473908"/>
                  </a:cubicBezTo>
                  <a:lnTo>
                    <a:pt x="1675130" y="201930"/>
                  </a:lnTo>
                  <a:cubicBezTo>
                    <a:pt x="1675130" y="149860"/>
                    <a:pt x="1649730" y="104140"/>
                    <a:pt x="1611630" y="74930"/>
                  </a:cubicBezTo>
                  <a:close/>
                  <a:moveTo>
                    <a:pt x="12700" y="43072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77010" y="12700"/>
                  </a:lnTo>
                  <a:cubicBezTo>
                    <a:pt x="1557020" y="12700"/>
                    <a:pt x="1623060" y="78740"/>
                    <a:pt x="1623060" y="158750"/>
                  </a:cubicBezTo>
                  <a:lnTo>
                    <a:pt x="1623060" y="430728"/>
                  </a:lnTo>
                  <a:cubicBezTo>
                    <a:pt x="1623060" y="510738"/>
                    <a:pt x="1557020" y="576778"/>
                    <a:pt x="1477010" y="576778"/>
                  </a:cubicBezTo>
                  <a:lnTo>
                    <a:pt x="158750" y="576778"/>
                  </a:lnTo>
                  <a:cubicBezTo>
                    <a:pt x="78740" y="576778"/>
                    <a:pt x="12700" y="512008"/>
                    <a:pt x="12700" y="430728"/>
                  </a:cubicBezTo>
                  <a:close/>
                  <a:moveTo>
                    <a:pt x="1663700" y="473908"/>
                  </a:moveTo>
                  <a:cubicBezTo>
                    <a:pt x="1663700" y="553918"/>
                    <a:pt x="1596390" y="619958"/>
                    <a:pt x="1516380" y="619958"/>
                  </a:cubicBezTo>
                  <a:lnTo>
                    <a:pt x="198120" y="619958"/>
                  </a:lnTo>
                  <a:cubicBezTo>
                    <a:pt x="157480" y="619958"/>
                    <a:pt x="120650" y="603448"/>
                    <a:pt x="93980" y="575508"/>
                  </a:cubicBezTo>
                  <a:cubicBezTo>
                    <a:pt x="114300" y="584398"/>
                    <a:pt x="135890" y="589478"/>
                    <a:pt x="160020" y="589478"/>
                  </a:cubicBezTo>
                  <a:lnTo>
                    <a:pt x="1478280" y="589478"/>
                  </a:lnTo>
                  <a:cubicBezTo>
                    <a:pt x="1565910" y="589478"/>
                    <a:pt x="1637030" y="518358"/>
                    <a:pt x="1637030" y="430728"/>
                  </a:cubicBezTo>
                  <a:lnTo>
                    <a:pt x="1637030" y="158750"/>
                  </a:lnTo>
                  <a:cubicBezTo>
                    <a:pt x="1637030" y="140970"/>
                    <a:pt x="1633220" y="123190"/>
                    <a:pt x="1628140" y="106680"/>
                  </a:cubicBezTo>
                  <a:cubicBezTo>
                    <a:pt x="1649730" y="132080"/>
                    <a:pt x="1663700" y="165100"/>
                    <a:pt x="1663700" y="201930"/>
                  </a:cubicBezTo>
                  <a:lnTo>
                    <a:pt x="1663700" y="473908"/>
                  </a:lnTo>
                  <a:cubicBezTo>
                    <a:pt x="1663700" y="473908"/>
                    <a:pt x="1663700" y="473908"/>
                    <a:pt x="1663700" y="473908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13598144" y="4992661"/>
            <a:ext cx="3322719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spc="89" dirty="0" smtClean="0">
                <a:solidFill>
                  <a:srgbClr val="000000"/>
                </a:solidFill>
                <a:latin typeface="Lato Bold"/>
              </a:rPr>
              <a:t>Карбоновый ст., кардан, краска, стеклопластик</a:t>
            </a:r>
          </a:p>
          <a:p>
            <a:pPr>
              <a:lnSpc>
                <a:spcPts val="4200"/>
              </a:lnSpc>
            </a:pPr>
            <a:endParaRPr lang="en-US" sz="3000" spc="89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1853096" y="5322764"/>
            <a:ext cx="1497796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ru-RU" sz="2700" spc="81" dirty="0" smtClean="0">
                <a:solidFill>
                  <a:srgbClr val="FFFFFF"/>
                </a:solidFill>
                <a:latin typeface="Lato Bold"/>
              </a:rPr>
              <a:t>840 </a:t>
            </a:r>
            <a:r>
              <a:rPr lang="ru-RU" sz="2700" spc="81" dirty="0" err="1" smtClean="0">
                <a:solidFill>
                  <a:srgbClr val="FFFFFF"/>
                </a:solidFill>
                <a:latin typeface="Lato Bold"/>
              </a:rPr>
              <a:t>руб</a:t>
            </a:r>
            <a:r>
              <a:rPr lang="en-US" sz="2700" spc="81" dirty="0" smtClean="0">
                <a:solidFill>
                  <a:srgbClr val="FFFFFF"/>
                </a:solidFill>
                <a:latin typeface="Lato Bold"/>
              </a:rPr>
              <a:t> </a:t>
            </a:r>
            <a:r>
              <a:rPr lang="en-US" sz="2700" spc="81" dirty="0" err="1" smtClean="0">
                <a:solidFill>
                  <a:srgbClr val="FFFFFF"/>
                </a:solidFill>
                <a:latin typeface="Lato Bold"/>
              </a:rPr>
              <a:t>ру</a:t>
            </a:r>
            <a:endParaRPr lang="en-US" sz="2700" spc="81" dirty="0">
              <a:solidFill>
                <a:srgbClr val="FFFFFF"/>
              </a:solidFill>
              <a:latin typeface="Lato Bold"/>
            </a:endParaRP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93330" y="3833989"/>
            <a:ext cx="3301341" cy="325182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7553283" y="3857850"/>
            <a:ext cx="3181433" cy="3133712"/>
          </a:xfrm>
          <a:prstGeom prst="rect">
            <a:avLst/>
          </a:prstGeom>
        </p:spPr>
      </p:pic>
      <p:grpSp>
        <p:nvGrpSpPr>
          <p:cNvPr id="35" name="Group 35"/>
          <p:cNvGrpSpPr/>
          <p:nvPr/>
        </p:nvGrpSpPr>
        <p:grpSpPr>
          <a:xfrm>
            <a:off x="1455924" y="6758609"/>
            <a:ext cx="1729077" cy="653032"/>
            <a:chOff x="0" y="0"/>
            <a:chExt cx="1675130" cy="632658"/>
          </a:xfrm>
        </p:grpSpPr>
        <p:sp>
          <p:nvSpPr>
            <p:cNvPr id="36" name="Freeform 36"/>
            <p:cNvSpPr/>
            <p:nvPr/>
          </p:nvSpPr>
          <p:spPr>
            <a:xfrm>
              <a:off x="92710" y="106680"/>
              <a:ext cx="1570990" cy="513278"/>
            </a:xfrm>
            <a:custGeom>
              <a:avLst/>
              <a:gdLst/>
              <a:ahLst/>
              <a:cxnLst/>
              <a:rect l="l" t="t" r="r" b="b"/>
              <a:pathLst>
                <a:path w="1570990" h="513278">
                  <a:moveTo>
                    <a:pt x="1544320" y="324048"/>
                  </a:moveTo>
                  <a:cubicBezTo>
                    <a:pt x="1544320" y="411678"/>
                    <a:pt x="1468120" y="482798"/>
                    <a:pt x="1386840" y="482798"/>
                  </a:cubicBezTo>
                  <a:lnTo>
                    <a:pt x="66040" y="482798"/>
                  </a:lnTo>
                  <a:cubicBezTo>
                    <a:pt x="43180" y="482798"/>
                    <a:pt x="20320" y="477718"/>
                    <a:pt x="0" y="468828"/>
                  </a:cubicBezTo>
                  <a:cubicBezTo>
                    <a:pt x="26670" y="496768"/>
                    <a:pt x="63500" y="513278"/>
                    <a:pt x="104140" y="513278"/>
                  </a:cubicBezTo>
                  <a:lnTo>
                    <a:pt x="1424940" y="513278"/>
                  </a:lnTo>
                  <a:cubicBezTo>
                    <a:pt x="1504950" y="513278"/>
                    <a:pt x="1570990" y="447238"/>
                    <a:pt x="1570990" y="367228"/>
                  </a:cubicBezTo>
                  <a:lnTo>
                    <a:pt x="1570990" y="95250"/>
                  </a:lnTo>
                  <a:cubicBezTo>
                    <a:pt x="1570990" y="58420"/>
                    <a:pt x="1557020" y="25400"/>
                    <a:pt x="1535430" y="0"/>
                  </a:cubicBezTo>
                  <a:cubicBezTo>
                    <a:pt x="1541780" y="16510"/>
                    <a:pt x="1544320" y="34290"/>
                    <a:pt x="1544320" y="52070"/>
                  </a:cubicBezTo>
                  <a:lnTo>
                    <a:pt x="1544320" y="324048"/>
                  </a:lnTo>
                  <a:lnTo>
                    <a:pt x="1544320" y="324048"/>
                  </a:lnTo>
                  <a:close/>
                </a:path>
              </a:pathLst>
            </a:custGeom>
            <a:solidFill>
              <a:srgbClr val="241452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12700" y="12700"/>
              <a:ext cx="1610360" cy="564078"/>
            </a:xfrm>
            <a:custGeom>
              <a:avLst/>
              <a:gdLst/>
              <a:ahLst/>
              <a:cxnLst/>
              <a:rect l="l" t="t" r="r" b="b"/>
              <a:pathLst>
                <a:path w="1610360" h="564078">
                  <a:moveTo>
                    <a:pt x="146050" y="564078"/>
                  </a:moveTo>
                  <a:lnTo>
                    <a:pt x="1464310" y="564078"/>
                  </a:lnTo>
                  <a:cubicBezTo>
                    <a:pt x="1544320" y="564078"/>
                    <a:pt x="1610360" y="498038"/>
                    <a:pt x="1610360" y="418028"/>
                  </a:cubicBezTo>
                  <a:lnTo>
                    <a:pt x="1610360" y="146050"/>
                  </a:lnTo>
                  <a:cubicBezTo>
                    <a:pt x="1610360" y="66040"/>
                    <a:pt x="1544320" y="0"/>
                    <a:pt x="14643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18028"/>
                  </a:lnTo>
                  <a:cubicBezTo>
                    <a:pt x="0" y="499308"/>
                    <a:pt x="66040" y="564078"/>
                    <a:pt x="146050" y="564078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0" y="0"/>
              <a:ext cx="1675130" cy="632658"/>
            </a:xfrm>
            <a:custGeom>
              <a:avLst/>
              <a:gdLst/>
              <a:ahLst/>
              <a:cxnLst/>
              <a:rect l="l" t="t" r="r" b="b"/>
              <a:pathLst>
                <a:path w="1675130" h="632658">
                  <a:moveTo>
                    <a:pt x="1611630" y="74930"/>
                  </a:moveTo>
                  <a:cubicBezTo>
                    <a:pt x="1583690" y="30480"/>
                    <a:pt x="1534160" y="0"/>
                    <a:pt x="14770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30728"/>
                  </a:lnTo>
                  <a:cubicBezTo>
                    <a:pt x="0" y="482798"/>
                    <a:pt x="25400" y="528518"/>
                    <a:pt x="63500" y="557728"/>
                  </a:cubicBezTo>
                  <a:cubicBezTo>
                    <a:pt x="91440" y="602178"/>
                    <a:pt x="140970" y="632658"/>
                    <a:pt x="198120" y="632658"/>
                  </a:cubicBezTo>
                  <a:lnTo>
                    <a:pt x="1516380" y="632658"/>
                  </a:lnTo>
                  <a:cubicBezTo>
                    <a:pt x="1604010" y="632658"/>
                    <a:pt x="1675130" y="561538"/>
                    <a:pt x="1675130" y="473908"/>
                  </a:cubicBezTo>
                  <a:lnTo>
                    <a:pt x="1675130" y="201930"/>
                  </a:lnTo>
                  <a:cubicBezTo>
                    <a:pt x="1675130" y="149860"/>
                    <a:pt x="1649730" y="104140"/>
                    <a:pt x="1611630" y="74930"/>
                  </a:cubicBezTo>
                  <a:close/>
                  <a:moveTo>
                    <a:pt x="12700" y="43072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77010" y="12700"/>
                  </a:lnTo>
                  <a:cubicBezTo>
                    <a:pt x="1557020" y="12700"/>
                    <a:pt x="1623060" y="78740"/>
                    <a:pt x="1623060" y="158750"/>
                  </a:cubicBezTo>
                  <a:lnTo>
                    <a:pt x="1623060" y="430728"/>
                  </a:lnTo>
                  <a:cubicBezTo>
                    <a:pt x="1623060" y="510738"/>
                    <a:pt x="1557020" y="576778"/>
                    <a:pt x="1477010" y="576778"/>
                  </a:cubicBezTo>
                  <a:lnTo>
                    <a:pt x="158750" y="576778"/>
                  </a:lnTo>
                  <a:cubicBezTo>
                    <a:pt x="78740" y="576778"/>
                    <a:pt x="12700" y="512008"/>
                    <a:pt x="12700" y="430728"/>
                  </a:cubicBezTo>
                  <a:close/>
                  <a:moveTo>
                    <a:pt x="1663700" y="473908"/>
                  </a:moveTo>
                  <a:cubicBezTo>
                    <a:pt x="1663700" y="553918"/>
                    <a:pt x="1596390" y="619958"/>
                    <a:pt x="1516380" y="619958"/>
                  </a:cubicBezTo>
                  <a:lnTo>
                    <a:pt x="198120" y="619958"/>
                  </a:lnTo>
                  <a:cubicBezTo>
                    <a:pt x="157480" y="619958"/>
                    <a:pt x="120650" y="603448"/>
                    <a:pt x="93980" y="575508"/>
                  </a:cubicBezTo>
                  <a:cubicBezTo>
                    <a:pt x="114300" y="584398"/>
                    <a:pt x="135890" y="589478"/>
                    <a:pt x="160020" y="589478"/>
                  </a:cubicBezTo>
                  <a:lnTo>
                    <a:pt x="1478280" y="589478"/>
                  </a:lnTo>
                  <a:cubicBezTo>
                    <a:pt x="1565910" y="589478"/>
                    <a:pt x="1637030" y="518358"/>
                    <a:pt x="1637030" y="430728"/>
                  </a:cubicBezTo>
                  <a:lnTo>
                    <a:pt x="1637030" y="158750"/>
                  </a:lnTo>
                  <a:cubicBezTo>
                    <a:pt x="1637030" y="140970"/>
                    <a:pt x="1633220" y="123190"/>
                    <a:pt x="1628140" y="106680"/>
                  </a:cubicBezTo>
                  <a:cubicBezTo>
                    <a:pt x="1649730" y="132080"/>
                    <a:pt x="1663700" y="165100"/>
                    <a:pt x="1663700" y="201930"/>
                  </a:cubicBezTo>
                  <a:lnTo>
                    <a:pt x="1663700" y="473908"/>
                  </a:lnTo>
                  <a:cubicBezTo>
                    <a:pt x="1663700" y="473908"/>
                    <a:pt x="1663700" y="473908"/>
                    <a:pt x="1663700" y="473908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sp>
        <p:nvSpPr>
          <p:cNvPr id="39" name="TextBox 39"/>
          <p:cNvSpPr txBox="1"/>
          <p:nvPr/>
        </p:nvSpPr>
        <p:spPr>
          <a:xfrm>
            <a:off x="3378506" y="6759460"/>
            <a:ext cx="309234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ru-RU" sz="3000" dirty="0" smtClean="0">
                <a:solidFill>
                  <a:srgbClr val="000000"/>
                </a:solidFill>
                <a:latin typeface="Lato Bold"/>
              </a:rPr>
              <a:t>Спица, рег. </a:t>
            </a:r>
            <a:r>
              <a:rPr lang="ru-RU" sz="3000" dirty="0">
                <a:solidFill>
                  <a:srgbClr val="000000"/>
                </a:solidFill>
                <a:latin typeface="Lato Bold"/>
              </a:rPr>
              <a:t>о</a:t>
            </a:r>
            <a:r>
              <a:rPr lang="ru-RU" sz="3000" dirty="0" smtClean="0">
                <a:solidFill>
                  <a:srgbClr val="000000"/>
                </a:solidFill>
                <a:latin typeface="Lato Bold"/>
              </a:rPr>
              <a:t>боротов,  пульт управления</a:t>
            </a:r>
            <a:endParaRPr lang="en-US" sz="3000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568453" y="6770342"/>
            <a:ext cx="1518863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ru-RU" sz="2800" spc="84" dirty="0" smtClean="0">
                <a:solidFill>
                  <a:srgbClr val="FFFFFF"/>
                </a:solidFill>
                <a:latin typeface="Lato Bold"/>
              </a:rPr>
              <a:t>7080руб</a:t>
            </a:r>
            <a:r>
              <a:rPr lang="en-US" sz="2800" spc="84" dirty="0" smtClean="0">
                <a:solidFill>
                  <a:srgbClr val="FFFFFF"/>
                </a:solidFill>
                <a:latin typeface="Lato Bold"/>
              </a:rPr>
              <a:t> </a:t>
            </a:r>
            <a:r>
              <a:rPr lang="en-US" sz="2800" spc="84" dirty="0" err="1">
                <a:solidFill>
                  <a:srgbClr val="FFFFFF"/>
                </a:solidFill>
                <a:latin typeface="Lato Bold"/>
              </a:rPr>
              <a:t>руб</a:t>
            </a:r>
            <a:endParaRPr lang="en-US" sz="2800" spc="84" dirty="0">
              <a:solidFill>
                <a:srgbClr val="FFFFFF"/>
              </a:solidFill>
              <a:latin typeface="Lato Bold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11771258" y="7072017"/>
            <a:ext cx="1729077" cy="653032"/>
            <a:chOff x="0" y="0"/>
            <a:chExt cx="1675130" cy="632658"/>
          </a:xfrm>
        </p:grpSpPr>
        <p:sp>
          <p:nvSpPr>
            <p:cNvPr id="42" name="Freeform 42"/>
            <p:cNvSpPr/>
            <p:nvPr/>
          </p:nvSpPr>
          <p:spPr>
            <a:xfrm>
              <a:off x="92710" y="106680"/>
              <a:ext cx="1570990" cy="513278"/>
            </a:xfrm>
            <a:custGeom>
              <a:avLst/>
              <a:gdLst/>
              <a:ahLst/>
              <a:cxnLst/>
              <a:rect l="l" t="t" r="r" b="b"/>
              <a:pathLst>
                <a:path w="1570990" h="513278">
                  <a:moveTo>
                    <a:pt x="1544320" y="324048"/>
                  </a:moveTo>
                  <a:cubicBezTo>
                    <a:pt x="1544320" y="411678"/>
                    <a:pt x="1468120" y="482798"/>
                    <a:pt x="1386840" y="482798"/>
                  </a:cubicBezTo>
                  <a:lnTo>
                    <a:pt x="66040" y="482798"/>
                  </a:lnTo>
                  <a:cubicBezTo>
                    <a:pt x="43180" y="482798"/>
                    <a:pt x="20320" y="477718"/>
                    <a:pt x="0" y="468828"/>
                  </a:cubicBezTo>
                  <a:cubicBezTo>
                    <a:pt x="26670" y="496768"/>
                    <a:pt x="63500" y="513278"/>
                    <a:pt x="104140" y="513278"/>
                  </a:cubicBezTo>
                  <a:lnTo>
                    <a:pt x="1424940" y="513278"/>
                  </a:lnTo>
                  <a:cubicBezTo>
                    <a:pt x="1504950" y="513278"/>
                    <a:pt x="1570990" y="447238"/>
                    <a:pt x="1570990" y="367228"/>
                  </a:cubicBezTo>
                  <a:lnTo>
                    <a:pt x="1570990" y="95250"/>
                  </a:lnTo>
                  <a:cubicBezTo>
                    <a:pt x="1570990" y="58420"/>
                    <a:pt x="1557020" y="25400"/>
                    <a:pt x="1535430" y="0"/>
                  </a:cubicBezTo>
                  <a:cubicBezTo>
                    <a:pt x="1541780" y="16510"/>
                    <a:pt x="1544320" y="34290"/>
                    <a:pt x="1544320" y="52070"/>
                  </a:cubicBezTo>
                  <a:lnTo>
                    <a:pt x="1544320" y="324048"/>
                  </a:lnTo>
                  <a:lnTo>
                    <a:pt x="1544320" y="324048"/>
                  </a:lnTo>
                  <a:close/>
                </a:path>
              </a:pathLst>
            </a:custGeom>
            <a:solidFill>
              <a:srgbClr val="241452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12700" y="12700"/>
              <a:ext cx="1610360" cy="564078"/>
            </a:xfrm>
            <a:custGeom>
              <a:avLst/>
              <a:gdLst/>
              <a:ahLst/>
              <a:cxnLst/>
              <a:rect l="l" t="t" r="r" b="b"/>
              <a:pathLst>
                <a:path w="1610360" h="564078">
                  <a:moveTo>
                    <a:pt x="146050" y="564078"/>
                  </a:moveTo>
                  <a:lnTo>
                    <a:pt x="1464310" y="564078"/>
                  </a:lnTo>
                  <a:cubicBezTo>
                    <a:pt x="1544320" y="564078"/>
                    <a:pt x="1610360" y="498038"/>
                    <a:pt x="1610360" y="418028"/>
                  </a:cubicBezTo>
                  <a:lnTo>
                    <a:pt x="1610360" y="146050"/>
                  </a:lnTo>
                  <a:cubicBezTo>
                    <a:pt x="1610360" y="66040"/>
                    <a:pt x="1544320" y="0"/>
                    <a:pt x="14643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18028"/>
                  </a:lnTo>
                  <a:cubicBezTo>
                    <a:pt x="0" y="499308"/>
                    <a:pt x="66040" y="564078"/>
                    <a:pt x="146050" y="564078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0" y="0"/>
              <a:ext cx="1675130" cy="632658"/>
            </a:xfrm>
            <a:custGeom>
              <a:avLst/>
              <a:gdLst/>
              <a:ahLst/>
              <a:cxnLst/>
              <a:rect l="l" t="t" r="r" b="b"/>
              <a:pathLst>
                <a:path w="1675130" h="632658">
                  <a:moveTo>
                    <a:pt x="1611630" y="74930"/>
                  </a:moveTo>
                  <a:cubicBezTo>
                    <a:pt x="1583690" y="30480"/>
                    <a:pt x="1534160" y="0"/>
                    <a:pt x="14770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30728"/>
                  </a:lnTo>
                  <a:cubicBezTo>
                    <a:pt x="0" y="482798"/>
                    <a:pt x="25400" y="528518"/>
                    <a:pt x="63500" y="557728"/>
                  </a:cubicBezTo>
                  <a:cubicBezTo>
                    <a:pt x="91440" y="602178"/>
                    <a:pt x="140970" y="632658"/>
                    <a:pt x="198120" y="632658"/>
                  </a:cubicBezTo>
                  <a:lnTo>
                    <a:pt x="1516380" y="632658"/>
                  </a:lnTo>
                  <a:cubicBezTo>
                    <a:pt x="1604010" y="632658"/>
                    <a:pt x="1675130" y="561538"/>
                    <a:pt x="1675130" y="473908"/>
                  </a:cubicBezTo>
                  <a:lnTo>
                    <a:pt x="1675130" y="201930"/>
                  </a:lnTo>
                  <a:cubicBezTo>
                    <a:pt x="1675130" y="149860"/>
                    <a:pt x="1649730" y="104140"/>
                    <a:pt x="1611630" y="74930"/>
                  </a:cubicBezTo>
                  <a:close/>
                  <a:moveTo>
                    <a:pt x="12700" y="43072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77010" y="12700"/>
                  </a:lnTo>
                  <a:cubicBezTo>
                    <a:pt x="1557020" y="12700"/>
                    <a:pt x="1623060" y="78740"/>
                    <a:pt x="1623060" y="158750"/>
                  </a:cubicBezTo>
                  <a:lnTo>
                    <a:pt x="1623060" y="430728"/>
                  </a:lnTo>
                  <a:cubicBezTo>
                    <a:pt x="1623060" y="510738"/>
                    <a:pt x="1557020" y="576778"/>
                    <a:pt x="1477010" y="576778"/>
                  </a:cubicBezTo>
                  <a:lnTo>
                    <a:pt x="158750" y="576778"/>
                  </a:lnTo>
                  <a:cubicBezTo>
                    <a:pt x="78740" y="576778"/>
                    <a:pt x="12700" y="512008"/>
                    <a:pt x="12700" y="430728"/>
                  </a:cubicBezTo>
                  <a:close/>
                  <a:moveTo>
                    <a:pt x="1663700" y="473908"/>
                  </a:moveTo>
                  <a:cubicBezTo>
                    <a:pt x="1663700" y="553918"/>
                    <a:pt x="1596390" y="619958"/>
                    <a:pt x="1516380" y="619958"/>
                  </a:cubicBezTo>
                  <a:lnTo>
                    <a:pt x="198120" y="619958"/>
                  </a:lnTo>
                  <a:cubicBezTo>
                    <a:pt x="157480" y="619958"/>
                    <a:pt x="120650" y="603448"/>
                    <a:pt x="93980" y="575508"/>
                  </a:cubicBezTo>
                  <a:cubicBezTo>
                    <a:pt x="114300" y="584398"/>
                    <a:pt x="135890" y="589478"/>
                    <a:pt x="160020" y="589478"/>
                  </a:cubicBezTo>
                  <a:lnTo>
                    <a:pt x="1478280" y="589478"/>
                  </a:lnTo>
                  <a:cubicBezTo>
                    <a:pt x="1565910" y="589478"/>
                    <a:pt x="1637030" y="518358"/>
                    <a:pt x="1637030" y="430728"/>
                  </a:cubicBezTo>
                  <a:lnTo>
                    <a:pt x="1637030" y="158750"/>
                  </a:lnTo>
                  <a:cubicBezTo>
                    <a:pt x="1637030" y="140970"/>
                    <a:pt x="1633220" y="123190"/>
                    <a:pt x="1628140" y="106680"/>
                  </a:cubicBezTo>
                  <a:cubicBezTo>
                    <a:pt x="1649730" y="132080"/>
                    <a:pt x="1663700" y="165100"/>
                    <a:pt x="1663700" y="201930"/>
                  </a:cubicBezTo>
                  <a:lnTo>
                    <a:pt x="1663700" y="473908"/>
                  </a:lnTo>
                  <a:cubicBezTo>
                    <a:pt x="1663700" y="473908"/>
                    <a:pt x="1663700" y="473908"/>
                    <a:pt x="1663700" y="473908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sp>
        <p:nvSpPr>
          <p:cNvPr id="45" name="TextBox 45"/>
          <p:cNvSpPr txBox="1"/>
          <p:nvPr/>
        </p:nvSpPr>
        <p:spPr>
          <a:xfrm>
            <a:off x="13717940" y="7126795"/>
            <a:ext cx="309234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ru-RU" sz="3000" dirty="0" smtClean="0">
                <a:solidFill>
                  <a:srgbClr val="000000"/>
                </a:solidFill>
                <a:latin typeface="Lato Bold"/>
              </a:rPr>
              <a:t>Колеса, клей, листовой пластик</a:t>
            </a:r>
            <a:r>
              <a:rPr lang="en-US" sz="3000" dirty="0" smtClean="0">
                <a:solidFill>
                  <a:srgbClr val="000000"/>
                </a:solidFill>
                <a:latin typeface="Lato Bold"/>
              </a:rPr>
              <a:t> </a:t>
            </a:r>
            <a:endParaRPr lang="en-US" sz="3000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1738391" y="7146031"/>
            <a:ext cx="1750146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spc="84" dirty="0" smtClean="0">
                <a:solidFill>
                  <a:srgbClr val="FFFFFF"/>
                </a:solidFill>
                <a:latin typeface="Lato Bold"/>
              </a:rPr>
              <a:t> </a:t>
            </a:r>
            <a:r>
              <a:rPr lang="ru-RU" sz="2800" spc="84" dirty="0" smtClean="0">
                <a:solidFill>
                  <a:srgbClr val="FFFFFF"/>
                </a:solidFill>
                <a:latin typeface="Lato Bold"/>
              </a:rPr>
              <a:t>1725</a:t>
            </a:r>
            <a:r>
              <a:rPr lang="en-US" sz="2800" spc="84" dirty="0" err="1" smtClean="0">
                <a:solidFill>
                  <a:srgbClr val="FFFFFF"/>
                </a:solidFill>
                <a:latin typeface="Lato Bold"/>
              </a:rPr>
              <a:t>руб</a:t>
            </a:r>
            <a:endParaRPr lang="en-US" sz="2800" spc="84" dirty="0">
              <a:solidFill>
                <a:srgbClr val="FFFFFF"/>
              </a:solidFill>
              <a:latin typeface="Lato Bold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4947" y="1007291"/>
            <a:ext cx="424353" cy="410148"/>
            <a:chOff x="0" y="0"/>
            <a:chExt cx="565804" cy="54686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028700" y="5227689"/>
            <a:ext cx="5129647" cy="4030611"/>
            <a:chOff x="0" y="0"/>
            <a:chExt cx="2800209" cy="22002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00209" cy="2200259"/>
            </a:xfrm>
            <a:custGeom>
              <a:avLst/>
              <a:gdLst/>
              <a:ahLst/>
              <a:cxnLst/>
              <a:rect l="l" t="t" r="r" b="b"/>
              <a:pathLst>
                <a:path w="2800209" h="2200259">
                  <a:moveTo>
                    <a:pt x="2675749" y="2200259"/>
                  </a:moveTo>
                  <a:lnTo>
                    <a:pt x="124460" y="2200259"/>
                  </a:lnTo>
                  <a:cubicBezTo>
                    <a:pt x="55880" y="2200259"/>
                    <a:pt x="0" y="2144379"/>
                    <a:pt x="0" y="2075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75749" y="0"/>
                  </a:lnTo>
                  <a:cubicBezTo>
                    <a:pt x="2744329" y="0"/>
                    <a:pt x="2800209" y="55880"/>
                    <a:pt x="2800209" y="124460"/>
                  </a:cubicBezTo>
                  <a:lnTo>
                    <a:pt x="2800209" y="2075799"/>
                  </a:lnTo>
                  <a:cubicBezTo>
                    <a:pt x="2800209" y="2144379"/>
                    <a:pt x="2744329" y="2200259"/>
                    <a:pt x="2675749" y="220025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346406" y="4439808"/>
            <a:ext cx="4536571" cy="52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200" dirty="0">
                <a:solidFill>
                  <a:srgbClr val="241452"/>
                </a:solidFill>
                <a:latin typeface="Lato Bold"/>
              </a:rPr>
              <a:t>1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473088" y="5227689"/>
            <a:ext cx="5129647" cy="4030611"/>
            <a:chOff x="0" y="0"/>
            <a:chExt cx="2800209" cy="22002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00209" cy="2200259"/>
            </a:xfrm>
            <a:custGeom>
              <a:avLst/>
              <a:gdLst/>
              <a:ahLst/>
              <a:cxnLst/>
              <a:rect l="l" t="t" r="r" b="b"/>
              <a:pathLst>
                <a:path w="2800209" h="2200259">
                  <a:moveTo>
                    <a:pt x="2675749" y="2200259"/>
                  </a:moveTo>
                  <a:lnTo>
                    <a:pt x="124460" y="2200259"/>
                  </a:lnTo>
                  <a:cubicBezTo>
                    <a:pt x="55880" y="2200259"/>
                    <a:pt x="0" y="2144379"/>
                    <a:pt x="0" y="2075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75749" y="0"/>
                  </a:lnTo>
                  <a:cubicBezTo>
                    <a:pt x="2744329" y="0"/>
                    <a:pt x="2800209" y="55880"/>
                    <a:pt x="2800209" y="124460"/>
                  </a:cubicBezTo>
                  <a:lnTo>
                    <a:pt x="2800209" y="2075799"/>
                  </a:lnTo>
                  <a:cubicBezTo>
                    <a:pt x="2800209" y="2144379"/>
                    <a:pt x="2744329" y="2200259"/>
                    <a:pt x="2675749" y="220025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790795" y="4439808"/>
            <a:ext cx="4536571" cy="52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200" dirty="0">
                <a:solidFill>
                  <a:srgbClr val="241452"/>
                </a:solidFill>
                <a:latin typeface="Lato Bold"/>
              </a:rPr>
              <a:t>2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1917476" y="5227689"/>
            <a:ext cx="5129647" cy="4030611"/>
            <a:chOff x="0" y="0"/>
            <a:chExt cx="2800209" cy="220025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00209" cy="2200259"/>
            </a:xfrm>
            <a:custGeom>
              <a:avLst/>
              <a:gdLst/>
              <a:ahLst/>
              <a:cxnLst/>
              <a:rect l="l" t="t" r="r" b="b"/>
              <a:pathLst>
                <a:path w="2800209" h="2200259">
                  <a:moveTo>
                    <a:pt x="2675749" y="2200259"/>
                  </a:moveTo>
                  <a:lnTo>
                    <a:pt x="124460" y="2200259"/>
                  </a:lnTo>
                  <a:cubicBezTo>
                    <a:pt x="55880" y="2200259"/>
                    <a:pt x="0" y="2144379"/>
                    <a:pt x="0" y="2075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75749" y="0"/>
                  </a:lnTo>
                  <a:cubicBezTo>
                    <a:pt x="2744329" y="0"/>
                    <a:pt x="2800209" y="55880"/>
                    <a:pt x="2800209" y="124460"/>
                  </a:cubicBezTo>
                  <a:lnTo>
                    <a:pt x="2800209" y="2075799"/>
                  </a:lnTo>
                  <a:cubicBezTo>
                    <a:pt x="2800209" y="2144379"/>
                    <a:pt x="2744329" y="2200259"/>
                    <a:pt x="2675749" y="220025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2235183" y="4439808"/>
            <a:ext cx="4536571" cy="52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200">
                <a:solidFill>
                  <a:srgbClr val="241452"/>
                </a:solidFill>
                <a:latin typeface="Lato Bold"/>
              </a:rPr>
              <a:t>3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52178">
            <a:off x="14175925" y="3006849"/>
            <a:ext cx="4414504" cy="2433495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21307" y="1007291"/>
            <a:ext cx="1204362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ru-RU" sz="7500" dirty="0">
                <a:solidFill>
                  <a:srgbClr val="241452"/>
                </a:solidFill>
                <a:latin typeface="Lato Bold"/>
              </a:rPr>
              <a:t>Экологическая оценка изделия</a:t>
            </a:r>
            <a:endParaRPr lang="en-US" sz="7500" dirty="0">
              <a:solidFill>
                <a:srgbClr val="241452"/>
              </a:solidFill>
              <a:latin typeface="Lato Bold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691909" y="4869931"/>
            <a:ext cx="2315492" cy="211288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060972" y="8239595"/>
            <a:ext cx="2339257" cy="2420964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247575" y="5921096"/>
            <a:ext cx="4484077" cy="3052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ru-RU" sz="2800" dirty="0" smtClean="0">
                <a:solidFill>
                  <a:srgbClr val="241452"/>
                </a:solidFill>
                <a:latin typeface="Lato Bold"/>
              </a:rPr>
              <a:t>Создание трактора на радиоуправлении</a:t>
            </a:r>
            <a:r>
              <a:rPr lang="en-US" sz="2800" dirty="0" smtClean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не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наносит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вреда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окружающей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среде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и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может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считаться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абсолютно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безопасным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занятием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01961" y="5728606"/>
            <a:ext cx="4484077" cy="3052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При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окрашивании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ru-RU" sz="2800" dirty="0">
                <a:solidFill>
                  <a:srgbClr val="241452"/>
                </a:solidFill>
                <a:latin typeface="Lato Bold"/>
              </a:rPr>
              <a:t>трактора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использовались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устойчивые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красители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,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не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оказывающие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вредного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воздействия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на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кожу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человека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в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процессе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изготовления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изделия</a:t>
            </a:r>
            <a:endParaRPr lang="en-US" sz="2800" dirty="0">
              <a:solidFill>
                <a:srgbClr val="241452"/>
              </a:solidFill>
              <a:latin typeface="Lat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133395" y="5644824"/>
            <a:ext cx="4740145" cy="3019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По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окончании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срока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службы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изделие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подвергается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биохимическим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процессам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естественным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путем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или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легко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утилизируется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при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естественных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241452"/>
                </a:solidFill>
                <a:latin typeface="Lato Bold"/>
              </a:rPr>
              <a:t>процессах</a:t>
            </a:r>
            <a:r>
              <a:rPr lang="en-US" sz="2800" dirty="0">
                <a:solidFill>
                  <a:srgbClr val="241452"/>
                </a:solidFill>
                <a:latin typeface="Lato Bold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6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7251054"/>
            <a:ext cx="18649922" cy="3035946"/>
          </a:xfrm>
          <a:prstGeom prst="rect">
            <a:avLst/>
          </a:prstGeom>
          <a:solidFill>
            <a:srgbClr val="927AD4"/>
          </a:solidFill>
        </p:spPr>
      </p:sp>
      <p:grpSp>
        <p:nvGrpSpPr>
          <p:cNvPr id="4" name="Group 4"/>
          <p:cNvGrpSpPr/>
          <p:nvPr/>
        </p:nvGrpSpPr>
        <p:grpSpPr>
          <a:xfrm>
            <a:off x="2863720" y="2361346"/>
            <a:ext cx="12560559" cy="2014097"/>
            <a:chOff x="0" y="-9525"/>
            <a:chExt cx="16747412" cy="2685462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16747412" cy="1533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0"/>
                </a:lnSpc>
              </a:pPr>
              <a:endParaRPr lang="en-US" sz="7500" dirty="0">
                <a:solidFill>
                  <a:srgbClr val="241452"/>
                </a:solidFill>
                <a:latin typeface="Lato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06013"/>
              <a:ext cx="16747412" cy="969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40"/>
                </a:lnSpc>
              </a:pPr>
              <a:endParaRPr lang="en-US" sz="4800" dirty="0">
                <a:solidFill>
                  <a:srgbClr val="241452"/>
                </a:solidFill>
                <a:latin typeface="Lato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669821" y="1028700"/>
            <a:ext cx="589479" cy="195074"/>
            <a:chOff x="0" y="0"/>
            <a:chExt cx="1297145" cy="429260"/>
          </a:xfrm>
        </p:grpSpPr>
        <p:sp>
          <p:nvSpPr>
            <p:cNvPr id="8" name="Freeform 8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40877" y="8113706"/>
            <a:ext cx="3114616" cy="21607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6C581EB-5661-4553-814F-5780A6BF8D4D}"/>
              </a:ext>
            </a:extLst>
          </p:cNvPr>
          <p:cNvSpPr txBox="1"/>
          <p:nvPr/>
        </p:nvSpPr>
        <p:spPr>
          <a:xfrm>
            <a:off x="838200" y="458804"/>
            <a:ext cx="932824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000"/>
              </a:lnSpc>
            </a:pPr>
            <a:r>
              <a:rPr lang="ru-RU" sz="7500" dirty="0" smtClean="0">
                <a:solidFill>
                  <a:srgbClr val="241452"/>
                </a:solidFill>
                <a:latin typeface="Lato Bold"/>
              </a:rPr>
              <a:t>Мо</a:t>
            </a:r>
            <a:r>
              <a:rPr lang="ru-RU" sz="7500" dirty="0">
                <a:solidFill>
                  <a:srgbClr val="241452"/>
                </a:solidFill>
                <a:latin typeface="Lato Bold"/>
              </a:rPr>
              <a:t>е</a:t>
            </a:r>
            <a:r>
              <a:rPr lang="ru-RU" sz="7500" dirty="0" smtClean="0">
                <a:solidFill>
                  <a:srgbClr val="241452"/>
                </a:solidFill>
                <a:latin typeface="Lato Bold"/>
              </a:rPr>
              <a:t> изделие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592892" y="0"/>
            <a:ext cx="3228105" cy="30303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00" y="2257395"/>
            <a:ext cx="9144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Результатом 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моей работы является изготовленная модель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трактора 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радио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управлении. Работа над проектом была полезной и увлекательной. Данное изделие служит в качестве полезной вещи в моей практической деятельности. Для 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того чтобы сделать эту модель, я изучил много литературы, читал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технические  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форумы и помощь знакомых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моделистов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Модель получилась легкая и практичная.</a:t>
            </a:r>
            <a:endParaRPr lang="ru-RU" sz="3600" dirty="0"/>
          </a:p>
        </p:txBody>
      </p:sp>
      <p:pic>
        <p:nvPicPr>
          <p:cNvPr id="15" name="Рисунок 14" descr="IMG_20231024_2136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69377" y="1471092"/>
            <a:ext cx="6264696" cy="83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2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111552" y="390972"/>
            <a:ext cx="770485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Мои новые работы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VWmgPQzkV-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016" y="0"/>
            <a:ext cx="4667715" cy="6223620"/>
          </a:xfrm>
          <a:prstGeom prst="rect">
            <a:avLst/>
          </a:prstGeom>
        </p:spPr>
      </p:pic>
      <p:pic>
        <p:nvPicPr>
          <p:cNvPr id="4" name="Рисунок 3" descr="uzqq7YDGeE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56368" y="390972"/>
            <a:ext cx="5616624" cy="4212468"/>
          </a:xfrm>
          <a:prstGeom prst="rect">
            <a:avLst/>
          </a:prstGeom>
        </p:spPr>
      </p:pic>
      <p:pic>
        <p:nvPicPr>
          <p:cNvPr id="6" name="Рисунок 5" descr="HFLHYPBrXs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9584" y="1471092"/>
            <a:ext cx="6384032" cy="4788024"/>
          </a:xfrm>
          <a:prstGeom prst="rect">
            <a:avLst/>
          </a:prstGeom>
        </p:spPr>
      </p:pic>
      <p:pic>
        <p:nvPicPr>
          <p:cNvPr id="7" name="Рисунок 6" descr="0BV-PzKeYg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68136" y="4279404"/>
            <a:ext cx="7752184" cy="5814138"/>
          </a:xfrm>
          <a:prstGeom prst="rect">
            <a:avLst/>
          </a:prstGeom>
        </p:spPr>
      </p:pic>
      <p:pic>
        <p:nvPicPr>
          <p:cNvPr id="5" name="Рисунок 4" descr="QZZHLBVWL4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1192" y="4238328"/>
            <a:ext cx="4752528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7251054"/>
            <a:ext cx="18649922" cy="3035946"/>
          </a:xfrm>
          <a:prstGeom prst="rect">
            <a:avLst/>
          </a:prstGeom>
          <a:solidFill>
            <a:srgbClr val="927AD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77081" y="5211026"/>
            <a:ext cx="7133838" cy="355800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863720" y="2361346"/>
            <a:ext cx="12560559" cy="2014097"/>
            <a:chOff x="0" y="-9525"/>
            <a:chExt cx="16747412" cy="2685462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16747412" cy="1533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en-US" sz="7500" dirty="0" err="1">
                  <a:solidFill>
                    <a:srgbClr val="241452"/>
                  </a:solidFill>
                  <a:latin typeface="Lato Bold"/>
                </a:rPr>
                <a:t>Спасибо</a:t>
              </a:r>
              <a:r>
                <a:rPr lang="en-US" sz="7500" dirty="0">
                  <a:solidFill>
                    <a:srgbClr val="241452"/>
                  </a:solidFill>
                  <a:latin typeface="Lato Bold"/>
                </a:rPr>
                <a:t>!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06013"/>
              <a:ext cx="16747412" cy="969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40"/>
                </a:lnSpc>
              </a:pPr>
              <a:r>
                <a:rPr lang="ru-RU" sz="4800" dirty="0">
                  <a:solidFill>
                    <a:srgbClr val="241452"/>
                  </a:solidFill>
                  <a:latin typeface="Lato"/>
                </a:rPr>
                <a:t>За внимание</a:t>
              </a:r>
              <a:endParaRPr lang="en-US" sz="4800" dirty="0">
                <a:solidFill>
                  <a:srgbClr val="241452"/>
                </a:solidFill>
                <a:latin typeface="Lato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669821" y="1028700"/>
            <a:ext cx="589479" cy="195074"/>
            <a:chOff x="0" y="0"/>
            <a:chExt cx="1297145" cy="429260"/>
          </a:xfrm>
        </p:grpSpPr>
        <p:sp>
          <p:nvSpPr>
            <p:cNvPr id="8" name="Freeform 8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299774" y="-1237102"/>
            <a:ext cx="3228105" cy="30303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40877" y="8769027"/>
            <a:ext cx="3114616" cy="21607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7664109"/>
            <a:ext cx="18649922" cy="2622891"/>
          </a:xfrm>
          <a:prstGeom prst="rect">
            <a:avLst/>
          </a:prstGeom>
          <a:solidFill>
            <a:srgbClr val="927AD4"/>
          </a:solidFill>
        </p:spPr>
      </p:sp>
      <p:grpSp>
        <p:nvGrpSpPr>
          <p:cNvPr id="3" name="Group 3"/>
          <p:cNvGrpSpPr/>
          <p:nvPr/>
        </p:nvGrpSpPr>
        <p:grpSpPr>
          <a:xfrm>
            <a:off x="4648201" y="2171701"/>
            <a:ext cx="13321414" cy="7086600"/>
            <a:chOff x="0" y="0"/>
            <a:chExt cx="3321290" cy="20735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21290" cy="2073576"/>
            </a:xfrm>
            <a:custGeom>
              <a:avLst/>
              <a:gdLst/>
              <a:ahLst/>
              <a:cxnLst/>
              <a:rect l="l" t="t" r="r" b="b"/>
              <a:pathLst>
                <a:path w="3321290" h="2073576">
                  <a:moveTo>
                    <a:pt x="3196830" y="2073575"/>
                  </a:moveTo>
                  <a:lnTo>
                    <a:pt x="124460" y="2073575"/>
                  </a:lnTo>
                  <a:cubicBezTo>
                    <a:pt x="55880" y="2073575"/>
                    <a:pt x="0" y="2017695"/>
                    <a:pt x="0" y="19491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6830" y="0"/>
                  </a:lnTo>
                  <a:cubicBezTo>
                    <a:pt x="3265410" y="0"/>
                    <a:pt x="3321290" y="55880"/>
                    <a:pt x="3321290" y="124460"/>
                  </a:cubicBezTo>
                  <a:lnTo>
                    <a:pt x="3321290" y="1949116"/>
                  </a:lnTo>
                  <a:cubicBezTo>
                    <a:pt x="3321290" y="2017696"/>
                    <a:pt x="3265410" y="2073576"/>
                    <a:pt x="3196830" y="20735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1019175"/>
            <a:ext cx="14075094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5000" dirty="0" smtClean="0">
                <a:solidFill>
                  <a:srgbClr val="241452"/>
                </a:solidFill>
                <a:latin typeface="Lato Bold"/>
              </a:rPr>
              <a:t>Определение потребности и обоснование проекта</a:t>
            </a:r>
            <a:endParaRPr lang="en-US" sz="5000" dirty="0">
              <a:solidFill>
                <a:srgbClr val="241452"/>
              </a:solidFill>
              <a:latin typeface="Lato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6155" y="5177500"/>
            <a:ext cx="3983445" cy="387390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6669821" y="1028700"/>
            <a:ext cx="589479" cy="195074"/>
            <a:chOff x="0" y="0"/>
            <a:chExt cx="1297145" cy="429260"/>
          </a:xfrm>
        </p:grpSpPr>
        <p:sp>
          <p:nvSpPr>
            <p:cNvPr id="8" name="Freeform 8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19400" y="8496300"/>
            <a:ext cx="2385892" cy="22397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416808" y="1302875"/>
            <a:ext cx="2548593" cy="251036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959794" y="2374691"/>
            <a:ext cx="13009822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dirty="0" smtClean="0"/>
              <a:t> </a:t>
            </a:r>
            <a:r>
              <a:rPr lang="ru-RU" sz="4400" dirty="0"/>
              <a:t>Люди с древних времен мечтали упростить работу в сельском хозяйстве. Разрабатывали различные приспособления для упрощения работы на большой территории в сельском хозяйстве.  И одним из таких изобретений стал трактор.  Я увлекаюсь моделизмом. В магазинах можно найти </a:t>
            </a:r>
            <a:r>
              <a:rPr lang="ru-RU" sz="4400" dirty="0" smtClean="0"/>
              <a:t>самые разнообразные </a:t>
            </a:r>
            <a:r>
              <a:rPr lang="ru-RU" sz="4400" dirty="0"/>
              <a:t>модели, но сделать самому гораздо интересней и я </a:t>
            </a:r>
            <a:r>
              <a:rPr lang="ru-RU" sz="4400" dirty="0" smtClean="0"/>
              <a:t>решил сделать </a:t>
            </a:r>
            <a:r>
              <a:rPr lang="ru-RU" sz="4400" dirty="0"/>
              <a:t>прикладной проект: разработка и изготовление модели трактора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7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6453" y="997766"/>
            <a:ext cx="14075094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7500" dirty="0" smtClean="0">
                <a:solidFill>
                  <a:srgbClr val="FFFFFF"/>
                </a:solidFill>
                <a:latin typeface="Lato Bold"/>
              </a:rPr>
              <a:t>Цель и задачи проекта</a:t>
            </a:r>
            <a:endParaRPr lang="en-US" sz="7500" dirty="0">
              <a:solidFill>
                <a:srgbClr val="FFFFFF"/>
              </a:solidFill>
              <a:latin typeface="Lato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6669821" y="1212365"/>
            <a:ext cx="589479" cy="195074"/>
            <a:chOff x="0" y="0"/>
            <a:chExt cx="1297145" cy="429260"/>
          </a:xfrm>
        </p:grpSpPr>
        <p:sp>
          <p:nvSpPr>
            <p:cNvPr id="4" name="Freeform 4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935088" y="6439644"/>
            <a:ext cx="7771026" cy="2995305"/>
            <a:chOff x="0" y="0"/>
            <a:chExt cx="4039430" cy="15569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39430" cy="1556979"/>
            </a:xfrm>
            <a:custGeom>
              <a:avLst/>
              <a:gdLst/>
              <a:ahLst/>
              <a:cxnLst/>
              <a:rect l="l" t="t" r="r" b="b"/>
              <a:pathLst>
                <a:path w="4039430" h="1556979">
                  <a:moveTo>
                    <a:pt x="3914970" y="1556979"/>
                  </a:moveTo>
                  <a:lnTo>
                    <a:pt x="124460" y="1556979"/>
                  </a:lnTo>
                  <a:cubicBezTo>
                    <a:pt x="55880" y="1556979"/>
                    <a:pt x="0" y="1501099"/>
                    <a:pt x="0" y="14325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32519"/>
                  </a:lnTo>
                  <a:cubicBezTo>
                    <a:pt x="4039430" y="1501099"/>
                    <a:pt x="3983550" y="1556979"/>
                    <a:pt x="3914970" y="1556979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28700" y="2627799"/>
            <a:ext cx="7771026" cy="2958651"/>
            <a:chOff x="0" y="0"/>
            <a:chExt cx="4039430" cy="15379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39430" cy="1537926"/>
            </a:xfrm>
            <a:custGeom>
              <a:avLst/>
              <a:gdLst/>
              <a:ahLst/>
              <a:cxnLst/>
              <a:rect l="l" t="t" r="r" b="b"/>
              <a:pathLst>
                <a:path w="4039430" h="1537926">
                  <a:moveTo>
                    <a:pt x="3914970" y="1537926"/>
                  </a:moveTo>
                  <a:lnTo>
                    <a:pt x="124460" y="1537926"/>
                  </a:lnTo>
                  <a:cubicBezTo>
                    <a:pt x="55880" y="1537926"/>
                    <a:pt x="0" y="1482046"/>
                    <a:pt x="0" y="14134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13466"/>
                  </a:lnTo>
                  <a:cubicBezTo>
                    <a:pt x="4039430" y="1482046"/>
                    <a:pt x="3983550" y="1537926"/>
                    <a:pt x="3914970" y="1537926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9488274" y="6262995"/>
            <a:ext cx="7771026" cy="2995305"/>
            <a:chOff x="0" y="0"/>
            <a:chExt cx="4039430" cy="155697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039430" cy="1556979"/>
            </a:xfrm>
            <a:custGeom>
              <a:avLst/>
              <a:gdLst/>
              <a:ahLst/>
              <a:cxnLst/>
              <a:rect l="l" t="t" r="r" b="b"/>
              <a:pathLst>
                <a:path w="4039430" h="1556979">
                  <a:moveTo>
                    <a:pt x="3914970" y="1556979"/>
                  </a:moveTo>
                  <a:lnTo>
                    <a:pt x="124460" y="1556979"/>
                  </a:lnTo>
                  <a:cubicBezTo>
                    <a:pt x="55880" y="1556979"/>
                    <a:pt x="0" y="1501099"/>
                    <a:pt x="0" y="14325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32519"/>
                  </a:lnTo>
                  <a:cubicBezTo>
                    <a:pt x="4039430" y="1501099"/>
                    <a:pt x="3983550" y="1556979"/>
                    <a:pt x="3914970" y="1556979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488274" y="2627799"/>
            <a:ext cx="7771026" cy="2958651"/>
            <a:chOff x="0" y="0"/>
            <a:chExt cx="4039430" cy="153792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39430" cy="1537926"/>
            </a:xfrm>
            <a:custGeom>
              <a:avLst/>
              <a:gdLst/>
              <a:ahLst/>
              <a:cxnLst/>
              <a:rect l="l" t="t" r="r" b="b"/>
              <a:pathLst>
                <a:path w="4039430" h="1537926">
                  <a:moveTo>
                    <a:pt x="3914970" y="1537926"/>
                  </a:moveTo>
                  <a:lnTo>
                    <a:pt x="124460" y="1537926"/>
                  </a:lnTo>
                  <a:cubicBezTo>
                    <a:pt x="55880" y="1537926"/>
                    <a:pt x="0" y="1482046"/>
                    <a:pt x="0" y="14134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13466"/>
                  </a:lnTo>
                  <a:cubicBezTo>
                    <a:pt x="4039430" y="1482046"/>
                    <a:pt x="3983550" y="1537926"/>
                    <a:pt x="3914970" y="1537926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11194" y="7212113"/>
            <a:ext cx="2577063" cy="244176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153894" y="3957122"/>
            <a:ext cx="3031854" cy="284615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22353" y="2217470"/>
            <a:ext cx="2768199" cy="2356429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3490552" y="3559578"/>
            <a:ext cx="490140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ru-RU" sz="2800" dirty="0" smtClean="0"/>
              <a:t>Изучить историю  строения трактора</a:t>
            </a:r>
            <a:endParaRPr lang="en-US" sz="2600" dirty="0">
              <a:solidFill>
                <a:srgbClr val="241452"/>
              </a:solidFill>
              <a:latin typeface="Lat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106453" y="7156852"/>
            <a:ext cx="4901406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800" dirty="0" smtClean="0"/>
              <a:t>Закрепить знания , умения и</a:t>
            </a:r>
            <a:endParaRPr lang="ru-RU" sz="2800" dirty="0"/>
          </a:p>
          <a:p>
            <a:r>
              <a:rPr lang="ru-RU" sz="2800" dirty="0" smtClean="0"/>
              <a:t>Навыки в создании трактора</a:t>
            </a:r>
            <a:endParaRPr lang="en-US" sz="2600" dirty="0">
              <a:solidFill>
                <a:srgbClr val="241452"/>
              </a:solidFill>
              <a:latin typeface="Lato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923084" y="3503328"/>
            <a:ext cx="490140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ru-RU" sz="2800" dirty="0" smtClean="0"/>
              <a:t>Разобраться в устройстве трактора</a:t>
            </a:r>
            <a:endParaRPr lang="en-US" sz="2600" dirty="0">
              <a:solidFill>
                <a:srgbClr val="241452"/>
              </a:solidFill>
              <a:latin typeface="Lato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088257" y="6725965"/>
            <a:ext cx="631248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dirty="0" smtClean="0"/>
              <a:t>   Изготовить модель трактора</a:t>
            </a:r>
            <a:endParaRPr lang="ru-RU" sz="2800" dirty="0"/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0"/>
            <a:ext cx="18649922" cy="10287000"/>
          </a:xfrm>
          <a:prstGeom prst="rect">
            <a:avLst/>
          </a:prstGeom>
          <a:solidFill>
            <a:srgbClr val="927AD4"/>
          </a:solidFill>
        </p:spPr>
      </p:sp>
      <p:grpSp>
        <p:nvGrpSpPr>
          <p:cNvPr id="4" name="Group 4"/>
          <p:cNvGrpSpPr/>
          <p:nvPr/>
        </p:nvGrpSpPr>
        <p:grpSpPr>
          <a:xfrm>
            <a:off x="2133601" y="639119"/>
            <a:ext cx="13290678" cy="5511429"/>
            <a:chOff x="-973492" y="-4672634"/>
            <a:chExt cx="17720904" cy="7348571"/>
          </a:xfrm>
        </p:grpSpPr>
        <p:sp>
          <p:nvSpPr>
            <p:cNvPr id="5" name="TextBox 5"/>
            <p:cNvSpPr txBox="1"/>
            <p:nvPr/>
          </p:nvSpPr>
          <p:spPr>
            <a:xfrm>
              <a:off x="-973492" y="-4672634"/>
              <a:ext cx="12395199" cy="29115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ru-RU" sz="6000" dirty="0" smtClean="0">
                  <a:solidFill>
                    <a:schemeClr val="bg1"/>
                  </a:solidFill>
                  <a:latin typeface="Lato Bold"/>
                </a:rPr>
                <a:t>Почему я решил сделать этот проект</a:t>
              </a:r>
              <a:endParaRPr lang="en-US" sz="6000" dirty="0">
                <a:solidFill>
                  <a:schemeClr val="bg1"/>
                </a:solidFill>
                <a:latin typeface="Lato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06013"/>
              <a:ext cx="16747412" cy="969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40"/>
                </a:lnSpc>
              </a:pPr>
              <a:endParaRPr lang="en-US" sz="4800" dirty="0">
                <a:solidFill>
                  <a:srgbClr val="241452"/>
                </a:solidFill>
                <a:latin typeface="Lato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669821" y="1028700"/>
            <a:ext cx="589479" cy="195074"/>
            <a:chOff x="0" y="0"/>
            <a:chExt cx="1297145" cy="429260"/>
          </a:xfrm>
        </p:grpSpPr>
        <p:sp>
          <p:nvSpPr>
            <p:cNvPr id="8" name="Freeform 8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299774" y="-1237102"/>
            <a:ext cx="3228105" cy="30303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40877" y="8769027"/>
            <a:ext cx="3114616" cy="21607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77814" y="3663167"/>
            <a:ext cx="137527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Мне </a:t>
            </a:r>
            <a:r>
              <a:rPr lang="ru-RU" sz="54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всегда были </a:t>
            </a:r>
            <a:r>
              <a:rPr lang="ru-RU" sz="5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интересна большая и сельскохозяйственная техника.</a:t>
            </a:r>
            <a:endParaRPr lang="ru-RU" sz="5400" b="1" dirty="0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И вот я наконец решился на это.  Начался выбор модели. Я долго думал и остановился на модели</a:t>
            </a:r>
            <a:r>
              <a:rPr lang="ru-RU" sz="5400" b="1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ru-RU" sz="5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К-700 или КИРОВЕЦ.</a:t>
            </a:r>
            <a:r>
              <a:rPr lang="ru-RU" sz="5400" b="1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 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35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7664109"/>
            <a:ext cx="18649922" cy="2622891"/>
          </a:xfrm>
          <a:prstGeom prst="rect">
            <a:avLst/>
          </a:prstGeom>
          <a:solidFill>
            <a:srgbClr val="927AD4"/>
          </a:solidFill>
        </p:spPr>
      </p:sp>
      <p:grpSp>
        <p:nvGrpSpPr>
          <p:cNvPr id="3" name="Group 3"/>
          <p:cNvGrpSpPr/>
          <p:nvPr/>
        </p:nvGrpSpPr>
        <p:grpSpPr>
          <a:xfrm>
            <a:off x="7471909" y="1211392"/>
            <a:ext cx="9818412" cy="7620000"/>
            <a:chOff x="0" y="0"/>
            <a:chExt cx="3321290" cy="20735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21290" cy="2073576"/>
            </a:xfrm>
            <a:custGeom>
              <a:avLst/>
              <a:gdLst/>
              <a:ahLst/>
              <a:cxnLst/>
              <a:rect l="l" t="t" r="r" b="b"/>
              <a:pathLst>
                <a:path w="3321290" h="2073576">
                  <a:moveTo>
                    <a:pt x="3196830" y="2073575"/>
                  </a:moveTo>
                  <a:lnTo>
                    <a:pt x="124460" y="2073575"/>
                  </a:lnTo>
                  <a:cubicBezTo>
                    <a:pt x="55880" y="2073575"/>
                    <a:pt x="0" y="2017695"/>
                    <a:pt x="0" y="19491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6830" y="0"/>
                  </a:lnTo>
                  <a:cubicBezTo>
                    <a:pt x="3265410" y="0"/>
                    <a:pt x="3321290" y="55880"/>
                    <a:pt x="3321290" y="124460"/>
                  </a:cubicBezTo>
                  <a:lnTo>
                    <a:pt x="3321290" y="1949116"/>
                  </a:lnTo>
                  <a:cubicBezTo>
                    <a:pt x="3321290" y="2017696"/>
                    <a:pt x="3265410" y="2073576"/>
                    <a:pt x="3196830" y="20735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1019175"/>
            <a:ext cx="14075094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5000" dirty="0" smtClean="0">
                <a:solidFill>
                  <a:srgbClr val="241452"/>
                </a:solidFill>
                <a:latin typeface="Lato Bold"/>
              </a:rPr>
              <a:t>Немного о тракторе</a:t>
            </a:r>
            <a:endParaRPr lang="en-US" sz="5000" dirty="0">
              <a:solidFill>
                <a:srgbClr val="241452"/>
              </a:solidFill>
              <a:latin typeface="Lato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6669821" y="1028700"/>
            <a:ext cx="589479" cy="195074"/>
            <a:chOff x="0" y="0"/>
            <a:chExt cx="1297145" cy="429260"/>
          </a:xfrm>
        </p:grpSpPr>
        <p:sp>
          <p:nvSpPr>
            <p:cNvPr id="8" name="Freeform 8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80355" y="7855675"/>
            <a:ext cx="2385892" cy="22397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347010" y="1125082"/>
            <a:ext cx="2548593" cy="251036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653481" y="2204237"/>
            <a:ext cx="9016340" cy="52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3400" b="1" dirty="0" smtClean="0"/>
              <a:t>К-700 или КИРОВЕЦ.</a:t>
            </a:r>
            <a:endParaRPr lang="ru-RU" sz="3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5" y="2047156"/>
            <a:ext cx="6862440" cy="46978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53481" y="2204237"/>
            <a:ext cx="9016340" cy="6278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3400" b="1" dirty="0" smtClean="0"/>
              <a:t>К-700 или КИРОВЕЦ.</a:t>
            </a:r>
          </a:p>
          <a:p>
            <a:r>
              <a:rPr lang="ru-RU" sz="3400" dirty="0" smtClean="0"/>
              <a:t>Первый трактор был изготовлен в 1961 году, а массовый выпуск начался в 1969-м. В этом же году на выставке с/х  техники в Париже специалисты признали К700 самым мощным трактором в мире. Производительность К-700 была в несколько раз выше по сравнению с аналогами, что позволило снизить финансовые и временные затраты. Также трактор отлично проявлял себя по эксплуатационным качествам, был прост и удобен в обслуживании. Позднее появились новые модификации трактора.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51400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4947" y="1007291"/>
            <a:ext cx="424353" cy="410148"/>
            <a:chOff x="0" y="0"/>
            <a:chExt cx="565804" cy="54686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1031698" y="5165440"/>
            <a:ext cx="4210512" cy="2186338"/>
            <a:chOff x="0" y="0"/>
            <a:chExt cx="2982741" cy="154880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82742" cy="1548810"/>
            </a:xfrm>
            <a:custGeom>
              <a:avLst/>
              <a:gdLst/>
              <a:ahLst/>
              <a:cxnLst/>
              <a:rect l="l" t="t" r="r" b="b"/>
              <a:pathLst>
                <a:path w="2982742" h="1548810">
                  <a:moveTo>
                    <a:pt x="2858281" y="1548809"/>
                  </a:moveTo>
                  <a:lnTo>
                    <a:pt x="124460" y="1548809"/>
                  </a:lnTo>
                  <a:cubicBezTo>
                    <a:pt x="55880" y="1548809"/>
                    <a:pt x="0" y="1492929"/>
                    <a:pt x="0" y="14243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8282" y="0"/>
                  </a:lnTo>
                  <a:cubicBezTo>
                    <a:pt x="2926862" y="0"/>
                    <a:pt x="2982742" y="55880"/>
                    <a:pt x="2982742" y="124460"/>
                  </a:cubicBezTo>
                  <a:lnTo>
                    <a:pt x="2982742" y="1424349"/>
                  </a:lnTo>
                  <a:cubicBezTo>
                    <a:pt x="2982742" y="1492930"/>
                    <a:pt x="2926862" y="1548810"/>
                    <a:pt x="2858282" y="15488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031698" y="1019175"/>
            <a:ext cx="14075094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ru-RU" sz="7500" dirty="0">
                <a:solidFill>
                  <a:srgbClr val="241452"/>
                </a:solidFill>
                <a:latin typeface="Lato Bold"/>
              </a:rPr>
              <a:t>Банк идей</a:t>
            </a:r>
            <a:endParaRPr lang="en-US" sz="7500" dirty="0">
              <a:solidFill>
                <a:srgbClr val="241452"/>
              </a:solidFill>
              <a:latin typeface="Lato Bold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D07A5B4-174E-4F9C-8EDF-51C378C3F017}"/>
              </a:ext>
            </a:extLst>
          </p:cNvPr>
          <p:cNvSpPr txBox="1"/>
          <p:nvPr/>
        </p:nvSpPr>
        <p:spPr>
          <a:xfrm>
            <a:off x="670211" y="2375826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241452"/>
                </a:solidFill>
                <a:latin typeface="Lato Bold"/>
              </a:rPr>
              <a:t>1</a:t>
            </a:r>
            <a:endParaRPr lang="ru-RU" sz="3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449B52F-7FC2-45D3-8F8C-2B8809FF21B6}"/>
              </a:ext>
            </a:extLst>
          </p:cNvPr>
          <p:cNvSpPr txBox="1"/>
          <p:nvPr/>
        </p:nvSpPr>
        <p:spPr>
          <a:xfrm>
            <a:off x="670211" y="6174347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241452"/>
                </a:solidFill>
                <a:latin typeface="Lato Bold"/>
              </a:rPr>
              <a:t>2</a:t>
            </a:r>
            <a:endParaRPr lang="ru-RU" sz="3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6199B1A-A1D7-4860-97D9-ED5BEDC0C743}"/>
              </a:ext>
            </a:extLst>
          </p:cNvPr>
          <p:cNvSpPr txBox="1"/>
          <p:nvPr/>
        </p:nvSpPr>
        <p:spPr>
          <a:xfrm>
            <a:off x="6477000" y="2375826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241452"/>
                </a:solidFill>
                <a:latin typeface="Lato Bold"/>
              </a:rPr>
              <a:t>3</a:t>
            </a:r>
            <a:endParaRPr lang="ru-RU" sz="3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C5B8C5B-98E6-4F32-9E0E-5610D8F097DC}"/>
              </a:ext>
            </a:extLst>
          </p:cNvPr>
          <p:cNvSpPr txBox="1"/>
          <p:nvPr/>
        </p:nvSpPr>
        <p:spPr>
          <a:xfrm>
            <a:off x="12077907" y="5176221"/>
            <a:ext cx="6057770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Lato Bold" panose="020F0502020204030203" charset="0"/>
                <a:ea typeface="Lato Bold" panose="020F0502020204030203" charset="0"/>
                <a:cs typeface="Lato Bold" panose="020F0502020204030203" charset="0"/>
              </a:rPr>
              <a:t>Рассматривая различные варианты я выбрал вариант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Lato Bold" panose="020F0502020204030203" charset="0"/>
                <a:ea typeface="Lato Bold" panose="020F0502020204030203" charset="0"/>
                <a:cs typeface="Lato Bold" panose="020F0502020204030203" charset="0"/>
              </a:rPr>
              <a:t>№3.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Lato Bold" panose="020F0502020204030203" charset="0"/>
              <a:ea typeface="Lato Bold" panose="020F0502020204030203" charset="0"/>
              <a:cs typeface="Lato Bold" panose="020F0502020204030203" charset="0"/>
            </a:endParaRPr>
          </a:p>
        </p:txBody>
      </p:sp>
      <p:pic>
        <p:nvPicPr>
          <p:cNvPr id="41" name="Picture 7">
            <a:extLst>
              <a:ext uri="{FF2B5EF4-FFF2-40B4-BE49-F238E27FC236}">
                <a16:creationId xmlns:a16="http://schemas.microsoft.com/office/drawing/2014/main" xmlns="" id="{21F35F71-E996-4B66-AED2-0CB471D9AC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82800" y="6947095"/>
            <a:ext cx="3002405" cy="29761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28" y="2375826"/>
            <a:ext cx="4752528" cy="35643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75" y="2191740"/>
            <a:ext cx="5475671" cy="37484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28" y="6174347"/>
            <a:ext cx="4752528" cy="327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4947" y="1007291"/>
            <a:ext cx="424353" cy="410148"/>
            <a:chOff x="0" y="0"/>
            <a:chExt cx="565804" cy="54686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265409" y="3438248"/>
            <a:ext cx="3377964" cy="45341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256895" y="5863711"/>
            <a:ext cx="3002405" cy="29761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132011" y="7152285"/>
            <a:ext cx="1830226" cy="200847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31698" y="2508599"/>
            <a:ext cx="4210512" cy="2186338"/>
            <a:chOff x="0" y="0"/>
            <a:chExt cx="2982741" cy="154880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82742" cy="1548810"/>
            </a:xfrm>
            <a:custGeom>
              <a:avLst/>
              <a:gdLst/>
              <a:ahLst/>
              <a:cxnLst/>
              <a:rect l="l" t="t" r="r" b="b"/>
              <a:pathLst>
                <a:path w="2982742" h="1548810">
                  <a:moveTo>
                    <a:pt x="2858281" y="1548809"/>
                  </a:moveTo>
                  <a:lnTo>
                    <a:pt x="124460" y="1548809"/>
                  </a:lnTo>
                  <a:cubicBezTo>
                    <a:pt x="55880" y="1548809"/>
                    <a:pt x="0" y="1492929"/>
                    <a:pt x="0" y="14243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8282" y="0"/>
                  </a:lnTo>
                  <a:cubicBezTo>
                    <a:pt x="2926862" y="0"/>
                    <a:pt x="2982742" y="55880"/>
                    <a:pt x="2982742" y="124460"/>
                  </a:cubicBezTo>
                  <a:lnTo>
                    <a:pt x="2982742" y="1424349"/>
                  </a:lnTo>
                  <a:cubicBezTo>
                    <a:pt x="2982742" y="1492930"/>
                    <a:pt x="2926862" y="1548810"/>
                    <a:pt x="2858282" y="15488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276519" y="2738643"/>
            <a:ext cx="3495827" cy="52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8"/>
              </a:lnSpc>
            </a:pPr>
            <a:r>
              <a:rPr lang="en-US" sz="3467" dirty="0">
                <a:solidFill>
                  <a:srgbClr val="241452"/>
                </a:solidFill>
                <a:latin typeface="Lato Bold"/>
              </a:rPr>
              <a:t>1. </a:t>
            </a:r>
            <a:r>
              <a:rPr lang="ru-RU" sz="3467" dirty="0" smtClean="0">
                <a:solidFill>
                  <a:srgbClr val="241452"/>
                </a:solidFill>
                <a:latin typeface="Lato Bold"/>
              </a:rPr>
              <a:t>Пластик</a:t>
            </a:r>
            <a:endParaRPr lang="en-US" sz="3467" dirty="0">
              <a:solidFill>
                <a:srgbClr val="241452"/>
              </a:solidFill>
              <a:latin typeface="Lato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031698" y="5165440"/>
            <a:ext cx="4210512" cy="2186338"/>
            <a:chOff x="0" y="0"/>
            <a:chExt cx="2982741" cy="154880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82742" cy="1548810"/>
            </a:xfrm>
            <a:custGeom>
              <a:avLst/>
              <a:gdLst/>
              <a:ahLst/>
              <a:cxnLst/>
              <a:rect l="l" t="t" r="r" b="b"/>
              <a:pathLst>
                <a:path w="2982742" h="1548810">
                  <a:moveTo>
                    <a:pt x="2858281" y="1548809"/>
                  </a:moveTo>
                  <a:lnTo>
                    <a:pt x="124460" y="1548809"/>
                  </a:lnTo>
                  <a:cubicBezTo>
                    <a:pt x="55880" y="1548809"/>
                    <a:pt x="0" y="1492929"/>
                    <a:pt x="0" y="14243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8282" y="0"/>
                  </a:lnTo>
                  <a:cubicBezTo>
                    <a:pt x="2926862" y="0"/>
                    <a:pt x="2982742" y="55880"/>
                    <a:pt x="2982742" y="124460"/>
                  </a:cubicBezTo>
                  <a:lnTo>
                    <a:pt x="2982742" y="1424349"/>
                  </a:lnTo>
                  <a:cubicBezTo>
                    <a:pt x="2982742" y="1492930"/>
                    <a:pt x="2926862" y="1548810"/>
                    <a:pt x="2858282" y="15488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31698" y="7865429"/>
            <a:ext cx="4210512" cy="2186338"/>
            <a:chOff x="0" y="0"/>
            <a:chExt cx="2982741" cy="154880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82742" cy="1548810"/>
            </a:xfrm>
            <a:custGeom>
              <a:avLst/>
              <a:gdLst/>
              <a:ahLst/>
              <a:cxnLst/>
              <a:rect l="l" t="t" r="r" b="b"/>
              <a:pathLst>
                <a:path w="2982742" h="1548810">
                  <a:moveTo>
                    <a:pt x="2858281" y="1548809"/>
                  </a:moveTo>
                  <a:lnTo>
                    <a:pt x="124460" y="1548809"/>
                  </a:lnTo>
                  <a:cubicBezTo>
                    <a:pt x="55880" y="1548809"/>
                    <a:pt x="0" y="1492929"/>
                    <a:pt x="0" y="14243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8282" y="0"/>
                  </a:lnTo>
                  <a:cubicBezTo>
                    <a:pt x="2926862" y="0"/>
                    <a:pt x="2982742" y="55880"/>
                    <a:pt x="2982742" y="124460"/>
                  </a:cubicBezTo>
                  <a:lnTo>
                    <a:pt x="2982742" y="1424349"/>
                  </a:lnTo>
                  <a:cubicBezTo>
                    <a:pt x="2982742" y="1492930"/>
                    <a:pt x="2926862" y="1548810"/>
                    <a:pt x="2858282" y="15488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696639" y="7972428"/>
            <a:ext cx="941336" cy="1810261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5963989" y="2508599"/>
            <a:ext cx="4210512" cy="2186338"/>
            <a:chOff x="0" y="0"/>
            <a:chExt cx="2982741" cy="154880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982742" cy="1548810"/>
            </a:xfrm>
            <a:custGeom>
              <a:avLst/>
              <a:gdLst/>
              <a:ahLst/>
              <a:cxnLst/>
              <a:rect l="l" t="t" r="r" b="b"/>
              <a:pathLst>
                <a:path w="2982742" h="1548810">
                  <a:moveTo>
                    <a:pt x="2858281" y="1548809"/>
                  </a:moveTo>
                  <a:lnTo>
                    <a:pt x="124460" y="1548809"/>
                  </a:lnTo>
                  <a:cubicBezTo>
                    <a:pt x="55880" y="1548809"/>
                    <a:pt x="0" y="1492929"/>
                    <a:pt x="0" y="14243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8282" y="0"/>
                  </a:lnTo>
                  <a:cubicBezTo>
                    <a:pt x="2926862" y="0"/>
                    <a:pt x="2982742" y="55880"/>
                    <a:pt x="2982742" y="124460"/>
                  </a:cubicBezTo>
                  <a:lnTo>
                    <a:pt x="2982742" y="1424349"/>
                  </a:lnTo>
                  <a:cubicBezTo>
                    <a:pt x="2982742" y="1492930"/>
                    <a:pt x="2926862" y="1548810"/>
                    <a:pt x="2858282" y="15488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6208810" y="2738643"/>
            <a:ext cx="3495827" cy="56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8"/>
              </a:lnSpc>
            </a:pPr>
            <a:r>
              <a:rPr lang="en-US" sz="3467" dirty="0">
                <a:solidFill>
                  <a:srgbClr val="241452"/>
                </a:solidFill>
                <a:latin typeface="Lato Bold"/>
              </a:rPr>
              <a:t>4. </a:t>
            </a:r>
            <a:r>
              <a:rPr lang="en-US" sz="3467" dirty="0" err="1">
                <a:solidFill>
                  <a:srgbClr val="241452"/>
                </a:solidFill>
                <a:latin typeface="Lato Bold"/>
              </a:rPr>
              <a:t>Спица</a:t>
            </a:r>
            <a:endParaRPr lang="en-US" sz="3467" dirty="0">
              <a:solidFill>
                <a:srgbClr val="241452"/>
              </a:solidFill>
              <a:latin typeface="Lato Bold"/>
            </a:endParaRPr>
          </a:p>
        </p:txBody>
      </p:sp>
      <p:sp>
        <p:nvSpPr>
          <p:cNvPr id="22" name="AutoShape 22"/>
          <p:cNvSpPr/>
          <p:nvPr/>
        </p:nvSpPr>
        <p:spPr>
          <a:xfrm rot="-3253800">
            <a:off x="8311603" y="3570299"/>
            <a:ext cx="1734079" cy="0"/>
          </a:xfrm>
          <a:prstGeom prst="line">
            <a:avLst/>
          </a:prstGeom>
          <a:ln w="47625" cap="rnd">
            <a:solidFill>
              <a:srgbClr val="66757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5963989" y="5199765"/>
            <a:ext cx="4210512" cy="2186338"/>
            <a:chOff x="0" y="0"/>
            <a:chExt cx="2982741" cy="154880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982742" cy="1548810"/>
            </a:xfrm>
            <a:custGeom>
              <a:avLst/>
              <a:gdLst/>
              <a:ahLst/>
              <a:cxnLst/>
              <a:rect l="l" t="t" r="r" b="b"/>
              <a:pathLst>
                <a:path w="2982742" h="1548810">
                  <a:moveTo>
                    <a:pt x="2858281" y="1548809"/>
                  </a:moveTo>
                  <a:lnTo>
                    <a:pt x="124460" y="1548809"/>
                  </a:lnTo>
                  <a:cubicBezTo>
                    <a:pt x="55880" y="1548809"/>
                    <a:pt x="0" y="1492929"/>
                    <a:pt x="0" y="14243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8282" y="0"/>
                  </a:lnTo>
                  <a:cubicBezTo>
                    <a:pt x="2926862" y="0"/>
                    <a:pt x="2982742" y="55880"/>
                    <a:pt x="2982742" y="124460"/>
                  </a:cubicBezTo>
                  <a:lnTo>
                    <a:pt x="2982742" y="1424349"/>
                  </a:lnTo>
                  <a:cubicBezTo>
                    <a:pt x="2982742" y="1492930"/>
                    <a:pt x="2926862" y="1548810"/>
                    <a:pt x="2858282" y="15488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031698" y="1019175"/>
            <a:ext cx="14075094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dirty="0" err="1">
                <a:solidFill>
                  <a:srgbClr val="241452"/>
                </a:solidFill>
                <a:latin typeface="Lato Bold"/>
              </a:rPr>
              <a:t>Выбор</a:t>
            </a:r>
            <a:r>
              <a:rPr lang="en-US" sz="7500" dirty="0">
                <a:solidFill>
                  <a:srgbClr val="241452"/>
                </a:solidFill>
                <a:latin typeface="Lato Bold"/>
              </a:rPr>
              <a:t> </a:t>
            </a:r>
            <a:r>
              <a:rPr lang="en-US" sz="7500" dirty="0" err="1">
                <a:solidFill>
                  <a:srgbClr val="241452"/>
                </a:solidFill>
                <a:latin typeface="Lato Bold"/>
              </a:rPr>
              <a:t>материалов</a:t>
            </a:r>
            <a:endParaRPr lang="en-US" sz="7500" dirty="0">
              <a:solidFill>
                <a:srgbClr val="241452"/>
              </a:solidFill>
              <a:latin typeface="Lato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76519" y="5395484"/>
            <a:ext cx="3495827" cy="52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8"/>
              </a:lnSpc>
            </a:pPr>
            <a:r>
              <a:rPr lang="ru-RU" sz="3467" dirty="0" smtClean="0">
                <a:solidFill>
                  <a:srgbClr val="241452"/>
                </a:solidFill>
                <a:latin typeface="Lato Bold"/>
              </a:rPr>
              <a:t>2.Дерево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76519" y="8095473"/>
            <a:ext cx="3495827" cy="56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8"/>
              </a:lnSpc>
            </a:pPr>
            <a:r>
              <a:rPr lang="en-US" sz="3467" dirty="0">
                <a:solidFill>
                  <a:srgbClr val="241452"/>
                </a:solidFill>
                <a:latin typeface="Lato Bold"/>
              </a:rPr>
              <a:t>3. </a:t>
            </a:r>
            <a:r>
              <a:rPr lang="en-US" sz="3467" dirty="0" err="1">
                <a:solidFill>
                  <a:srgbClr val="241452"/>
                </a:solidFill>
                <a:latin typeface="Lato Bold"/>
              </a:rPr>
              <a:t>Клей</a:t>
            </a:r>
            <a:endParaRPr lang="en-US" sz="3467" dirty="0">
              <a:solidFill>
                <a:srgbClr val="241452"/>
              </a:solidFill>
              <a:latin typeface="Lato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208810" y="5429809"/>
            <a:ext cx="3495827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8"/>
              </a:lnSpc>
            </a:pPr>
            <a:r>
              <a:rPr lang="ru-RU" sz="3467" dirty="0">
                <a:solidFill>
                  <a:srgbClr val="241452"/>
                </a:solidFill>
                <a:latin typeface="Lato Bold"/>
              </a:rPr>
              <a:t>5</a:t>
            </a:r>
            <a:r>
              <a:rPr lang="en-US" sz="3467" dirty="0">
                <a:solidFill>
                  <a:srgbClr val="241452"/>
                </a:solidFill>
                <a:latin typeface="Lato Bold"/>
              </a:rPr>
              <a:t>. </a:t>
            </a:r>
            <a:r>
              <a:rPr lang="ru-RU" sz="3467" dirty="0" smtClean="0">
                <a:solidFill>
                  <a:srgbClr val="241452"/>
                </a:solidFill>
                <a:latin typeface="Lato Bold"/>
              </a:rPr>
              <a:t>Металл</a:t>
            </a:r>
            <a:endParaRPr lang="en-US" sz="3467" dirty="0">
              <a:solidFill>
                <a:srgbClr val="241452"/>
              </a:solidFill>
              <a:latin typeface="Lato Bold"/>
            </a:endParaRPr>
          </a:p>
          <a:p>
            <a:pPr>
              <a:lnSpc>
                <a:spcPts val="4508"/>
              </a:lnSpc>
            </a:pPr>
            <a:endParaRPr lang="en-US" sz="3467" dirty="0">
              <a:solidFill>
                <a:srgbClr val="241452"/>
              </a:solidFill>
              <a:latin typeface="Lato Bold"/>
            </a:endParaRPr>
          </a:p>
        </p:txBody>
      </p:sp>
      <p:pic>
        <p:nvPicPr>
          <p:cNvPr id="1026" name="Picture 2" descr="https://stroydvor44.ru/media/zoo/images/100001046-800x800-1200x630_7f64f268c8cdc0083633d3bdb8ded24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713" y="3105891"/>
            <a:ext cx="2701188" cy="141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more-sveta.ru/upload/iblock/c8c/004282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930" y="5393713"/>
            <a:ext cx="1758572" cy="17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ecowood.ge/wp-content/uploads/2020/03/lariqsis-kibis-safexuri-40x300x900-extra-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9344" y="514350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7251054"/>
            <a:ext cx="18649922" cy="3035946"/>
          </a:xfrm>
          <a:prstGeom prst="rect">
            <a:avLst/>
          </a:prstGeom>
          <a:solidFill>
            <a:srgbClr val="927AD4"/>
          </a:solidFill>
        </p:spPr>
      </p:sp>
      <p:grpSp>
        <p:nvGrpSpPr>
          <p:cNvPr id="4" name="Group 4"/>
          <p:cNvGrpSpPr/>
          <p:nvPr/>
        </p:nvGrpSpPr>
        <p:grpSpPr>
          <a:xfrm>
            <a:off x="2863720" y="4136451"/>
            <a:ext cx="12560559" cy="2014097"/>
            <a:chOff x="0" y="-9525"/>
            <a:chExt cx="16747412" cy="2685462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16747412" cy="1533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ru-RU" sz="7500" dirty="0">
                  <a:solidFill>
                    <a:srgbClr val="241452"/>
                  </a:solidFill>
                  <a:latin typeface="Lato Bold"/>
                </a:rPr>
                <a:t>Технология изготовления</a:t>
              </a:r>
              <a:endParaRPr lang="en-US" sz="7500" dirty="0">
                <a:solidFill>
                  <a:srgbClr val="241452"/>
                </a:solidFill>
                <a:latin typeface="Lato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06013"/>
              <a:ext cx="16747412" cy="969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40"/>
                </a:lnSpc>
              </a:pPr>
              <a:endParaRPr lang="en-US" sz="4800" dirty="0">
                <a:solidFill>
                  <a:srgbClr val="241452"/>
                </a:solidFill>
                <a:latin typeface="Lato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669821" y="1028700"/>
            <a:ext cx="589479" cy="195074"/>
            <a:chOff x="0" y="0"/>
            <a:chExt cx="1297145" cy="429260"/>
          </a:xfrm>
        </p:grpSpPr>
        <p:sp>
          <p:nvSpPr>
            <p:cNvPr id="8" name="Freeform 8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299774" y="-1237102"/>
            <a:ext cx="3228105" cy="30303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40877" y="8769027"/>
            <a:ext cx="3114616" cy="216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92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917380"/>
            <a:ext cx="18649922" cy="2622891"/>
          </a:xfrm>
          <a:prstGeom prst="rect">
            <a:avLst/>
          </a:prstGeom>
          <a:solidFill>
            <a:srgbClr val="927AD4"/>
          </a:solidFill>
        </p:spPr>
      </p:sp>
      <p:grpSp>
        <p:nvGrpSpPr>
          <p:cNvPr id="3" name="Group 3"/>
          <p:cNvGrpSpPr/>
          <p:nvPr/>
        </p:nvGrpSpPr>
        <p:grpSpPr>
          <a:xfrm>
            <a:off x="923778" y="1760655"/>
            <a:ext cx="16526022" cy="7645787"/>
            <a:chOff x="0" y="0"/>
            <a:chExt cx="2942816" cy="30712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42816" cy="3071230"/>
            </a:xfrm>
            <a:custGeom>
              <a:avLst/>
              <a:gdLst/>
              <a:ahLst/>
              <a:cxnLst/>
              <a:rect l="l" t="t" r="r" b="b"/>
              <a:pathLst>
                <a:path w="2942816" h="3071230">
                  <a:moveTo>
                    <a:pt x="2818356" y="3071230"/>
                  </a:moveTo>
                  <a:lnTo>
                    <a:pt x="124460" y="3071230"/>
                  </a:lnTo>
                  <a:cubicBezTo>
                    <a:pt x="55880" y="3071230"/>
                    <a:pt x="0" y="3015350"/>
                    <a:pt x="0" y="294677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18356" y="0"/>
                  </a:lnTo>
                  <a:cubicBezTo>
                    <a:pt x="2886936" y="0"/>
                    <a:pt x="2942816" y="55880"/>
                    <a:pt x="2942816" y="124460"/>
                  </a:cubicBezTo>
                  <a:lnTo>
                    <a:pt x="2942816" y="2946770"/>
                  </a:lnTo>
                  <a:cubicBezTo>
                    <a:pt x="2942816" y="3015350"/>
                    <a:pt x="2886936" y="3071230"/>
                    <a:pt x="2818356" y="30712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9063226"/>
            <a:ext cx="589479" cy="195074"/>
            <a:chOff x="0" y="0"/>
            <a:chExt cx="1297145" cy="429260"/>
          </a:xfrm>
        </p:grpSpPr>
        <p:sp>
          <p:nvSpPr>
            <p:cNvPr id="6" name="Freeform 6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2" name="TextBox 12"/>
          <p:cNvSpPr txBox="1"/>
          <p:nvPr/>
        </p:nvSpPr>
        <p:spPr>
          <a:xfrm>
            <a:off x="2991126" y="426266"/>
            <a:ext cx="14075094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dirty="0" err="1">
                <a:solidFill>
                  <a:srgbClr val="241452"/>
                </a:solidFill>
                <a:latin typeface="Lato Bold"/>
              </a:rPr>
              <a:t>Этап</a:t>
            </a:r>
            <a:r>
              <a:rPr lang="en-US" sz="7500" dirty="0">
                <a:solidFill>
                  <a:srgbClr val="241452"/>
                </a:solidFill>
                <a:latin typeface="Lato Bold"/>
              </a:rPr>
              <a:t>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F89A196-CA81-4B51-95BE-1353E60A62F6}"/>
              </a:ext>
            </a:extLst>
          </p:cNvPr>
          <p:cNvSpPr txBox="1"/>
          <p:nvPr/>
        </p:nvSpPr>
        <p:spPr>
          <a:xfrm>
            <a:off x="7315200" y="3104124"/>
            <a:ext cx="93268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начала  я нашел в интернете и распечатал чертеж моего трактора в нужном мне масштабе.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Распечатанный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 я вырезал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30" y="2229550"/>
            <a:ext cx="5957869" cy="3353998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55" y="5359524"/>
            <a:ext cx="7416413" cy="404691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554</Words>
  <Application>Microsoft Office PowerPoint</Application>
  <PresentationFormat>Произвольный</PresentationFormat>
  <Paragraphs>65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Lato Bold</vt:lpstr>
      <vt:lpstr>Lato</vt:lpstr>
      <vt:lpstr>Codec Pro ExtraBold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русской литературы с Кириллом Яновичем</dc:title>
  <dc:creator>Aleksandr</dc:creator>
  <cp:lastModifiedBy>user</cp:lastModifiedBy>
  <cp:revision>40</cp:revision>
  <dcterms:created xsi:type="dcterms:W3CDTF">2006-08-16T00:00:00Z</dcterms:created>
  <dcterms:modified xsi:type="dcterms:W3CDTF">2024-02-06T07:04:42Z</dcterms:modified>
  <dc:identifier>DAEx48XW1b8</dc:identifier>
</cp:coreProperties>
</file>