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91" r:id="rId5"/>
    <p:sldId id="265" r:id="rId6"/>
    <p:sldId id="262" r:id="rId7"/>
    <p:sldId id="292" r:id="rId8"/>
    <p:sldId id="266" r:id="rId9"/>
    <p:sldId id="263" r:id="rId10"/>
    <p:sldId id="267" r:id="rId11"/>
    <p:sldId id="261" r:id="rId12"/>
    <p:sldId id="270" r:id="rId13"/>
    <p:sldId id="302" r:id="rId14"/>
    <p:sldId id="303" r:id="rId15"/>
    <p:sldId id="301" r:id="rId16"/>
    <p:sldId id="272" r:id="rId17"/>
    <p:sldId id="273" r:id="rId18"/>
    <p:sldId id="305" r:id="rId19"/>
    <p:sldId id="312" r:id="rId20"/>
    <p:sldId id="276" r:id="rId21"/>
    <p:sldId id="293" r:id="rId22"/>
    <p:sldId id="274" r:id="rId23"/>
    <p:sldId id="294" r:id="rId24"/>
    <p:sldId id="295" r:id="rId25"/>
    <p:sldId id="297" r:id="rId26"/>
    <p:sldId id="296" r:id="rId27"/>
    <p:sldId id="281" r:id="rId28"/>
    <p:sldId id="308" r:id="rId29"/>
    <p:sldId id="282" r:id="rId30"/>
    <p:sldId id="298" r:id="rId31"/>
    <p:sldId id="283" r:id="rId32"/>
    <p:sldId id="284" r:id="rId33"/>
    <p:sldId id="285" r:id="rId34"/>
    <p:sldId id="287" r:id="rId35"/>
    <p:sldId id="280" r:id="rId36"/>
    <p:sldId id="277" r:id="rId37"/>
    <p:sldId id="275" r:id="rId38"/>
    <p:sldId id="278" r:id="rId39"/>
    <p:sldId id="299" r:id="rId40"/>
    <p:sldId id="307" r:id="rId41"/>
    <p:sldId id="309" r:id="rId42"/>
    <p:sldId id="310" r:id="rId43"/>
    <p:sldId id="300" r:id="rId44"/>
    <p:sldId id="304" r:id="rId45"/>
    <p:sldId id="311" r:id="rId46"/>
    <p:sldId id="306" r:id="rId47"/>
    <p:sldId id="289" r:id="rId4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91FBB7-053F-4B13-8D4E-85B81460E85A}" type="doc">
      <dgm:prSet loTypeId="urn:microsoft.com/office/officeart/2005/8/layout/radial1" loCatId="relationship" qsTypeId="urn:microsoft.com/office/officeart/2005/8/quickstyle/3d2" qsCatId="3D" csTypeId="urn:microsoft.com/office/officeart/2005/8/colors/colorful2" csCatId="colorful" phldr="1"/>
      <dgm:spPr/>
    </dgm:pt>
    <dgm:pt modelId="{012C7F12-F194-4235-9A94-F5202EC5176A}">
      <dgm:prSet/>
      <dgm:spPr/>
      <dgm:t>
        <a:bodyPr/>
        <a:lstStyle/>
        <a:p>
          <a:pPr marR="0" algn="ctr" rtl="0"/>
          <a:r>
            <a:rPr lang="ru-RU" b="1" baseline="0" smtClean="0">
              <a:latin typeface="Arial"/>
            </a:rPr>
            <a:t>Дракон</a:t>
          </a:r>
          <a:endParaRPr lang="ru-RU" b="1" baseline="0" dirty="0" smtClean="0">
            <a:latin typeface="Arial"/>
          </a:endParaRPr>
        </a:p>
      </dgm:t>
    </dgm:pt>
    <dgm:pt modelId="{BE3E4481-87DA-43BE-8298-9FAB9F49E9A1}" type="parTrans" cxnId="{542F2D3E-A7CD-4F2B-BD0F-98342B34F41F}">
      <dgm:prSet/>
      <dgm:spPr/>
      <dgm:t>
        <a:bodyPr/>
        <a:lstStyle/>
        <a:p>
          <a:endParaRPr lang="ru-RU"/>
        </a:p>
      </dgm:t>
    </dgm:pt>
    <dgm:pt modelId="{AA57CDF8-7C52-4EBC-A8D3-B816B6D958B8}" type="sibTrans" cxnId="{542F2D3E-A7CD-4F2B-BD0F-98342B34F41F}">
      <dgm:prSet/>
      <dgm:spPr/>
      <dgm:t>
        <a:bodyPr/>
        <a:lstStyle/>
        <a:p>
          <a:endParaRPr lang="ru-RU"/>
        </a:p>
      </dgm:t>
    </dgm:pt>
    <dgm:pt modelId="{4A686A70-37CA-427C-8D53-27FBF23EF03B}">
      <dgm:prSet custT="1"/>
      <dgm:spPr/>
      <dgm:t>
        <a:bodyPr/>
        <a:lstStyle/>
        <a:p>
          <a:pPr marR="0" algn="ctr" rtl="0"/>
          <a:r>
            <a:rPr lang="ru-RU" sz="1600" dirty="0" smtClean="0"/>
            <a:t>Обоснование проекта</a:t>
          </a:r>
        </a:p>
      </dgm:t>
    </dgm:pt>
    <dgm:pt modelId="{555B54AD-7479-407D-A66F-98A3FE8A2E00}" type="parTrans" cxnId="{C117BC5E-6B03-4B82-9CD1-1908606F81B3}">
      <dgm:prSet/>
      <dgm:spPr/>
      <dgm:t>
        <a:bodyPr/>
        <a:lstStyle/>
        <a:p>
          <a:endParaRPr lang="ru-RU"/>
        </a:p>
      </dgm:t>
    </dgm:pt>
    <dgm:pt modelId="{3F2FD8A0-92BC-4892-A383-7628879C5F3D}" type="sibTrans" cxnId="{C117BC5E-6B03-4B82-9CD1-1908606F81B3}">
      <dgm:prSet/>
      <dgm:spPr/>
      <dgm:t>
        <a:bodyPr/>
        <a:lstStyle/>
        <a:p>
          <a:endParaRPr lang="ru-RU"/>
        </a:p>
      </dgm:t>
    </dgm:pt>
    <dgm:pt modelId="{1F95BA4B-7C28-4E5F-A1DB-C3F6CC90268A}">
      <dgm:prSet custT="1"/>
      <dgm:spPr/>
      <dgm:t>
        <a:bodyPr/>
        <a:lstStyle/>
        <a:p>
          <a:pPr marR="0" algn="ctr" rtl="0"/>
          <a:r>
            <a:rPr lang="ru-RU" sz="900" baseline="0" dirty="0" smtClean="0">
              <a:latin typeface="Arial"/>
            </a:rPr>
            <a:t>Материалы, </a:t>
          </a:r>
          <a:r>
            <a:rPr lang="ru-RU" sz="900" baseline="0" dirty="0" err="1" smtClean="0">
              <a:latin typeface="Arial"/>
            </a:rPr>
            <a:t>инструменты,приспособ</a:t>
          </a:r>
          <a:endParaRPr lang="ru-RU" sz="900" baseline="0" dirty="0" smtClean="0">
            <a:latin typeface="Arial"/>
          </a:endParaRPr>
        </a:p>
        <a:p>
          <a:pPr marR="0" algn="ctr" rtl="0"/>
          <a:r>
            <a:rPr lang="ru-RU" sz="900" baseline="0" dirty="0" err="1" smtClean="0">
              <a:latin typeface="Arial"/>
            </a:rPr>
            <a:t>ления</a:t>
          </a:r>
          <a:endParaRPr lang="ru-RU" sz="900" dirty="0" smtClean="0"/>
        </a:p>
      </dgm:t>
    </dgm:pt>
    <dgm:pt modelId="{39F748B9-11A2-46F4-B71D-3CD6E83EEF67}" type="parTrans" cxnId="{C161374F-B3E1-4CF7-BBF5-F40D262A50E9}">
      <dgm:prSet/>
      <dgm:spPr/>
      <dgm:t>
        <a:bodyPr/>
        <a:lstStyle/>
        <a:p>
          <a:endParaRPr lang="ru-RU"/>
        </a:p>
      </dgm:t>
    </dgm:pt>
    <dgm:pt modelId="{8AC7ED54-3C1E-4EC3-8787-A7E84E6F759E}" type="sibTrans" cxnId="{C161374F-B3E1-4CF7-BBF5-F40D262A50E9}">
      <dgm:prSet/>
      <dgm:spPr/>
      <dgm:t>
        <a:bodyPr/>
        <a:lstStyle/>
        <a:p>
          <a:endParaRPr lang="ru-RU"/>
        </a:p>
      </dgm:t>
    </dgm:pt>
    <dgm:pt modelId="{E0C0098A-5CF7-414E-85EF-9B7EB35D457C}">
      <dgm:prSet/>
      <dgm:spPr/>
      <dgm:t>
        <a:bodyPr/>
        <a:lstStyle/>
        <a:p>
          <a:pPr marR="0" algn="ctr" rtl="0"/>
          <a:endParaRPr lang="ru-RU" baseline="0" dirty="0" smtClean="0">
            <a:latin typeface="Arial"/>
          </a:endParaRPr>
        </a:p>
        <a:p>
          <a:pPr marR="0" algn="ctr" rtl="0"/>
          <a:r>
            <a:rPr lang="ru-RU" baseline="0" dirty="0" smtClean="0">
              <a:latin typeface="Arial"/>
            </a:rPr>
            <a:t>Технология изготовления</a:t>
          </a:r>
          <a:endParaRPr lang="ru-RU" dirty="0" smtClean="0"/>
        </a:p>
      </dgm:t>
    </dgm:pt>
    <dgm:pt modelId="{84496787-C6A5-46C1-A42C-8B3443B212B4}" type="parTrans" cxnId="{35BB67D3-118F-4333-A41C-00A56C9DB548}">
      <dgm:prSet/>
      <dgm:spPr/>
      <dgm:t>
        <a:bodyPr/>
        <a:lstStyle/>
        <a:p>
          <a:endParaRPr lang="ru-RU"/>
        </a:p>
      </dgm:t>
    </dgm:pt>
    <dgm:pt modelId="{17EC8BCC-7A0C-4370-83CB-EAD2F56AE60A}" type="sibTrans" cxnId="{35BB67D3-118F-4333-A41C-00A56C9DB548}">
      <dgm:prSet/>
      <dgm:spPr/>
      <dgm:t>
        <a:bodyPr/>
        <a:lstStyle/>
        <a:p>
          <a:endParaRPr lang="ru-RU"/>
        </a:p>
      </dgm:t>
    </dgm:pt>
    <dgm:pt modelId="{2444205F-03DB-4553-99DE-CE32B10B1D8F}">
      <dgm:prSet/>
      <dgm:spPr/>
      <dgm:t>
        <a:bodyPr/>
        <a:lstStyle/>
        <a:p>
          <a:pPr marR="0" algn="ctr" rtl="0"/>
          <a:r>
            <a:rPr lang="ru-RU" baseline="0" dirty="0" smtClean="0">
              <a:latin typeface="Arial"/>
            </a:rPr>
            <a:t>Варианты моделей</a:t>
          </a:r>
        </a:p>
      </dgm:t>
    </dgm:pt>
    <dgm:pt modelId="{A6FE8DAE-B632-4D9D-B76F-4DC26BD5E7B7}" type="parTrans" cxnId="{0C65CC88-9634-4B6F-9674-0B50FA814B45}">
      <dgm:prSet/>
      <dgm:spPr/>
      <dgm:t>
        <a:bodyPr/>
        <a:lstStyle/>
        <a:p>
          <a:endParaRPr lang="ru-RU"/>
        </a:p>
      </dgm:t>
    </dgm:pt>
    <dgm:pt modelId="{0B7AF529-F701-44F4-90DD-90141DC41F15}" type="sibTrans" cxnId="{0C65CC88-9634-4B6F-9674-0B50FA814B45}">
      <dgm:prSet/>
      <dgm:spPr/>
      <dgm:t>
        <a:bodyPr/>
        <a:lstStyle/>
        <a:p>
          <a:endParaRPr lang="ru-RU"/>
        </a:p>
      </dgm:t>
    </dgm:pt>
    <dgm:pt modelId="{36F23ADB-2ECC-4C01-B89F-0355CFAC119F}">
      <dgm:prSet/>
      <dgm:spPr/>
      <dgm:t>
        <a:bodyPr/>
        <a:lstStyle/>
        <a:p>
          <a:pPr marR="0" algn="ctr" rtl="0"/>
          <a:endParaRPr lang="ru-RU" baseline="0" smtClean="0">
            <a:latin typeface="Arial"/>
          </a:endParaRPr>
        </a:p>
        <a:p>
          <a:pPr marR="0" algn="ctr" rtl="0"/>
          <a:r>
            <a:rPr lang="ru-RU" baseline="0" smtClean="0">
              <a:latin typeface="Arial"/>
            </a:rPr>
            <a:t>Безопасность</a:t>
          </a:r>
        </a:p>
        <a:p>
          <a:pPr marR="0" algn="ctr" rtl="0"/>
          <a:r>
            <a:rPr lang="ru-RU" baseline="0" smtClean="0">
              <a:latin typeface="Arial"/>
            </a:rPr>
            <a:t>труда</a:t>
          </a:r>
          <a:endParaRPr lang="ru-RU" smtClean="0"/>
        </a:p>
      </dgm:t>
    </dgm:pt>
    <dgm:pt modelId="{9A15BCDF-D097-4A91-9B4E-355908A36E06}" type="parTrans" cxnId="{44B34998-58FF-4A28-AFC4-BE4C77D12421}">
      <dgm:prSet/>
      <dgm:spPr/>
      <dgm:t>
        <a:bodyPr/>
        <a:lstStyle/>
        <a:p>
          <a:endParaRPr lang="ru-RU"/>
        </a:p>
      </dgm:t>
    </dgm:pt>
    <dgm:pt modelId="{521705D1-EB2C-4F92-9103-6CA2E24563EE}" type="sibTrans" cxnId="{44B34998-58FF-4A28-AFC4-BE4C77D12421}">
      <dgm:prSet/>
      <dgm:spPr/>
      <dgm:t>
        <a:bodyPr/>
        <a:lstStyle/>
        <a:p>
          <a:endParaRPr lang="ru-RU"/>
        </a:p>
      </dgm:t>
    </dgm:pt>
    <dgm:pt modelId="{1ADA2C88-043A-48C5-AF7F-E0C6BCD8BA13}">
      <dgm:prSet/>
      <dgm:spPr/>
      <dgm:t>
        <a:bodyPr/>
        <a:lstStyle/>
        <a:p>
          <a:pPr marR="0" algn="ctr" rtl="0"/>
          <a:r>
            <a:rPr lang="ru-RU" baseline="0" dirty="0" smtClean="0">
              <a:latin typeface="Arial"/>
            </a:rPr>
            <a:t>Стоимость</a:t>
          </a:r>
          <a:endParaRPr lang="ru-RU" dirty="0" smtClean="0"/>
        </a:p>
      </dgm:t>
    </dgm:pt>
    <dgm:pt modelId="{5BC1CFA4-068E-4937-8383-9EF92F122C84}" type="parTrans" cxnId="{AA555BC2-C1C3-481F-A288-58292FB60983}">
      <dgm:prSet/>
      <dgm:spPr/>
      <dgm:t>
        <a:bodyPr/>
        <a:lstStyle/>
        <a:p>
          <a:endParaRPr lang="ru-RU"/>
        </a:p>
      </dgm:t>
    </dgm:pt>
    <dgm:pt modelId="{AF86E5C7-66A1-43C1-855C-DA97B7F9BA79}" type="sibTrans" cxnId="{AA555BC2-C1C3-481F-A288-58292FB60983}">
      <dgm:prSet/>
      <dgm:spPr/>
      <dgm:t>
        <a:bodyPr/>
        <a:lstStyle/>
        <a:p>
          <a:endParaRPr lang="ru-RU"/>
        </a:p>
      </dgm:t>
    </dgm:pt>
    <dgm:pt modelId="{E4E8BC98-8644-40D6-93CC-F8F3ECC65E81}">
      <dgm:prSet custT="1"/>
      <dgm:spPr/>
      <dgm:t>
        <a:bodyPr/>
        <a:lstStyle/>
        <a:p>
          <a:pPr marR="0" algn="ctr" rtl="0"/>
          <a:endParaRPr lang="ru-RU" sz="500" baseline="0" dirty="0" smtClean="0">
            <a:latin typeface="Arial"/>
          </a:endParaRPr>
        </a:p>
        <a:p>
          <a:pPr marR="0" algn="ctr" rtl="0"/>
          <a:r>
            <a:rPr lang="ru-RU" sz="1200" baseline="0" dirty="0" smtClean="0">
              <a:latin typeface="Arial"/>
            </a:rPr>
            <a:t>История</a:t>
          </a:r>
        </a:p>
        <a:p>
          <a:pPr marR="0" algn="ctr" rtl="0"/>
          <a:r>
            <a:rPr lang="ru-RU" sz="1200" b="1" dirty="0" err="1"/>
            <a:t>Papercraft</a:t>
          </a:r>
          <a:endParaRPr lang="ru-RU" sz="1200" baseline="0" dirty="0" smtClean="0">
            <a:latin typeface="Arial"/>
          </a:endParaRPr>
        </a:p>
        <a:p>
          <a:pPr marR="0" algn="ctr" rtl="0"/>
          <a:endParaRPr lang="ru-RU" sz="1200" dirty="0" smtClean="0"/>
        </a:p>
      </dgm:t>
    </dgm:pt>
    <dgm:pt modelId="{550BE910-4592-4ED4-89E5-3718BBFB7039}" type="parTrans" cxnId="{03F2DE7A-7F68-479D-A28C-ECA775EF41A1}">
      <dgm:prSet/>
      <dgm:spPr/>
      <dgm:t>
        <a:bodyPr/>
        <a:lstStyle/>
        <a:p>
          <a:endParaRPr lang="ru-RU"/>
        </a:p>
      </dgm:t>
    </dgm:pt>
    <dgm:pt modelId="{D5862FC7-F21A-4E7D-8F8C-680060F3B2A3}" type="sibTrans" cxnId="{03F2DE7A-7F68-479D-A28C-ECA775EF41A1}">
      <dgm:prSet/>
      <dgm:spPr/>
      <dgm:t>
        <a:bodyPr/>
        <a:lstStyle/>
        <a:p>
          <a:endParaRPr lang="ru-RU"/>
        </a:p>
      </dgm:t>
    </dgm:pt>
    <dgm:pt modelId="{CE844E7C-58DB-4298-AEA3-717EBEDF0E5F}" type="pres">
      <dgm:prSet presAssocID="{6991FBB7-053F-4B13-8D4E-85B81460E85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2B5D9FE-67F6-4966-A315-2EE227084446}" type="pres">
      <dgm:prSet presAssocID="{012C7F12-F194-4235-9A94-F5202EC5176A}" presName="centerShape" presStyleLbl="node0" presStyleIdx="0" presStyleCnt="1"/>
      <dgm:spPr/>
      <dgm:t>
        <a:bodyPr/>
        <a:lstStyle/>
        <a:p>
          <a:endParaRPr lang="ru-RU"/>
        </a:p>
      </dgm:t>
    </dgm:pt>
    <dgm:pt modelId="{CF1BEA04-BF33-47A3-9B2D-4C8BB9F736F1}" type="pres">
      <dgm:prSet presAssocID="{555B54AD-7479-407D-A66F-98A3FE8A2E00}" presName="Name9" presStyleLbl="parChTrans1D2" presStyleIdx="0" presStyleCnt="7"/>
      <dgm:spPr/>
      <dgm:t>
        <a:bodyPr/>
        <a:lstStyle/>
        <a:p>
          <a:endParaRPr lang="ru-RU"/>
        </a:p>
      </dgm:t>
    </dgm:pt>
    <dgm:pt modelId="{197F1DFF-21B7-4B75-B953-D2238AE63970}" type="pres">
      <dgm:prSet presAssocID="{555B54AD-7479-407D-A66F-98A3FE8A2E00}" presName="connTx" presStyleLbl="parChTrans1D2" presStyleIdx="0" presStyleCnt="7"/>
      <dgm:spPr/>
      <dgm:t>
        <a:bodyPr/>
        <a:lstStyle/>
        <a:p>
          <a:endParaRPr lang="ru-RU"/>
        </a:p>
      </dgm:t>
    </dgm:pt>
    <dgm:pt modelId="{5FE3802D-EF75-49A1-AF97-20C3F1872B42}" type="pres">
      <dgm:prSet presAssocID="{4A686A70-37CA-427C-8D53-27FBF23EF03B}" presName="node" presStyleLbl="node1" presStyleIdx="0" presStyleCnt="7" custRadScaleRad="101064" custRadScaleInc="3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A6A5E-6D01-4AEF-9AFB-54936825BABA}" type="pres">
      <dgm:prSet presAssocID="{39F748B9-11A2-46F4-B71D-3CD6E83EEF67}" presName="Name9" presStyleLbl="parChTrans1D2" presStyleIdx="1" presStyleCnt="7"/>
      <dgm:spPr/>
      <dgm:t>
        <a:bodyPr/>
        <a:lstStyle/>
        <a:p>
          <a:endParaRPr lang="ru-RU"/>
        </a:p>
      </dgm:t>
    </dgm:pt>
    <dgm:pt modelId="{FC9A96D1-8E79-4A57-953A-6A45A36A604C}" type="pres">
      <dgm:prSet presAssocID="{39F748B9-11A2-46F4-B71D-3CD6E83EEF67}" presName="connTx" presStyleLbl="parChTrans1D2" presStyleIdx="1" presStyleCnt="7"/>
      <dgm:spPr/>
      <dgm:t>
        <a:bodyPr/>
        <a:lstStyle/>
        <a:p>
          <a:endParaRPr lang="ru-RU"/>
        </a:p>
      </dgm:t>
    </dgm:pt>
    <dgm:pt modelId="{9E6A2A36-25E8-4E2B-86CB-B008BB51272B}" type="pres">
      <dgm:prSet presAssocID="{1F95BA4B-7C28-4E5F-A1DB-C3F6CC90268A}" presName="node" presStyleLbl="node1" presStyleIdx="1" presStyleCnt="7" custRadScaleRad="98037" custRadScaleInc="372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1DDDB-4D1E-408E-9ED8-C7D98B5E6678}" type="pres">
      <dgm:prSet presAssocID="{84496787-C6A5-46C1-A42C-8B3443B212B4}" presName="Name9" presStyleLbl="parChTrans1D2" presStyleIdx="2" presStyleCnt="7"/>
      <dgm:spPr/>
      <dgm:t>
        <a:bodyPr/>
        <a:lstStyle/>
        <a:p>
          <a:endParaRPr lang="ru-RU"/>
        </a:p>
      </dgm:t>
    </dgm:pt>
    <dgm:pt modelId="{E2445447-66DC-4BE6-A9D7-36FB786A34A9}" type="pres">
      <dgm:prSet presAssocID="{84496787-C6A5-46C1-A42C-8B3443B212B4}" presName="connTx" presStyleLbl="parChTrans1D2" presStyleIdx="2" presStyleCnt="7"/>
      <dgm:spPr/>
      <dgm:t>
        <a:bodyPr/>
        <a:lstStyle/>
        <a:p>
          <a:endParaRPr lang="ru-RU"/>
        </a:p>
      </dgm:t>
    </dgm:pt>
    <dgm:pt modelId="{B4744465-9B2B-4996-B17F-23420939FDD8}" type="pres">
      <dgm:prSet presAssocID="{E0C0098A-5CF7-414E-85EF-9B7EB35D457C}" presName="node" presStyleLbl="node1" presStyleIdx="2" presStyleCnt="7" custRadScaleRad="90204" custRadScaleInc="358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4763ED-E1D8-478B-8890-A10113E04BD6}" type="pres">
      <dgm:prSet presAssocID="{A6FE8DAE-B632-4D9D-B76F-4DC26BD5E7B7}" presName="Name9" presStyleLbl="parChTrans1D2" presStyleIdx="3" presStyleCnt="7"/>
      <dgm:spPr/>
      <dgm:t>
        <a:bodyPr/>
        <a:lstStyle/>
        <a:p>
          <a:endParaRPr lang="ru-RU"/>
        </a:p>
      </dgm:t>
    </dgm:pt>
    <dgm:pt modelId="{A0D258AB-BF7D-4FF1-8AA9-AC0E9656AAC0}" type="pres">
      <dgm:prSet presAssocID="{A6FE8DAE-B632-4D9D-B76F-4DC26BD5E7B7}" presName="connTx" presStyleLbl="parChTrans1D2" presStyleIdx="3" presStyleCnt="7"/>
      <dgm:spPr/>
      <dgm:t>
        <a:bodyPr/>
        <a:lstStyle/>
        <a:p>
          <a:endParaRPr lang="ru-RU"/>
        </a:p>
      </dgm:t>
    </dgm:pt>
    <dgm:pt modelId="{D89C2B22-31C5-4AF2-99E0-6FEA3A4DAD38}" type="pres">
      <dgm:prSet presAssocID="{2444205F-03DB-4553-99DE-CE32B10B1D8F}" presName="node" presStyleLbl="node1" presStyleIdx="3" presStyleCnt="7" custRadScaleRad="98067" custRadScaleInc="-216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0898A-B21A-4565-8D92-68FAC90A225D}" type="pres">
      <dgm:prSet presAssocID="{9A15BCDF-D097-4A91-9B4E-355908A36E06}" presName="Name9" presStyleLbl="parChTrans1D2" presStyleIdx="4" presStyleCnt="7"/>
      <dgm:spPr/>
      <dgm:t>
        <a:bodyPr/>
        <a:lstStyle/>
        <a:p>
          <a:endParaRPr lang="ru-RU"/>
        </a:p>
      </dgm:t>
    </dgm:pt>
    <dgm:pt modelId="{DC6BCB09-E6EF-407C-843A-25138209A118}" type="pres">
      <dgm:prSet presAssocID="{9A15BCDF-D097-4A91-9B4E-355908A36E06}" presName="connTx" presStyleLbl="parChTrans1D2" presStyleIdx="4" presStyleCnt="7"/>
      <dgm:spPr/>
      <dgm:t>
        <a:bodyPr/>
        <a:lstStyle/>
        <a:p>
          <a:endParaRPr lang="ru-RU"/>
        </a:p>
      </dgm:t>
    </dgm:pt>
    <dgm:pt modelId="{98FCCAE1-D30F-4AA0-B8AF-0370B189F4CB}" type="pres">
      <dgm:prSet presAssocID="{36F23ADB-2ECC-4C01-B89F-0355CFAC119F}" presName="node" presStyleLbl="node1" presStyleIdx="4" presStyleCnt="7" custRadScaleRad="84170" custRadScaleInc="151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929F1-45F3-494B-9575-4E2812C04E7F}" type="pres">
      <dgm:prSet presAssocID="{5BC1CFA4-068E-4937-8383-9EF92F122C84}" presName="Name9" presStyleLbl="parChTrans1D2" presStyleIdx="5" presStyleCnt="7"/>
      <dgm:spPr/>
      <dgm:t>
        <a:bodyPr/>
        <a:lstStyle/>
        <a:p>
          <a:endParaRPr lang="ru-RU"/>
        </a:p>
      </dgm:t>
    </dgm:pt>
    <dgm:pt modelId="{99BAC105-4082-4588-878C-17398513C081}" type="pres">
      <dgm:prSet presAssocID="{5BC1CFA4-068E-4937-8383-9EF92F122C84}" presName="connTx" presStyleLbl="parChTrans1D2" presStyleIdx="5" presStyleCnt="7"/>
      <dgm:spPr/>
      <dgm:t>
        <a:bodyPr/>
        <a:lstStyle/>
        <a:p>
          <a:endParaRPr lang="ru-RU"/>
        </a:p>
      </dgm:t>
    </dgm:pt>
    <dgm:pt modelId="{7EEAA61B-499A-4697-B6C4-78F5F0D2CC0B}" type="pres">
      <dgm:prSet presAssocID="{1ADA2C88-043A-48C5-AF7F-E0C6BCD8BA13}" presName="node" presStyleLbl="node1" presStyleIdx="5" presStyleCnt="7" custRadScaleRad="95214" custRadScaleInc="152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70F06-99EC-4628-9640-C349A4BB774F}" type="pres">
      <dgm:prSet presAssocID="{550BE910-4592-4ED4-89E5-3718BBFB7039}" presName="Name9" presStyleLbl="parChTrans1D2" presStyleIdx="6" presStyleCnt="7"/>
      <dgm:spPr/>
      <dgm:t>
        <a:bodyPr/>
        <a:lstStyle/>
        <a:p>
          <a:endParaRPr lang="ru-RU"/>
        </a:p>
      </dgm:t>
    </dgm:pt>
    <dgm:pt modelId="{CEDA8B89-6AFF-4C84-AC9A-F42E6026A84D}" type="pres">
      <dgm:prSet presAssocID="{550BE910-4592-4ED4-89E5-3718BBFB7039}" presName="connTx" presStyleLbl="parChTrans1D2" presStyleIdx="6" presStyleCnt="7"/>
      <dgm:spPr/>
      <dgm:t>
        <a:bodyPr/>
        <a:lstStyle/>
        <a:p>
          <a:endParaRPr lang="ru-RU"/>
        </a:p>
      </dgm:t>
    </dgm:pt>
    <dgm:pt modelId="{4B1DC046-5718-4E62-BE69-E9CFBF29D5CF}" type="pres">
      <dgm:prSet presAssocID="{E4E8BC98-8644-40D6-93CC-F8F3ECC65E81}" presName="node" presStyleLbl="node1" presStyleIdx="6" presStyleCnt="7" custRadScaleRad="112631" custRadScaleInc="363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BCB8CC-7D48-42C1-A29D-7844FA01DBDF}" type="presOf" srcId="{A6FE8DAE-B632-4D9D-B76F-4DC26BD5E7B7}" destId="{A0D258AB-BF7D-4FF1-8AA9-AC0E9656AAC0}" srcOrd="1" destOrd="0" presId="urn:microsoft.com/office/officeart/2005/8/layout/radial1"/>
    <dgm:cxn modelId="{ABE8F81E-3663-4FB2-927A-5DDD96E8E5E9}" type="presOf" srcId="{4A686A70-37CA-427C-8D53-27FBF23EF03B}" destId="{5FE3802D-EF75-49A1-AF97-20C3F1872B42}" srcOrd="0" destOrd="0" presId="urn:microsoft.com/office/officeart/2005/8/layout/radial1"/>
    <dgm:cxn modelId="{821A5FE9-ADF6-4EF3-AB35-A5A9A661F784}" type="presOf" srcId="{6991FBB7-053F-4B13-8D4E-85B81460E85A}" destId="{CE844E7C-58DB-4298-AEA3-717EBEDF0E5F}" srcOrd="0" destOrd="0" presId="urn:microsoft.com/office/officeart/2005/8/layout/radial1"/>
    <dgm:cxn modelId="{E565E289-E721-4525-AC09-69B179D01D45}" type="presOf" srcId="{550BE910-4592-4ED4-89E5-3718BBFB7039}" destId="{47570F06-99EC-4628-9640-C349A4BB774F}" srcOrd="0" destOrd="0" presId="urn:microsoft.com/office/officeart/2005/8/layout/radial1"/>
    <dgm:cxn modelId="{7C7EC365-803E-4AE1-A5EB-762862564710}" type="presOf" srcId="{1ADA2C88-043A-48C5-AF7F-E0C6BCD8BA13}" destId="{7EEAA61B-499A-4697-B6C4-78F5F0D2CC0B}" srcOrd="0" destOrd="0" presId="urn:microsoft.com/office/officeart/2005/8/layout/radial1"/>
    <dgm:cxn modelId="{7C496B8C-7EF4-4344-A879-F6AD4EC33116}" type="presOf" srcId="{84496787-C6A5-46C1-A42C-8B3443B212B4}" destId="{FF71DDDB-4D1E-408E-9ED8-C7D98B5E6678}" srcOrd="0" destOrd="0" presId="urn:microsoft.com/office/officeart/2005/8/layout/radial1"/>
    <dgm:cxn modelId="{E0F53151-5491-4835-811E-0D98CA48B360}" type="presOf" srcId="{9A15BCDF-D097-4A91-9B4E-355908A36E06}" destId="{DC6BCB09-E6EF-407C-843A-25138209A118}" srcOrd="1" destOrd="0" presId="urn:microsoft.com/office/officeart/2005/8/layout/radial1"/>
    <dgm:cxn modelId="{C161374F-B3E1-4CF7-BBF5-F40D262A50E9}" srcId="{012C7F12-F194-4235-9A94-F5202EC5176A}" destId="{1F95BA4B-7C28-4E5F-A1DB-C3F6CC90268A}" srcOrd="1" destOrd="0" parTransId="{39F748B9-11A2-46F4-B71D-3CD6E83EEF67}" sibTransId="{8AC7ED54-3C1E-4EC3-8787-A7E84E6F759E}"/>
    <dgm:cxn modelId="{6686BE57-8F2D-41EA-972C-CAF62B47EC2A}" type="presOf" srcId="{5BC1CFA4-068E-4937-8383-9EF92F122C84}" destId="{FA4929F1-45F3-494B-9575-4E2812C04E7F}" srcOrd="0" destOrd="0" presId="urn:microsoft.com/office/officeart/2005/8/layout/radial1"/>
    <dgm:cxn modelId="{8F2AEC7E-1D49-4AF7-A41E-D3DB99690C0B}" type="presOf" srcId="{1F95BA4B-7C28-4E5F-A1DB-C3F6CC90268A}" destId="{9E6A2A36-25E8-4E2B-86CB-B008BB51272B}" srcOrd="0" destOrd="0" presId="urn:microsoft.com/office/officeart/2005/8/layout/radial1"/>
    <dgm:cxn modelId="{752395D5-30DF-42CA-90DF-E8FF4A5AC371}" type="presOf" srcId="{39F748B9-11A2-46F4-B71D-3CD6E83EEF67}" destId="{FC9A96D1-8E79-4A57-953A-6A45A36A604C}" srcOrd="1" destOrd="0" presId="urn:microsoft.com/office/officeart/2005/8/layout/radial1"/>
    <dgm:cxn modelId="{AA555BC2-C1C3-481F-A288-58292FB60983}" srcId="{012C7F12-F194-4235-9A94-F5202EC5176A}" destId="{1ADA2C88-043A-48C5-AF7F-E0C6BCD8BA13}" srcOrd="5" destOrd="0" parTransId="{5BC1CFA4-068E-4937-8383-9EF92F122C84}" sibTransId="{AF86E5C7-66A1-43C1-855C-DA97B7F9BA79}"/>
    <dgm:cxn modelId="{C6F28581-2AB4-4A35-BB67-0E130E3C6A49}" type="presOf" srcId="{2444205F-03DB-4553-99DE-CE32B10B1D8F}" destId="{D89C2B22-31C5-4AF2-99E0-6FEA3A4DAD38}" srcOrd="0" destOrd="0" presId="urn:microsoft.com/office/officeart/2005/8/layout/radial1"/>
    <dgm:cxn modelId="{CA5CFE74-3125-436E-866D-DBC53DC49E82}" type="presOf" srcId="{36F23ADB-2ECC-4C01-B89F-0355CFAC119F}" destId="{98FCCAE1-D30F-4AA0-B8AF-0370B189F4CB}" srcOrd="0" destOrd="0" presId="urn:microsoft.com/office/officeart/2005/8/layout/radial1"/>
    <dgm:cxn modelId="{368258F7-FEF9-4326-BDAC-3DC307C8E69B}" type="presOf" srcId="{550BE910-4592-4ED4-89E5-3718BBFB7039}" destId="{CEDA8B89-6AFF-4C84-AC9A-F42E6026A84D}" srcOrd="1" destOrd="0" presId="urn:microsoft.com/office/officeart/2005/8/layout/radial1"/>
    <dgm:cxn modelId="{F3049D2C-EEC2-4009-B603-53A3099CD99E}" type="presOf" srcId="{9A15BCDF-D097-4A91-9B4E-355908A36E06}" destId="{CFC0898A-B21A-4565-8D92-68FAC90A225D}" srcOrd="0" destOrd="0" presId="urn:microsoft.com/office/officeart/2005/8/layout/radial1"/>
    <dgm:cxn modelId="{7D8F8342-9E8B-4CBD-BA6E-77C278FE227F}" type="presOf" srcId="{E0C0098A-5CF7-414E-85EF-9B7EB35D457C}" destId="{B4744465-9B2B-4996-B17F-23420939FDD8}" srcOrd="0" destOrd="0" presId="urn:microsoft.com/office/officeart/2005/8/layout/radial1"/>
    <dgm:cxn modelId="{6C4B6E65-90D2-409B-A587-8BAC88663A22}" type="presOf" srcId="{39F748B9-11A2-46F4-B71D-3CD6E83EEF67}" destId="{303A6A5E-6D01-4AEF-9AFB-54936825BABA}" srcOrd="0" destOrd="0" presId="urn:microsoft.com/office/officeart/2005/8/layout/radial1"/>
    <dgm:cxn modelId="{44B34998-58FF-4A28-AFC4-BE4C77D12421}" srcId="{012C7F12-F194-4235-9A94-F5202EC5176A}" destId="{36F23ADB-2ECC-4C01-B89F-0355CFAC119F}" srcOrd="4" destOrd="0" parTransId="{9A15BCDF-D097-4A91-9B4E-355908A36E06}" sibTransId="{521705D1-EB2C-4F92-9103-6CA2E24563EE}"/>
    <dgm:cxn modelId="{0C65CC88-9634-4B6F-9674-0B50FA814B45}" srcId="{012C7F12-F194-4235-9A94-F5202EC5176A}" destId="{2444205F-03DB-4553-99DE-CE32B10B1D8F}" srcOrd="3" destOrd="0" parTransId="{A6FE8DAE-B632-4D9D-B76F-4DC26BD5E7B7}" sibTransId="{0B7AF529-F701-44F4-90DD-90141DC41F15}"/>
    <dgm:cxn modelId="{35BB67D3-118F-4333-A41C-00A56C9DB548}" srcId="{012C7F12-F194-4235-9A94-F5202EC5176A}" destId="{E0C0098A-5CF7-414E-85EF-9B7EB35D457C}" srcOrd="2" destOrd="0" parTransId="{84496787-C6A5-46C1-A42C-8B3443B212B4}" sibTransId="{17EC8BCC-7A0C-4370-83CB-EAD2F56AE60A}"/>
    <dgm:cxn modelId="{542F2D3E-A7CD-4F2B-BD0F-98342B34F41F}" srcId="{6991FBB7-053F-4B13-8D4E-85B81460E85A}" destId="{012C7F12-F194-4235-9A94-F5202EC5176A}" srcOrd="0" destOrd="0" parTransId="{BE3E4481-87DA-43BE-8298-9FAB9F49E9A1}" sibTransId="{AA57CDF8-7C52-4EBC-A8D3-B816B6D958B8}"/>
    <dgm:cxn modelId="{E0509861-9628-472F-A1D0-4131F88B4283}" type="presOf" srcId="{84496787-C6A5-46C1-A42C-8B3443B212B4}" destId="{E2445447-66DC-4BE6-A9D7-36FB786A34A9}" srcOrd="1" destOrd="0" presId="urn:microsoft.com/office/officeart/2005/8/layout/radial1"/>
    <dgm:cxn modelId="{C117BC5E-6B03-4B82-9CD1-1908606F81B3}" srcId="{012C7F12-F194-4235-9A94-F5202EC5176A}" destId="{4A686A70-37CA-427C-8D53-27FBF23EF03B}" srcOrd="0" destOrd="0" parTransId="{555B54AD-7479-407D-A66F-98A3FE8A2E00}" sibTransId="{3F2FD8A0-92BC-4892-A383-7628879C5F3D}"/>
    <dgm:cxn modelId="{6CD8605F-C8D9-4BB3-B7CF-031CE7603B2E}" type="presOf" srcId="{555B54AD-7479-407D-A66F-98A3FE8A2E00}" destId="{CF1BEA04-BF33-47A3-9B2D-4C8BB9F736F1}" srcOrd="0" destOrd="0" presId="urn:microsoft.com/office/officeart/2005/8/layout/radial1"/>
    <dgm:cxn modelId="{3483CCE9-109D-41C2-A0B7-B1EA572C2BD3}" type="presOf" srcId="{E4E8BC98-8644-40D6-93CC-F8F3ECC65E81}" destId="{4B1DC046-5718-4E62-BE69-E9CFBF29D5CF}" srcOrd="0" destOrd="0" presId="urn:microsoft.com/office/officeart/2005/8/layout/radial1"/>
    <dgm:cxn modelId="{03F2DE7A-7F68-479D-A28C-ECA775EF41A1}" srcId="{012C7F12-F194-4235-9A94-F5202EC5176A}" destId="{E4E8BC98-8644-40D6-93CC-F8F3ECC65E81}" srcOrd="6" destOrd="0" parTransId="{550BE910-4592-4ED4-89E5-3718BBFB7039}" sibTransId="{D5862FC7-F21A-4E7D-8F8C-680060F3B2A3}"/>
    <dgm:cxn modelId="{07A953C3-AB9A-48B4-88FB-1DCE8F6609E1}" type="presOf" srcId="{012C7F12-F194-4235-9A94-F5202EC5176A}" destId="{12B5D9FE-67F6-4966-A315-2EE227084446}" srcOrd="0" destOrd="0" presId="urn:microsoft.com/office/officeart/2005/8/layout/radial1"/>
    <dgm:cxn modelId="{162383DE-875F-45AC-B2CA-C0B52607688D}" type="presOf" srcId="{5BC1CFA4-068E-4937-8383-9EF92F122C84}" destId="{99BAC105-4082-4588-878C-17398513C081}" srcOrd="1" destOrd="0" presId="urn:microsoft.com/office/officeart/2005/8/layout/radial1"/>
    <dgm:cxn modelId="{8188D03B-CBAD-4CC8-9086-107DB8DEA1C2}" type="presOf" srcId="{A6FE8DAE-B632-4D9D-B76F-4DC26BD5E7B7}" destId="{E94763ED-E1D8-478B-8890-A10113E04BD6}" srcOrd="0" destOrd="0" presId="urn:microsoft.com/office/officeart/2005/8/layout/radial1"/>
    <dgm:cxn modelId="{3962F893-58A7-4F4A-9AB4-779E4D044779}" type="presOf" srcId="{555B54AD-7479-407D-A66F-98A3FE8A2E00}" destId="{197F1DFF-21B7-4B75-B953-D2238AE63970}" srcOrd="1" destOrd="0" presId="urn:microsoft.com/office/officeart/2005/8/layout/radial1"/>
    <dgm:cxn modelId="{9A84C60A-0E50-4E40-B174-D6F38B7DBAB0}" type="presParOf" srcId="{CE844E7C-58DB-4298-AEA3-717EBEDF0E5F}" destId="{12B5D9FE-67F6-4966-A315-2EE227084446}" srcOrd="0" destOrd="0" presId="urn:microsoft.com/office/officeart/2005/8/layout/radial1"/>
    <dgm:cxn modelId="{FAF8A70A-321C-4E73-B7EE-FEAD617D407B}" type="presParOf" srcId="{CE844E7C-58DB-4298-AEA3-717EBEDF0E5F}" destId="{CF1BEA04-BF33-47A3-9B2D-4C8BB9F736F1}" srcOrd="1" destOrd="0" presId="urn:microsoft.com/office/officeart/2005/8/layout/radial1"/>
    <dgm:cxn modelId="{CDB87198-0DA0-4D5F-B7A5-417982ED1BAC}" type="presParOf" srcId="{CF1BEA04-BF33-47A3-9B2D-4C8BB9F736F1}" destId="{197F1DFF-21B7-4B75-B953-D2238AE63970}" srcOrd="0" destOrd="0" presId="urn:microsoft.com/office/officeart/2005/8/layout/radial1"/>
    <dgm:cxn modelId="{6F2EE9C3-3A8B-4DE5-94A8-A7C6D0A69EAE}" type="presParOf" srcId="{CE844E7C-58DB-4298-AEA3-717EBEDF0E5F}" destId="{5FE3802D-EF75-49A1-AF97-20C3F1872B42}" srcOrd="2" destOrd="0" presId="urn:microsoft.com/office/officeart/2005/8/layout/radial1"/>
    <dgm:cxn modelId="{26568C12-706D-49CE-A4C5-4ED1E2DD3A6D}" type="presParOf" srcId="{CE844E7C-58DB-4298-AEA3-717EBEDF0E5F}" destId="{303A6A5E-6D01-4AEF-9AFB-54936825BABA}" srcOrd="3" destOrd="0" presId="urn:microsoft.com/office/officeart/2005/8/layout/radial1"/>
    <dgm:cxn modelId="{801ADE36-9156-452E-8227-2DD76942587E}" type="presParOf" srcId="{303A6A5E-6D01-4AEF-9AFB-54936825BABA}" destId="{FC9A96D1-8E79-4A57-953A-6A45A36A604C}" srcOrd="0" destOrd="0" presId="urn:microsoft.com/office/officeart/2005/8/layout/radial1"/>
    <dgm:cxn modelId="{C84BB9DD-CB8C-4AE1-A46A-CBE5EA134C21}" type="presParOf" srcId="{CE844E7C-58DB-4298-AEA3-717EBEDF0E5F}" destId="{9E6A2A36-25E8-4E2B-86CB-B008BB51272B}" srcOrd="4" destOrd="0" presId="urn:microsoft.com/office/officeart/2005/8/layout/radial1"/>
    <dgm:cxn modelId="{A8D3326A-3FBB-48A4-9BF5-E3A1DDCB0892}" type="presParOf" srcId="{CE844E7C-58DB-4298-AEA3-717EBEDF0E5F}" destId="{FF71DDDB-4D1E-408E-9ED8-C7D98B5E6678}" srcOrd="5" destOrd="0" presId="urn:microsoft.com/office/officeart/2005/8/layout/radial1"/>
    <dgm:cxn modelId="{0E6C5EB8-6891-4B2B-BDC4-F2554C79EB16}" type="presParOf" srcId="{FF71DDDB-4D1E-408E-9ED8-C7D98B5E6678}" destId="{E2445447-66DC-4BE6-A9D7-36FB786A34A9}" srcOrd="0" destOrd="0" presId="urn:microsoft.com/office/officeart/2005/8/layout/radial1"/>
    <dgm:cxn modelId="{98D074AD-684B-44E4-8611-00A7F3BA9A28}" type="presParOf" srcId="{CE844E7C-58DB-4298-AEA3-717EBEDF0E5F}" destId="{B4744465-9B2B-4996-B17F-23420939FDD8}" srcOrd="6" destOrd="0" presId="urn:microsoft.com/office/officeart/2005/8/layout/radial1"/>
    <dgm:cxn modelId="{D4D23CFC-0D81-495F-92A2-2905D83B5CE6}" type="presParOf" srcId="{CE844E7C-58DB-4298-AEA3-717EBEDF0E5F}" destId="{E94763ED-E1D8-478B-8890-A10113E04BD6}" srcOrd="7" destOrd="0" presId="urn:microsoft.com/office/officeart/2005/8/layout/radial1"/>
    <dgm:cxn modelId="{2C56F54E-F812-47E6-BB1F-5C2BC137DA70}" type="presParOf" srcId="{E94763ED-E1D8-478B-8890-A10113E04BD6}" destId="{A0D258AB-BF7D-4FF1-8AA9-AC0E9656AAC0}" srcOrd="0" destOrd="0" presId="urn:microsoft.com/office/officeart/2005/8/layout/radial1"/>
    <dgm:cxn modelId="{51EF8D2F-8B45-4BF6-BCE2-5DCC9501B7A0}" type="presParOf" srcId="{CE844E7C-58DB-4298-AEA3-717EBEDF0E5F}" destId="{D89C2B22-31C5-4AF2-99E0-6FEA3A4DAD38}" srcOrd="8" destOrd="0" presId="urn:microsoft.com/office/officeart/2005/8/layout/radial1"/>
    <dgm:cxn modelId="{D4BB3A38-77B4-4E90-A74F-66CF6056FAB4}" type="presParOf" srcId="{CE844E7C-58DB-4298-AEA3-717EBEDF0E5F}" destId="{CFC0898A-B21A-4565-8D92-68FAC90A225D}" srcOrd="9" destOrd="0" presId="urn:microsoft.com/office/officeart/2005/8/layout/radial1"/>
    <dgm:cxn modelId="{86CED487-2798-4E36-A959-E49868AF237A}" type="presParOf" srcId="{CFC0898A-B21A-4565-8D92-68FAC90A225D}" destId="{DC6BCB09-E6EF-407C-843A-25138209A118}" srcOrd="0" destOrd="0" presId="urn:microsoft.com/office/officeart/2005/8/layout/radial1"/>
    <dgm:cxn modelId="{0C0E2EF5-16AD-4176-8FDE-2C279AC75F5D}" type="presParOf" srcId="{CE844E7C-58DB-4298-AEA3-717EBEDF0E5F}" destId="{98FCCAE1-D30F-4AA0-B8AF-0370B189F4CB}" srcOrd="10" destOrd="0" presId="urn:microsoft.com/office/officeart/2005/8/layout/radial1"/>
    <dgm:cxn modelId="{E281ECCE-CAC3-4DA5-8998-D0DE4EC00399}" type="presParOf" srcId="{CE844E7C-58DB-4298-AEA3-717EBEDF0E5F}" destId="{FA4929F1-45F3-494B-9575-4E2812C04E7F}" srcOrd="11" destOrd="0" presId="urn:microsoft.com/office/officeart/2005/8/layout/radial1"/>
    <dgm:cxn modelId="{B26A7E1E-BD34-48B7-981C-3B02CB58EE44}" type="presParOf" srcId="{FA4929F1-45F3-494B-9575-4E2812C04E7F}" destId="{99BAC105-4082-4588-878C-17398513C081}" srcOrd="0" destOrd="0" presId="urn:microsoft.com/office/officeart/2005/8/layout/radial1"/>
    <dgm:cxn modelId="{E8DF607B-3C6D-499A-9BD5-54AB75ED718E}" type="presParOf" srcId="{CE844E7C-58DB-4298-AEA3-717EBEDF0E5F}" destId="{7EEAA61B-499A-4697-B6C4-78F5F0D2CC0B}" srcOrd="12" destOrd="0" presId="urn:microsoft.com/office/officeart/2005/8/layout/radial1"/>
    <dgm:cxn modelId="{BA8C5279-DA28-4F11-8EC1-E33048E0582E}" type="presParOf" srcId="{CE844E7C-58DB-4298-AEA3-717EBEDF0E5F}" destId="{47570F06-99EC-4628-9640-C349A4BB774F}" srcOrd="13" destOrd="0" presId="urn:microsoft.com/office/officeart/2005/8/layout/radial1"/>
    <dgm:cxn modelId="{D48BF160-5FB7-4BDC-8A02-093F4F1AD3A8}" type="presParOf" srcId="{47570F06-99EC-4628-9640-C349A4BB774F}" destId="{CEDA8B89-6AFF-4C84-AC9A-F42E6026A84D}" srcOrd="0" destOrd="0" presId="urn:microsoft.com/office/officeart/2005/8/layout/radial1"/>
    <dgm:cxn modelId="{AD442F19-B80D-472F-86D3-8493BE03EC5E}" type="presParOf" srcId="{CE844E7C-58DB-4298-AEA3-717EBEDF0E5F}" destId="{4B1DC046-5718-4E62-BE69-E9CFBF29D5CF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5D9FE-67F6-4966-A315-2EE227084446}">
      <dsp:nvSpPr>
        <dsp:cNvPr id="0" name=""/>
        <dsp:cNvSpPr/>
      </dsp:nvSpPr>
      <dsp:spPr>
        <a:xfrm>
          <a:off x="3944186" y="1991046"/>
          <a:ext cx="1312777" cy="13127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R="0"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baseline="0" smtClean="0">
              <a:latin typeface="Arial"/>
            </a:rPr>
            <a:t>Дракон</a:t>
          </a:r>
          <a:endParaRPr lang="ru-RU" sz="1900" b="1" kern="1200" baseline="0" dirty="0" smtClean="0">
            <a:latin typeface="Arial"/>
          </a:endParaRPr>
        </a:p>
      </dsp:txBody>
      <dsp:txXfrm>
        <a:off x="4136438" y="2183298"/>
        <a:ext cx="928273" cy="928273"/>
      </dsp:txXfrm>
    </dsp:sp>
    <dsp:sp modelId="{CF1BEA04-BF33-47A3-9B2D-4C8BB9F736F1}">
      <dsp:nvSpPr>
        <dsp:cNvPr id="0" name=""/>
        <dsp:cNvSpPr/>
      </dsp:nvSpPr>
      <dsp:spPr>
        <a:xfrm rot="16249464">
          <a:off x="4276416" y="1639836"/>
          <a:ext cx="676945" cy="25681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676945" y="128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97965" y="1635753"/>
        <a:ext cx="33847" cy="33847"/>
      </dsp:txXfrm>
    </dsp:sp>
    <dsp:sp modelId="{5FE3802D-EF75-49A1-AF97-20C3F1872B42}">
      <dsp:nvSpPr>
        <dsp:cNvPr id="0" name=""/>
        <dsp:cNvSpPr/>
      </dsp:nvSpPr>
      <dsp:spPr>
        <a:xfrm>
          <a:off x="3972814" y="1529"/>
          <a:ext cx="1312777" cy="131277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R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Обоснование проекта</a:t>
          </a:r>
        </a:p>
      </dsp:txBody>
      <dsp:txXfrm>
        <a:off x="4165066" y="193781"/>
        <a:ext cx="928273" cy="928273"/>
      </dsp:txXfrm>
    </dsp:sp>
    <dsp:sp modelId="{303A6A5E-6D01-4AEF-9AFB-54936825BABA}">
      <dsp:nvSpPr>
        <dsp:cNvPr id="0" name=""/>
        <dsp:cNvSpPr/>
      </dsp:nvSpPr>
      <dsp:spPr>
        <a:xfrm rot="3433243">
          <a:off x="4814390" y="3445984"/>
          <a:ext cx="617350" cy="25681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617350" y="128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07631" y="3443391"/>
        <a:ext cx="30867" cy="30867"/>
      </dsp:txXfrm>
    </dsp:sp>
    <dsp:sp modelId="{9E6A2A36-25E8-4E2B-86CB-B008BB51272B}">
      <dsp:nvSpPr>
        <dsp:cNvPr id="0" name=""/>
        <dsp:cNvSpPr/>
      </dsp:nvSpPr>
      <dsp:spPr>
        <a:xfrm>
          <a:off x="4989166" y="3613825"/>
          <a:ext cx="1312777" cy="1312777"/>
        </a:xfrm>
        <a:prstGeom prst="ellipse">
          <a:avLst/>
        </a:prstGeom>
        <a:gradFill rotWithShape="0">
          <a:gsLst>
            <a:gs pos="0">
              <a:schemeClr val="accent2">
                <a:hueOff val="-242561"/>
                <a:satOff val="-13988"/>
                <a:lumOff val="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42561"/>
                <a:satOff val="-13988"/>
                <a:lumOff val="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42561"/>
                <a:satOff val="-13988"/>
                <a:lumOff val="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R="0"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baseline="0" dirty="0" smtClean="0">
              <a:latin typeface="Arial"/>
            </a:rPr>
            <a:t>Материалы, </a:t>
          </a:r>
          <a:r>
            <a:rPr lang="ru-RU" sz="900" kern="1200" baseline="0" dirty="0" err="1" smtClean="0">
              <a:latin typeface="Arial"/>
            </a:rPr>
            <a:t>инструменты,приспособ</a:t>
          </a:r>
          <a:endParaRPr lang="ru-RU" sz="900" kern="1200" baseline="0" dirty="0" smtClean="0">
            <a:latin typeface="Arial"/>
          </a:endParaRPr>
        </a:p>
        <a:p>
          <a:pPr marR="0"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baseline="0" dirty="0" err="1" smtClean="0">
              <a:latin typeface="Arial"/>
            </a:rPr>
            <a:t>ления</a:t>
          </a:r>
          <a:endParaRPr lang="ru-RU" sz="900" kern="1200" dirty="0" smtClean="0"/>
        </a:p>
      </dsp:txBody>
      <dsp:txXfrm>
        <a:off x="5181418" y="3806077"/>
        <a:ext cx="928273" cy="928273"/>
      </dsp:txXfrm>
    </dsp:sp>
    <dsp:sp modelId="{FF71DDDB-4D1E-408E-9ED8-C7D98B5E6678}">
      <dsp:nvSpPr>
        <dsp:cNvPr id="0" name=""/>
        <dsp:cNvSpPr/>
      </dsp:nvSpPr>
      <dsp:spPr>
        <a:xfrm rot="6303358">
          <a:off x="4138349" y="3492070"/>
          <a:ext cx="463136" cy="25681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463136" y="128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358339" y="3493332"/>
        <a:ext cx="23156" cy="23156"/>
      </dsp:txXfrm>
    </dsp:sp>
    <dsp:sp modelId="{B4744465-9B2B-4996-B17F-23420939FDD8}">
      <dsp:nvSpPr>
        <dsp:cNvPr id="0" name=""/>
        <dsp:cNvSpPr/>
      </dsp:nvSpPr>
      <dsp:spPr>
        <a:xfrm>
          <a:off x="3482870" y="3705997"/>
          <a:ext cx="1312777" cy="1312777"/>
        </a:xfrm>
        <a:prstGeom prst="ellips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 dirty="0" smtClean="0">
            <a:latin typeface="Arial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latin typeface="Arial"/>
            </a:rPr>
            <a:t>Технология изготовления</a:t>
          </a:r>
          <a:endParaRPr lang="ru-RU" sz="1100" kern="1200" dirty="0" smtClean="0"/>
        </a:p>
      </dsp:txBody>
      <dsp:txXfrm>
        <a:off x="3675122" y="3898249"/>
        <a:ext cx="928273" cy="928273"/>
      </dsp:txXfrm>
    </dsp:sp>
    <dsp:sp modelId="{E94763ED-E1D8-478B-8890-A10113E04BD6}">
      <dsp:nvSpPr>
        <dsp:cNvPr id="0" name=""/>
        <dsp:cNvSpPr/>
      </dsp:nvSpPr>
      <dsp:spPr>
        <a:xfrm rot="520113">
          <a:off x="5245936" y="2780091"/>
          <a:ext cx="617940" cy="25681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617940" y="128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39458" y="2777484"/>
        <a:ext cx="30897" cy="30897"/>
      </dsp:txXfrm>
    </dsp:sp>
    <dsp:sp modelId="{D89C2B22-31C5-4AF2-99E0-6FEA3A4DAD38}">
      <dsp:nvSpPr>
        <dsp:cNvPr id="0" name=""/>
        <dsp:cNvSpPr/>
      </dsp:nvSpPr>
      <dsp:spPr>
        <a:xfrm>
          <a:off x="5852850" y="2282040"/>
          <a:ext cx="1312777" cy="1312777"/>
        </a:xfrm>
        <a:prstGeom prst="ellips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latin typeface="Arial"/>
            </a:rPr>
            <a:t>Варианты моделей</a:t>
          </a:r>
        </a:p>
      </dsp:txBody>
      <dsp:txXfrm>
        <a:off x="6045102" y="2474292"/>
        <a:ext cx="928273" cy="928273"/>
      </dsp:txXfrm>
    </dsp:sp>
    <dsp:sp modelId="{CFC0898A-B21A-4565-8D92-68FAC90A225D}">
      <dsp:nvSpPr>
        <dsp:cNvPr id="0" name=""/>
        <dsp:cNvSpPr/>
      </dsp:nvSpPr>
      <dsp:spPr>
        <a:xfrm rot="9275241">
          <a:off x="3680017" y="2990158"/>
          <a:ext cx="344340" cy="25681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344340" y="128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43578" y="2994390"/>
        <a:ext cx="17217" cy="17217"/>
      </dsp:txXfrm>
    </dsp:sp>
    <dsp:sp modelId="{98FCCAE1-D30F-4AA0-B8AF-0370B189F4CB}">
      <dsp:nvSpPr>
        <dsp:cNvPr id="0" name=""/>
        <dsp:cNvSpPr/>
      </dsp:nvSpPr>
      <dsp:spPr>
        <a:xfrm>
          <a:off x="2447410" y="2702173"/>
          <a:ext cx="1312777" cy="1312777"/>
        </a:xfrm>
        <a:prstGeom prst="ellips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baseline="0" smtClean="0">
            <a:latin typeface="Arial"/>
          </a:endParaRP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smtClean="0">
              <a:latin typeface="Arial"/>
            </a:rPr>
            <a:t>Безопасность</a:t>
          </a:r>
        </a:p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smtClean="0">
              <a:latin typeface="Arial"/>
            </a:rPr>
            <a:t>труда</a:t>
          </a:r>
          <a:endParaRPr lang="ru-RU" sz="1100" kern="1200" smtClean="0"/>
        </a:p>
      </dsp:txBody>
      <dsp:txXfrm>
        <a:off x="2639662" y="2894425"/>
        <a:ext cx="928273" cy="928273"/>
      </dsp:txXfrm>
    </dsp:sp>
    <dsp:sp modelId="{FA4929F1-45F3-494B-9575-4E2812C04E7F}">
      <dsp:nvSpPr>
        <dsp:cNvPr id="0" name=""/>
        <dsp:cNvSpPr/>
      </dsp:nvSpPr>
      <dsp:spPr>
        <a:xfrm rot="12377942">
          <a:off x="3479428" y="2219329"/>
          <a:ext cx="561771" cy="25681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561771" y="128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746269" y="2218125"/>
        <a:ext cx="28088" cy="28088"/>
      </dsp:txXfrm>
    </dsp:sp>
    <dsp:sp modelId="{7EEAA61B-499A-4697-B6C4-78F5F0D2CC0B}">
      <dsp:nvSpPr>
        <dsp:cNvPr id="0" name=""/>
        <dsp:cNvSpPr/>
      </dsp:nvSpPr>
      <dsp:spPr>
        <a:xfrm>
          <a:off x="2263664" y="1160516"/>
          <a:ext cx="1312777" cy="1312777"/>
        </a:xfrm>
        <a:prstGeom prst="ellipse">
          <a:avLst/>
        </a:prstGeom>
        <a:gradFill rotWithShape="0">
          <a:gsLst>
            <a:gs pos="0">
              <a:schemeClr val="accent2">
                <a:hueOff val="-1212803"/>
                <a:satOff val="-69940"/>
                <a:lumOff val="71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12803"/>
                <a:satOff val="-69940"/>
                <a:lumOff val="71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12803"/>
                <a:satOff val="-69940"/>
                <a:lumOff val="71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R="0"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baseline="0" dirty="0" smtClean="0">
              <a:latin typeface="Arial"/>
            </a:rPr>
            <a:t>Стоимость</a:t>
          </a:r>
          <a:endParaRPr lang="ru-RU" sz="1100" kern="1200" dirty="0" smtClean="0"/>
        </a:p>
      </dsp:txBody>
      <dsp:txXfrm>
        <a:off x="2455916" y="1352768"/>
        <a:ext cx="928273" cy="928273"/>
      </dsp:txXfrm>
    </dsp:sp>
    <dsp:sp modelId="{47570F06-99EC-4628-9640-C349A4BB774F}">
      <dsp:nvSpPr>
        <dsp:cNvPr id="0" name=""/>
        <dsp:cNvSpPr/>
      </dsp:nvSpPr>
      <dsp:spPr>
        <a:xfrm rot="18720566">
          <a:off x="4890256" y="1810773"/>
          <a:ext cx="904673" cy="25681"/>
        </a:xfrm>
        <a:custGeom>
          <a:avLst/>
          <a:gdLst/>
          <a:ahLst/>
          <a:cxnLst/>
          <a:rect l="0" t="0" r="0" b="0"/>
          <a:pathLst>
            <a:path>
              <a:moveTo>
                <a:pt x="0" y="12840"/>
              </a:moveTo>
              <a:lnTo>
                <a:pt x="904673" y="1284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19976" y="1800997"/>
        <a:ext cx="45233" cy="45233"/>
      </dsp:txXfrm>
    </dsp:sp>
    <dsp:sp modelId="{4B1DC046-5718-4E62-BE69-E9CFBF29D5CF}">
      <dsp:nvSpPr>
        <dsp:cNvPr id="0" name=""/>
        <dsp:cNvSpPr/>
      </dsp:nvSpPr>
      <dsp:spPr>
        <a:xfrm>
          <a:off x="5428222" y="343403"/>
          <a:ext cx="1312777" cy="1312777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R="0"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baseline="0" dirty="0" smtClean="0">
            <a:latin typeface="Arial"/>
          </a:endParaRPr>
        </a:p>
        <a:p>
          <a:pPr marR="0"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baseline="0" dirty="0" smtClean="0">
              <a:latin typeface="Arial"/>
            </a:rPr>
            <a:t>История</a:t>
          </a:r>
        </a:p>
        <a:p>
          <a:pPr marR="0"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/>
            <a:t>Papercraft</a:t>
          </a:r>
          <a:endParaRPr lang="ru-RU" sz="1200" kern="1200" baseline="0" dirty="0" smtClean="0">
            <a:latin typeface="Arial"/>
          </a:endParaRPr>
        </a:p>
        <a:p>
          <a:pPr marR="0"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</dsp:txBody>
      <dsp:txXfrm>
        <a:off x="5620474" y="535655"/>
        <a:ext cx="928273" cy="928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6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32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42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6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16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6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2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87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6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26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D9E99-AB65-4EDA-826D-BFC4FFB2EAC3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7F2A0-9337-4013-B08D-B2F47436B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8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nitforyou.com/papercraft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0200" y="1389362"/>
            <a:ext cx="920800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МАОУ «</a:t>
            </a:r>
            <a:r>
              <a:rPr lang="ru-RU" sz="16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Добродеевская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  <a:endParaRPr lang="ru-RU" sz="11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Почепского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11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Брянской области</a:t>
            </a:r>
            <a:endParaRPr lang="ru-RU" sz="11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«Точка роста</a:t>
            </a:r>
            <a:r>
              <a:rPr lang="ru-RU" sz="16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92823" y="2706388"/>
            <a:ext cx="782016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Творческий проект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Дракон -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имвол 2024года»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97496" y="4340442"/>
            <a:ext cx="3493008" cy="171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Выполнила: ученица 8 класса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Меженная Елизавета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проекта: учитель технологии</a:t>
            </a:r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Концевой Михаил Сергеевич</a:t>
            </a:r>
            <a:endParaRPr lang="ru-RU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72" y="3841642"/>
            <a:ext cx="2579473" cy="201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6156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34"/>
            <a:ext cx="12192000" cy="65779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62094" y="584397"/>
            <a:ext cx="5003293" cy="31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500"/>
              </a:lnSpc>
              <a:spcAft>
                <a:spcPts val="75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Georgia"/>
                <a:ea typeface="Times New Roman"/>
                <a:cs typeface="Times New Roman"/>
              </a:rPr>
              <a:t>Разновидности </a:t>
            </a:r>
            <a:r>
              <a:rPr lang="ru-RU" sz="2400" b="1" dirty="0" err="1" smtClean="0">
                <a:solidFill>
                  <a:srgbClr val="7030A0"/>
                </a:solidFill>
                <a:latin typeface="Georgia"/>
                <a:ea typeface="Times New Roman"/>
                <a:cs typeface="Times New Roman"/>
              </a:rPr>
              <a:t>паперкрафта</a:t>
            </a:r>
            <a:endParaRPr lang="ru-RU" sz="2400" b="1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6722" y="1443067"/>
            <a:ext cx="67829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 первую очередь, </a:t>
            </a:r>
            <a:r>
              <a:rPr lang="ru-RU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можно разделять по уровню </a:t>
            </a:r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сложности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Есть </a:t>
            </a:r>
            <a:r>
              <a:rPr lang="ru-RU" sz="20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простые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модели с минимальным количеством деталей, которые подойдут даже детям. Есть </a:t>
            </a:r>
            <a:r>
              <a:rPr lang="ru-RU" sz="20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средние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по сложности наборы, где нужно проявить аккуратность и внимательность к деталям. И наконец, для продвинутой категории людей, выпускают </a:t>
            </a:r>
            <a:r>
              <a:rPr lang="ru-RU" sz="20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большие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наборы, которые напоминают конструктор с огромным количеством мелких деталей. Конечный результат покрывают несколькими слоями красок из-за чего их сложно отличить от пластмассовых моделей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60233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" y="115954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01368" y="1207007"/>
            <a:ext cx="8732520" cy="8073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b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очень популярен в Японии и на Востоке в целом и там есть несколько особенных направлений:</a:t>
            </a:r>
            <a:endParaRPr lang="ru-RU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ChibiCraft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– моделирование персонажей в аниме-стиле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Chibi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Их особенность – это большие головы и миниатюрные тела. Благодаря универсальной форме, из бумаги можно сделать модель абсолютного любого персонажа, даже авторского, и наделить его своим характером.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Такаие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фигурки популярны у поклонников японской анимации и культуры в целом;</a:t>
            </a:r>
            <a:endParaRPr lang="ru-RU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3D-PaperMode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l. Для продвинутых пользователей существует самый сложный из уровней – это подробный 3D-PaperModel. Такие бумажные фигурки, покрашенные акрилом для бумаги, иногда практически неотличимы от пластиковых;</a:t>
            </a:r>
            <a:endParaRPr lang="ru-RU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CubeeCraft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– кубическое моделирование. Как видно из названия, база всех таких фигурок – это куб и параллелепипед. На бумагу заранее наносят краски или напечатанную картинку и собирают кубик, который не будет занимать много места на полке.</a:t>
            </a:r>
            <a:endParaRPr lang="ru-RU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ru-RU" sz="11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306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8"/>
            <a:ext cx="12192000" cy="65779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80492" y="555741"/>
            <a:ext cx="7751299" cy="622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Составление  идеи,</a:t>
            </a: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схемы обдумывания.</a:t>
            </a:r>
          </a:p>
          <a:p>
            <a:pPr marL="342900" lvl="0" indent="-342900">
              <a:lnSpc>
                <a:spcPts val="15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8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1.Маска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000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800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800" dirty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800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8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2.Сердце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endParaRPr lang="ru-RU" sz="2000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64" y="1702912"/>
            <a:ext cx="2407158" cy="265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76" y="4733650"/>
            <a:ext cx="2225046" cy="17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-64008"/>
            <a:ext cx="12193057" cy="65781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1720" y="1122363"/>
            <a:ext cx="8336280" cy="1291653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3.Дракон –символ 2024 года</a:t>
            </a:r>
            <a:r>
              <a:rPr lang="ru-RU" sz="4800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4800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ru-RU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4.Камера </a:t>
            </a:r>
            <a:r>
              <a:rPr lang="ru-RU" sz="32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Обскура   </a:t>
            </a:r>
          </a:p>
          <a:p>
            <a:pPr lvl="0"/>
            <a:endParaRPr lang="ru-RU" sz="3200" dirty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Рисунок 4" descr="C:\Users\Пользователь\Desktop\камера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4107688"/>
            <a:ext cx="2224532" cy="190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63" y="1688443"/>
            <a:ext cx="2579473" cy="201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-64008"/>
            <a:ext cx="12193057" cy="65781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10160" y="314579"/>
            <a:ext cx="17381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5.Собака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1122363"/>
            <a:ext cx="3780739" cy="27223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4808" y="431774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Я выбрала 3 вариант, только буду </a:t>
            </a:r>
            <a:r>
              <a:rPr lang="ru-RU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изготавливать </a:t>
            </a:r>
            <a:r>
              <a:rPr lang="ru-RU" sz="20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Дракона-символа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2024 года. Попробую также выполнить и другие фигуры.</a:t>
            </a:r>
            <a:endParaRPr lang="ru-RU" sz="16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20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" y="0"/>
            <a:ext cx="121455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1495425" y="879050"/>
          <a:ext cx="9201151" cy="5099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010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9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8000" y="1668625"/>
            <a:ext cx="6096000" cy="3580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ru-RU" sz="2000" b="1" dirty="0">
                <a:solidFill>
                  <a:srgbClr val="0070C0"/>
                </a:solidFill>
                <a:latin typeface="Georgia"/>
                <a:ea typeface="Times New Roman"/>
                <a:cs typeface="Times New Roman"/>
              </a:rPr>
              <a:t>Требования к изделию</a:t>
            </a:r>
            <a:endParaRPr lang="ru-RU" sz="20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Результатом моего проекта будет 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замечательный дракон.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Моя работа будет приятным и эстетичным изделием.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Материалы для изготовления моей работы должны быть экологически чистыми и доступными.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Во время выполнения работы я должна соблюдать правила охраны труда</a:t>
            </a: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70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"/>
            <a:ext cx="1231696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4016" y="1194034"/>
            <a:ext cx="8081112" cy="497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ru-RU" sz="2400" b="1" dirty="0">
                <a:solidFill>
                  <a:srgbClr val="7030A0"/>
                </a:solidFill>
                <a:latin typeface="Georgia"/>
                <a:ea typeface="Times New Roman"/>
                <a:cs typeface="Times New Roman"/>
              </a:rPr>
              <a:t>Материалы и инструменты</a:t>
            </a:r>
            <a:endParaRPr lang="ru-RU" sz="24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клей (не используйте ПВА, после высыхания он деформирует бумагу), берем канцелярский;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кисть;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иголка для нанесения клея в труднодоступных местах;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металлическая линейка;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острые ножницы или канцелярский нож;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дотс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для продавливания сгибов;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любая ровная поверхность.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развёртки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97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771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21152" y="19781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333333"/>
                </a:solidFill>
                <a:latin typeface="YS Text"/>
              </a:rPr>
              <a:t>Дотс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– 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инструмент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который используется для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рисования, мы используем для продавливания сгибов.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Он представляет собой пластиковую палочку либо деревянную, размером с пишущую ручку, с металлическим наконечником, на конце которого Вы увидите шарик. Таким инструментом рисуют точки разных размеров.</a:t>
            </a:r>
            <a:endParaRPr lang="ru-RU" dirty="0"/>
          </a:p>
        </p:txBody>
      </p:sp>
      <p:pic>
        <p:nvPicPr>
          <p:cNvPr id="9" name="Picture 2" descr="https://yastatic.net/naydex/yandex-search/S1xDU7197/d81b3aygH/Ho5okxCA9B7foTFjp_x7UykzceKXmCG3d9GO05K0tl5DyrYTEbFHkoEO1Wr1Brv-OKHu0yWznjCgrwTeKVdQWkezPNIhrfBjruw5Hvfcd0chRgTu0-lJpgO4h6Lm7I86U9Pu4-Uh1n5w4gSvKOIWxzjtsrMwx54tiY4p64j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83" y="254364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23" y="2543641"/>
            <a:ext cx="3407029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ихаил.Михаил-ПК\Pictures\Desktop\пап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251"/>
            <a:ext cx="12191999" cy="75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070080" cy="67516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8840" y="314398"/>
            <a:ext cx="696786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Введение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 История возникновения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паперкрафта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3. Разновидности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паперкрафта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4. Составление «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схемы обдумывания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». Идеи.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5. Требования к изделию.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6. Технология изготовления проекта. Материалы и инструменты.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7. Организация рабочего места.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8. Правила техники безопасности.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9. Технологическая последовательность.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10. Социологический опрос.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11. Экономическое и экологическое обоснование.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Заключение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Источники информации</a:t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Приложения</a:t>
            </a:r>
            <a:endParaRPr lang="ru-RU" sz="20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46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81566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597965" y="720755"/>
            <a:ext cx="53704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cs typeface="AngsanaUPC" panose="02020603050405020304" pitchFamily="18" charset="-34"/>
              </a:rPr>
              <a:t>ТЕХНОЛОГИЯ ИЗГОТОВЛЕНИЯ ПРОЕКТА</a:t>
            </a:r>
            <a:endParaRPr lang="ru-RU" sz="2800" b="1" dirty="0"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pic>
        <p:nvPicPr>
          <p:cNvPr id="3074" name="Picture 2" descr="C:\Users\Михаил.Михаил-ПК\Pictures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65" y="1674862"/>
            <a:ext cx="3786895" cy="512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25"/>
            <a:ext cx="12193588" cy="672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Михаил.Михаил-ПК\Pictures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66" y="189544"/>
            <a:ext cx="4995079" cy="657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0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68" y="198782"/>
            <a:ext cx="12316968" cy="6858000"/>
          </a:xfrm>
          <a:prstGeom prst="rect">
            <a:avLst/>
          </a:prstGeom>
        </p:spPr>
      </p:pic>
      <p:pic>
        <p:nvPicPr>
          <p:cNvPr id="5122" name="Picture 2" descr="C:\Users\Михаил.Михаил-ПК\Pictures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64" y="1138238"/>
            <a:ext cx="3877386" cy="53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59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9850"/>
            <a:ext cx="12193588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Михаил.Михаил-ПК\Pictures\Desktop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55" y="69850"/>
            <a:ext cx="3919532" cy="565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6675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Михаил.Михаил-ПК\Pictures\Desktop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95" y="264632"/>
            <a:ext cx="4585648" cy="63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6675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386" y="66675"/>
            <a:ext cx="4995080" cy="683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41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6675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55" y="0"/>
            <a:ext cx="4437344" cy="639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94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562096"/>
            <a:ext cx="7133230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ru-RU" sz="2400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Технологическая последовательность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Прежде чем начинать собирать </a:t>
            </a:r>
            <a:r>
              <a:rPr lang="ru-RU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схемы камеры, необходимо убрать рабочее место от лишних предметов. После этого можно переходить к печати заготовок. Здесь потребуется обратить внимание, пронумерованы ли детали. Если нет, сделайте это самостоятельно карандашом на полях для склеивания. Это поможет сэкономить время при склеивании крупных поделок.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6675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7999" y="941696"/>
            <a:ext cx="658731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          Технологическая       последовательность </a:t>
            </a:r>
          </a:p>
          <a:p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Прежде чем начинать собирать </a:t>
            </a:r>
            <a:r>
              <a:rPr lang="ru-RU" sz="2400" b="1" dirty="0" err="1">
                <a:solidFill>
                  <a:srgbClr val="FF0000"/>
                </a:solidFill>
              </a:rPr>
              <a:t>паперкрафт</a:t>
            </a:r>
            <a:r>
              <a:rPr lang="ru-RU" sz="2400" b="1" dirty="0">
                <a:solidFill>
                  <a:srgbClr val="FF0000"/>
                </a:solidFill>
              </a:rPr>
              <a:t> схемы  </a:t>
            </a:r>
            <a:r>
              <a:rPr lang="ru-RU" sz="2400" b="1" dirty="0" smtClean="0">
                <a:solidFill>
                  <a:srgbClr val="FF0000"/>
                </a:solidFill>
              </a:rPr>
              <a:t>Дракона, </a:t>
            </a:r>
            <a:r>
              <a:rPr lang="ru-RU" sz="2400" b="1" dirty="0">
                <a:solidFill>
                  <a:srgbClr val="FF0000"/>
                </a:solidFill>
              </a:rPr>
              <a:t>необходимо убрать рабочее место от лишних предметов. После этого можно переходить к печати заготовок. Здесь потребуется обратить внимание, пронумерованы ли детали. Если нет, сделайте это самостоятельно карандашом на полях для склеивания. Это поможет сэкономить время при склеивании крупных поделок.</a:t>
            </a:r>
          </a:p>
        </p:txBody>
      </p:sp>
    </p:spTree>
    <p:extLst>
      <p:ext uri="{BB962C8B-B14F-4D97-AF65-F5344CB8AC3E}">
        <p14:creationId xmlns:p14="http://schemas.microsoft.com/office/powerpoint/2010/main" val="19876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57" y="0"/>
            <a:ext cx="772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98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2699" y="1191107"/>
            <a:ext cx="780651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</a:rPr>
              <a:t>Собираем модель:</a:t>
            </a:r>
            <a:endParaRPr lang="ru-RU" sz="2800" b="1" dirty="0">
              <a:solidFill>
                <a:srgbClr val="7030A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Вырезание деталей.</a:t>
            </a:r>
            <a:r>
              <a:rPr lang="ru-RU" sz="2400" dirty="0">
                <a:solidFill>
                  <a:srgbClr val="FF0000"/>
                </a:solidFill>
              </a:rPr>
              <a:t> Существует </a:t>
            </a:r>
            <a:r>
              <a:rPr lang="ru-RU" sz="2400" u="sng" dirty="0">
                <a:solidFill>
                  <a:srgbClr val="FF0000"/>
                </a:solidFill>
              </a:rPr>
              <a:t>три вида линий</a:t>
            </a:r>
            <a:r>
              <a:rPr lang="ru-RU" sz="2400" dirty="0">
                <a:solidFill>
                  <a:srgbClr val="FF0000"/>
                </a:solidFill>
              </a:rPr>
              <a:t>, согласно которым вырезаются заготовки. </a:t>
            </a:r>
            <a:r>
              <a:rPr lang="ru-RU" sz="2400" u="sng" dirty="0">
                <a:solidFill>
                  <a:srgbClr val="FF0000"/>
                </a:solidFill>
              </a:rPr>
              <a:t>Сплошная линия </a:t>
            </a:r>
            <a:r>
              <a:rPr lang="ru-RU" sz="2400" dirty="0">
                <a:solidFill>
                  <a:srgbClr val="FF0000"/>
                </a:solidFill>
              </a:rPr>
              <a:t>— отрезать часть бумаги с помощью ножниц.</a:t>
            </a:r>
            <a:r>
              <a:rPr lang="ru-RU" sz="2400" u="sng" dirty="0">
                <a:solidFill>
                  <a:srgbClr val="FF0000"/>
                </a:solidFill>
              </a:rPr>
              <a:t> Пунктирная линия </a:t>
            </a:r>
            <a:r>
              <a:rPr lang="ru-RU" sz="2400" dirty="0">
                <a:solidFill>
                  <a:srgbClr val="FF0000"/>
                </a:solidFill>
              </a:rPr>
              <a:t>— на моделях без текстур сгибается внутрь, с текстурами — наружу. </a:t>
            </a:r>
            <a:r>
              <a:rPr lang="ru-RU" sz="2400" u="sng" dirty="0" err="1">
                <a:solidFill>
                  <a:srgbClr val="FF0000"/>
                </a:solidFill>
              </a:rPr>
              <a:t>Шрих</a:t>
            </a:r>
            <a:r>
              <a:rPr lang="ru-RU" sz="2400" u="sng" dirty="0">
                <a:solidFill>
                  <a:srgbClr val="FF0000"/>
                </a:solidFill>
              </a:rPr>
              <a:t>-пунктирная </a:t>
            </a:r>
            <a:r>
              <a:rPr lang="ru-RU" sz="2400" dirty="0">
                <a:solidFill>
                  <a:srgbClr val="FF0000"/>
                </a:solidFill>
              </a:rPr>
              <a:t>— без текстур наружу, с текстурами внутрь.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Подготовка сгибов.</a:t>
            </a:r>
            <a:r>
              <a:rPr lang="ru-RU" sz="2400" dirty="0">
                <a:solidFill>
                  <a:srgbClr val="FF0000"/>
                </a:solidFill>
              </a:rPr>
              <a:t> Чтобы деталь загнулась в правильном положении, необходимо предварительно пройтись по всем линиям </a:t>
            </a:r>
            <a:r>
              <a:rPr lang="ru-RU" sz="2400" dirty="0" err="1">
                <a:solidFill>
                  <a:srgbClr val="FF0000"/>
                </a:solidFill>
              </a:rPr>
              <a:t>дотсем</a:t>
            </a:r>
            <a:r>
              <a:rPr lang="ru-RU" sz="2400" dirty="0">
                <a:solidFill>
                  <a:srgbClr val="FF0000"/>
                </a:solidFill>
              </a:rPr>
              <a:t>. Подогните заготовку по пунктирным линиям, затем дополнительно придавите их линейкой. Не бойтесь сгибать сильно, при склейке все «</a:t>
            </a:r>
            <a:r>
              <a:rPr lang="ru-RU" sz="2400" i="1" dirty="0">
                <a:solidFill>
                  <a:srgbClr val="FF0000"/>
                </a:solidFill>
              </a:rPr>
              <a:t>встанет</a:t>
            </a:r>
            <a:r>
              <a:rPr lang="ru-RU" sz="2400" dirty="0">
                <a:solidFill>
                  <a:srgbClr val="FF0000"/>
                </a:solidFill>
              </a:rPr>
              <a:t>» на свои места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5608" y="1503795"/>
            <a:ext cx="9320784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Перед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наступающим Новым 2024 годом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я решила разбавить интерьер моей комнаты чем-то необычным и ярким. При просмотре красивых картинок в интернете я наткнулся на объёмные и реалистичные фигуры из бумаги. Они мне очень понравились своей необычностью и изяществом форм. Тогда я впервые столкнулась с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техникой </a:t>
            </a:r>
            <a:r>
              <a:rPr lang="ru-RU" sz="20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 Это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была неизвестная мне технология, довольно новая, только-только начинающая распространяться по сети.  Сначала мне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понравилась фигурка собаки таксы,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но немного подумав, я остановила свой выбор на фигурке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Дракона- символа наступающего 2024 года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Попытаюсь выполнить несколько поделок в этой технике.</a:t>
            </a:r>
            <a:endParaRPr lang="ru-RU" sz="2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1003" y="3165340"/>
            <a:ext cx="9466997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78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320786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9416" y="730132"/>
            <a:ext cx="78884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    Склеивание </a:t>
            </a:r>
            <a:r>
              <a:rPr lang="ru-RU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схем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sz="2400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000" dirty="0" smtClean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Согнутый </a:t>
            </a: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край бумаги с внешней стороны обильно промазывается клеем. Цифры на «</a:t>
            </a:r>
            <a:r>
              <a:rPr lang="ru-RU" sz="2000" i="1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ушках</a:t>
            </a: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» деталей — место для склейки, ищите к каждому числу такую же пару и соединяйте их. Склейка прячется внутрь поделки, чтобы не выставлять напоказ технические части.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Не спешите соединять между собой все части поделки, дождитесь полного высыхания предыдущей склейки, и только потом продолжайте работу. Готовая модель должна полностью высохнуть (от 1 до 3 часов), после этого ее можно транспортировать.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000" dirty="0" err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0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 для начинающих может оказаться сложным занятием, поэтому детали необходимо склеивать внимательно. Даже мелкие погрешности в 1—2 миллиметра в результате могут вылиться в большие не состыковки. Когда фигурка готова, ее можно покрасить краской. Иногда поделки украшают гирляндами или лампочками, превратив их в ночник.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94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3958" y="394527"/>
            <a:ext cx="9212239" cy="5714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ru-RU" sz="2800" dirty="0">
                <a:solidFill>
                  <a:srgbClr val="7030A0"/>
                </a:solidFill>
                <a:latin typeface="Georgia"/>
                <a:ea typeface="Times New Roman"/>
                <a:cs typeface="Times New Roman"/>
              </a:rPr>
              <a:t>Социологический опрос</a:t>
            </a:r>
            <a:endParaRPr lang="ru-RU" sz="28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Всего приняло участие 30 человек. Были заданы вопросы: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Хотели бы вы получить такое изделие в качестве подарка?</a:t>
            </a:r>
            <a:endParaRPr lang="ru-RU" sz="2400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Хотели бы попробовать сделать для себя подобную фигуру?</a:t>
            </a:r>
            <a:endParaRPr lang="ru-RU" sz="2400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Слышали ли вы раньше о </a:t>
            </a:r>
            <a:r>
              <a:rPr lang="ru-RU" sz="2400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паперкрафте</a:t>
            </a:r>
            <a:r>
              <a:rPr lang="ru-RU" sz="24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2400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80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Понравились ли вам мои работы?</a:t>
            </a:r>
            <a:endParaRPr lang="ru-RU" sz="2400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285750">
              <a:spcAft>
                <a:spcPts val="80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Хотелось бы получить модель в качестве подарка: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23 респондентам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19 человек хотели бы попробовать себя в качестве мастера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На третий вопрос 24 человека ответили, что не знали о </a:t>
            </a:r>
            <a:r>
              <a:rPr lang="ru-RU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паперкрафте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29  </a:t>
            </a:r>
            <a:r>
              <a:rPr lang="ru-RU" sz="24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опрошенным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понравились мои работы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63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530772"/>
              </p:ext>
            </p:extLst>
          </p:nvPr>
        </p:nvGraphicFramePr>
        <p:xfrm>
          <a:off x="2629375" y="2300160"/>
          <a:ext cx="6925311" cy="2433066"/>
        </p:xfrm>
        <a:graphic>
          <a:graphicData uri="http://schemas.openxmlformats.org/drawingml/2006/table">
            <a:tbl>
              <a:tblPr firstRow="1" firstCol="1" bandRow="1"/>
              <a:tblGrid>
                <a:gridCol w="2308437"/>
                <a:gridCol w="2308437"/>
                <a:gridCol w="230843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 dirty="0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Материал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Затраты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Стоимость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Клей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Был в наличии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000" b="1">
                        <a:effectLst/>
                        <a:latin typeface="Calibri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Бумага А4 (180г\м2)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упаковка(100 листов)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100р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Принтер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 dirty="0" smtClean="0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Распечатала </a:t>
                      </a:r>
                      <a:r>
                        <a:rPr lang="ru-RU" sz="2000" b="1" dirty="0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дома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000" b="1">
                        <a:effectLst/>
                        <a:latin typeface="Calibri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125"/>
                        </a:spcAft>
                      </a:pPr>
                      <a:r>
                        <a:rPr lang="ru-RU" sz="2000" b="1" dirty="0">
                          <a:solidFill>
                            <a:srgbClr val="747474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100р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15800" y="456890"/>
            <a:ext cx="678743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Экономическое и экологическое обоснование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Расчет стоимости материалов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74808" y="886854"/>
            <a:ext cx="7540282" cy="45243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Электроэнергии для освещения: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Вся работа проводилась днем, поэтому стоимость электроэнергии для освещения не рассчитывается:</a:t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Итак, общие затраты 100 рублей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</a:t>
            </a:r>
            <a:r>
              <a:rPr kumimoji="0" lang="ru-RU" altLang="ru-RU" sz="24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кологическое обоснование: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 время  работы использовались сертифицированные  инструменты, приспособления и материалы, допущенные к реализации в торговых  точках  для покупателей. Поэтому они считаются экологически чистыми и не приносящими вреда здоровью людей.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02340" y="559264"/>
            <a:ext cx="7010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FF0000"/>
                </a:solidFill>
              </a:rPr>
              <a:t>Положительные стороны проекта:</a:t>
            </a:r>
            <a:endParaRPr lang="ru-RU" sz="2800" b="1" dirty="0">
              <a:solidFill>
                <a:srgbClr val="FF0000"/>
              </a:solidFill>
            </a:endParaRPr>
          </a:p>
          <a:p>
            <a:pPr lvl="0"/>
            <a:r>
              <a:rPr lang="ru-RU" sz="2800" b="1" dirty="0">
                <a:solidFill>
                  <a:srgbClr val="FF0000"/>
                </a:solidFill>
              </a:rPr>
              <a:t>Материалы доступны</a:t>
            </a:r>
          </a:p>
          <a:p>
            <a:pPr lvl="0"/>
            <a:r>
              <a:rPr lang="ru-RU" sz="2800" b="1" dirty="0">
                <a:solidFill>
                  <a:srgbClr val="FF0000"/>
                </a:solidFill>
              </a:rPr>
              <a:t>Низкая себестоимость</a:t>
            </a:r>
          </a:p>
          <a:p>
            <a:pPr lvl="0"/>
            <a:r>
              <a:rPr lang="ru-RU" sz="2800" b="1" dirty="0">
                <a:solidFill>
                  <a:srgbClr val="FF0000"/>
                </a:solidFill>
              </a:rPr>
              <a:t>Время проведено с пользой и удовольствием</a:t>
            </a:r>
          </a:p>
          <a:p>
            <a:pPr lvl="0"/>
            <a:r>
              <a:rPr lang="ru-RU" sz="2800" b="1" dirty="0">
                <a:solidFill>
                  <a:srgbClr val="FF0000"/>
                </a:solidFill>
              </a:rPr>
              <a:t>Приобретенный опыт</a:t>
            </a:r>
          </a:p>
          <a:p>
            <a:pPr lvl="0"/>
            <a:r>
              <a:rPr lang="ru-RU" sz="2800" b="1" dirty="0">
                <a:solidFill>
                  <a:srgbClr val="FF0000"/>
                </a:solidFill>
              </a:rPr>
              <a:t>Хорошее дополнение </a:t>
            </a:r>
            <a:r>
              <a:rPr lang="ru-RU" sz="2800" b="1" dirty="0" smtClean="0">
                <a:solidFill>
                  <a:srgbClr val="FF0000"/>
                </a:solidFill>
              </a:rPr>
              <a:t>интерьера</a:t>
            </a:r>
          </a:p>
          <a:p>
            <a:r>
              <a:rPr lang="ru-RU" sz="2800" b="1" dirty="0"/>
              <a:t>Отрицательные стороны: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/>
              <a:t>Производство требует много времени. Не всегда  макеты при распечатке   отражают действительность, так как нумерация   распечатывается  зеркально, приходится  долго разбираться. </a:t>
            </a:r>
          </a:p>
          <a:p>
            <a:pPr lvl="0"/>
            <a:endParaRPr lang="ru-R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6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03335" y="297794"/>
            <a:ext cx="2260555" cy="31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Bef>
                <a:spcPts val="1500"/>
              </a:spcBef>
              <a:spcAft>
                <a:spcPts val="750"/>
              </a:spcAft>
            </a:pPr>
            <a:r>
              <a:rPr lang="ru-RU" sz="2400" b="1" dirty="0">
                <a:solidFill>
                  <a:srgbClr val="002060"/>
                </a:solidFill>
                <a:latin typeface="Georgia"/>
                <a:ea typeface="Times New Roman"/>
                <a:cs typeface="Times New Roman"/>
              </a:rPr>
              <a:t>Заключение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4101" y="948984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Вот я и закончила работу над творческим проектом. Я вложила в него много сил и старания.  Работая над проектом, мне удалось создать уникальные поделки (Приложения).  В процессе работы я более подробно </a:t>
            </a:r>
            <a:r>
              <a:rPr lang="ru-RU" sz="2400" b="1" dirty="0" smtClean="0">
                <a:solidFill>
                  <a:srgbClr val="FF0000"/>
                </a:solidFill>
              </a:rPr>
              <a:t>познакомилась </a:t>
            </a:r>
            <a:r>
              <a:rPr lang="ru-RU" sz="2400" b="1" dirty="0">
                <a:solidFill>
                  <a:srgbClr val="FF0000"/>
                </a:solidFill>
              </a:rPr>
              <a:t>с техникой </a:t>
            </a:r>
            <a:r>
              <a:rPr lang="ru-RU" sz="2400" b="1" dirty="0" err="1">
                <a:solidFill>
                  <a:srgbClr val="FF0000"/>
                </a:solidFill>
              </a:rPr>
              <a:t>паперкрафт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Я </a:t>
            </a:r>
            <a:r>
              <a:rPr lang="ru-RU" sz="2400" b="1" dirty="0" smtClean="0">
                <a:solidFill>
                  <a:srgbClr val="FF0000"/>
                </a:solidFill>
              </a:rPr>
              <a:t>получила </a:t>
            </a:r>
            <a:r>
              <a:rPr lang="ru-RU" sz="2400" b="1" dirty="0">
                <a:solidFill>
                  <a:srgbClr val="FF0000"/>
                </a:solidFill>
              </a:rPr>
              <a:t>огромное удовольствие. Мне очень нравится моя работа. По окончании работы сравнила свой выполненный проект с тем, который был задуман и разработан. Считаю, что цель достигнута, задачи выполнены.</a:t>
            </a:r>
          </a:p>
        </p:txBody>
      </p:sp>
    </p:spTree>
    <p:extLst>
      <p:ext uri="{BB962C8B-B14F-4D97-AF65-F5344CB8AC3E}">
        <p14:creationId xmlns:p14="http://schemas.microsoft.com/office/powerpoint/2010/main" val="15307739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06"/>
            <a:ext cx="12192000" cy="68156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3283" y="270933"/>
            <a:ext cx="6096000" cy="55912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Мое изделие производит положительный эмоциональный эффект. При соблюдении всех требований, предъявляемых к качеству, можно получить конкурентно способное изделие на рынке. Можно считать, что изделие не превышает норму допустимой цены. Если учесть, что некоторые материалы были у нас под рукой, использовались остатки от других изделий, то изделие входит в ряд экономичных. Тем более это ручная работа.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В ходе опроса приняло участие 30 человек. Можно сделать выводы, что почти всем понравилось моё изделие почти все хотели бы иметь такие модели и хотели бы попробовать себя в роли мастера. Но очень мало кто знает о </a:t>
            </a:r>
            <a:r>
              <a:rPr lang="ru-RU" sz="2000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паперкрафте</a:t>
            </a: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Если данное изделие выполнено для себя, в качестве подарка близким и родным, то это очень выгодно и совершенно не </a:t>
            </a:r>
            <a:r>
              <a:rPr lang="ru-RU" sz="2000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затратно</a:t>
            </a:r>
            <a:r>
              <a:rPr lang="ru-RU" sz="2000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8574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" y="-6473"/>
            <a:ext cx="1231696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95939" y="1421296"/>
            <a:ext cx="7822096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95939" y="1997839"/>
            <a:ext cx="76259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Моя работа мне очень понравилась. Я </a:t>
            </a:r>
            <a:r>
              <a:rPr lang="ru-RU" sz="2000" b="1" dirty="0" smtClean="0">
                <a:solidFill>
                  <a:srgbClr val="FF0000"/>
                </a:solidFill>
              </a:rPr>
              <a:t>услышала </a:t>
            </a:r>
            <a:r>
              <a:rPr lang="ru-RU" sz="2000" b="1" dirty="0">
                <a:solidFill>
                  <a:srgbClr val="FF0000"/>
                </a:solidFill>
              </a:rPr>
              <a:t>много положительных откликов о своей работе от друзей, родных и учителей. Работа над творческим проектом закончена. Я </a:t>
            </a:r>
            <a:r>
              <a:rPr lang="ru-RU" sz="2000" b="1" dirty="0" smtClean="0">
                <a:solidFill>
                  <a:srgbClr val="FF0000"/>
                </a:solidFill>
              </a:rPr>
              <a:t>довольна</a:t>
            </a:r>
            <a:r>
              <a:rPr lang="ru-RU" sz="2000" b="1" dirty="0">
                <a:solidFill>
                  <a:srgbClr val="FF0000"/>
                </a:solidFill>
              </a:rPr>
              <a:t> результатом. Весь процесс создания моделей доставил мне большое удовольствие. В заключение хотелось бы сказать, что модели из бумаги можно использовать не только в качестве увлечения, но и в коммерческих, рекламных целях. Можно порадовать свих друзей и родственников, или просто украсить своё жилище. А главное — это ведь так увлекательно!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93730" y="1409986"/>
            <a:ext cx="327580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Самооценка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458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97765" y="945290"/>
            <a:ext cx="8010939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03478" y="547390"/>
            <a:ext cx="3599512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</a:t>
            </a:r>
            <a:endParaRPr lang="ru-RU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5234" y="1612163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7030A0"/>
                </a:solidFill>
              </a:rPr>
              <a:t>                   ИНТЕРНЕТ РЕСУРСЫ:</a:t>
            </a:r>
          </a:p>
          <a:p>
            <a:pPr lvl="0"/>
            <a:r>
              <a:rPr lang="ru-RU" sz="2400" b="1" dirty="0" smtClean="0">
                <a:solidFill>
                  <a:srgbClr val="7030A0"/>
                </a:solidFill>
              </a:rPr>
              <a:t>1.[http</a:t>
            </a:r>
            <a:r>
              <a:rPr lang="ru-RU" sz="2400" b="1" dirty="0">
                <a:solidFill>
                  <a:srgbClr val="7030A0"/>
                </a:solidFill>
              </a:rPr>
              <a:t>://www.sdelaysam.net/2012/11/paperkraft.html]</a:t>
            </a:r>
            <a:endParaRPr lang="ru-RU" sz="2400" dirty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2.[</a:t>
            </a:r>
            <a:r>
              <a:rPr lang="en-US" sz="2400" b="1" dirty="0">
                <a:solidFill>
                  <a:srgbClr val="7030A0"/>
                </a:solidFill>
              </a:rPr>
              <a:t>https</a:t>
            </a:r>
            <a:r>
              <a:rPr lang="ru-RU" sz="2400" b="1" dirty="0">
                <a:solidFill>
                  <a:srgbClr val="7030A0"/>
                </a:solidFill>
              </a:rPr>
              <a:t>://</a:t>
            </a:r>
            <a:r>
              <a:rPr lang="en-US" sz="2400" b="1" dirty="0" err="1">
                <a:solidFill>
                  <a:srgbClr val="7030A0"/>
                </a:solidFill>
              </a:rPr>
              <a:t>vk</a:t>
            </a:r>
            <a:r>
              <a:rPr lang="ru-RU" sz="2400" b="1" dirty="0">
                <a:solidFill>
                  <a:srgbClr val="7030A0"/>
                </a:solidFill>
              </a:rPr>
              <a:t>.</a:t>
            </a:r>
            <a:r>
              <a:rPr lang="en-US" sz="2400" b="1" dirty="0">
                <a:solidFill>
                  <a:srgbClr val="7030A0"/>
                </a:solidFill>
              </a:rPr>
              <a:t>com</a:t>
            </a:r>
            <a:r>
              <a:rPr lang="ru-RU" sz="2400" b="1" dirty="0">
                <a:solidFill>
                  <a:srgbClr val="7030A0"/>
                </a:solidFill>
              </a:rPr>
              <a:t>/</a:t>
            </a:r>
            <a:r>
              <a:rPr lang="en-US" sz="2400" b="1" dirty="0">
                <a:solidFill>
                  <a:srgbClr val="7030A0"/>
                </a:solidFill>
              </a:rPr>
              <a:t>photo</a:t>
            </a:r>
            <a:r>
              <a:rPr lang="ru-RU" sz="2400" b="1" dirty="0">
                <a:solidFill>
                  <a:srgbClr val="7030A0"/>
                </a:solidFill>
              </a:rPr>
              <a:t>91340721_456240930?</a:t>
            </a:r>
            <a:r>
              <a:rPr lang="en-US" sz="2400" b="1" dirty="0">
                <a:solidFill>
                  <a:srgbClr val="7030A0"/>
                </a:solidFill>
              </a:rPr>
              <a:t>z</a:t>
            </a:r>
            <a:r>
              <a:rPr lang="ru-RU" sz="2400" b="1" dirty="0">
                <a:solidFill>
                  <a:srgbClr val="7030A0"/>
                </a:solidFill>
              </a:rPr>
              <a:t>=</a:t>
            </a:r>
            <a:r>
              <a:rPr lang="en-US" sz="2400" b="1" dirty="0">
                <a:solidFill>
                  <a:srgbClr val="7030A0"/>
                </a:solidFill>
              </a:rPr>
              <a:t>photo</a:t>
            </a:r>
            <a:r>
              <a:rPr lang="ru-RU" sz="2400" b="1" dirty="0">
                <a:solidFill>
                  <a:srgbClr val="7030A0"/>
                </a:solidFill>
              </a:rPr>
              <a:t>-91340721_456249894%2</a:t>
            </a:r>
            <a:r>
              <a:rPr lang="en-US" sz="2400" b="1" dirty="0" err="1">
                <a:solidFill>
                  <a:srgbClr val="7030A0"/>
                </a:solidFill>
              </a:rPr>
              <a:t>Falbum</a:t>
            </a:r>
            <a:r>
              <a:rPr lang="ru-RU" sz="2400" b="1" dirty="0">
                <a:solidFill>
                  <a:srgbClr val="7030A0"/>
                </a:solidFill>
              </a:rPr>
              <a:t>91340721_223939919]</a:t>
            </a:r>
            <a:endParaRPr lang="ru-RU" sz="2400" dirty="0">
              <a:solidFill>
                <a:srgbClr val="7030A0"/>
              </a:solidFill>
            </a:endParaRPr>
          </a:p>
          <a:p>
            <a:r>
              <a:rPr lang="ru-RU" sz="2400" dirty="0">
                <a:solidFill>
                  <a:srgbClr val="7030A0"/>
                </a:solidFill>
              </a:rPr>
              <a:t> </a:t>
            </a:r>
            <a:r>
              <a:rPr lang="ru-RU" sz="2400" dirty="0" smtClean="0">
                <a:solidFill>
                  <a:srgbClr val="7030A0"/>
                </a:solidFill>
              </a:rPr>
              <a:t>3.</a:t>
            </a:r>
            <a:r>
              <a:rPr lang="ru-RU" sz="2400" b="1" dirty="0" smtClean="0">
                <a:solidFill>
                  <a:srgbClr val="7030A0"/>
                </a:solidFill>
              </a:rPr>
              <a:t>[ </a:t>
            </a:r>
            <a:r>
              <a:rPr lang="ru-RU" sz="2400" b="1" u="sng" dirty="0">
                <a:solidFill>
                  <a:srgbClr val="7030A0"/>
                </a:solidFill>
                <a:hlinkClick r:id="rId3"/>
              </a:rPr>
              <a:t>http://nitforyou.com/papercraft/</a:t>
            </a:r>
            <a:r>
              <a:rPr lang="ru-RU" sz="2400" b="1" dirty="0">
                <a:solidFill>
                  <a:srgbClr val="7030A0"/>
                </a:solidFill>
              </a:rPr>
              <a:t>]</a:t>
            </a:r>
            <a:endParaRPr lang="ru-RU" sz="2400" dirty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 4.[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http</a:t>
            </a:r>
            <a:r>
              <a:rPr lang="ru-RU" sz="2400" b="1" dirty="0">
                <a:solidFill>
                  <a:srgbClr val="7030A0"/>
                </a:solidFill>
              </a:rPr>
              <a:t>://</a:t>
            </a:r>
            <a:r>
              <a:rPr lang="en-US" sz="2400" b="1" dirty="0" err="1">
                <a:solidFill>
                  <a:srgbClr val="7030A0"/>
                </a:solidFill>
              </a:rPr>
              <a:t>otvetkak</a:t>
            </a:r>
            <a:r>
              <a:rPr lang="ru-RU" sz="2400" b="1" dirty="0">
                <a:solidFill>
                  <a:srgbClr val="7030A0"/>
                </a:solidFill>
              </a:rPr>
              <a:t>.</a:t>
            </a:r>
            <a:r>
              <a:rPr lang="en-US" sz="2400" b="1" dirty="0" err="1">
                <a:solidFill>
                  <a:srgbClr val="7030A0"/>
                </a:solidFill>
              </a:rPr>
              <a:t>ru</a:t>
            </a:r>
            <a:r>
              <a:rPr lang="ru-RU" sz="2400" b="1" dirty="0">
                <a:solidFill>
                  <a:srgbClr val="7030A0"/>
                </a:solidFill>
              </a:rPr>
              <a:t>/</a:t>
            </a:r>
            <a:r>
              <a:rPr lang="en-US" sz="2400" b="1" dirty="0">
                <a:solidFill>
                  <a:srgbClr val="7030A0"/>
                </a:solidFill>
              </a:rPr>
              <a:t>hands</a:t>
            </a:r>
            <a:r>
              <a:rPr lang="ru-RU" sz="2400" b="1" dirty="0">
                <a:solidFill>
                  <a:srgbClr val="7030A0"/>
                </a:solidFill>
              </a:rPr>
              <a:t>/</a:t>
            </a:r>
            <a:r>
              <a:rPr lang="en-US" sz="2400" b="1" dirty="0" err="1">
                <a:solidFill>
                  <a:srgbClr val="7030A0"/>
                </a:solidFill>
              </a:rPr>
              <a:t>paperkraft</a:t>
            </a:r>
            <a:r>
              <a:rPr lang="ru-RU" sz="2400" b="1" dirty="0">
                <a:solidFill>
                  <a:srgbClr val="7030A0"/>
                </a:solidFill>
              </a:rPr>
              <a:t>-</a:t>
            </a:r>
            <a:r>
              <a:rPr lang="en-US" sz="2400" b="1" dirty="0" err="1">
                <a:solidFill>
                  <a:srgbClr val="7030A0"/>
                </a:solidFill>
              </a:rPr>
              <a:t>sxemy</a:t>
            </a:r>
            <a:r>
              <a:rPr lang="ru-RU" sz="2400" b="1" dirty="0">
                <a:solidFill>
                  <a:srgbClr val="7030A0"/>
                </a:solidFill>
              </a:rPr>
              <a:t>-</a:t>
            </a:r>
            <a:r>
              <a:rPr lang="en-US" sz="2400" b="1" dirty="0" err="1">
                <a:solidFill>
                  <a:srgbClr val="7030A0"/>
                </a:solidFill>
              </a:rPr>
              <a:t>iz</a:t>
            </a:r>
            <a:r>
              <a:rPr lang="ru-RU" sz="2400" b="1" dirty="0">
                <a:solidFill>
                  <a:srgbClr val="7030A0"/>
                </a:solidFill>
              </a:rPr>
              <a:t>-</a:t>
            </a:r>
            <a:r>
              <a:rPr lang="en-US" sz="2400" b="1" dirty="0" err="1">
                <a:solidFill>
                  <a:srgbClr val="7030A0"/>
                </a:solidFill>
              </a:rPr>
              <a:t>bumagi</a:t>
            </a:r>
            <a:r>
              <a:rPr lang="ru-RU" sz="2400" b="1" dirty="0">
                <a:solidFill>
                  <a:srgbClr val="7030A0"/>
                </a:solidFill>
              </a:rPr>
              <a:t>.</a:t>
            </a:r>
            <a:r>
              <a:rPr lang="en-US" sz="2400" b="1" dirty="0">
                <a:solidFill>
                  <a:srgbClr val="7030A0"/>
                </a:solidFill>
              </a:rPr>
              <a:t>html</a:t>
            </a:r>
            <a:r>
              <a:rPr lang="ru-RU" b="1" dirty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276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12320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38386" y="2202386"/>
            <a:ext cx="4058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/>
              <a:t>Приложения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1713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539" y="5899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4901" y="1790090"/>
            <a:ext cx="8939283" cy="2762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lvl="0" algn="ctr">
              <a:lnSpc>
                <a:spcPct val="115000"/>
              </a:lnSpc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 Создать модель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Дракона-символа 2024 года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в технике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  <a:p>
            <a:pPr algn="just">
              <a:lnSpc>
                <a:spcPts val="1500"/>
              </a:lnSpc>
              <a:spcAft>
                <a:spcPts val="750"/>
              </a:spcAft>
            </a:pPr>
            <a:endParaRPr lang="ru-RU" sz="20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just">
              <a:lnSpc>
                <a:spcPts val="1500"/>
              </a:lnSpc>
              <a:spcAft>
                <a:spcPts val="750"/>
              </a:spcAft>
            </a:pPr>
            <a:r>
              <a:rPr lang="ru-RU" sz="2000" b="1" u="sng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lang="ru-RU" sz="2000" b="1" u="sng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sz="20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ts val="15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Ознакомиться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 историей возникновения техники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20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ts val="15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-Изучить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на собственном опыте эту технику</a:t>
            </a:r>
            <a:endParaRPr lang="ru-RU" sz="20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ts val="15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-Изготовить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несколько фигур</a:t>
            </a:r>
            <a:endParaRPr lang="ru-RU" sz="2000" b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ts val="15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-Провести </a:t>
            </a:r>
            <a:r>
              <a:rPr lang="ru-RU" sz="20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социологический </a:t>
            </a:r>
            <a:r>
              <a:rPr lang="ru-RU" sz="2000" b="1" dirty="0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опрос</a:t>
            </a:r>
            <a:endParaRPr lang="ru-RU" sz="2000" b="1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79172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0"/>
            <a:ext cx="12320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214438"/>
            <a:ext cx="3581400" cy="4775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05" y="1214438"/>
            <a:ext cx="3748258" cy="499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4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0"/>
            <a:ext cx="12320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1105355"/>
            <a:ext cx="3148012" cy="5355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1122363"/>
            <a:ext cx="2964316" cy="52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0"/>
            <a:ext cx="12320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33" y="1025639"/>
            <a:ext cx="2794864" cy="4968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85" y="1122363"/>
            <a:ext cx="2859095" cy="50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4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0"/>
            <a:ext cx="12320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Михаил.Михаил-ПК\Pictures\Desktop\IMG_20240320_104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83" y="1114460"/>
            <a:ext cx="3818815" cy="509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Михаил.Михаил-ПК\Pictures\Desktop\IMG_20240320_1049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20" y="1114460"/>
            <a:ext cx="4053386" cy="54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2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Михаил.Михаил-ПК\Pictures\Desktop\IMG_20240320_105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79" y="346528"/>
            <a:ext cx="4528457" cy="60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93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57" y="101600"/>
            <a:ext cx="7678057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9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4224" y="418374"/>
            <a:ext cx="692810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ru-RU" sz="1600" b="1" dirty="0" smtClean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sz="2000" b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Рецензия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 </a:t>
            </a:r>
            <a:r>
              <a:rPr lang="ru-RU" sz="16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творческого проекта по технологии на тему </a:t>
            </a:r>
            <a:r>
              <a:rPr lang="ru-RU" sz="16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«Дракон-символ 2024 года»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ставит целью работы создать несколько моделей в технике "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 Для этого </a:t>
            </a:r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ученица рассмотрела 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способы работы в этой технике и </a:t>
            </a:r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выбрала 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удобный для себя. Также в рамках проекта был рассмотрен банк идей изделий, которые можно выполнить в технике 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ученической </a:t>
            </a:r>
            <a:r>
              <a:rPr lang="ru-RU" sz="1600" i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творческой работе по технологии на тему "</a:t>
            </a:r>
            <a:r>
              <a:rPr lang="ru-RU" sz="1600" i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</a:t>
            </a:r>
            <a:r>
              <a:rPr lang="ru-RU" sz="1600" i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ученица 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класса школы изучает историю 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паперкрафта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выясняет, когда и где он зародился и каким образом изначально применялся, а также в каких областях эта техника популярна на сегодняшний день. В работе предложены разные варианты изделий, которые можно изготовить, применяя методику 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паперкрафта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Например, Дракона.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В индивидуальном творческом проекте по технологии рассматриваются и характеризуются разновидности 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паперкрафта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приводятся требования к изделию и список необходимых материалов и инструментов для создания продукта в этой технике. Предложенный экономический расчет полученного изделия, позволяет сравнить его себестоимость с рыночной ценой. В работе предложена технологическая последовательность выполнения элементов декора в технике "</a:t>
            </a:r>
            <a:r>
              <a:rPr lang="ru-RU" sz="16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  Считаю, что с целью и задачами  автор проекта справился полностью. Оценка 5 (пять).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:                                         Концевой М.С.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608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10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58207" y="2101695"/>
            <a:ext cx="81898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Спасибо за внимание!!!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8463201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0"/>
            <a:ext cx="12070080" cy="67516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6016" y="346801"/>
            <a:ext cx="6096000" cy="4921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254046"/>
            <a:ext cx="6096000" cy="45536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1500"/>
              </a:lnSpc>
              <a:spcAft>
                <a:spcPts val="750"/>
              </a:spcAft>
            </a:pP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Papercraft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 — бумажное моделирование, позволяющее создавать из плоских листов картона или бумаги объемные фигуры любой сложности.</a:t>
            </a:r>
            <a:endParaRPr lang="ru-RU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ts val="1500"/>
              </a:lnSpc>
              <a:spcAft>
                <a:spcPts val="75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Развитие печатного оборудование позволило расширить горизонты в сфере творчества. В Европе хобби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пеперкрафт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является очень популярным. Открываются даже специальные магазины, в которых можно купить схемы для бумажного моделирования.</a:t>
            </a:r>
            <a:endParaRPr lang="ru-RU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ts val="1500"/>
              </a:lnSpc>
              <a:spcAft>
                <a:spcPts val="75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Люди предпочитают создавать животных, птиц или морских обитателей. Эти бумажные поделки становятся частью интерьера. При этом смотрятся они гармонично и интересно. Некоторые схемы приходится собирать по 2-3 дня. Только со стороны хобби кажется простым.</a:t>
            </a:r>
            <a:endParaRPr lang="ru-RU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ts val="1500"/>
              </a:lnSpc>
              <a:spcAft>
                <a:spcPts val="75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 начале ХХ века в некоторых странах были популярны журналы со схемами для моделирования из бумаги. Предлагалось собрать модель танка, здание или животного.</a:t>
            </a:r>
            <a:endParaRPr lang="ru-RU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ts val="1500"/>
              </a:lnSpc>
              <a:spcAft>
                <a:spcPts val="75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Такие издание были популярны не только среди детей, но и взрослые с увлечением вооружались ножницами и клеем. Нужно было просто вырезать детали и соединить их между собой.</a:t>
            </a:r>
            <a:endParaRPr lang="ru-RU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39904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3477" y="1360943"/>
            <a:ext cx="2929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Актуальность</a:t>
            </a:r>
            <a:r>
              <a:rPr lang="ru-RU" u="sng" dirty="0">
                <a:solidFill>
                  <a:srgbClr val="222222"/>
                </a:solidFill>
                <a:latin typeface="Times New Roman"/>
                <a:ea typeface="Times New Roman"/>
              </a:rPr>
              <a:t>.</a:t>
            </a:r>
            <a:r>
              <a:rPr lang="ru-RU" dirty="0">
                <a:solidFill>
                  <a:srgbClr val="222222"/>
                </a:solidFill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65027" y="2126079"/>
            <a:ext cx="9198591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Совсем недавно из виртуального пространства такие фигуры стали переходить в реальную жизнь, поражая нас своей необычностью, красотой и изяществом.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Применение полигональных моделей в дизайне интерьеров квартир, домов, офисов, магазинов и торговых центров – это мировой тренд 2018 –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2023года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 интернете большое количество групп и сообществ, которые объединяют людей по общему признаку: </a:t>
            </a:r>
            <a:r>
              <a:rPr lang="ru-RU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PaperCraft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(создание моделей из готовых разверток) или </a:t>
            </a:r>
            <a:r>
              <a:rPr lang="ru-RU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Pepakura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(создание разверток в специальных программах и создание моделей). Люди создают свои модели как игрушки, украшения интерьера, в качестве подарка.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7867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-1"/>
            <a:ext cx="12070080" cy="67516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70579" y="128077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400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Бумажное моделирование технологией </a:t>
            </a:r>
            <a:r>
              <a:rPr lang="ru-RU" sz="2400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papercraft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» направлена на развитие интереса к техническому моделированию, на развитие образного и логического мышления, на освоение навыков работы с различными материалами, инструментами и приспособлениями ручного труда. Освоение данной 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методики позволяет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ознакомиться с 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моделированием,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изготовлением несложных моделей.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12196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070080" cy="67516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4560" y="181101"/>
            <a:ext cx="813816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 возникновения </a:t>
            </a:r>
            <a:r>
              <a:rPr lang="ru-RU" sz="24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паперкрафта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4226" y="792349"/>
            <a:ext cx="70376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Считается, что данный вид увлечения и досуга впервые появился во 2 веке до н.э. в Китае, прогрессивной в теме творчества и прикладного искусства стране. Со временем, объемные подделки из бумаги стали распространенным ремеслом на территории всего Востока, а особенно Японии, где нашли множество применений этой технике.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До Европы такой вид деятельности дошел только в 15 веке, когда во Франции было открыто первое производство серийной печати. Первые сборные модели были примитивными и выпускались специально для детей. Можно было собрать кубики, цифры, буквы. Долгое время </a:t>
            </a:r>
            <a:r>
              <a:rPr lang="ru-RU" sz="24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паперкрафт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оставался развлечением детей.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20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80963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1451" y="1792655"/>
            <a:ext cx="9002041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Взрослое население со временем также начало увлекаться вырезанием и созданием моделей из бумаги. Например, бедные художники, за неимением денежных средств на дорогостоящие краски, начали вырезать портреты людей из бумаги и склеивать части для придания эффекта объема. Такой вид изобразительно искусства дошел и до наших дней.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spcAft>
                <a:spcPts val="75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 началу 20 века, моделирование из бумаги плотно вошло в список увлечений взрослого человека. Часто в печатной продукции можно было найти лист с нанесенной схемой для </a:t>
            </a:r>
            <a:r>
              <a:rPr lang="ru-RU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паперкрафта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Появились новые формы: дома, машины, животные, люди, цветы. Также выпускались и продвинутые наборы с большим количеством деталей: модели военных самолетов, кораблей, парусников, зданий. До появления конструкторов – это был единственный способ собрать понравившуюся модель.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418513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924</Words>
  <Application>Microsoft Office PowerPoint</Application>
  <PresentationFormat>Произвольный</PresentationFormat>
  <Paragraphs>180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3.Дракон –символ 2024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Михаил</cp:lastModifiedBy>
  <cp:revision>50</cp:revision>
  <cp:lastPrinted>2024-03-20T16:52:36Z</cp:lastPrinted>
  <dcterms:created xsi:type="dcterms:W3CDTF">2023-03-17T10:45:16Z</dcterms:created>
  <dcterms:modified xsi:type="dcterms:W3CDTF">2024-04-23T08:22:04Z</dcterms:modified>
</cp:coreProperties>
</file>