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6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70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5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96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1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4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0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7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3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6D62-6366-450E-95A1-9BE4CD2DC51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18EFC9-C010-494B-9088-4471759AD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hyperlink" Target="https://vk.com/wall-12731655_3065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A3D89-48A0-46BA-95A8-990E7545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192" y="210745"/>
            <a:ext cx="9404808" cy="939325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Вышковская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6B93B-E434-4D0A-8F29-AE98D303FDB3}"/>
              </a:ext>
            </a:extLst>
          </p:cNvPr>
          <p:cNvSpPr txBox="1"/>
          <p:nvPr/>
        </p:nvSpPr>
        <p:spPr>
          <a:xfrm>
            <a:off x="1288330" y="1620090"/>
            <a:ext cx="9615340" cy="305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качества питьевой воды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разных источников в поселке Вышков.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Естественнонаучное направление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55312-F39E-4FA7-9C1B-A8275110A59F}"/>
              </a:ext>
            </a:extLst>
          </p:cNvPr>
          <p:cNvSpPr txBox="1"/>
          <p:nvPr/>
        </p:nvSpPr>
        <p:spPr>
          <a:xfrm>
            <a:off x="5686720" y="3712172"/>
            <a:ext cx="6094428" cy="283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учащаяся 10 класса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Жук Алина Александровна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Сычева Анна Георгиевна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 биологии и химии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879D6A-7505-4376-BF02-45909145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" y="1205556"/>
            <a:ext cx="2303367" cy="307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616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27DE6-4493-46E1-A3E0-0A1E18B2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6AF8E-DED0-4DFE-8435-9190F38E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A7201D-921E-48C6-94E1-BA518A6857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2" y="0"/>
            <a:ext cx="12276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05E71-F6E7-4E92-8660-D9F59A88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816" y="531165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ВОДОПРОВОДНОЙ ВОДЫ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E25124-6D43-4BAB-B87F-DAA32F541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899363"/>
              </p:ext>
            </p:extLst>
          </p:nvPr>
        </p:nvGraphicFramePr>
        <p:xfrm>
          <a:off x="180217" y="1652516"/>
          <a:ext cx="8911687" cy="2772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996">
                  <a:extLst>
                    <a:ext uri="{9D8B030D-6E8A-4147-A177-3AD203B41FA5}">
                      <a16:colId xmlns:a16="http://schemas.microsoft.com/office/drawing/2014/main" val="4263737649"/>
                    </a:ext>
                  </a:extLst>
                </a:gridCol>
                <a:gridCol w="6254691">
                  <a:extLst>
                    <a:ext uri="{9D8B030D-6E8A-4147-A177-3AD203B41FA5}">
                      <a16:colId xmlns:a16="http://schemas.microsoft.com/office/drawing/2014/main" val="2408154324"/>
                    </a:ext>
                  </a:extLst>
                </a:gridCol>
              </a:tblGrid>
              <a:tr h="5098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 Партизанская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34097"/>
                  </a:ext>
                </a:extLst>
              </a:tr>
              <a:tr h="51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Победы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257940"/>
                  </a:ext>
                </a:extLst>
              </a:tr>
              <a:tr h="51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 Ворошилова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75658"/>
                  </a:ext>
                </a:extLst>
              </a:tr>
              <a:tr h="1082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Железнодорожная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5359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C5D9D7-2F28-46B8-9B1E-F76B1AC785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3808428"/>
            <a:ext cx="4509154" cy="30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8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05E71-F6E7-4E92-8660-D9F59A88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816" y="531165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КОЛОДЕЗНОЙ ВОДЫ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42C03DA-7B2F-4AAA-91AA-F9A3FEBD3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493399"/>
              </p:ext>
            </p:extLst>
          </p:nvPr>
        </p:nvGraphicFramePr>
        <p:xfrm>
          <a:off x="179110" y="1640143"/>
          <a:ext cx="12012890" cy="4067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039">
                  <a:extLst>
                    <a:ext uri="{9D8B030D-6E8A-4147-A177-3AD203B41FA5}">
                      <a16:colId xmlns:a16="http://schemas.microsoft.com/office/drawing/2014/main" val="608468188"/>
                    </a:ext>
                  </a:extLst>
                </a:gridCol>
                <a:gridCol w="4213239">
                  <a:extLst>
                    <a:ext uri="{9D8B030D-6E8A-4147-A177-3AD203B41FA5}">
                      <a16:colId xmlns:a16="http://schemas.microsoft.com/office/drawing/2014/main" val="146447586"/>
                    </a:ext>
                  </a:extLst>
                </a:gridCol>
                <a:gridCol w="1652707">
                  <a:extLst>
                    <a:ext uri="{9D8B030D-6E8A-4147-A177-3AD203B41FA5}">
                      <a16:colId xmlns:a16="http://schemas.microsoft.com/office/drawing/2014/main" val="1698383959"/>
                    </a:ext>
                  </a:extLst>
                </a:gridCol>
                <a:gridCol w="4352905">
                  <a:extLst>
                    <a:ext uri="{9D8B030D-6E8A-4147-A177-3AD203B41FA5}">
                      <a16:colId xmlns:a16="http://schemas.microsoft.com/office/drawing/2014/main" val="901652958"/>
                    </a:ext>
                  </a:extLst>
                </a:gridCol>
              </a:tblGrid>
              <a:tr h="11036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 Партизанская д. 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 Победы д. 27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8635"/>
                  </a:ext>
                </a:extLst>
              </a:tr>
              <a:tr h="9165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Партизанская д. 13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6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 Ворошилова д. 70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295344"/>
                  </a:ext>
                </a:extLst>
              </a:tr>
              <a:tr h="943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Партизанская д. 31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7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Железнодорожная д.17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152158"/>
                  </a:ext>
                </a:extLst>
              </a:tr>
              <a:tr h="1103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Партизанская д. 39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83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8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05E71-F6E7-4E92-8660-D9F59A88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816" y="531165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БУТИЛИРОВАННОЙ ВОДЫ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7A73A0C-C817-4B0B-AEE7-1F90BEA02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1731"/>
              </p:ext>
            </p:extLst>
          </p:nvPr>
        </p:nvGraphicFramePr>
        <p:xfrm>
          <a:off x="197964" y="1570552"/>
          <a:ext cx="11994036" cy="2253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610">
                  <a:extLst>
                    <a:ext uri="{9D8B030D-6E8A-4147-A177-3AD203B41FA5}">
                      <a16:colId xmlns:a16="http://schemas.microsoft.com/office/drawing/2014/main" val="1011581205"/>
                    </a:ext>
                  </a:extLst>
                </a:gridCol>
                <a:gridCol w="4077673">
                  <a:extLst>
                    <a:ext uri="{9D8B030D-6E8A-4147-A177-3AD203B41FA5}">
                      <a16:colId xmlns:a16="http://schemas.microsoft.com/office/drawing/2014/main" val="1918185796"/>
                    </a:ext>
                  </a:extLst>
                </a:gridCol>
                <a:gridCol w="1781141">
                  <a:extLst>
                    <a:ext uri="{9D8B030D-6E8A-4147-A177-3AD203B41FA5}">
                      <a16:colId xmlns:a16="http://schemas.microsoft.com/office/drawing/2014/main" val="2584531015"/>
                    </a:ext>
                  </a:extLst>
                </a:gridCol>
                <a:gridCol w="4347612">
                  <a:extLst>
                    <a:ext uri="{9D8B030D-6E8A-4147-A177-3AD203B41FA5}">
                      <a16:colId xmlns:a16="http://schemas.microsoft.com/office/drawing/2014/main" val="998391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Красная цена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Архыз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04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Снежская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6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вода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22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Черноголовка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7 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Святой источник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372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 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Шишкин лес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8 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42827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6DBD1D-F6D2-43B3-87FB-D53EB661B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47" y="3829639"/>
            <a:ext cx="4367753" cy="30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47AB49-6546-4040-85EB-CD4C2E97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216817"/>
            <a:ext cx="11557262" cy="581633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исследования водопроводной воды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действующим требованиям СанПин к качеству питьевой воды по исследуемым параметрам пригодной для пищевых целей можно считать водопроводную воду;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проба №1- ул. Партизанская превышен показатель общей жесткости, что говорит о высоком содержании солей;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проба №3 – ул. Ворошилова выявлены катионы железа.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55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7D6016-B944-429F-BA76-ED87A48D7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13" y="235670"/>
            <a:ext cx="11631810" cy="6504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исследования колодезной воды</a:t>
            </a:r>
          </a:p>
          <a:p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Пробы №1-4,6  - вода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колодцев на ул. Партизанская и ул. Ворошилова соответствует требованиям СанПин;</a:t>
            </a:r>
          </a:p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робы №5 и 7 - в воде из колодцев на 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ул. Победы и ул. Железнодорожная выявлены: 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посторонний запах, который ощущается даже 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открытии колодца, интенсивная окраска, пониженная кислотность, повышенная общая жесткость, для пищевых целей на данный момент использовать не рекомендовано;</a:t>
            </a:r>
          </a:p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всех исследуемых образцах высокая электропроводность воды, что говорит о повышенной общей жесткости, которую обуславливает возможное содержание разнообразных солей.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E34211-5A3C-479C-80C6-A2CC305FFC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98" y="1869593"/>
            <a:ext cx="2820889" cy="193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39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7D6016-B944-429F-BA76-ED87A48D7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235670"/>
            <a:ext cx="11802360" cy="6476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Результаты исследования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питьевой бутилированной воды</a:t>
            </a:r>
          </a:p>
          <a:p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Бутилированная вода согласно данным исследования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хорошие органолептические и химические показатели;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проба №1 – торговая марка «Красная цена» обнаружены сульфат- и карбонат- ионы;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проба №3 – торговая марка «Черноголовка»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выявлены катионы железа;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проба №7 – торговая марка «Святой источник» - зафиксировано превышение общей жесткости, но сульфат- и карбонат- ионы не выявлены, следовательно в данной воде могут содержаться другие соли, качественное определение которых не проводилось.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85598-E5BB-423E-AD9F-F455A8FA1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4427" r="7182" b="4674"/>
          <a:stretch/>
        </p:blipFill>
        <p:spPr>
          <a:xfrm>
            <a:off x="9804148" y="146115"/>
            <a:ext cx="2204618" cy="254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F654D4-F87F-433C-84A1-0BB483776B7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5" t="14784" r="52872" b="17069"/>
          <a:stretch/>
        </p:blipFill>
        <p:spPr>
          <a:xfrm>
            <a:off x="10962391" y="2564091"/>
            <a:ext cx="1046375" cy="2950590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B422F41C-7B5B-4030-8A4C-9425422C690C}"/>
              </a:ext>
            </a:extLst>
          </p:cNvPr>
          <p:cNvSpPr/>
          <p:nvPr/>
        </p:nvSpPr>
        <p:spPr>
          <a:xfrm>
            <a:off x="11007239" y="4913135"/>
            <a:ext cx="1011951" cy="497851"/>
          </a:xfrm>
          <a:custGeom>
            <a:avLst/>
            <a:gdLst>
              <a:gd name="connsiteX0" fmla="*/ 220085 w 1011951"/>
              <a:gd name="connsiteY0" fmla="*/ 149059 h 497851"/>
              <a:gd name="connsiteX1" fmla="*/ 399194 w 1011951"/>
              <a:gd name="connsiteY1" fmla="*/ 35937 h 497851"/>
              <a:gd name="connsiteX2" fmla="*/ 436901 w 1011951"/>
              <a:gd name="connsiteY2" fmla="*/ 17084 h 497851"/>
              <a:gd name="connsiteX3" fmla="*/ 484035 w 1011951"/>
              <a:gd name="connsiteY3" fmla="*/ 7657 h 497851"/>
              <a:gd name="connsiteX4" fmla="*/ 936522 w 1011951"/>
              <a:gd name="connsiteY4" fmla="*/ 45364 h 497851"/>
              <a:gd name="connsiteX5" fmla="*/ 974229 w 1011951"/>
              <a:gd name="connsiteY5" fmla="*/ 64218 h 497851"/>
              <a:gd name="connsiteX6" fmla="*/ 1002509 w 1011951"/>
              <a:gd name="connsiteY6" fmla="*/ 101925 h 497851"/>
              <a:gd name="connsiteX7" fmla="*/ 974229 w 1011951"/>
              <a:gd name="connsiteY7" fmla="*/ 318741 h 497851"/>
              <a:gd name="connsiteX8" fmla="*/ 955375 w 1011951"/>
              <a:gd name="connsiteY8" fmla="*/ 347022 h 497851"/>
              <a:gd name="connsiteX9" fmla="*/ 776266 w 1011951"/>
              <a:gd name="connsiteY9" fmla="*/ 441290 h 497851"/>
              <a:gd name="connsiteX10" fmla="*/ 597157 w 1011951"/>
              <a:gd name="connsiteY10" fmla="*/ 497851 h 497851"/>
              <a:gd name="connsiteX11" fmla="*/ 314353 w 1011951"/>
              <a:gd name="connsiteY11" fmla="*/ 488424 h 497851"/>
              <a:gd name="connsiteX12" fmla="*/ 257792 w 1011951"/>
              <a:gd name="connsiteY12" fmla="*/ 469570 h 497851"/>
              <a:gd name="connsiteX13" fmla="*/ 182377 w 1011951"/>
              <a:gd name="connsiteY13" fmla="*/ 460143 h 497851"/>
              <a:gd name="connsiteX14" fmla="*/ 154097 w 1011951"/>
              <a:gd name="connsiteY14" fmla="*/ 450717 h 497851"/>
              <a:gd name="connsiteX15" fmla="*/ 59829 w 1011951"/>
              <a:gd name="connsiteY15" fmla="*/ 384729 h 497851"/>
              <a:gd name="connsiteX16" fmla="*/ 3268 w 1011951"/>
              <a:gd name="connsiteY16" fmla="*/ 281034 h 497851"/>
              <a:gd name="connsiteX17" fmla="*/ 12695 w 1011951"/>
              <a:gd name="connsiteY17" fmla="*/ 158486 h 497851"/>
              <a:gd name="connsiteX18" fmla="*/ 154097 w 1011951"/>
              <a:gd name="connsiteY18" fmla="*/ 120778 h 497851"/>
              <a:gd name="connsiteX19" fmla="*/ 314353 w 1011951"/>
              <a:gd name="connsiteY19" fmla="*/ 83071 h 497851"/>
              <a:gd name="connsiteX20" fmla="*/ 389767 w 1011951"/>
              <a:gd name="connsiteY20" fmla="*/ 73644 h 497851"/>
              <a:gd name="connsiteX21" fmla="*/ 455755 w 1011951"/>
              <a:gd name="connsiteY21" fmla="*/ 45364 h 497851"/>
              <a:gd name="connsiteX22" fmla="*/ 521742 w 1011951"/>
              <a:gd name="connsiteY22" fmla="*/ 35937 h 49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1951" h="497851">
                <a:moveTo>
                  <a:pt x="220085" y="149059"/>
                </a:moveTo>
                <a:cubicBezTo>
                  <a:pt x="279788" y="111352"/>
                  <a:pt x="336035" y="67516"/>
                  <a:pt x="399194" y="35937"/>
                </a:cubicBezTo>
                <a:cubicBezTo>
                  <a:pt x="411763" y="29653"/>
                  <a:pt x="423570" y="21528"/>
                  <a:pt x="436901" y="17084"/>
                </a:cubicBezTo>
                <a:cubicBezTo>
                  <a:pt x="452101" y="12017"/>
                  <a:pt x="468324" y="10799"/>
                  <a:pt x="484035" y="7657"/>
                </a:cubicBezTo>
                <a:cubicBezTo>
                  <a:pt x="834465" y="16204"/>
                  <a:pt x="763223" y="-33408"/>
                  <a:pt x="936522" y="45364"/>
                </a:cubicBezTo>
                <a:cubicBezTo>
                  <a:pt x="949315" y="51179"/>
                  <a:pt x="961660" y="57933"/>
                  <a:pt x="974229" y="64218"/>
                </a:cubicBezTo>
                <a:cubicBezTo>
                  <a:pt x="983656" y="76787"/>
                  <a:pt x="996674" y="87338"/>
                  <a:pt x="1002509" y="101925"/>
                </a:cubicBezTo>
                <a:cubicBezTo>
                  <a:pt x="1029723" y="169961"/>
                  <a:pt x="991147" y="262347"/>
                  <a:pt x="974229" y="318741"/>
                </a:cubicBezTo>
                <a:cubicBezTo>
                  <a:pt x="970973" y="329593"/>
                  <a:pt x="965008" y="341058"/>
                  <a:pt x="955375" y="347022"/>
                </a:cubicBezTo>
                <a:cubicBezTo>
                  <a:pt x="898010" y="382534"/>
                  <a:pt x="840602" y="420973"/>
                  <a:pt x="776266" y="441290"/>
                </a:cubicBezTo>
                <a:lnTo>
                  <a:pt x="597157" y="497851"/>
                </a:lnTo>
                <a:cubicBezTo>
                  <a:pt x="502889" y="494709"/>
                  <a:pt x="408348" y="496257"/>
                  <a:pt x="314353" y="488424"/>
                </a:cubicBezTo>
                <a:cubicBezTo>
                  <a:pt x="294548" y="486774"/>
                  <a:pt x="277224" y="473734"/>
                  <a:pt x="257792" y="469570"/>
                </a:cubicBezTo>
                <a:cubicBezTo>
                  <a:pt x="233020" y="464262"/>
                  <a:pt x="207515" y="463285"/>
                  <a:pt x="182377" y="460143"/>
                </a:cubicBezTo>
                <a:cubicBezTo>
                  <a:pt x="172950" y="457001"/>
                  <a:pt x="162984" y="455161"/>
                  <a:pt x="154097" y="450717"/>
                </a:cubicBezTo>
                <a:cubicBezTo>
                  <a:pt x="111175" y="429256"/>
                  <a:pt x="97699" y="415025"/>
                  <a:pt x="59829" y="384729"/>
                </a:cubicBezTo>
                <a:cubicBezTo>
                  <a:pt x="51060" y="370114"/>
                  <a:pt x="4820" y="295777"/>
                  <a:pt x="3268" y="281034"/>
                </a:cubicBezTo>
                <a:cubicBezTo>
                  <a:pt x="-1021" y="240289"/>
                  <a:pt x="-3727" y="196021"/>
                  <a:pt x="12695" y="158486"/>
                </a:cubicBezTo>
                <a:cubicBezTo>
                  <a:pt x="27651" y="124302"/>
                  <a:pt x="138823" y="123324"/>
                  <a:pt x="154097" y="120778"/>
                </a:cubicBezTo>
                <a:cubicBezTo>
                  <a:pt x="317757" y="93502"/>
                  <a:pt x="162959" y="111458"/>
                  <a:pt x="314353" y="83071"/>
                </a:cubicBezTo>
                <a:cubicBezTo>
                  <a:pt x="339253" y="78402"/>
                  <a:pt x="364629" y="76786"/>
                  <a:pt x="389767" y="73644"/>
                </a:cubicBezTo>
                <a:cubicBezTo>
                  <a:pt x="411763" y="64217"/>
                  <a:pt x="433052" y="52932"/>
                  <a:pt x="455755" y="45364"/>
                </a:cubicBezTo>
                <a:cubicBezTo>
                  <a:pt x="487734" y="34705"/>
                  <a:pt x="495228" y="35937"/>
                  <a:pt x="521742" y="359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EBA63-39AA-4DBC-BDF2-8A7AD2B8A7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34187" r="52432" b="13871"/>
          <a:stretch/>
        </p:blipFill>
        <p:spPr>
          <a:xfrm>
            <a:off x="9978133" y="3143838"/>
            <a:ext cx="716436" cy="15554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C25E4C90-030C-4698-B506-066E87D5DDEA}"/>
              </a:ext>
            </a:extLst>
          </p:cNvPr>
          <p:cNvSpPr/>
          <p:nvPr/>
        </p:nvSpPr>
        <p:spPr>
          <a:xfrm>
            <a:off x="10025052" y="3996965"/>
            <a:ext cx="622598" cy="664609"/>
          </a:xfrm>
          <a:custGeom>
            <a:avLst/>
            <a:gdLst>
              <a:gd name="connsiteX0" fmla="*/ 75414 w 622598"/>
              <a:gd name="connsiteY0" fmla="*/ 263968 h 565626"/>
              <a:gd name="connsiteX1" fmla="*/ 84841 w 622598"/>
              <a:gd name="connsiteY1" fmla="*/ 169700 h 565626"/>
              <a:gd name="connsiteX2" fmla="*/ 94268 w 622598"/>
              <a:gd name="connsiteY2" fmla="*/ 141419 h 565626"/>
              <a:gd name="connsiteX3" fmla="*/ 197963 w 622598"/>
              <a:gd name="connsiteY3" fmla="*/ 113139 h 565626"/>
              <a:gd name="connsiteX4" fmla="*/ 263950 w 622598"/>
              <a:gd name="connsiteY4" fmla="*/ 103712 h 565626"/>
              <a:gd name="connsiteX5" fmla="*/ 329938 w 622598"/>
              <a:gd name="connsiteY5" fmla="*/ 17 h 565626"/>
              <a:gd name="connsiteX6" fmla="*/ 480767 w 622598"/>
              <a:gd name="connsiteY6" fmla="*/ 47151 h 565626"/>
              <a:gd name="connsiteX7" fmla="*/ 556181 w 622598"/>
              <a:gd name="connsiteY7" fmla="*/ 113139 h 565626"/>
              <a:gd name="connsiteX8" fmla="*/ 612742 w 622598"/>
              <a:gd name="connsiteY8" fmla="*/ 235687 h 565626"/>
              <a:gd name="connsiteX9" fmla="*/ 612742 w 622598"/>
              <a:gd name="connsiteY9" fmla="*/ 480784 h 565626"/>
              <a:gd name="connsiteX10" fmla="*/ 603315 w 622598"/>
              <a:gd name="connsiteY10" fmla="*/ 509065 h 565626"/>
              <a:gd name="connsiteX11" fmla="*/ 556181 w 622598"/>
              <a:gd name="connsiteY11" fmla="*/ 537345 h 565626"/>
              <a:gd name="connsiteX12" fmla="*/ 527901 w 622598"/>
              <a:gd name="connsiteY12" fmla="*/ 546772 h 565626"/>
              <a:gd name="connsiteX13" fmla="*/ 461913 w 622598"/>
              <a:gd name="connsiteY13" fmla="*/ 565626 h 565626"/>
              <a:gd name="connsiteX14" fmla="*/ 216816 w 622598"/>
              <a:gd name="connsiteY14" fmla="*/ 556199 h 565626"/>
              <a:gd name="connsiteX15" fmla="*/ 150829 w 622598"/>
              <a:gd name="connsiteY15" fmla="*/ 527918 h 565626"/>
              <a:gd name="connsiteX16" fmla="*/ 56561 w 622598"/>
              <a:gd name="connsiteY16" fmla="*/ 546772 h 565626"/>
              <a:gd name="connsiteX17" fmla="*/ 18853 w 622598"/>
              <a:gd name="connsiteY17" fmla="*/ 518492 h 565626"/>
              <a:gd name="connsiteX18" fmla="*/ 9427 w 622598"/>
              <a:gd name="connsiteY18" fmla="*/ 452504 h 565626"/>
              <a:gd name="connsiteX19" fmla="*/ 0 w 622598"/>
              <a:gd name="connsiteY19" fmla="*/ 254541 h 565626"/>
              <a:gd name="connsiteX20" fmla="*/ 75414 w 622598"/>
              <a:gd name="connsiteY20" fmla="*/ 235687 h 565626"/>
              <a:gd name="connsiteX21" fmla="*/ 37707 w 622598"/>
              <a:gd name="connsiteY21" fmla="*/ 301675 h 565626"/>
              <a:gd name="connsiteX22" fmla="*/ 37707 w 622598"/>
              <a:gd name="connsiteY22" fmla="*/ 311102 h 56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2598" h="565626">
                <a:moveTo>
                  <a:pt x="75414" y="263968"/>
                </a:moveTo>
                <a:cubicBezTo>
                  <a:pt x="78556" y="232545"/>
                  <a:pt x="80039" y="200912"/>
                  <a:pt x="84841" y="169700"/>
                </a:cubicBezTo>
                <a:cubicBezTo>
                  <a:pt x="86352" y="159879"/>
                  <a:pt x="85380" y="145863"/>
                  <a:pt x="94268" y="141419"/>
                </a:cubicBezTo>
                <a:cubicBezTo>
                  <a:pt x="126313" y="125397"/>
                  <a:pt x="162989" y="120911"/>
                  <a:pt x="197963" y="113139"/>
                </a:cubicBezTo>
                <a:cubicBezTo>
                  <a:pt x="219653" y="108319"/>
                  <a:pt x="241954" y="106854"/>
                  <a:pt x="263950" y="103712"/>
                </a:cubicBezTo>
                <a:cubicBezTo>
                  <a:pt x="266831" y="96990"/>
                  <a:pt x="299378" y="-1511"/>
                  <a:pt x="329938" y="17"/>
                </a:cubicBezTo>
                <a:cubicBezTo>
                  <a:pt x="382546" y="2647"/>
                  <a:pt x="480767" y="47151"/>
                  <a:pt x="480767" y="47151"/>
                </a:cubicBezTo>
                <a:cubicBezTo>
                  <a:pt x="489708" y="54304"/>
                  <a:pt x="545877" y="96395"/>
                  <a:pt x="556181" y="113139"/>
                </a:cubicBezTo>
                <a:cubicBezTo>
                  <a:pt x="593691" y="174093"/>
                  <a:pt x="596184" y="186015"/>
                  <a:pt x="612742" y="235687"/>
                </a:cubicBezTo>
                <a:cubicBezTo>
                  <a:pt x="619660" y="360216"/>
                  <a:pt x="630946" y="380665"/>
                  <a:pt x="612742" y="480784"/>
                </a:cubicBezTo>
                <a:cubicBezTo>
                  <a:pt x="610964" y="490561"/>
                  <a:pt x="610341" y="502039"/>
                  <a:pt x="603315" y="509065"/>
                </a:cubicBezTo>
                <a:cubicBezTo>
                  <a:pt x="590359" y="522021"/>
                  <a:pt x="572569" y="529151"/>
                  <a:pt x="556181" y="537345"/>
                </a:cubicBezTo>
                <a:cubicBezTo>
                  <a:pt x="547293" y="541789"/>
                  <a:pt x="537419" y="543917"/>
                  <a:pt x="527901" y="546772"/>
                </a:cubicBezTo>
                <a:cubicBezTo>
                  <a:pt x="505990" y="553346"/>
                  <a:pt x="483909" y="559341"/>
                  <a:pt x="461913" y="565626"/>
                </a:cubicBezTo>
                <a:cubicBezTo>
                  <a:pt x="380214" y="562484"/>
                  <a:pt x="297981" y="566037"/>
                  <a:pt x="216816" y="556199"/>
                </a:cubicBezTo>
                <a:cubicBezTo>
                  <a:pt x="193059" y="553319"/>
                  <a:pt x="174481" y="531557"/>
                  <a:pt x="150829" y="527918"/>
                </a:cubicBezTo>
                <a:cubicBezTo>
                  <a:pt x="136520" y="525717"/>
                  <a:pt x="75509" y="542035"/>
                  <a:pt x="56561" y="546772"/>
                </a:cubicBezTo>
                <a:cubicBezTo>
                  <a:pt x="43992" y="537345"/>
                  <a:pt x="25879" y="532545"/>
                  <a:pt x="18853" y="518492"/>
                </a:cubicBezTo>
                <a:cubicBezTo>
                  <a:pt x="8916" y="498618"/>
                  <a:pt x="11010" y="474667"/>
                  <a:pt x="9427" y="452504"/>
                </a:cubicBezTo>
                <a:cubicBezTo>
                  <a:pt x="4720" y="386609"/>
                  <a:pt x="3142" y="320529"/>
                  <a:pt x="0" y="254541"/>
                </a:cubicBezTo>
                <a:cubicBezTo>
                  <a:pt x="25138" y="248256"/>
                  <a:pt x="50832" y="227493"/>
                  <a:pt x="75414" y="235687"/>
                </a:cubicBezTo>
                <a:cubicBezTo>
                  <a:pt x="82499" y="238049"/>
                  <a:pt x="39360" y="298369"/>
                  <a:pt x="37707" y="301675"/>
                </a:cubicBezTo>
                <a:cubicBezTo>
                  <a:pt x="36302" y="304486"/>
                  <a:pt x="37707" y="307960"/>
                  <a:pt x="37707" y="31110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0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C9ACE-D04D-4D90-855C-811525B3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972EB0-A0F7-4977-A0E0-58E61576F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7675"/>
          <a:stretch/>
        </p:blipFill>
        <p:spPr>
          <a:xfrm>
            <a:off x="2955916" y="48092"/>
            <a:ext cx="4675696" cy="317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632EC3E-ABCF-43C8-AB81-10BD89C5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38" y="4168165"/>
            <a:ext cx="2308334" cy="230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3E207C-7189-4758-9A3B-25D20067F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4427" r="7182" b="4674"/>
          <a:stretch/>
        </p:blipFill>
        <p:spPr>
          <a:xfrm>
            <a:off x="557359" y="4538175"/>
            <a:ext cx="2035566" cy="234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1AF48D-D0EF-48A8-A8E5-23E7843A3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67" y="3966447"/>
            <a:ext cx="2812672" cy="228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D920A5-24D6-4E5B-90F0-EEBCAC4F50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9" y="2002620"/>
            <a:ext cx="1995897" cy="253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5061B90-6134-4798-80EF-9003F1E8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" y="-72583"/>
            <a:ext cx="2089967" cy="222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7F48896-3D87-426F-B3D6-86D7685B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13" y="4602221"/>
            <a:ext cx="2281287" cy="228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97051BE-479B-4ECB-BCF7-7048C2E6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63" y="4916075"/>
            <a:ext cx="2308334" cy="189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ABE983-446E-4047-86D8-9EB6CBAA2DDC}"/>
              </a:ext>
            </a:extLst>
          </p:cNvPr>
          <p:cNvSpPr txBox="1"/>
          <p:nvPr/>
        </p:nvSpPr>
        <p:spPr>
          <a:xfrm>
            <a:off x="3742441" y="3429000"/>
            <a:ext cx="5399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https://vk.com/wall-12731655_3065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8723F9-A828-45A4-A9DB-448A0B6F0D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9" t="1718" r="6649" b="9198"/>
          <a:stretch/>
        </p:blipFill>
        <p:spPr>
          <a:xfrm>
            <a:off x="7940202" y="167015"/>
            <a:ext cx="3600369" cy="39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6886-94AA-4081-B6A4-E6DFCF2B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68" y="-214757"/>
            <a:ext cx="12232768" cy="77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939CA-EF6B-4A57-898B-DF5312FD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ADAA18-703C-44B2-BF7D-E294B5F49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99" y="0"/>
            <a:ext cx="4865065" cy="6883903"/>
          </a:xfrm>
        </p:spPr>
      </p:pic>
    </p:spTree>
    <p:extLst>
      <p:ext uri="{BB962C8B-B14F-4D97-AF65-F5344CB8AC3E}">
        <p14:creationId xmlns:p14="http://schemas.microsoft.com/office/powerpoint/2010/main" val="344321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397EF-3C50-467C-BEE9-FAFFEAF0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79" y="641022"/>
            <a:ext cx="8911687" cy="381785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№416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23</a:t>
            </a:r>
          </a:p>
        </p:txBody>
      </p:sp>
    </p:spTree>
    <p:extLst>
      <p:ext uri="{BB962C8B-B14F-4D97-AF65-F5344CB8AC3E}">
        <p14:creationId xmlns:p14="http://schemas.microsoft.com/office/powerpoint/2010/main" val="121222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D0C9C-6741-48F1-B8BA-0669D12E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405" y="363332"/>
            <a:ext cx="10362264" cy="750216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передающиеся через воду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C6C0FB-2A9B-432D-81D0-0A872480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17" y="4507563"/>
            <a:ext cx="2343563" cy="165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22170CF7-C77E-45FC-A1B3-8091721A0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95CF34E-F935-46BA-9B4E-3956DEB3BF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8" y="1300899"/>
            <a:ext cx="3210515" cy="240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046D9B-0629-4DB6-951A-BC5FDFE54B8F}"/>
              </a:ext>
            </a:extLst>
          </p:cNvPr>
          <p:cNvSpPr txBox="1"/>
          <p:nvPr/>
        </p:nvSpPr>
        <p:spPr>
          <a:xfrm>
            <a:off x="1591183" y="3731529"/>
            <a:ext cx="2528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СТАФИЛОКОКК</a:t>
            </a:r>
          </a:p>
          <a:p>
            <a:pPr algn="ctr"/>
            <a:r>
              <a:rPr lang="ru-RU" sz="2400" b="1" dirty="0"/>
              <a:t>СТРЕПТОКОКК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52A5E1A-EF44-4685-9D4F-BAC4B4E78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5"/>
          <a:stretch/>
        </p:blipFill>
        <p:spPr bwMode="auto">
          <a:xfrm>
            <a:off x="8100768" y="1359375"/>
            <a:ext cx="3718185" cy="243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F1B388-F122-430A-B1F5-19E4F429E31A}"/>
              </a:ext>
            </a:extLst>
          </p:cNvPr>
          <p:cNvSpPr/>
          <p:nvPr/>
        </p:nvSpPr>
        <p:spPr>
          <a:xfrm>
            <a:off x="10001038" y="3126471"/>
            <a:ext cx="1404593" cy="605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88BDA-56CA-4A1E-A79D-D7B0FC970185}"/>
              </a:ext>
            </a:extLst>
          </p:cNvPr>
          <p:cNvSpPr txBox="1"/>
          <p:nvPr/>
        </p:nvSpPr>
        <p:spPr>
          <a:xfrm>
            <a:off x="8723639" y="3624606"/>
            <a:ext cx="2254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РОЖИСТОЕ </a:t>
            </a:r>
          </a:p>
          <a:p>
            <a:pPr algn="ctr"/>
            <a:r>
              <a:rPr lang="ru-RU" sz="2400" b="1" dirty="0"/>
              <a:t>ВОСПАЛЕНИЕ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58AF9A08-CF8E-4476-B1A2-D4883A84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61" y="994766"/>
            <a:ext cx="3007879" cy="262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657615-3769-49A9-9C97-EB745513B5C5}"/>
              </a:ext>
            </a:extLst>
          </p:cNvPr>
          <p:cNvSpPr txBox="1"/>
          <p:nvPr/>
        </p:nvSpPr>
        <p:spPr>
          <a:xfrm>
            <a:off x="4845778" y="3685362"/>
            <a:ext cx="280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ТУБЕРКУЛЕЗ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10128C03-00C4-469D-9EAB-FCAB52E2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71" y="4616438"/>
            <a:ext cx="2441469" cy="16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D21D68-BD54-4935-B499-8C14B060D17E}"/>
              </a:ext>
            </a:extLst>
          </p:cNvPr>
          <p:cNvSpPr txBox="1"/>
          <p:nvPr/>
        </p:nvSpPr>
        <p:spPr>
          <a:xfrm>
            <a:off x="1591183" y="6272686"/>
            <a:ext cx="280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СТРЕПТОДЕРМИЯ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2E9600CA-E384-4152-93FC-AB3DA809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334" y="4532318"/>
            <a:ext cx="1866508" cy="16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10D3C6-F2F5-4447-8572-2B39F9153AFA}"/>
              </a:ext>
            </a:extLst>
          </p:cNvPr>
          <p:cNvSpPr txBox="1"/>
          <p:nvPr/>
        </p:nvSpPr>
        <p:spPr>
          <a:xfrm>
            <a:off x="9026606" y="6079169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КИШЕЧНЫЕ </a:t>
            </a:r>
          </a:p>
          <a:p>
            <a:pPr algn="ctr"/>
            <a:r>
              <a:rPr lang="ru-RU" sz="2400" b="1" dirty="0"/>
              <a:t>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53747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024CA-F147-4B1F-996D-12D7E0D3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ПИТЬЕВОЙ ВОДЫ В ПОСЕЛКЕ ВЫШКОВ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072369-EB32-4AFD-BEC1-C4FC0672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1" y="2423475"/>
            <a:ext cx="43529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313AA-E861-4C14-AF20-231E73797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4"/>
          <a:stretch/>
        </p:blipFill>
        <p:spPr>
          <a:xfrm>
            <a:off x="4756266" y="2112390"/>
            <a:ext cx="3129159" cy="381649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FC8280D-1CFA-4C8E-B13C-05720733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54" y="2423475"/>
            <a:ext cx="3858705" cy="28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3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19E19-4F69-406A-9B9F-10BCF69C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качество воды из разных источников в поселке Вышков.</a:t>
            </a:r>
            <a:b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6FD15-1AF7-4586-A30C-16EF76FAD1E6}"/>
              </a:ext>
            </a:extLst>
          </p:cNvPr>
          <p:cNvSpPr txBox="1"/>
          <p:nvPr/>
        </p:nvSpPr>
        <p:spPr>
          <a:xfrm>
            <a:off x="1329179" y="2180914"/>
            <a:ext cx="10661716" cy="4403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органолептический и химический анализ водопроводной воды.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органолептический и химический анализ колодезной воды.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органолептический и химический анализ бутилированной воды.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сравнительный анализ полученных результатов.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024CA-F147-4B1F-996D-12D7E0D3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072369-EB32-4AFD-BEC1-C4FC0672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1" y="2423475"/>
            <a:ext cx="43529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313AA-E861-4C14-AF20-231E73797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4"/>
          <a:stretch/>
        </p:blipFill>
        <p:spPr>
          <a:xfrm>
            <a:off x="4756266" y="2112390"/>
            <a:ext cx="3129159" cy="381649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FC8280D-1CFA-4C8E-B13C-05720733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54" y="2423475"/>
            <a:ext cx="3858705" cy="28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2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89DAE7-94E9-401B-8108-94D56118124C}"/>
              </a:ext>
            </a:extLst>
          </p:cNvPr>
          <p:cNvSpPr txBox="1"/>
          <p:nvPr/>
        </p:nvSpPr>
        <p:spPr>
          <a:xfrm>
            <a:off x="1847654" y="725864"/>
            <a:ext cx="9756742" cy="564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 анализ методической и справочной литературы.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Органолептический анализ воды (определение прозрачности и запаха)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Химический анализ воды (определение кислотности, общей жесткости, карбонатной жесткости, определение сульфат-ионов, качественное определение ионов железа 3+)</a:t>
            </a:r>
          </a:p>
          <a:p>
            <a:pPr lvl="0">
              <a:lnSpc>
                <a:spcPct val="150000"/>
              </a:lnSpc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поселка Вышков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388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520</Words>
  <Application>Microsoft Office PowerPoint</Application>
  <PresentationFormat>Широкоэкранный</PresentationFormat>
  <Paragraphs>103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Roboto</vt:lpstr>
      <vt:lpstr>Times New Roman</vt:lpstr>
      <vt:lpstr>Wingdings 3</vt:lpstr>
      <vt:lpstr>Легкий дым</vt:lpstr>
      <vt:lpstr>Муниципальное бюджетное общеобразовательное учреждение Вышковская средняя общеобразовательная школа</vt:lpstr>
      <vt:lpstr>Презентация PowerPoint</vt:lpstr>
      <vt:lpstr>Презентация PowerPoint</vt:lpstr>
      <vt:lpstr>ФЕДЕРАЛЬНЫЙ ЗАКОН №416  СТАТЬЯ 23</vt:lpstr>
      <vt:lpstr>Заболевания, передающиеся через воду</vt:lpstr>
      <vt:lpstr>ИСТОЧНИКИ ПИТЬЕВОЙ ВОДЫ В ПОСЕЛКЕ ВЫШКОВ</vt:lpstr>
      <vt:lpstr>Цель работы: определить качество воды из разных источников в поселке Вышков. </vt:lpstr>
      <vt:lpstr>ОБЪЕКТ ИССЛЕДОВАНИЯ</vt:lpstr>
      <vt:lpstr>Презентация PowerPoint</vt:lpstr>
      <vt:lpstr>Презентация PowerPoint</vt:lpstr>
      <vt:lpstr>ПРОБЫ ВОДОПРОВОДНОЙ ВОДЫ</vt:lpstr>
      <vt:lpstr>ПРОБЫ КОЛОДЕЗНОЙ ВОДЫ</vt:lpstr>
      <vt:lpstr>ПРОБЫ БУТИЛИРОВАННОЙ ВОДЫ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Вышковская средняя общеобразовательная школа</dc:title>
  <dc:creator>Анна</dc:creator>
  <cp:lastModifiedBy>Анна</cp:lastModifiedBy>
  <cp:revision>2</cp:revision>
  <dcterms:created xsi:type="dcterms:W3CDTF">2024-04-23T13:39:00Z</dcterms:created>
  <dcterms:modified xsi:type="dcterms:W3CDTF">2024-04-23T18:03:56Z</dcterms:modified>
</cp:coreProperties>
</file>