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32" d="100"/>
          <a:sy n="32" d="100"/>
        </p:scale>
        <p:origin x="-3306" y="-170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72939-FCD2-4116-B8F8-7D4D001EFE16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F7EE7-3E74-4F9A-86AD-99DA38B82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3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sp>
        <p:nvSpPr>
          <p:cNvPr id="5" name="Text 2"/>
          <p:cNvSpPr/>
          <p:nvPr/>
        </p:nvSpPr>
        <p:spPr>
          <a:xfrm>
            <a:off x="833199" y="2279094"/>
            <a:ext cx="7477601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kern="0" spc="-18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Металлоискатель PIRAT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4528780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Надежный и высокоточный металлоискатель PIRAT, разработанный для поиска ценных предметов. Его передовые технологии и интуитивно понятное управление делают его идеальным выбором для любителей поиска сокровищ и любителей старины.</a:t>
            </a:r>
            <a:endParaRPr lang="en-US" sz="17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1" y="0"/>
            <a:ext cx="50546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sp>
        <p:nvSpPr>
          <p:cNvPr id="5" name="Text 2"/>
          <p:cNvSpPr/>
          <p:nvPr/>
        </p:nvSpPr>
        <p:spPr>
          <a:xfrm>
            <a:off x="833199" y="1343620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Заключение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2371249"/>
            <a:ext cx="747760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В заключение, металлоискатель PIRAT оказался эффективным и надежным инструментом для поисковых задач. Данный прибор обладает современными технологиями, которые позволяют обнаруживать различные металлические предметы с высокой точностью. Его использование открывает новые возможности для археологических раскопок, поиска потерянных вещей и изучения местности.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5108972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Благодаря информативной презентации и детальному изучению принципа работы устройства, целевая аудитория сможет оценить все преимущества и возможности данного металлоискателя. Мы надеемся, что PIRAT станет незаменимым помощником в решении разнообразных поисковых задач.</a:t>
            </a:r>
            <a:endParaRPr lang="en-US" sz="17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00" y="0"/>
            <a:ext cx="61545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>
              <a:alpha val="17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1285161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Актуальность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2541984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648903" y="2562701"/>
            <a:ext cx="2759154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Популярность металлоискателя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2648903" y="3390305"/>
            <a:ext cx="2759154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Металлоискатели PIRAT становятся все более популярными среди любителей поиска сокровищ и кладов. Они позволяют обследовать большие территории и находить ценные предметы, пропавшие много лет назад.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630228" y="2541984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241137" y="2562701"/>
            <a:ext cx="2759154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Универсальность применения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6241137" y="3390305"/>
            <a:ext cx="2759154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Металлоискатель PIRAT может использоваться не только для поиска сокровищ, но и для обнаружения потерянных вещей, поиска подземных коммуникаций и даже археологических раскопок.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222462" y="2541984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833372" y="2562701"/>
            <a:ext cx="2759154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Доступная стоимость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9833372" y="3390305"/>
            <a:ext cx="2759154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По сравнению с профессиональными моделями, металлоискатель PIRAT имеет более доступную стоимость, что делает его привлекательным для широкого круга пользователей.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717471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Цель и задачи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196727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Цель проекта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2536627"/>
            <a:ext cx="315753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Создание и настройка функционального металлоискателя "PIRAT", способного обнаруживать металлические объекты на заданной глубине.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5123" y="196727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Основные задачи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6100524" y="2536627"/>
            <a:ext cx="28009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Изучение физических принципов работы металлоискателей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6100524" y="3691652"/>
            <a:ext cx="280094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Подбор необходимых компонентов и материалов для сборки устройства.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6100524" y="5202079"/>
            <a:ext cx="28009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Тестирование и оптимизация работы прототипа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6100524" y="6357104"/>
            <a:ext cx="28009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4"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Разработка надежного и эргономичного корпуса устройства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9451062" y="1967270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Ожидаемые результаты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451062" y="2883813"/>
            <a:ext cx="3156347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Создание высокоэффективного, технологичного и практичного металлоискателя, способного обнаруживать даже самые мелкие металлические объекты на значительной глубине.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696"/>
          </a:xfrm>
          <a:prstGeom prst="rect">
            <a:avLst/>
          </a:prstGeom>
          <a:solidFill>
            <a:srgbClr val="FDFAF7"/>
          </a:solidFill>
          <a:ln/>
        </p:spPr>
      </p:sp>
      <p:sp>
        <p:nvSpPr>
          <p:cNvPr id="5" name="Text 2"/>
          <p:cNvSpPr/>
          <p:nvPr/>
        </p:nvSpPr>
        <p:spPr>
          <a:xfrm>
            <a:off x="4449008" y="580311"/>
            <a:ext cx="5276493" cy="6596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93"/>
              </a:lnSpc>
              <a:buNone/>
            </a:pPr>
            <a:r>
              <a:rPr lang="en-US" sz="4155" b="1" kern="0" spc="-125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Изучение теории</a:t>
            </a:r>
            <a:endParaRPr lang="en-US" sz="4155" dirty="0"/>
          </a:p>
        </p:txBody>
      </p:sp>
      <p:sp>
        <p:nvSpPr>
          <p:cNvPr id="6" name="Shape 3"/>
          <p:cNvSpPr/>
          <p:nvPr/>
        </p:nvSpPr>
        <p:spPr>
          <a:xfrm>
            <a:off x="4744522" y="1556504"/>
            <a:ext cx="42148" cy="6095881"/>
          </a:xfrm>
          <a:prstGeom prst="roundRect">
            <a:avLst>
              <a:gd name="adj" fmla="val 225341"/>
            </a:avLst>
          </a:prstGeom>
          <a:solidFill>
            <a:srgbClr val="C6BDDA"/>
          </a:solidFill>
          <a:ln/>
        </p:spPr>
      </p:sp>
      <p:sp>
        <p:nvSpPr>
          <p:cNvPr id="7" name="Shape 4"/>
          <p:cNvSpPr/>
          <p:nvPr/>
        </p:nvSpPr>
        <p:spPr>
          <a:xfrm>
            <a:off x="5003006" y="1937623"/>
            <a:ext cx="738664" cy="42148"/>
          </a:xfrm>
          <a:prstGeom prst="roundRect">
            <a:avLst>
              <a:gd name="adj" fmla="val 225341"/>
            </a:avLst>
          </a:prstGeom>
          <a:solidFill>
            <a:srgbClr val="C6BDDA"/>
          </a:solidFill>
          <a:ln/>
        </p:spPr>
      </p:sp>
      <p:sp>
        <p:nvSpPr>
          <p:cNvPr id="8" name="Shape 5"/>
          <p:cNvSpPr/>
          <p:nvPr/>
        </p:nvSpPr>
        <p:spPr>
          <a:xfrm>
            <a:off x="4528185" y="1721406"/>
            <a:ext cx="474821" cy="474821"/>
          </a:xfrm>
          <a:prstGeom prst="roundRect">
            <a:avLst>
              <a:gd name="adj" fmla="val 20003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06064" y="1760934"/>
            <a:ext cx="119063" cy="3956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6"/>
              </a:lnSpc>
              <a:buNone/>
            </a:pPr>
            <a:r>
              <a:rPr lang="en-US" sz="2493" b="1" kern="0" spc="-75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493" dirty="0"/>
          </a:p>
        </p:txBody>
      </p:sp>
      <p:sp>
        <p:nvSpPr>
          <p:cNvPr id="10" name="Text 7"/>
          <p:cNvSpPr/>
          <p:nvPr/>
        </p:nvSpPr>
        <p:spPr>
          <a:xfrm>
            <a:off x="5926336" y="1767483"/>
            <a:ext cx="4050268" cy="3298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7"/>
              </a:lnSpc>
              <a:buNone/>
            </a:pPr>
            <a:r>
              <a:rPr lang="en-US" sz="2077" b="1" kern="0" spc="-62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Обзор физических принципов</a:t>
            </a:r>
            <a:endParaRPr lang="en-US" sz="2077" dirty="0"/>
          </a:p>
        </p:txBody>
      </p:sp>
      <p:sp>
        <p:nvSpPr>
          <p:cNvPr id="11" name="Text 8"/>
          <p:cNvSpPr/>
          <p:nvPr/>
        </p:nvSpPr>
        <p:spPr>
          <a:xfrm>
            <a:off x="5926336" y="2223849"/>
            <a:ext cx="7912656" cy="10129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9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Изучение основ электромагнетизма, принципов индукции и механизма обнаружения металлов. Понимание характеристик различных типов катушек и их влияния на точность поиска.</a:t>
            </a:r>
            <a:endParaRPr lang="en-US" sz="1662" dirty="0"/>
          </a:p>
        </p:txBody>
      </p:sp>
      <p:sp>
        <p:nvSpPr>
          <p:cNvPr id="12" name="Shape 9"/>
          <p:cNvSpPr/>
          <p:nvPr/>
        </p:nvSpPr>
        <p:spPr>
          <a:xfrm>
            <a:off x="5003006" y="4039910"/>
            <a:ext cx="738664" cy="42148"/>
          </a:xfrm>
          <a:prstGeom prst="roundRect">
            <a:avLst>
              <a:gd name="adj" fmla="val 225341"/>
            </a:avLst>
          </a:prstGeom>
          <a:solidFill>
            <a:srgbClr val="C6BDDA"/>
          </a:solidFill>
          <a:ln/>
        </p:spPr>
      </p:sp>
      <p:sp>
        <p:nvSpPr>
          <p:cNvPr id="13" name="Shape 10"/>
          <p:cNvSpPr/>
          <p:nvPr/>
        </p:nvSpPr>
        <p:spPr>
          <a:xfrm>
            <a:off x="4528185" y="3823692"/>
            <a:ext cx="474821" cy="474821"/>
          </a:xfrm>
          <a:prstGeom prst="roundRect">
            <a:avLst>
              <a:gd name="adj" fmla="val 20003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678204" y="3863221"/>
            <a:ext cx="174784" cy="3956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6"/>
              </a:lnSpc>
              <a:buNone/>
            </a:pPr>
            <a:r>
              <a:rPr lang="en-US" sz="2493" b="1" kern="0" spc="-75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493" dirty="0"/>
          </a:p>
        </p:txBody>
      </p:sp>
      <p:sp>
        <p:nvSpPr>
          <p:cNvPr id="15" name="Text 12"/>
          <p:cNvSpPr/>
          <p:nvPr/>
        </p:nvSpPr>
        <p:spPr>
          <a:xfrm>
            <a:off x="5926336" y="3869769"/>
            <a:ext cx="3941683" cy="3298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7"/>
              </a:lnSpc>
              <a:buNone/>
            </a:pPr>
            <a:r>
              <a:rPr lang="en-US" sz="2077" b="1" kern="0" spc="-62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Анализ конструкции прибора</a:t>
            </a:r>
            <a:endParaRPr lang="en-US" sz="2077" dirty="0"/>
          </a:p>
        </p:txBody>
      </p:sp>
      <p:sp>
        <p:nvSpPr>
          <p:cNvPr id="16" name="Text 13"/>
          <p:cNvSpPr/>
          <p:nvPr/>
        </p:nvSpPr>
        <p:spPr>
          <a:xfrm>
            <a:off x="5926336" y="4326136"/>
            <a:ext cx="7912656" cy="10129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9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Детальное изучение компонентов металлоискателя PIRAT, их назначение и взаимодействие. Обсуждение особенностей схемотехнических решений, применяемых в данной модели.</a:t>
            </a:r>
            <a:endParaRPr lang="en-US" sz="1662" dirty="0"/>
          </a:p>
        </p:txBody>
      </p:sp>
      <p:sp>
        <p:nvSpPr>
          <p:cNvPr id="17" name="Shape 14"/>
          <p:cNvSpPr/>
          <p:nvPr/>
        </p:nvSpPr>
        <p:spPr>
          <a:xfrm>
            <a:off x="5003006" y="6142196"/>
            <a:ext cx="738664" cy="42148"/>
          </a:xfrm>
          <a:prstGeom prst="roundRect">
            <a:avLst>
              <a:gd name="adj" fmla="val 225341"/>
            </a:avLst>
          </a:prstGeom>
          <a:solidFill>
            <a:srgbClr val="C6BDDA"/>
          </a:solidFill>
          <a:ln/>
        </p:spPr>
      </p:sp>
      <p:sp>
        <p:nvSpPr>
          <p:cNvPr id="18" name="Shape 15"/>
          <p:cNvSpPr/>
          <p:nvPr/>
        </p:nvSpPr>
        <p:spPr>
          <a:xfrm>
            <a:off x="4528185" y="5925979"/>
            <a:ext cx="474821" cy="474821"/>
          </a:xfrm>
          <a:prstGeom prst="roundRect">
            <a:avLst>
              <a:gd name="adj" fmla="val 20003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675465" y="5965508"/>
            <a:ext cx="180142" cy="3956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6"/>
              </a:lnSpc>
              <a:buNone/>
            </a:pPr>
            <a:r>
              <a:rPr lang="en-US" sz="2493" b="1" kern="0" spc="-75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493" dirty="0"/>
          </a:p>
        </p:txBody>
      </p:sp>
      <p:sp>
        <p:nvSpPr>
          <p:cNvPr id="20" name="Text 17"/>
          <p:cNvSpPr/>
          <p:nvPr/>
        </p:nvSpPr>
        <p:spPr>
          <a:xfrm>
            <a:off x="5926336" y="5972056"/>
            <a:ext cx="5516047" cy="3298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7"/>
              </a:lnSpc>
              <a:buNone/>
            </a:pPr>
            <a:r>
              <a:rPr lang="en-US" sz="2077" b="1" kern="0" spc="-62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Изучение алгоритмов обработки сигнала</a:t>
            </a:r>
            <a:endParaRPr lang="en-US" sz="2077" dirty="0"/>
          </a:p>
        </p:txBody>
      </p:sp>
      <p:sp>
        <p:nvSpPr>
          <p:cNvPr id="21" name="Text 18"/>
          <p:cNvSpPr/>
          <p:nvPr/>
        </p:nvSpPr>
        <p:spPr>
          <a:xfrm>
            <a:off x="5926336" y="6428423"/>
            <a:ext cx="7912656" cy="10129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9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Исследование методов шумоподавления, дискриминации и прочих алгоритмов, позволяющих повысить точность и надёжность работы металлоискателя.</a:t>
            </a:r>
            <a:endParaRPr lang="en-US" sz="1662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7316" cy="82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sp>
        <p:nvSpPr>
          <p:cNvPr id="5" name="Text 2"/>
          <p:cNvSpPr/>
          <p:nvPr/>
        </p:nvSpPr>
        <p:spPr>
          <a:xfrm>
            <a:off x="833199" y="223206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Принцип работы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3259693"/>
            <a:ext cx="74776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Металлоискатель PIRAT использует электромагнитные волны для обнаружения металлических предметов. Катушка прибора генерирует переменное магнитное поле, которое взаимодействует с любыми металлическими объектами в земле. Это изменяет параметры магнитного поля, которые фиксирует электронная система металлоискателя.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5642015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63" y="0"/>
            <a:ext cx="4592637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1221224"/>
            <a:ext cx="822829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Методы выполнения проекта</a:t>
            </a:r>
            <a:endParaRPr lang="en-US" sz="4374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248853"/>
            <a:ext cx="3518059" cy="88868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260163" y="3470791"/>
            <a:ext cx="3073718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Разработка теоретической модели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2260163" y="4645581"/>
            <a:ext cx="307371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Проводится всестороннее изучение теории работы металлоискателей, их принципов и методов обнаружения металлических объектов.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052" y="2248853"/>
            <a:ext cx="3518178" cy="88868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778222" y="3470791"/>
            <a:ext cx="307383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Конструирование и прототипирование</a:t>
            </a:r>
            <a:endParaRPr lang="en-US" sz="2187" dirty="0"/>
          </a:p>
        </p:txBody>
      </p:sp>
      <p:sp>
        <p:nvSpPr>
          <p:cNvPr id="12" name="Text 7"/>
          <p:cNvSpPr/>
          <p:nvPr/>
        </p:nvSpPr>
        <p:spPr>
          <a:xfrm>
            <a:off x="5778222" y="4298394"/>
            <a:ext cx="307383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На основе теоретических знаний разрабатываются прототипы металлоискателя PIRAT с использованием современных технологий и материалов.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4229" y="2248853"/>
            <a:ext cx="3518178" cy="88868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9296400" y="3470791"/>
            <a:ext cx="307383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Тестирование и оптимизация</a:t>
            </a:r>
            <a:endParaRPr lang="en-US" sz="2187" dirty="0"/>
          </a:p>
        </p:txBody>
      </p:sp>
      <p:sp>
        <p:nvSpPr>
          <p:cNvPr id="15" name="Text 9"/>
          <p:cNvSpPr/>
          <p:nvPr/>
        </p:nvSpPr>
        <p:spPr>
          <a:xfrm>
            <a:off x="9296400" y="4298394"/>
            <a:ext cx="307383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Проводится тщательное тестирование прототипов в различных условиях и вносятся необходимые изменения для повышения эффективности и точности работы.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8530"/>
          </a:xfrm>
          <a:prstGeom prst="rect">
            <a:avLst/>
          </a:prstGeom>
          <a:solidFill>
            <a:srgbClr val="FDFAF7"/>
          </a:solidFill>
          <a:ln/>
        </p:spPr>
      </p:sp>
      <p:sp>
        <p:nvSpPr>
          <p:cNvPr id="4" name="Text 2"/>
          <p:cNvSpPr/>
          <p:nvPr/>
        </p:nvSpPr>
        <p:spPr>
          <a:xfrm>
            <a:off x="2414588" y="567333"/>
            <a:ext cx="5158502" cy="6448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77"/>
              </a:lnSpc>
              <a:buNone/>
            </a:pPr>
            <a:r>
              <a:rPr lang="en-US" sz="4062" b="1" kern="0" spc="-122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Смета</a:t>
            </a:r>
            <a:endParaRPr lang="en-US" sz="4062" dirty="0"/>
          </a:p>
        </p:txBody>
      </p:sp>
      <p:sp>
        <p:nvSpPr>
          <p:cNvPr id="5" name="Shape 3"/>
          <p:cNvSpPr/>
          <p:nvPr/>
        </p:nvSpPr>
        <p:spPr>
          <a:xfrm>
            <a:off x="2414588" y="1624846"/>
            <a:ext cx="9801106" cy="4494133"/>
          </a:xfrm>
          <a:prstGeom prst="roundRect">
            <a:avLst>
              <a:gd name="adj" fmla="val 206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422208" y="1632466"/>
            <a:ext cx="9785866" cy="59269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628662" y="1763792"/>
            <a:ext cx="4476393" cy="3300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Позиция</a:t>
            </a:r>
            <a:endParaRPr lang="en-US" sz="1625" dirty="0"/>
          </a:p>
        </p:txBody>
      </p:sp>
      <p:sp>
        <p:nvSpPr>
          <p:cNvPr id="8" name="Text 6"/>
          <p:cNvSpPr/>
          <p:nvPr/>
        </p:nvSpPr>
        <p:spPr>
          <a:xfrm>
            <a:off x="7525345" y="1763792"/>
            <a:ext cx="4476393" cy="3300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Стоимость</a:t>
            </a:r>
            <a:endParaRPr lang="en-US" sz="1625" dirty="0"/>
          </a:p>
        </p:txBody>
      </p:sp>
      <p:sp>
        <p:nvSpPr>
          <p:cNvPr id="9" name="Shape 7"/>
          <p:cNvSpPr/>
          <p:nvPr/>
        </p:nvSpPr>
        <p:spPr>
          <a:xfrm>
            <a:off x="2422208" y="2225159"/>
            <a:ext cx="9785866" cy="59269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2628662" y="2356485"/>
            <a:ext cx="4476393" cy="3300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u="sng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Микросхемы</a:t>
            </a:r>
            <a:endParaRPr lang="en-US" sz="1625" dirty="0"/>
          </a:p>
        </p:txBody>
      </p:sp>
      <p:sp>
        <p:nvSpPr>
          <p:cNvPr id="11" name="Text 9"/>
          <p:cNvSpPr/>
          <p:nvPr/>
        </p:nvSpPr>
        <p:spPr>
          <a:xfrm>
            <a:off x="7525345" y="2356485"/>
            <a:ext cx="4476393" cy="3300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 от 20 до 50 рублей за штуку</a:t>
            </a:r>
            <a:endParaRPr lang="en-US" sz="1625" dirty="0"/>
          </a:p>
        </p:txBody>
      </p:sp>
      <p:sp>
        <p:nvSpPr>
          <p:cNvPr id="12" name="Shape 10"/>
          <p:cNvSpPr/>
          <p:nvPr/>
        </p:nvSpPr>
        <p:spPr>
          <a:xfrm>
            <a:off x="2422208" y="2817852"/>
            <a:ext cx="9785866" cy="59269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2628662" y="2949178"/>
            <a:ext cx="4476393" cy="3300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u="sng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Резисторы</a:t>
            </a:r>
            <a:endParaRPr lang="en-US" sz="1625" dirty="0"/>
          </a:p>
        </p:txBody>
      </p:sp>
      <p:sp>
        <p:nvSpPr>
          <p:cNvPr id="14" name="Text 12"/>
          <p:cNvSpPr/>
          <p:nvPr/>
        </p:nvSpPr>
        <p:spPr>
          <a:xfrm>
            <a:off x="7525345" y="2949178"/>
            <a:ext cx="4476393" cy="3300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от 0.5 до 5 рублей за штуку</a:t>
            </a:r>
            <a:endParaRPr lang="en-US" sz="1625" dirty="0"/>
          </a:p>
        </p:txBody>
      </p:sp>
      <p:sp>
        <p:nvSpPr>
          <p:cNvPr id="15" name="Shape 13"/>
          <p:cNvSpPr/>
          <p:nvPr/>
        </p:nvSpPr>
        <p:spPr>
          <a:xfrm>
            <a:off x="2422208" y="3410545"/>
            <a:ext cx="9785866" cy="59269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2628662" y="3541871"/>
            <a:ext cx="4476393" cy="3300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u="sng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Конденсаторы</a:t>
            </a:r>
            <a:endParaRPr lang="en-US" sz="1625" dirty="0"/>
          </a:p>
        </p:txBody>
      </p:sp>
      <p:sp>
        <p:nvSpPr>
          <p:cNvPr id="17" name="Text 15"/>
          <p:cNvSpPr/>
          <p:nvPr/>
        </p:nvSpPr>
        <p:spPr>
          <a:xfrm>
            <a:off x="7525345" y="3541871"/>
            <a:ext cx="4476393" cy="3300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от 1 до 10 рублей за штуку</a:t>
            </a:r>
            <a:endParaRPr lang="en-US" sz="1625" dirty="0"/>
          </a:p>
        </p:txBody>
      </p:sp>
      <p:sp>
        <p:nvSpPr>
          <p:cNvPr id="18" name="Shape 16"/>
          <p:cNvSpPr/>
          <p:nvPr/>
        </p:nvSpPr>
        <p:spPr>
          <a:xfrm>
            <a:off x="2422208" y="4003238"/>
            <a:ext cx="9785866" cy="59269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2628662" y="4134564"/>
            <a:ext cx="4476393" cy="3300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u="sng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Диоды</a:t>
            </a:r>
            <a:endParaRPr lang="en-US" sz="1625" dirty="0"/>
          </a:p>
        </p:txBody>
      </p:sp>
      <p:sp>
        <p:nvSpPr>
          <p:cNvPr id="20" name="Text 18"/>
          <p:cNvSpPr/>
          <p:nvPr/>
        </p:nvSpPr>
        <p:spPr>
          <a:xfrm>
            <a:off x="7525345" y="4134564"/>
            <a:ext cx="4476393" cy="3300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от 1 до 5 рублей за штуку</a:t>
            </a:r>
            <a:endParaRPr lang="en-US" sz="1625" dirty="0"/>
          </a:p>
        </p:txBody>
      </p:sp>
      <p:sp>
        <p:nvSpPr>
          <p:cNvPr id="21" name="Shape 19"/>
          <p:cNvSpPr/>
          <p:nvPr/>
        </p:nvSpPr>
        <p:spPr>
          <a:xfrm>
            <a:off x="2422208" y="4595932"/>
            <a:ext cx="9785866" cy="59269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2" name="Text 20"/>
          <p:cNvSpPr/>
          <p:nvPr/>
        </p:nvSpPr>
        <p:spPr>
          <a:xfrm>
            <a:off x="2628662" y="4727257"/>
            <a:ext cx="4476393" cy="3300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u="sng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Транзисторы</a:t>
            </a:r>
            <a:endParaRPr lang="en-US" sz="1625" dirty="0"/>
          </a:p>
        </p:txBody>
      </p:sp>
      <p:sp>
        <p:nvSpPr>
          <p:cNvPr id="23" name="Text 21"/>
          <p:cNvSpPr/>
          <p:nvPr/>
        </p:nvSpPr>
        <p:spPr>
          <a:xfrm>
            <a:off x="7525345" y="4727257"/>
            <a:ext cx="4476393" cy="3300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от 1 до 5 рублей за штуку</a:t>
            </a:r>
            <a:endParaRPr lang="en-US" sz="1625" dirty="0"/>
          </a:p>
        </p:txBody>
      </p:sp>
      <p:sp>
        <p:nvSpPr>
          <p:cNvPr id="24" name="Shape 22"/>
          <p:cNvSpPr/>
          <p:nvPr/>
        </p:nvSpPr>
        <p:spPr>
          <a:xfrm>
            <a:off x="2422208" y="5188625"/>
            <a:ext cx="9785866" cy="92273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2628662" y="5319951"/>
            <a:ext cx="4476393" cy="3300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u="sng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Печатная плата и корпус</a:t>
            </a:r>
            <a:endParaRPr lang="en-US" sz="1625" dirty="0"/>
          </a:p>
        </p:txBody>
      </p:sp>
      <p:sp>
        <p:nvSpPr>
          <p:cNvPr id="26" name="Text 24"/>
          <p:cNvSpPr/>
          <p:nvPr/>
        </p:nvSpPr>
        <p:spPr>
          <a:xfrm>
            <a:off x="7525345" y="5319951"/>
            <a:ext cx="4476393" cy="6600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от 50 до 500 рублей (в зависимости от сложности и размеров)</a:t>
            </a:r>
            <a:endParaRPr lang="en-US" sz="1625" dirty="0"/>
          </a:p>
        </p:txBody>
      </p:sp>
      <p:sp>
        <p:nvSpPr>
          <p:cNvPr id="27" name="Text 25"/>
          <p:cNvSpPr/>
          <p:nvPr/>
        </p:nvSpPr>
        <p:spPr>
          <a:xfrm>
            <a:off x="2414588" y="6351032"/>
            <a:ext cx="9801106" cy="1320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25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Представленная смета включает в себя  компоненты для создания и использования металлоискателя PIRAT. Эти расходы обеспечат полноценное функционирование устройства и позволят приступить к поиску кладов и других ценных находок.  Бюджет на корпус: мусор в старом гараже)))</a:t>
            </a:r>
            <a:endParaRPr lang="en-US" sz="16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sp>
        <p:nvSpPr>
          <p:cNvPr id="4" name="Text 2"/>
          <p:cNvSpPr/>
          <p:nvPr/>
        </p:nvSpPr>
        <p:spPr>
          <a:xfrm>
            <a:off x="2175986" y="595193"/>
            <a:ext cx="10052447" cy="6762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25"/>
              </a:lnSpc>
              <a:buNone/>
            </a:pPr>
            <a:r>
              <a:rPr lang="en-US" sz="4260" b="1" kern="0" spc="-128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Сложности при выполнении проекта</a:t>
            </a:r>
            <a:endParaRPr lang="en-US" sz="4260" dirty="0"/>
          </a:p>
        </p:txBody>
      </p:sp>
      <p:sp>
        <p:nvSpPr>
          <p:cNvPr id="5" name="Shape 3"/>
          <p:cNvSpPr/>
          <p:nvPr/>
        </p:nvSpPr>
        <p:spPr>
          <a:xfrm>
            <a:off x="2175986" y="1704142"/>
            <a:ext cx="1713071" cy="1246703"/>
          </a:xfrm>
          <a:prstGeom prst="roundRect">
            <a:avLst>
              <a:gd name="adj" fmla="val 7811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399943" y="2111097"/>
            <a:ext cx="101679" cy="4327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08"/>
              </a:lnSpc>
              <a:buNone/>
            </a:pPr>
            <a:r>
              <a:rPr lang="en-US" sz="2130" b="1" kern="0" spc="-64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130" dirty="0"/>
          </a:p>
        </p:txBody>
      </p:sp>
      <p:sp>
        <p:nvSpPr>
          <p:cNvPr id="7" name="Text 5"/>
          <p:cNvSpPr/>
          <p:nvPr/>
        </p:nvSpPr>
        <p:spPr>
          <a:xfrm>
            <a:off x="4105394" y="1920478"/>
            <a:ext cx="2704743" cy="3381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2"/>
              </a:lnSpc>
              <a:buNone/>
            </a:pPr>
            <a:r>
              <a:rPr lang="en-US" sz="2130" b="1" kern="0" spc="-64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Изучение теории</a:t>
            </a:r>
            <a:endParaRPr lang="en-US" sz="2130" dirty="0"/>
          </a:p>
        </p:txBody>
      </p:sp>
      <p:sp>
        <p:nvSpPr>
          <p:cNvPr id="8" name="Text 6"/>
          <p:cNvSpPr/>
          <p:nvPr/>
        </p:nvSpPr>
        <p:spPr>
          <a:xfrm>
            <a:off x="4105394" y="2388394"/>
            <a:ext cx="3970615" cy="3461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26"/>
              </a:lnSpc>
              <a:buNone/>
            </a:pPr>
            <a:r>
              <a:rPr lang="en-US" sz="1704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Поиск литературы , обучающих видео</a:t>
            </a:r>
            <a:endParaRPr lang="en-US" sz="1704" dirty="0"/>
          </a:p>
        </p:txBody>
      </p:sp>
      <p:sp>
        <p:nvSpPr>
          <p:cNvPr id="9" name="Shape 7"/>
          <p:cNvSpPr/>
          <p:nvPr/>
        </p:nvSpPr>
        <p:spPr>
          <a:xfrm>
            <a:off x="3997166" y="2926050"/>
            <a:ext cx="8349139" cy="21610"/>
          </a:xfrm>
          <a:prstGeom prst="roundRect">
            <a:avLst>
              <a:gd name="adj" fmla="val 450603"/>
            </a:avLst>
          </a:prstGeom>
          <a:solidFill>
            <a:srgbClr val="C6BDDA"/>
          </a:solidFill>
          <a:ln/>
        </p:spPr>
      </p:sp>
      <p:sp>
        <p:nvSpPr>
          <p:cNvPr id="10" name="Shape 8"/>
          <p:cNvSpPr/>
          <p:nvPr/>
        </p:nvSpPr>
        <p:spPr>
          <a:xfrm>
            <a:off x="2175986" y="3058954"/>
            <a:ext cx="3426143" cy="1246703"/>
          </a:xfrm>
          <a:prstGeom prst="roundRect">
            <a:avLst>
              <a:gd name="adj" fmla="val 7811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2399943" y="3465909"/>
            <a:ext cx="149304" cy="4327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08"/>
              </a:lnSpc>
              <a:buNone/>
            </a:pPr>
            <a:r>
              <a:rPr lang="en-US" sz="2130" b="1" kern="0" spc="-64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130" dirty="0"/>
          </a:p>
        </p:txBody>
      </p:sp>
      <p:sp>
        <p:nvSpPr>
          <p:cNvPr id="12" name="Text 10"/>
          <p:cNvSpPr/>
          <p:nvPr/>
        </p:nvSpPr>
        <p:spPr>
          <a:xfrm>
            <a:off x="5818465" y="3275290"/>
            <a:ext cx="3368159" cy="3381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2"/>
              </a:lnSpc>
              <a:buNone/>
            </a:pPr>
            <a:r>
              <a:rPr lang="en-US" sz="2130" b="1" kern="0" spc="-64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Настройка и калибровка</a:t>
            </a:r>
            <a:endParaRPr lang="en-US" sz="2130" dirty="0"/>
          </a:p>
        </p:txBody>
      </p:sp>
      <p:sp>
        <p:nvSpPr>
          <p:cNvPr id="13" name="Text 11"/>
          <p:cNvSpPr/>
          <p:nvPr/>
        </p:nvSpPr>
        <p:spPr>
          <a:xfrm>
            <a:off x="5818465" y="3743206"/>
            <a:ext cx="6051233" cy="3461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26"/>
              </a:lnSpc>
              <a:buNone/>
            </a:pPr>
            <a:r>
              <a:rPr lang="en-US" sz="1704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Тщательная настройка прибора требует опыта и времени</a:t>
            </a:r>
            <a:endParaRPr lang="en-US" sz="1704" dirty="0"/>
          </a:p>
        </p:txBody>
      </p:sp>
      <p:sp>
        <p:nvSpPr>
          <p:cNvPr id="14" name="Shape 12"/>
          <p:cNvSpPr/>
          <p:nvPr/>
        </p:nvSpPr>
        <p:spPr>
          <a:xfrm>
            <a:off x="5710237" y="4280862"/>
            <a:ext cx="6636068" cy="21610"/>
          </a:xfrm>
          <a:prstGeom prst="roundRect">
            <a:avLst>
              <a:gd name="adj" fmla="val 450603"/>
            </a:avLst>
          </a:prstGeom>
          <a:solidFill>
            <a:srgbClr val="C6BDDA"/>
          </a:solidFill>
          <a:ln/>
        </p:spPr>
      </p:sp>
      <p:sp>
        <p:nvSpPr>
          <p:cNvPr id="15" name="Shape 13"/>
          <p:cNvSpPr/>
          <p:nvPr/>
        </p:nvSpPr>
        <p:spPr>
          <a:xfrm>
            <a:off x="2175986" y="4413766"/>
            <a:ext cx="5139214" cy="1592818"/>
          </a:xfrm>
          <a:prstGeom prst="roundRect">
            <a:avLst>
              <a:gd name="adj" fmla="val 6113"/>
            </a:avLst>
          </a:prstGeom>
          <a:solidFill>
            <a:srgbClr val="E0D7F4"/>
          </a:solidFill>
          <a:ln w="7620">
            <a:solidFill>
              <a:srgbClr val="C6BDDA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2399943" y="4993719"/>
            <a:ext cx="153948" cy="4327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08"/>
              </a:lnSpc>
              <a:buNone/>
            </a:pPr>
            <a:r>
              <a:rPr lang="en-US" sz="2130" b="1" kern="0" spc="-64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130" dirty="0"/>
          </a:p>
        </p:txBody>
      </p:sp>
      <p:sp>
        <p:nvSpPr>
          <p:cNvPr id="17" name="Text 15"/>
          <p:cNvSpPr/>
          <p:nvPr/>
        </p:nvSpPr>
        <p:spPr>
          <a:xfrm>
            <a:off x="7531537" y="4630103"/>
            <a:ext cx="2704743" cy="3381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62"/>
              </a:lnSpc>
              <a:buNone/>
            </a:pPr>
            <a:r>
              <a:rPr lang="en-US" sz="2130" b="1" kern="0" spc="-64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Поиск деталей</a:t>
            </a:r>
            <a:endParaRPr lang="en-US" sz="2130" dirty="0"/>
          </a:p>
        </p:txBody>
      </p:sp>
      <p:sp>
        <p:nvSpPr>
          <p:cNvPr id="18" name="Text 16"/>
          <p:cNvSpPr/>
          <p:nvPr/>
        </p:nvSpPr>
        <p:spPr>
          <a:xfrm>
            <a:off x="7531537" y="5098018"/>
            <a:ext cx="4706541" cy="6922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26"/>
              </a:lnSpc>
              <a:buNone/>
            </a:pPr>
            <a:r>
              <a:rPr lang="en-US" sz="1704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Покупка радио деталей или поиск в старых приборах</a:t>
            </a:r>
            <a:endParaRPr lang="en-US" sz="1704" dirty="0"/>
          </a:p>
        </p:txBody>
      </p:sp>
      <p:sp>
        <p:nvSpPr>
          <p:cNvPr id="19" name="Text 17"/>
          <p:cNvSpPr/>
          <p:nvPr/>
        </p:nvSpPr>
        <p:spPr>
          <a:xfrm>
            <a:off x="2175986" y="6249948"/>
            <a:ext cx="10278428" cy="13844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6"/>
              </a:lnSpc>
              <a:buNone/>
            </a:pPr>
            <a:r>
              <a:rPr lang="en-US" sz="1704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Разработка и сборка металлоискателя PIRAT может столкнуться с рядом технических и практических сложностей. Поиск редких деталей, настройка чувствительности датчиков, а также адаптация прибора к разнообразным условиям окружающей среды - все это требует большого опыта и тщательного подхода.</a:t>
            </a:r>
            <a:endParaRPr lang="en-US" sz="17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DFAF7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143476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591CE6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Целевая аудитория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282190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059787"/>
            <a:ext cx="2388632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Охотники на сокровища и туристы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234577"/>
            <a:ext cx="2388632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Основная целевая группа - это охотники на сокровища и туристы, увлекающиеся поиском редких находок и сокровищ.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81" y="2282190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759881" y="3059787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Коллекционеры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4759881" y="3540204"/>
            <a:ext cx="2388632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Металлодетектор PIRAT также будет интересен коллекционерам старинных монет, украшений и предметов старины.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2282190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3059787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Инженеры и исследователи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7481768" y="3887391"/>
            <a:ext cx="2388632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Устройство будет полезно инженерам, археологам и другим специалистам, занимающихся исследованием и поиском артефактов.</a:t>
            </a:r>
            <a:endParaRPr lang="en-US" sz="175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656" y="2282190"/>
            <a:ext cx="555427" cy="55542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03656" y="3059787"/>
            <a:ext cx="23887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Охотники за приключениями</a:t>
            </a:r>
            <a:endParaRPr lang="en-US" sz="2187" dirty="0"/>
          </a:p>
        </p:txBody>
      </p:sp>
      <p:sp>
        <p:nvSpPr>
          <p:cNvPr id="16" name="Text 10"/>
          <p:cNvSpPr/>
          <p:nvPr/>
        </p:nvSpPr>
        <p:spPr>
          <a:xfrm>
            <a:off x="10203656" y="3887391"/>
            <a:ext cx="2388751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Увлекающиеся поиском приключений и новых впечатлений также оценят функциональность и надежность металлоискателя PIRAT.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703</Words>
  <Application>Microsoft Office PowerPoint</Application>
  <PresentationFormat>Произвольный</PresentationFormat>
  <Paragraphs>87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Пользователь</cp:lastModifiedBy>
  <cp:revision>2</cp:revision>
  <dcterms:created xsi:type="dcterms:W3CDTF">2024-04-22T20:35:16Z</dcterms:created>
  <dcterms:modified xsi:type="dcterms:W3CDTF">2024-04-22T20:45:40Z</dcterms:modified>
</cp:coreProperties>
</file>