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sldIdLst>
    <p:sldId id="256" r:id="rId2"/>
    <p:sldId id="270" r:id="rId3"/>
    <p:sldId id="258" r:id="rId4"/>
    <p:sldId id="257" r:id="rId5"/>
    <p:sldId id="259" r:id="rId6"/>
    <p:sldId id="272" r:id="rId7"/>
    <p:sldId id="260" r:id="rId8"/>
    <p:sldId id="261" r:id="rId9"/>
    <p:sldId id="262" r:id="rId10"/>
    <p:sldId id="264" r:id="rId11"/>
    <p:sldId id="265" r:id="rId12"/>
    <p:sldId id="266" r:id="rId13"/>
    <p:sldId id="267" r:id="rId14"/>
    <p:sldId id="268" r:id="rId15"/>
    <p:sldId id="273" r:id="rId16"/>
    <p:sldId id="269"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699"/>
    <a:srgbClr val="3366CC"/>
    <a:srgbClr val="336699"/>
    <a:srgbClr val="024D80"/>
    <a:srgbClr val="012381"/>
    <a:srgbClr val="054DED"/>
    <a:srgbClr val="3B76FB"/>
    <a:srgbClr val="111B7D"/>
    <a:srgbClr val="0B2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p:scale>
          <a:sx n="66" d="100"/>
          <a:sy n="66" d="100"/>
        </p:scale>
        <p:origin x="1344" y="5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Какую воду вы используете для питья?</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875-438E-8588-5696CFF2200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875-438E-8588-5696CFF2200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875-438E-8588-5696CFF22000}"/>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875-438E-8588-5696CFF22000}"/>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875-438E-8588-5696CFF2200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Лист1!$A$2:$A$6</c:f>
              <c:strCache>
                <c:ptCount val="5"/>
                <c:pt idx="0">
                  <c:v>Водопроводную</c:v>
                </c:pt>
                <c:pt idx="1">
                  <c:v>Бутилированную</c:v>
                </c:pt>
                <c:pt idx="2">
                  <c:v>Водопроводную фильтрованную</c:v>
                </c:pt>
                <c:pt idx="4">
                  <c:v>Из колодца</c:v>
                </c:pt>
              </c:strCache>
            </c:strRef>
          </c:cat>
          <c:val>
            <c:numRef>
              <c:f>Лист1!$B$2:$B$6</c:f>
              <c:numCache>
                <c:formatCode>General</c:formatCode>
                <c:ptCount val="5"/>
                <c:pt idx="0">
                  <c:v>19</c:v>
                </c:pt>
                <c:pt idx="1">
                  <c:v>9</c:v>
                </c:pt>
                <c:pt idx="2">
                  <c:v>5</c:v>
                </c:pt>
                <c:pt idx="4">
                  <c:v>2</c:v>
                </c:pt>
              </c:numCache>
            </c:numRef>
          </c:val>
          <c:extLst xmlns:c16r2="http://schemas.microsoft.com/office/drawing/2015/06/chart">
            <c:ext xmlns:c16="http://schemas.microsoft.com/office/drawing/2014/chart" uri="{C3380CC4-5D6E-409C-BE32-E72D297353CC}">
              <c16:uniqueId val="{0000000A-D875-438E-8588-5696CFF220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Какую воду вы используете для приготовления пищи?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A3E-4EF8-ABA3-EC0EC28A406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A3E-4EF8-ABA3-EC0EC28A406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A3E-4EF8-ABA3-EC0EC28A406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A3E-4EF8-ABA3-EC0EC28A406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Лист1!$A$2:$A$5</c:f>
              <c:strCache>
                <c:ptCount val="4"/>
                <c:pt idx="0">
                  <c:v>Водопроводную</c:v>
                </c:pt>
                <c:pt idx="1">
                  <c:v>Бутилированную</c:v>
                </c:pt>
                <c:pt idx="2">
                  <c:v>Водопроводную фильтрованную</c:v>
                </c:pt>
                <c:pt idx="3">
                  <c:v>Из колодца</c:v>
                </c:pt>
              </c:strCache>
            </c:strRef>
          </c:cat>
          <c:val>
            <c:numRef>
              <c:f>Лист1!$B$2:$B$5</c:f>
              <c:numCache>
                <c:formatCode>General</c:formatCode>
                <c:ptCount val="4"/>
                <c:pt idx="0">
                  <c:v>22</c:v>
                </c:pt>
                <c:pt idx="1">
                  <c:v>1</c:v>
                </c:pt>
                <c:pt idx="2">
                  <c:v>10</c:v>
                </c:pt>
                <c:pt idx="3">
                  <c:v>2</c:v>
                </c:pt>
              </c:numCache>
            </c:numRef>
          </c:val>
          <c:extLst xmlns:c16r2="http://schemas.microsoft.com/office/drawing/2015/06/chart">
            <c:ext xmlns:c16="http://schemas.microsoft.com/office/drawing/2014/chart" uri="{C3380CC4-5D6E-409C-BE32-E72D297353CC}">
              <c16:uniqueId val="{00000008-0A3E-4EF8-ABA3-EC0EC28A40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ru-R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B0CE41D-47AC-4B6A-843B-E7084BB8334E}" type="slidenum">
              <a:rPr lang="ru-RU" smtClean="0"/>
              <a:t>‹#›</a:t>
            </a:fld>
            <a:endParaRPr lang="ru-RU"/>
          </a:p>
        </p:txBody>
      </p:sp>
    </p:spTree>
    <p:extLst>
      <p:ext uri="{BB962C8B-B14F-4D97-AF65-F5344CB8AC3E}">
        <p14:creationId xmlns:p14="http://schemas.microsoft.com/office/powerpoint/2010/main" val="20186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DE597A-58FE-4C87-BF96-CAC9F6A73A58}"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295893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312176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3205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87758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DE597A-58FE-4C87-BF96-CAC9F6A73A58}"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196659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DE597A-58FE-4C87-BF96-CAC9F6A73A58}"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400136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1357551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59532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371389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DE597A-58FE-4C87-BF96-CAC9F6A73A58}"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2251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8DE597A-58FE-4C87-BF96-CAC9F6A73A58}"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295479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8DE597A-58FE-4C87-BF96-CAC9F6A73A58}"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160836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DE597A-58FE-4C87-BF96-CAC9F6A73A58}"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6322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E597A-58FE-4C87-BF96-CAC9F6A73A58}" type="datetimeFigureOut">
              <a:rPr lang="ru-RU" smtClean="0"/>
              <a:t>23.04.2024</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260201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DE597A-58FE-4C87-BF96-CAC9F6A73A58}"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190746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DE597A-58FE-4C87-BF96-CAC9F6A73A58}"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B0CE41D-47AC-4B6A-843B-E7084BB8334E}" type="slidenum">
              <a:rPr lang="ru-RU" smtClean="0"/>
              <a:t>‹#›</a:t>
            </a:fld>
            <a:endParaRPr lang="ru-RU"/>
          </a:p>
        </p:txBody>
      </p:sp>
    </p:spTree>
    <p:extLst>
      <p:ext uri="{BB962C8B-B14F-4D97-AF65-F5344CB8AC3E}">
        <p14:creationId xmlns:p14="http://schemas.microsoft.com/office/powerpoint/2010/main" val="355059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8DE597A-58FE-4C87-BF96-CAC9F6A73A58}" type="datetimeFigureOut">
              <a:rPr lang="ru-RU" smtClean="0"/>
              <a:t>23.04.2024</a:t>
            </a:fld>
            <a:endParaRPr lang="ru-RU"/>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ru-RU"/>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B0CE41D-47AC-4B6A-843B-E7084BB8334E}" type="slidenum">
              <a:rPr lang="ru-RU" smtClean="0"/>
              <a:t>‹#›</a:t>
            </a:fld>
            <a:endParaRPr lang="ru-RU"/>
          </a:p>
        </p:txBody>
      </p:sp>
    </p:spTree>
    <p:extLst>
      <p:ext uri="{BB962C8B-B14F-4D97-AF65-F5344CB8AC3E}">
        <p14:creationId xmlns:p14="http://schemas.microsoft.com/office/powerpoint/2010/main" val="41134847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2610" y="767255"/>
            <a:ext cx="8825658" cy="2832967"/>
          </a:xfrm>
        </p:spPr>
        <p:txBody>
          <a:bodyPr/>
          <a:lstStyle/>
          <a:p>
            <a:pPr algn="ctr"/>
            <a:r>
              <a:rPr lang="ru-RU" b="1" dirty="0">
                <a:solidFill>
                  <a:schemeClr val="accent6">
                    <a:lumMod val="40000"/>
                    <a:lumOff val="60000"/>
                  </a:schemeClr>
                </a:solidFill>
              </a:rPr>
              <a:t>Творческий проект</a:t>
            </a:r>
            <a:br>
              <a:rPr lang="ru-RU" b="1" dirty="0">
                <a:solidFill>
                  <a:schemeClr val="accent6">
                    <a:lumMod val="40000"/>
                    <a:lumOff val="60000"/>
                  </a:schemeClr>
                </a:solidFill>
              </a:rPr>
            </a:br>
            <a:r>
              <a:rPr lang="ru-RU" sz="4400" i="1" dirty="0">
                <a:solidFill>
                  <a:schemeClr val="accent6">
                    <a:lumMod val="40000"/>
                    <a:lumOff val="60000"/>
                  </a:schemeClr>
                </a:solidFill>
              </a:rPr>
              <a:t>«Качество питьевой воды»</a:t>
            </a:r>
          </a:p>
        </p:txBody>
      </p:sp>
      <p:sp>
        <p:nvSpPr>
          <p:cNvPr id="3" name="Подзаголовок 2"/>
          <p:cNvSpPr>
            <a:spLocks noGrp="1"/>
          </p:cNvSpPr>
          <p:nvPr>
            <p:ph type="subTitle" idx="1"/>
          </p:nvPr>
        </p:nvSpPr>
        <p:spPr>
          <a:xfrm>
            <a:off x="1070872" y="4146760"/>
            <a:ext cx="8825658" cy="861420"/>
          </a:xfrm>
        </p:spPr>
        <p:txBody>
          <a:bodyPr>
            <a:noAutofit/>
          </a:bodyPr>
          <a:lstStyle/>
          <a:p>
            <a:pPr algn="r"/>
            <a:r>
              <a:rPr lang="ru-RU" sz="1600" b="1" dirty="0">
                <a:solidFill>
                  <a:schemeClr val="bg1"/>
                </a:solidFill>
              </a:rPr>
              <a:t>Работу выполнила:</a:t>
            </a:r>
          </a:p>
          <a:p>
            <a:pPr algn="r"/>
            <a:r>
              <a:rPr lang="ru-RU" sz="1600" i="1" dirty="0">
                <a:solidFill>
                  <a:schemeClr val="bg1"/>
                </a:solidFill>
              </a:rPr>
              <a:t>Маякова  Дарья  Сергеевна</a:t>
            </a:r>
            <a:endParaRPr lang="ru-RU" sz="1600" dirty="0">
              <a:solidFill>
                <a:schemeClr val="bg1"/>
              </a:solidFill>
            </a:endParaRPr>
          </a:p>
          <a:p>
            <a:pPr algn="r"/>
            <a:r>
              <a:rPr lang="ru-RU" sz="1600" i="1" dirty="0">
                <a:solidFill>
                  <a:schemeClr val="bg1"/>
                </a:solidFill>
              </a:rPr>
              <a:t>учащаяся 11 класса</a:t>
            </a:r>
            <a:endParaRPr lang="ru-RU" sz="1600" dirty="0">
              <a:solidFill>
                <a:schemeClr val="bg1"/>
              </a:solidFill>
            </a:endParaRPr>
          </a:p>
          <a:p>
            <a:pPr algn="r"/>
            <a:r>
              <a:rPr lang="ru-RU" sz="1600" i="1" dirty="0">
                <a:solidFill>
                  <a:schemeClr val="bg1"/>
                </a:solidFill>
              </a:rPr>
              <a:t>МБОУ </a:t>
            </a:r>
            <a:r>
              <a:rPr lang="ru-RU" sz="1600" i="1" dirty="0" err="1">
                <a:solidFill>
                  <a:schemeClr val="bg1"/>
                </a:solidFill>
              </a:rPr>
              <a:t>Воробеинская</a:t>
            </a:r>
            <a:r>
              <a:rPr lang="ru-RU" sz="1600" i="1" dirty="0">
                <a:solidFill>
                  <a:schemeClr val="bg1"/>
                </a:solidFill>
              </a:rPr>
              <a:t> </a:t>
            </a:r>
            <a:r>
              <a:rPr lang="ru-RU" sz="1600" i="1" dirty="0" smtClean="0">
                <a:solidFill>
                  <a:schemeClr val="bg1"/>
                </a:solidFill>
              </a:rPr>
              <a:t>СОШ</a:t>
            </a:r>
            <a:endParaRPr lang="en-US" sz="1600" i="1" dirty="0" smtClean="0">
              <a:solidFill>
                <a:schemeClr val="bg1"/>
              </a:solidFill>
            </a:endParaRPr>
          </a:p>
          <a:p>
            <a:pPr algn="r"/>
            <a:r>
              <a:rPr lang="ru-RU" sz="1600" i="1" dirty="0" err="1" smtClean="0">
                <a:solidFill>
                  <a:schemeClr val="bg1"/>
                </a:solidFill>
              </a:rPr>
              <a:t>Жирятинский</a:t>
            </a:r>
            <a:r>
              <a:rPr lang="ru-RU" sz="1600" i="1" dirty="0" smtClean="0">
                <a:solidFill>
                  <a:schemeClr val="bg1"/>
                </a:solidFill>
              </a:rPr>
              <a:t> район</a:t>
            </a:r>
            <a:endParaRPr lang="ru-RU" sz="1600" dirty="0">
              <a:solidFill>
                <a:schemeClr val="bg1"/>
              </a:solidFill>
            </a:endParaRPr>
          </a:p>
        </p:txBody>
      </p:sp>
    </p:spTree>
    <p:extLst>
      <p:ext uri="{BB962C8B-B14F-4D97-AF65-F5344CB8AC3E}">
        <p14:creationId xmlns:p14="http://schemas.microsoft.com/office/powerpoint/2010/main" val="842173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Анализ прозрачности воды</a:t>
            </a:r>
          </a:p>
        </p:txBody>
      </p:sp>
      <p:sp>
        <p:nvSpPr>
          <p:cNvPr id="3" name="Объект 2"/>
          <p:cNvSpPr>
            <a:spLocks noGrp="1"/>
          </p:cNvSpPr>
          <p:nvPr>
            <p:ph idx="1"/>
          </p:nvPr>
        </p:nvSpPr>
        <p:spPr>
          <a:xfrm>
            <a:off x="1154955" y="2603500"/>
            <a:ext cx="6612190" cy="3416300"/>
          </a:xfrm>
        </p:spPr>
        <p:txBody>
          <a:bodyPr>
            <a:normAutofit fontScale="92500" lnSpcReduction="20000"/>
          </a:bodyPr>
          <a:lstStyle/>
          <a:p>
            <a:r>
              <a:rPr lang="ru-RU" b="1" dirty="0"/>
              <a:t>Ход работы</a:t>
            </a:r>
          </a:p>
          <a:p>
            <a:pPr marL="0" indent="0">
              <a:buNone/>
            </a:pPr>
            <a:r>
              <a:rPr lang="ru-RU" dirty="0"/>
              <a:t>Для определения прозрачности воды я использовала прозрачный мерный цилиндр с плоским дном, в который налила воду, затем подкладывала под цилиндр на расстоянии 4 см от его дна шрифт, высота букв которого равна 2 мм, толщина линий букв – 0,5 мм, и наливала воду до тех пор, пока сверху через слой воды не стал виден этот шрифт. Измерила высоту столба воды линейкой (в см) и выразила степень прозрачности в сантиметрах.</a:t>
            </a:r>
          </a:p>
          <a:p>
            <a:pPr marL="0" indent="0">
              <a:buNone/>
            </a:pPr>
            <a:endParaRPr lang="ru-RU" dirty="0"/>
          </a:p>
          <a:p>
            <a:r>
              <a:rPr lang="ru-RU" b="1" dirty="0"/>
              <a:t>Итог</a:t>
            </a:r>
            <a:r>
              <a:rPr lang="en-US" b="1" dirty="0"/>
              <a:t>:</a:t>
            </a:r>
            <a:r>
              <a:rPr lang="ru-RU" b="1" dirty="0"/>
              <a:t> </a:t>
            </a:r>
            <a:r>
              <a:rPr lang="ru-RU" dirty="0"/>
              <a:t>Все образцы прозрачные, но образец с водопроводной водой был менее прозрачный.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4458" y="2319007"/>
            <a:ext cx="3250680" cy="4316255"/>
          </a:xfrm>
          <a:prstGeom prst="rect">
            <a:avLst/>
          </a:prstGeom>
        </p:spPr>
      </p:pic>
    </p:spTree>
    <p:extLst>
      <p:ext uri="{BB962C8B-B14F-4D97-AF65-F5344CB8AC3E}">
        <p14:creationId xmlns:p14="http://schemas.microsoft.com/office/powerpoint/2010/main" val="3220791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Вкус воды</a:t>
            </a:r>
          </a:p>
        </p:txBody>
      </p:sp>
      <p:sp>
        <p:nvSpPr>
          <p:cNvPr id="3" name="Объект 2"/>
          <p:cNvSpPr>
            <a:spLocks noGrp="1"/>
          </p:cNvSpPr>
          <p:nvPr>
            <p:ph idx="1"/>
          </p:nvPr>
        </p:nvSpPr>
        <p:spPr>
          <a:xfrm>
            <a:off x="1154955" y="2603500"/>
            <a:ext cx="5666259" cy="3416300"/>
          </a:xfrm>
        </p:spPr>
        <p:txBody>
          <a:bodyPr/>
          <a:lstStyle/>
          <a:p>
            <a:r>
              <a:rPr lang="ru-RU" b="1" dirty="0"/>
              <a:t>Ход работы</a:t>
            </a:r>
          </a:p>
          <a:p>
            <a:pPr marL="0" indent="0">
              <a:buNone/>
            </a:pPr>
            <a:r>
              <a:rPr lang="ru-RU" dirty="0"/>
              <a:t>Вкус распознают, сделав небольшой глоток воды (15-20 мл). Затем, в течение нескольких секунд держат ее во рту. После этого воду сплевывают. </a:t>
            </a:r>
          </a:p>
          <a:p>
            <a:r>
              <a:rPr lang="ru-RU" b="1" dirty="0"/>
              <a:t>Вывод:</a:t>
            </a:r>
            <a:r>
              <a:rPr lang="ru-RU" dirty="0"/>
              <a:t> вода во всех пробах - безвкусная.</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564" y="2368061"/>
            <a:ext cx="3074835" cy="4082769"/>
          </a:xfrm>
          <a:prstGeom prst="rect">
            <a:avLst/>
          </a:prstGeom>
        </p:spPr>
      </p:pic>
    </p:spTree>
    <p:extLst>
      <p:ext uri="{BB962C8B-B14F-4D97-AF65-F5344CB8AC3E}">
        <p14:creationId xmlns:p14="http://schemas.microsoft.com/office/powerpoint/2010/main" val="63899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5867" y="1002697"/>
            <a:ext cx="8761413" cy="706964"/>
          </a:xfrm>
        </p:spPr>
        <p:txBody>
          <a:bodyPr>
            <a:normAutofit fontScale="90000"/>
          </a:bodyPr>
          <a:lstStyle/>
          <a:p>
            <a:pPr algn="ctr"/>
            <a:r>
              <a:rPr lang="ru-RU" dirty="0"/>
              <a:t>Итоги органолептического исследования воды</a:t>
            </a:r>
          </a:p>
        </p:txBody>
      </p:sp>
      <p:sp>
        <p:nvSpPr>
          <p:cNvPr id="3" name="Объект 2"/>
          <p:cNvSpPr>
            <a:spLocks noGrp="1"/>
          </p:cNvSpPr>
          <p:nvPr>
            <p:ph idx="1"/>
          </p:nvPr>
        </p:nvSpPr>
        <p:spPr/>
        <p:txBody>
          <a:bodyPr>
            <a:normAutofit/>
          </a:bodyPr>
          <a:lstStyle/>
          <a:p>
            <a:pPr marL="0" indent="0">
              <a:buNone/>
            </a:pPr>
            <a:r>
              <a:rPr lang="ru-RU" dirty="0"/>
              <a:t>Все взятые образцы питьевой воды по органолептическим показателям соответствуют качеству воды, позволяющие использовать воду из взятых источников использовать для питья, хотя водопроводная вода по прозрачности имеет худший показатель.</a:t>
            </a:r>
          </a:p>
          <a:p>
            <a:pPr marL="0" indent="0">
              <a:buNone/>
            </a:pPr>
            <a:r>
              <a:rPr lang="ru-RU" dirty="0"/>
              <a:t>Конечно, только по этому анализу определить качество  воды очень трудно, но это начальный этап процедуры оценки качества воды. Точную концентрацию и весь перечень содержащихся в воде веществ таким способом узнать не удастся, однако понять, что она непригодна для питья – вполне. Основная цель на этой стадии контроля качества – определить потребительские свойства воды, в том числе, ее принципиальную пригодность для использования для питья.</a:t>
            </a:r>
          </a:p>
          <a:p>
            <a:pPr marL="0" indent="0">
              <a:buNone/>
            </a:pPr>
            <a:endParaRPr lang="ru-RU" dirty="0"/>
          </a:p>
        </p:txBody>
      </p:sp>
    </p:spTree>
    <p:extLst>
      <p:ext uri="{BB962C8B-B14F-4D97-AF65-F5344CB8AC3E}">
        <p14:creationId xmlns:p14="http://schemas.microsoft.com/office/powerpoint/2010/main" val="325943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Исследование химических показателей воды( уровень рН)</a:t>
            </a:r>
          </a:p>
        </p:txBody>
      </p:sp>
      <p:sp>
        <p:nvSpPr>
          <p:cNvPr id="3" name="Объект 2"/>
          <p:cNvSpPr>
            <a:spLocks noGrp="1"/>
          </p:cNvSpPr>
          <p:nvPr>
            <p:ph idx="1"/>
          </p:nvPr>
        </p:nvSpPr>
        <p:spPr>
          <a:xfrm>
            <a:off x="899888" y="2264229"/>
            <a:ext cx="6676570" cy="3755571"/>
          </a:xfrm>
        </p:spPr>
        <p:txBody>
          <a:bodyPr>
            <a:normAutofit fontScale="92500" lnSpcReduction="20000"/>
          </a:bodyPr>
          <a:lstStyle/>
          <a:p>
            <a:pPr marL="0" indent="0">
              <a:buNone/>
            </a:pPr>
            <a:r>
              <a:rPr lang="ru-RU" dirty="0"/>
              <a:t>В условиях «Точки роста» школы можно провести исследование некоторых химических показателей воды.</a:t>
            </a:r>
          </a:p>
          <a:p>
            <a:pPr marL="0" indent="0">
              <a:buNone/>
            </a:pPr>
            <a:r>
              <a:rPr lang="ru-RU" dirty="0"/>
              <a:t>1.Определение уровня кислотности воды (рН).</a:t>
            </a:r>
          </a:p>
          <a:p>
            <a:pPr marL="0" indent="0">
              <a:buNone/>
            </a:pPr>
            <a:r>
              <a:rPr lang="ru-RU" dirty="0"/>
              <a:t>Питьевая вода должна иметь нейтральную реакцию (</a:t>
            </a:r>
            <a:r>
              <a:rPr lang="ru-RU" dirty="0" err="1"/>
              <a:t>pH</a:t>
            </a:r>
            <a:r>
              <a:rPr lang="ru-RU" dirty="0"/>
              <a:t> около 7). </a:t>
            </a:r>
          </a:p>
          <a:p>
            <a:pPr marL="0" indent="0">
              <a:buNone/>
            </a:pPr>
            <a:r>
              <a:rPr lang="ru-RU" dirty="0"/>
              <a:t>Значение </a:t>
            </a:r>
            <a:r>
              <a:rPr lang="en-US" dirty="0"/>
              <a:t>pH</a:t>
            </a:r>
            <a:r>
              <a:rPr lang="ru-RU" dirty="0"/>
              <a:t> воды водоемов хозяйственного, питьевого, культурно-бытового назначения регламентируется в пределах 6,5 – 8,5.</a:t>
            </a:r>
          </a:p>
          <a:p>
            <a:pPr marL="0" indent="0">
              <a:buNone/>
            </a:pPr>
            <a:r>
              <a:rPr lang="ru-RU" b="1" dirty="0"/>
              <a:t>Ход работы:</a:t>
            </a:r>
            <a:r>
              <a:rPr lang="ru-RU" dirty="0"/>
              <a:t> Значение </a:t>
            </a:r>
            <a:r>
              <a:rPr lang="en-US" dirty="0"/>
              <a:t>pH</a:t>
            </a:r>
            <a:r>
              <a:rPr lang="ru-RU" dirty="0"/>
              <a:t> определяю с помощью компьютерного датчика. Помещаем его в образцы воды и смотрим на график. </a:t>
            </a:r>
          </a:p>
          <a:p>
            <a:pPr marL="0" indent="0">
              <a:buNone/>
            </a:pPr>
            <a:r>
              <a:rPr lang="ru-RU" b="1" dirty="0"/>
              <a:t>Вывод:</a:t>
            </a:r>
            <a:r>
              <a:rPr lang="ru-RU" dirty="0"/>
              <a:t> уровень кислотности (рН) во всех пробах в пределах нормы</a:t>
            </a:r>
          </a:p>
          <a:p>
            <a:pPr marL="0" indent="0">
              <a:buNone/>
            </a:pPr>
            <a:endParaRPr lang="ru-RU" dirty="0"/>
          </a:p>
        </p:txBody>
      </p:sp>
      <p:pic>
        <p:nvPicPr>
          <p:cNvPr id="4" name="Рисунок 3"/>
          <p:cNvPicPr>
            <a:picLocks noChangeAspect="1"/>
          </p:cNvPicPr>
          <p:nvPr/>
        </p:nvPicPr>
        <p:blipFill>
          <a:blip r:embed="rId2"/>
          <a:stretch>
            <a:fillRect/>
          </a:stretch>
        </p:blipFill>
        <p:spPr>
          <a:xfrm>
            <a:off x="8011885" y="2264229"/>
            <a:ext cx="2907110" cy="2189418"/>
          </a:xfrm>
          <a:prstGeom prst="rect">
            <a:avLst/>
          </a:prstGeom>
        </p:spPr>
      </p:pic>
      <p:pic>
        <p:nvPicPr>
          <p:cNvPr id="5" name="Рисунок 4"/>
          <p:cNvPicPr>
            <a:picLocks noChangeAspect="1"/>
          </p:cNvPicPr>
          <p:nvPr/>
        </p:nvPicPr>
        <p:blipFill>
          <a:blip r:embed="rId3"/>
          <a:stretch>
            <a:fillRect/>
          </a:stretch>
        </p:blipFill>
        <p:spPr>
          <a:xfrm>
            <a:off x="9032936" y="4426035"/>
            <a:ext cx="3009464" cy="2266502"/>
          </a:xfrm>
          <a:prstGeom prst="rect">
            <a:avLst/>
          </a:prstGeom>
        </p:spPr>
      </p:pic>
    </p:spTree>
    <p:extLst>
      <p:ext uri="{BB962C8B-B14F-4D97-AF65-F5344CB8AC3E}">
        <p14:creationId xmlns:p14="http://schemas.microsoft.com/office/powerpoint/2010/main" val="3437434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Определение жёсткости воды</a:t>
            </a:r>
            <a:br>
              <a:rPr lang="ru-RU" dirty="0"/>
            </a:br>
            <a:endParaRPr lang="ru-RU" dirty="0"/>
          </a:p>
        </p:txBody>
      </p:sp>
      <p:sp>
        <p:nvSpPr>
          <p:cNvPr id="3" name="Объект 2"/>
          <p:cNvSpPr>
            <a:spLocks noGrp="1"/>
          </p:cNvSpPr>
          <p:nvPr>
            <p:ph idx="1"/>
          </p:nvPr>
        </p:nvSpPr>
        <p:spPr>
          <a:xfrm>
            <a:off x="576886" y="2582479"/>
            <a:ext cx="5960548" cy="3416300"/>
          </a:xfrm>
        </p:spPr>
        <p:txBody>
          <a:bodyPr>
            <a:normAutofit fontScale="92500" lnSpcReduction="10000"/>
          </a:bodyPr>
          <a:lstStyle/>
          <a:p>
            <a:pPr marL="0" indent="0">
              <a:buNone/>
            </a:pPr>
            <a:r>
              <a:rPr lang="ru-RU" b="1" dirty="0"/>
              <a:t>Ход работы:</a:t>
            </a:r>
            <a:r>
              <a:rPr lang="ru-RU" dirty="0"/>
              <a:t> стружки хозяйственного мыла добавила в пробирки с образцами воды, перемешала и сильно встряхивала (около 5 минут), аккуратно перемешала раствор. Затем резко встряхнула каждую пробирку. </a:t>
            </a:r>
          </a:p>
          <a:p>
            <a:pPr marL="0" indent="0">
              <a:buNone/>
            </a:pPr>
            <a:r>
              <a:rPr lang="ru-RU" dirty="0"/>
              <a:t>Отметила степень образования и высоту пены в пробирках с образцами воды. Чем выше слой пены, тем мягче вода.</a:t>
            </a:r>
          </a:p>
          <a:p>
            <a:pPr marL="0" indent="0">
              <a:buNone/>
            </a:pPr>
            <a:r>
              <a:rPr lang="ru-RU" b="1" dirty="0"/>
              <a:t>Результат</a:t>
            </a:r>
            <a:r>
              <a:rPr lang="en-US" b="1" dirty="0"/>
              <a:t>:</a:t>
            </a:r>
            <a:r>
              <a:rPr lang="ru-RU" b="1" dirty="0"/>
              <a:t> </a:t>
            </a:r>
          </a:p>
          <a:p>
            <a:pPr marL="0" indent="0">
              <a:buNone/>
            </a:pPr>
            <a:r>
              <a:rPr lang="ru-RU" dirty="0"/>
              <a:t>Все экспериментальные образцы оказались мягкой водой, но вода из-под крана была чуть жёстче, пены у нее было меньше</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571" y="2321169"/>
            <a:ext cx="3197590" cy="4245762"/>
          </a:xfrm>
          <a:prstGeom prst="rect">
            <a:avLst/>
          </a:prstGeom>
        </p:spPr>
      </p:pic>
    </p:spTree>
    <p:extLst>
      <p:ext uri="{BB962C8B-B14F-4D97-AF65-F5344CB8AC3E}">
        <p14:creationId xmlns:p14="http://schemas.microsoft.com/office/powerpoint/2010/main" val="389313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ru-RU" sz="3200" b="1" dirty="0"/>
              <a:t>Определение мутности воды</a:t>
            </a:r>
            <a:r>
              <a:rPr lang="ru-RU" sz="3200" dirty="0"/>
              <a:t/>
            </a:r>
            <a:br>
              <a:rPr lang="ru-RU" sz="3200" dirty="0"/>
            </a:br>
            <a:endParaRPr lang="ru-RU" sz="3200" dirty="0"/>
          </a:p>
        </p:txBody>
      </p:sp>
      <p:sp>
        <p:nvSpPr>
          <p:cNvPr id="3" name="Объект 2"/>
          <p:cNvSpPr>
            <a:spLocks noGrp="1"/>
          </p:cNvSpPr>
          <p:nvPr>
            <p:ph sz="half" idx="1"/>
          </p:nvPr>
        </p:nvSpPr>
        <p:spPr/>
        <p:txBody>
          <a:bodyPr>
            <a:normAutofit lnSpcReduction="10000"/>
          </a:bodyPr>
          <a:lstStyle/>
          <a:p>
            <a:r>
              <a:rPr lang="ru-RU" b="1" dirty="0"/>
              <a:t>Мутность воды – это результат взаимодействия между светом и взвешенными в воде частицами </a:t>
            </a:r>
            <a:endParaRPr lang="ru-RU" b="1" dirty="0" smtClean="0"/>
          </a:p>
          <a:p>
            <a:endParaRPr lang="ru-RU" b="1" dirty="0"/>
          </a:p>
          <a:p>
            <a:r>
              <a:rPr lang="ru-RU" dirty="0" smtClean="0">
                <a:latin typeface="+mj-lt"/>
                <a:cs typeface="Times New Roman" panose="02020603050405020304" pitchFamily="18" charset="0"/>
              </a:rPr>
              <a:t>Запустили </a:t>
            </a:r>
            <a:r>
              <a:rPr lang="ru-RU" dirty="0">
                <a:latin typeface="+mj-lt"/>
                <a:cs typeface="Times New Roman" panose="02020603050405020304" pitchFamily="18" charset="0"/>
              </a:rPr>
              <a:t>программу измерений «</a:t>
            </a:r>
            <a:r>
              <a:rPr lang="ru-RU" dirty="0" err="1">
                <a:latin typeface="+mj-lt"/>
                <a:cs typeface="Times New Roman" panose="02020603050405020304" pitchFamily="18" charset="0"/>
              </a:rPr>
              <a:t>Releon</a:t>
            </a:r>
            <a:r>
              <a:rPr lang="ru-RU" dirty="0">
                <a:latin typeface="+mj-lt"/>
                <a:cs typeface="Times New Roman" panose="02020603050405020304" pitchFamily="18" charset="0"/>
              </a:rPr>
              <a:t> </a:t>
            </a:r>
            <a:r>
              <a:rPr lang="ru-RU" dirty="0" err="1">
                <a:latin typeface="+mj-lt"/>
                <a:cs typeface="Times New Roman" panose="02020603050405020304" pitchFamily="18" charset="0"/>
              </a:rPr>
              <a:t>Lite</a:t>
            </a:r>
            <a:r>
              <a:rPr lang="ru-RU" dirty="0">
                <a:latin typeface="+mj-lt"/>
                <a:cs typeface="Times New Roman" panose="02020603050405020304" pitchFamily="18" charset="0"/>
              </a:rPr>
              <a:t>» поставили кювету с дистиллированной водой в датчик и </a:t>
            </a:r>
            <a:r>
              <a:rPr lang="ru-RU" dirty="0" smtClean="0">
                <a:latin typeface="+mj-lt"/>
                <a:cs typeface="Times New Roman" panose="02020603050405020304" pitchFamily="18" charset="0"/>
              </a:rPr>
              <a:t>нажали  </a:t>
            </a:r>
            <a:r>
              <a:rPr lang="ru-RU" dirty="0">
                <a:latin typeface="+mj-lt"/>
                <a:cs typeface="Times New Roman" panose="02020603050405020304" pitchFamily="18" charset="0"/>
              </a:rPr>
              <a:t>на кнопку «Пуск».</a:t>
            </a:r>
            <a:br>
              <a:rPr lang="ru-RU" dirty="0">
                <a:latin typeface="+mj-lt"/>
                <a:cs typeface="Times New Roman" panose="02020603050405020304" pitchFamily="18" charset="0"/>
              </a:rPr>
            </a:br>
            <a:r>
              <a:rPr lang="ru-RU" dirty="0" smtClean="0">
                <a:latin typeface="+mj-lt"/>
                <a:cs typeface="Times New Roman" panose="02020603050405020304" pitchFamily="18" charset="0"/>
              </a:rPr>
              <a:t> </a:t>
            </a:r>
            <a:r>
              <a:rPr lang="ru-RU" dirty="0">
                <a:latin typeface="+mj-lt"/>
                <a:cs typeface="Times New Roman" panose="02020603050405020304" pitchFamily="18" charset="0"/>
              </a:rPr>
              <a:t>Поочерёдно помещали кюветы с образцами в датчик и в течении нескольких минут наблюдали изменения показаний датчика</a:t>
            </a:r>
          </a:p>
        </p:txBody>
      </p:sp>
      <p:pic>
        <p:nvPicPr>
          <p:cNvPr id="5" name="Объект 4" descr="https://sun9-7.userapi.com/impg/C3LcuLGdxkp2doTMA5Al6VReIrThEmcwm689kA/WQ24D454Dz4.jpg?size=604x423&amp;quality=95&amp;sign=5b72ecfa4f69f4f10f665f6a83870365&amp;c_uniq_tag=173TH6JTndYzfMWUzSs1Sd24a85yHOAwkr1yPaSdNno&amp;type=album"/>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8712" y="2622307"/>
            <a:ext cx="5678487" cy="3793241"/>
          </a:xfrm>
          <a:prstGeom prst="rect">
            <a:avLst/>
          </a:prstGeom>
          <a:noFill/>
          <a:ln>
            <a:noFill/>
          </a:ln>
        </p:spPr>
      </p:pic>
    </p:spTree>
    <p:extLst>
      <p:ext uri="{BB962C8B-B14F-4D97-AF65-F5344CB8AC3E}">
        <p14:creationId xmlns:p14="http://schemas.microsoft.com/office/powerpoint/2010/main" val="184176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Выводы</a:t>
            </a:r>
          </a:p>
        </p:txBody>
      </p:sp>
      <p:sp>
        <p:nvSpPr>
          <p:cNvPr id="3" name="Объект 2"/>
          <p:cNvSpPr>
            <a:spLocks noGrp="1"/>
          </p:cNvSpPr>
          <p:nvPr>
            <p:ph idx="1"/>
          </p:nvPr>
        </p:nvSpPr>
        <p:spPr>
          <a:xfrm>
            <a:off x="1154955" y="2603500"/>
            <a:ext cx="6900474" cy="3416300"/>
          </a:xfrm>
        </p:spPr>
        <p:txBody>
          <a:bodyPr>
            <a:normAutofit fontScale="92500" lnSpcReduction="10000"/>
          </a:bodyPr>
          <a:lstStyle/>
          <a:p>
            <a:pPr marL="0" indent="0">
              <a:buNone/>
            </a:pPr>
            <a:r>
              <a:rPr lang="ru-RU" dirty="0"/>
              <a:t>В своей работе я показала большую значимость и важность воды для организма человека.</a:t>
            </a:r>
          </a:p>
          <a:p>
            <a:pPr marL="0" indent="0">
              <a:buNone/>
            </a:pPr>
            <a:r>
              <a:rPr lang="ru-RU" dirty="0"/>
              <a:t> Совершенно очевидна потребность людей в чистой, прозрачной, без цвета, вкуса и запаха, питьевой воде. По результатам исследования образцы воды, чаще используемые для питья, имеют разные показатели качества, которые соответствуют допустимым нормам, поэтому  вся вода, которую мы пьем, пригодна для питья, а, значит, моя гипотеза верна.</a:t>
            </a:r>
          </a:p>
          <a:p>
            <a:pPr marL="0" indent="0">
              <a:buNone/>
            </a:pPr>
            <a:r>
              <a:rPr lang="ru-RU" dirty="0"/>
              <a:t>Цель, которую я ставила, достигнута, намеченные задачи удалось решить. Вода – это источник жизни, это пища и лекарство для человека, это движение и двигатель. Её не заменить ни одними сокровищами мира. </a:t>
            </a:r>
          </a:p>
        </p:txBody>
      </p:sp>
      <p:pic>
        <p:nvPicPr>
          <p:cNvPr id="4" name="Рисунок 3"/>
          <p:cNvPicPr>
            <a:picLocks noChangeAspect="1"/>
          </p:cNvPicPr>
          <p:nvPr/>
        </p:nvPicPr>
        <p:blipFill>
          <a:blip r:embed="rId2"/>
          <a:stretch>
            <a:fillRect/>
          </a:stretch>
        </p:blipFill>
        <p:spPr>
          <a:xfrm>
            <a:off x="7952583" y="2971800"/>
            <a:ext cx="3927566" cy="3048000"/>
          </a:xfrm>
          <a:prstGeom prst="rect">
            <a:avLst/>
          </a:prstGeom>
        </p:spPr>
      </p:pic>
    </p:spTree>
    <p:extLst>
      <p:ext uri="{BB962C8B-B14F-4D97-AF65-F5344CB8AC3E}">
        <p14:creationId xmlns:p14="http://schemas.microsoft.com/office/powerpoint/2010/main" val="312249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F63F42-B243-4EE2-AEEF-25B0CC72C9EE}"/>
              </a:ext>
            </a:extLst>
          </p:cNvPr>
          <p:cNvSpPr>
            <a:spLocks noGrp="1"/>
          </p:cNvSpPr>
          <p:nvPr>
            <p:ph type="title"/>
          </p:nvPr>
        </p:nvSpPr>
        <p:spPr/>
        <p:txBody>
          <a:bodyPr/>
          <a:lstStyle/>
          <a:p>
            <a:pPr algn="ctr"/>
            <a:r>
              <a:rPr lang="ru-RU" dirty="0"/>
              <a:t>Защита проекта</a:t>
            </a:r>
          </a:p>
        </p:txBody>
      </p:sp>
      <p:sp>
        <p:nvSpPr>
          <p:cNvPr id="3" name="Объект 2">
            <a:extLst>
              <a:ext uri="{FF2B5EF4-FFF2-40B4-BE49-F238E27FC236}">
                <a16:creationId xmlns:a16="http://schemas.microsoft.com/office/drawing/2014/main" xmlns="" id="{B10B0C09-6241-46F7-A64E-EC936174AB53}"/>
              </a:ext>
            </a:extLst>
          </p:cNvPr>
          <p:cNvSpPr>
            <a:spLocks noGrp="1"/>
          </p:cNvSpPr>
          <p:nvPr>
            <p:ph idx="1"/>
          </p:nvPr>
        </p:nvSpPr>
        <p:spPr>
          <a:xfrm>
            <a:off x="1154955" y="2603500"/>
            <a:ext cx="5261343" cy="3416300"/>
          </a:xfrm>
        </p:spPr>
        <p:txBody>
          <a:bodyPr/>
          <a:lstStyle/>
          <a:p>
            <a:pPr marL="0" indent="0">
              <a:buNone/>
            </a:pPr>
            <a:r>
              <a:rPr lang="ru-RU" dirty="0" smtClean="0"/>
              <a:t>Со </a:t>
            </a:r>
            <a:r>
              <a:rPr lang="ru-RU" dirty="0"/>
              <a:t>своим проектом я выступила перед учениками и учителями нашей школы</a:t>
            </a:r>
            <a:r>
              <a:rPr lang="ru-RU" dirty="0" smtClean="0"/>
              <a:t>.</a:t>
            </a:r>
          </a:p>
          <a:p>
            <a:pPr marL="0" indent="0">
              <a:buNone/>
            </a:pPr>
            <a:r>
              <a:rPr lang="ru-RU" dirty="0" smtClean="0"/>
              <a:t>И  участвовала в МО учителей иностранного языка, тема которого стал </a:t>
            </a:r>
            <a:r>
              <a:rPr lang="ru-RU" smtClean="0"/>
              <a:t>Всемирный день воды.</a:t>
            </a:r>
            <a:endParaRPr lang="ru-RU" dirty="0"/>
          </a:p>
          <a:p>
            <a:pPr marL="0" indent="0">
              <a:buNone/>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113" y="3965262"/>
            <a:ext cx="3583858" cy="2699093"/>
          </a:xfrm>
          <a:prstGeom prst="rect">
            <a:avLst/>
          </a:prstGeom>
        </p:spPr>
      </p:pic>
      <p:pic>
        <p:nvPicPr>
          <p:cNvPr id="1026" name="Picture 2" descr="http://zhr-vrb.sch.b-edu.ru/files/-1.jp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5971" y="2096654"/>
            <a:ext cx="2312881" cy="313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98FC6"/>
            </a:gs>
            <a:gs pos="0">
              <a:srgbClr val="9DADD5"/>
            </a:gs>
            <a:gs pos="45000">
              <a:schemeClr val="accent1">
                <a:lumMod val="95000"/>
                <a:lumOff val="5000"/>
              </a:schemeClr>
            </a:gs>
            <a:gs pos="83000">
              <a:srgbClr val="3E548D"/>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90300C4-0F8A-4708-8BFB-F3C0F6A76A5E}"/>
              </a:ext>
            </a:extLst>
          </p:cNvPr>
          <p:cNvSpPr/>
          <p:nvPr/>
        </p:nvSpPr>
        <p:spPr>
          <a:xfrm>
            <a:off x="674703" y="1154097"/>
            <a:ext cx="10475650" cy="2595711"/>
          </a:xfrm>
          <a:prstGeom prst="rect">
            <a:avLst/>
          </a:prstGeom>
        </p:spPr>
        <p:txBody>
          <a:bodyPr wrap="square">
            <a:spAutoFit/>
          </a:bodyPr>
          <a:lstStyle/>
          <a:p>
            <a:pPr algn="ctr">
              <a:lnSpc>
                <a:spcPct val="150000"/>
              </a:lnSpc>
              <a:spcAft>
                <a:spcPts val="0"/>
              </a:spcAft>
            </a:pPr>
            <a:r>
              <a:rPr lang="ru-RU" sz="2800" i="1" dirty="0">
                <a:solidFill>
                  <a:schemeClr val="tx2">
                    <a:lumMod val="20000"/>
                    <a:lumOff val="80000"/>
                  </a:schemeClr>
                </a:solidFill>
                <a:ea typeface="Times New Roman" panose="02020603050405020304" pitchFamily="18" charset="0"/>
                <a:cs typeface="Times New Roman" panose="02020603050405020304" pitchFamily="18" charset="0"/>
              </a:rPr>
              <a:t>«Вода! У тебя нет ни вкуса, ни цвета, ни запаха, тебя невозможно описать, тобою наслаждаются, не ведая, что ты такое. Нельзя сказать, что ты необходима для жизни, ты – сама жизнь!»</a:t>
            </a:r>
            <a:endParaRPr lang="ru-RU" sz="2000" i="1" dirty="0">
              <a:solidFill>
                <a:schemeClr val="tx2">
                  <a:lumMod val="20000"/>
                  <a:lumOff val="80000"/>
                </a:schemeClr>
              </a:solidFill>
              <a:effectLst/>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EF4B631E-701F-4DF9-97C8-E08392704763}"/>
              </a:ext>
            </a:extLst>
          </p:cNvPr>
          <p:cNvSpPr/>
          <p:nvPr/>
        </p:nvSpPr>
        <p:spPr>
          <a:xfrm>
            <a:off x="7303477" y="4140979"/>
            <a:ext cx="3821588" cy="400110"/>
          </a:xfrm>
          <a:prstGeom prst="rect">
            <a:avLst/>
          </a:prstGeom>
        </p:spPr>
        <p:txBody>
          <a:bodyPr wrap="square">
            <a:spAutoFit/>
          </a:bodyPr>
          <a:lstStyle/>
          <a:p>
            <a:pPr algn="r"/>
            <a:r>
              <a:rPr lang="ru-RU" sz="2000" b="1" u="sng" dirty="0">
                <a:solidFill>
                  <a:schemeClr val="tx2">
                    <a:lumMod val="20000"/>
                    <a:lumOff val="80000"/>
                  </a:schemeClr>
                </a:solidFill>
                <a:ea typeface="Times New Roman" panose="02020603050405020304" pitchFamily="18" charset="0"/>
              </a:rPr>
              <a:t>Антуан де Сент-Экзюпери</a:t>
            </a:r>
            <a:endParaRPr lang="ru-RU" sz="2000" b="1" u="sng" dirty="0">
              <a:solidFill>
                <a:schemeClr val="tx2">
                  <a:lumMod val="20000"/>
                  <a:lumOff val="80000"/>
                </a:schemeClr>
              </a:solidFill>
            </a:endParaRPr>
          </a:p>
        </p:txBody>
      </p:sp>
    </p:spTree>
    <p:extLst>
      <p:ext uri="{BB962C8B-B14F-4D97-AF65-F5344CB8AC3E}">
        <p14:creationId xmlns:p14="http://schemas.microsoft.com/office/powerpoint/2010/main" val="169497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Актуальность проекта</a:t>
            </a:r>
          </a:p>
        </p:txBody>
      </p:sp>
      <p:sp>
        <p:nvSpPr>
          <p:cNvPr id="3" name="Объект 2"/>
          <p:cNvSpPr>
            <a:spLocks noGrp="1"/>
          </p:cNvSpPr>
          <p:nvPr>
            <p:ph idx="1"/>
          </p:nvPr>
        </p:nvSpPr>
        <p:spPr/>
        <p:txBody>
          <a:bodyPr/>
          <a:lstStyle/>
          <a:p>
            <a:r>
              <a:rPr lang="ru-RU" sz="2000" b="1" dirty="0"/>
              <a:t>Актуальность: </a:t>
            </a:r>
            <a:r>
              <a:rPr lang="ru-RU" sz="2000" dirty="0"/>
              <a:t>проблема качества питьевой воды для людей наиболее важна, так как человек ежедневно ее использует в быту. </a:t>
            </a:r>
          </a:p>
          <a:p>
            <a:r>
              <a:rPr lang="ru-RU" sz="2000" b="1" dirty="0"/>
              <a:t>Гипотеза: </a:t>
            </a:r>
            <a:r>
              <a:rPr lang="ru-RU" sz="2000" dirty="0"/>
              <a:t> вся вода, которую мы пьем, пригодна для питья</a:t>
            </a:r>
            <a:r>
              <a:rPr lang="ru-RU" sz="2000" b="1" dirty="0"/>
              <a:t>.</a:t>
            </a:r>
            <a:endParaRPr lang="ru-RU" sz="2000" dirty="0"/>
          </a:p>
          <a:p>
            <a:r>
              <a:rPr lang="ru-RU" sz="2000" b="1" dirty="0"/>
              <a:t>Проблема: </a:t>
            </a:r>
            <a:r>
              <a:rPr lang="ru-RU" sz="2000" dirty="0"/>
              <a:t>как определить качество питьевой воды, чтобы быть уверенным в ее пользе.</a:t>
            </a:r>
          </a:p>
          <a:p>
            <a:endParaRPr lang="ru-RU" dirty="0"/>
          </a:p>
        </p:txBody>
      </p:sp>
    </p:spTree>
    <p:extLst>
      <p:ext uri="{BB962C8B-B14F-4D97-AF65-F5344CB8AC3E}">
        <p14:creationId xmlns:p14="http://schemas.microsoft.com/office/powerpoint/2010/main" val="169580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Цели и задачи</a:t>
            </a:r>
          </a:p>
        </p:txBody>
      </p:sp>
      <p:sp>
        <p:nvSpPr>
          <p:cNvPr id="3" name="Объект 2"/>
          <p:cNvSpPr>
            <a:spLocks noGrp="1"/>
          </p:cNvSpPr>
          <p:nvPr>
            <p:ph idx="1"/>
          </p:nvPr>
        </p:nvSpPr>
        <p:spPr>
          <a:xfrm>
            <a:off x="882867" y="2259723"/>
            <a:ext cx="9848193" cy="4466896"/>
          </a:xfrm>
        </p:spPr>
        <p:txBody>
          <a:bodyPr>
            <a:normAutofit/>
          </a:bodyPr>
          <a:lstStyle/>
          <a:p>
            <a:pPr marL="0" indent="0">
              <a:buNone/>
            </a:pPr>
            <a:r>
              <a:rPr lang="ru-RU" sz="2000" b="1" dirty="0"/>
              <a:t>Цель:</a:t>
            </a:r>
            <a:r>
              <a:rPr lang="ru-RU" sz="2000" dirty="0"/>
              <a:t> провести оценку и анализ качества питьевой воды из разных источников.</a:t>
            </a:r>
          </a:p>
          <a:p>
            <a:pPr marL="0" indent="0">
              <a:buNone/>
            </a:pPr>
            <a:r>
              <a:rPr lang="ru-RU" sz="2000" b="1" dirty="0"/>
              <a:t>Задачи:</a:t>
            </a:r>
            <a:endParaRPr lang="ru-RU" sz="2000" dirty="0"/>
          </a:p>
          <a:p>
            <a:pPr marL="0" indent="0">
              <a:buNone/>
            </a:pPr>
            <a:r>
              <a:rPr lang="ru-RU" sz="2000" dirty="0"/>
              <a:t>1.Проанализировать собранный теоретический материал о воде, как веществе, и, особо, о питьевой воде: составе, роли в организме человека, качестве.</a:t>
            </a:r>
          </a:p>
          <a:p>
            <a:pPr marL="0" indent="0">
              <a:buNone/>
            </a:pPr>
            <a:r>
              <a:rPr lang="ru-RU" sz="2000" dirty="0"/>
              <a:t>2. Выяснить, воде из какого источника отдают предпочтение жители нашей местности.</a:t>
            </a:r>
          </a:p>
          <a:p>
            <a:pPr marL="0" indent="0">
              <a:buNone/>
            </a:pPr>
            <a:r>
              <a:rPr lang="ru-RU" sz="2000" dirty="0"/>
              <a:t>3.Провести исследования различных образцов питьевой воды.</a:t>
            </a:r>
          </a:p>
          <a:p>
            <a:pPr marL="0" indent="0">
              <a:buNone/>
            </a:pPr>
            <a:r>
              <a:rPr lang="ru-RU" sz="2000" dirty="0"/>
              <a:t>4. Выработать перечень рекомендаций для употребления питьевой воды в нашей местности.</a:t>
            </a:r>
          </a:p>
          <a:p>
            <a:pPr marL="0" indent="0">
              <a:buNone/>
            </a:pPr>
            <a:endParaRPr lang="ru-RU" sz="5600" dirty="0"/>
          </a:p>
          <a:p>
            <a:pPr marL="0" indent="0">
              <a:buNone/>
            </a:pPr>
            <a:endParaRPr lang="ru-RU" dirty="0"/>
          </a:p>
        </p:txBody>
      </p:sp>
    </p:spTree>
    <p:extLst>
      <p:ext uri="{BB962C8B-B14F-4D97-AF65-F5344CB8AC3E}">
        <p14:creationId xmlns:p14="http://schemas.microsoft.com/office/powerpoint/2010/main" val="147453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40000"/>
                <a:lumOff val="60000"/>
              </a:schemeClr>
            </a:gs>
            <a:gs pos="81000">
              <a:srgbClr val="455D9C"/>
            </a:gs>
            <a:gs pos="45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462455" y="241328"/>
            <a:ext cx="11319642" cy="2272417"/>
          </a:xfrm>
          <a:prstGeom prst="rect">
            <a:avLst/>
          </a:prstGeom>
        </p:spPr>
        <p:txBody>
          <a:bodyPr wrap="square">
            <a:spAutoFit/>
          </a:bodyPr>
          <a:lstStyle/>
          <a:p>
            <a:pPr marR="215900" algn="just">
              <a:lnSpc>
                <a:spcPct val="115000"/>
              </a:lnSpc>
              <a:spcAft>
                <a:spcPts val="800"/>
              </a:spcAft>
            </a:pPr>
            <a:r>
              <a:rPr lang="ru-RU" sz="2000" b="1" dirty="0">
                <a:solidFill>
                  <a:schemeClr val="tx2">
                    <a:lumMod val="75000"/>
                  </a:schemeClr>
                </a:solidFill>
                <a:latin typeface="+mj-lt"/>
                <a:ea typeface="Calibri" panose="020F0502020204030204" pitchFamily="34" charset="0"/>
                <a:cs typeface="Times New Roman" panose="02020603050405020304" pitchFamily="18" charset="0"/>
              </a:rPr>
              <a:t>Предмет исследования:</a:t>
            </a:r>
            <a:r>
              <a:rPr lang="ru-RU" sz="2000" dirty="0">
                <a:solidFill>
                  <a:schemeClr val="tx2">
                    <a:lumMod val="75000"/>
                  </a:schemeClr>
                </a:solidFill>
                <a:latin typeface="+mj-lt"/>
                <a:ea typeface="Calibri" panose="020F0502020204030204" pitchFamily="34" charset="0"/>
                <a:cs typeface="Times New Roman" panose="02020603050405020304" pitchFamily="18" charset="0"/>
              </a:rPr>
              <a:t> показатели качества питьевой воды.</a:t>
            </a:r>
            <a:endParaRPr lang="ru-RU" sz="1600" dirty="0">
              <a:solidFill>
                <a:schemeClr val="tx2">
                  <a:lumMod val="75000"/>
                </a:schemeClr>
              </a:solidFill>
              <a:effectLst/>
              <a:latin typeface="+mj-lt"/>
              <a:ea typeface="Calibri" panose="020F0502020204030204" pitchFamily="34" charset="0"/>
              <a:cs typeface="Times New Roman" panose="02020603050405020304" pitchFamily="18" charset="0"/>
            </a:endParaRPr>
          </a:p>
          <a:p>
            <a:pPr marR="215900" algn="just">
              <a:lnSpc>
                <a:spcPct val="115000"/>
              </a:lnSpc>
              <a:spcAft>
                <a:spcPts val="800"/>
              </a:spcAft>
            </a:pPr>
            <a:r>
              <a:rPr lang="ru-RU" sz="2000" b="1" dirty="0">
                <a:solidFill>
                  <a:schemeClr val="tx2">
                    <a:lumMod val="75000"/>
                  </a:schemeClr>
                </a:solidFill>
                <a:latin typeface="+mj-lt"/>
                <a:ea typeface="Calibri" panose="020F0502020204030204" pitchFamily="34" charset="0"/>
                <a:cs typeface="Times New Roman" panose="02020603050405020304" pitchFamily="18" charset="0"/>
              </a:rPr>
              <a:t>Объект исследования: </a:t>
            </a:r>
            <a:r>
              <a:rPr lang="ru-RU" sz="2000" dirty="0">
                <a:solidFill>
                  <a:schemeClr val="tx2">
                    <a:lumMod val="75000"/>
                  </a:schemeClr>
                </a:solidFill>
                <a:latin typeface="+mj-lt"/>
                <a:ea typeface="Calibri" panose="020F0502020204030204" pitchFamily="34" charset="0"/>
                <a:cs typeface="Times New Roman" panose="02020603050405020304" pitchFamily="18" charset="0"/>
              </a:rPr>
              <a:t>образцы воды, взятые из разных источников.</a:t>
            </a:r>
            <a:endParaRPr lang="ru-RU" sz="1600" dirty="0">
              <a:solidFill>
                <a:schemeClr val="tx2">
                  <a:lumMod val="75000"/>
                </a:schemeClr>
              </a:solidFill>
              <a:effectLst/>
              <a:latin typeface="+mj-lt"/>
              <a:ea typeface="Calibri" panose="020F0502020204030204" pitchFamily="34" charset="0"/>
              <a:cs typeface="Times New Roman" panose="02020603050405020304" pitchFamily="18" charset="0"/>
            </a:endParaRPr>
          </a:p>
          <a:p>
            <a:pPr algn="just">
              <a:lnSpc>
                <a:spcPct val="115000"/>
              </a:lnSpc>
              <a:spcAft>
                <a:spcPts val="750"/>
              </a:spcAft>
            </a:pPr>
            <a:r>
              <a:rPr lang="ru-RU" sz="2000" b="1" dirty="0">
                <a:solidFill>
                  <a:schemeClr val="tx2">
                    <a:lumMod val="75000"/>
                  </a:schemeClr>
                </a:solidFill>
                <a:latin typeface="+mj-lt"/>
                <a:ea typeface="Times New Roman" panose="02020603050405020304" pitchFamily="18" charset="0"/>
              </a:rPr>
              <a:t>Методы исследования:</a:t>
            </a:r>
            <a:endParaRPr lang="ru-RU" dirty="0">
              <a:solidFill>
                <a:schemeClr val="tx2">
                  <a:lumMod val="75000"/>
                </a:schemeClr>
              </a:solidFill>
              <a:effectLst/>
              <a:latin typeface="+mj-lt"/>
              <a:ea typeface="Times New Roman" panose="02020603050405020304" pitchFamily="18" charset="0"/>
            </a:endParaRPr>
          </a:p>
          <a:p>
            <a:pPr algn="just">
              <a:lnSpc>
                <a:spcPct val="115000"/>
              </a:lnSpc>
              <a:spcAft>
                <a:spcPts val="750"/>
              </a:spcAft>
            </a:pPr>
            <a:r>
              <a:rPr lang="ru-RU" sz="2000" dirty="0">
                <a:solidFill>
                  <a:schemeClr val="tx2">
                    <a:lumMod val="75000"/>
                  </a:schemeClr>
                </a:solidFill>
                <a:latin typeface="+mj-lt"/>
                <a:ea typeface="Times New Roman" panose="02020603050405020304" pitchFamily="18" charset="0"/>
              </a:rPr>
              <a:t>1.Сбор и анализ информации по теме с использованием различных источников.</a:t>
            </a:r>
            <a:endParaRPr lang="ru-RU" dirty="0">
              <a:solidFill>
                <a:schemeClr val="tx2">
                  <a:lumMod val="75000"/>
                </a:schemeClr>
              </a:solidFill>
              <a:effectLst/>
              <a:latin typeface="+mj-lt"/>
              <a:ea typeface="Times New Roman" panose="02020603050405020304" pitchFamily="18" charset="0"/>
            </a:endParaRPr>
          </a:p>
          <a:p>
            <a:pPr algn="just">
              <a:lnSpc>
                <a:spcPct val="115000"/>
              </a:lnSpc>
              <a:spcAft>
                <a:spcPts val="750"/>
              </a:spcAft>
            </a:pPr>
            <a:r>
              <a:rPr lang="ru-RU" sz="2000" dirty="0">
                <a:solidFill>
                  <a:schemeClr val="tx2">
                    <a:lumMod val="75000"/>
                  </a:schemeClr>
                </a:solidFill>
                <a:latin typeface="+mj-lt"/>
                <a:ea typeface="Times New Roman" panose="02020603050405020304" pitchFamily="18" charset="0"/>
              </a:rPr>
              <a:t>2.Анализ, опрос, наблюдение, эксперимент, практические методы.</a:t>
            </a:r>
            <a:endParaRPr lang="ru-RU" dirty="0">
              <a:solidFill>
                <a:schemeClr val="tx2">
                  <a:lumMod val="75000"/>
                </a:schemeClr>
              </a:solidFill>
              <a:effectLst/>
              <a:latin typeface="+mj-lt"/>
              <a:ea typeface="Times New Roman" panose="02020603050405020304" pitchFamily="18" charset="0"/>
            </a:endParaRPr>
          </a:p>
        </p:txBody>
      </p:sp>
      <p:sp>
        <p:nvSpPr>
          <p:cNvPr id="3" name="Прямоугольник 2"/>
          <p:cNvSpPr/>
          <p:nvPr/>
        </p:nvSpPr>
        <p:spPr>
          <a:xfrm>
            <a:off x="462455" y="2893375"/>
            <a:ext cx="11613931" cy="1862048"/>
          </a:xfrm>
          <a:prstGeom prst="rect">
            <a:avLst/>
          </a:prstGeom>
        </p:spPr>
        <p:txBody>
          <a:bodyPr wrap="square">
            <a:spAutoFit/>
          </a:bodyPr>
          <a:lstStyle/>
          <a:p>
            <a:pPr algn="just">
              <a:lnSpc>
                <a:spcPct val="115000"/>
              </a:lnSpc>
              <a:spcAft>
                <a:spcPts val="750"/>
              </a:spcAft>
            </a:pPr>
            <a:r>
              <a:rPr lang="ru-RU" sz="2000" b="1" dirty="0">
                <a:solidFill>
                  <a:schemeClr val="tx2">
                    <a:lumMod val="75000"/>
                  </a:schemeClr>
                </a:solidFill>
                <a:ea typeface="Times New Roman" panose="02020603050405020304" pitchFamily="18" charset="0"/>
              </a:rPr>
              <a:t>Практическая значимость: </a:t>
            </a:r>
            <a:r>
              <a:rPr lang="ru-RU" sz="2000" dirty="0">
                <a:solidFill>
                  <a:schemeClr val="tx2">
                    <a:lumMod val="75000"/>
                  </a:schemeClr>
                </a:solidFill>
                <a:ea typeface="Times New Roman" panose="02020603050405020304" pitchFamily="18" charset="0"/>
              </a:rPr>
              <a:t>данная исследовательская работа позволит получить информацию о питьевой воде, показателях качества питьевой воды из разных источников, заинтересовать полученной информацией людей, заботящихся о своем здоровье, побудить к соблюдению рекомендаций по употреблению питьевой воды и пониманию необходимости улучшения ее качества</a:t>
            </a:r>
            <a:r>
              <a:rPr lang="ru-RU" sz="2000" b="1" dirty="0">
                <a:solidFill>
                  <a:schemeClr val="tx2">
                    <a:lumMod val="75000"/>
                  </a:schemeClr>
                </a:solidFill>
                <a:ea typeface="Times New Roman" panose="02020603050405020304" pitchFamily="18" charset="0"/>
              </a:rPr>
              <a:t>.</a:t>
            </a:r>
            <a:endParaRPr lang="ru-RU" dirty="0">
              <a:solidFill>
                <a:schemeClr val="tx2">
                  <a:lumMod val="75000"/>
                </a:schemeClr>
              </a:solidFill>
              <a:effectLst/>
              <a:ea typeface="Times New Roman" panose="02020603050405020304" pitchFamily="18" charset="0"/>
            </a:endParaRPr>
          </a:p>
        </p:txBody>
      </p:sp>
      <p:pic>
        <p:nvPicPr>
          <p:cNvPr id="1026" name="Picture 2" descr="https://www.thesun.ie/wp-content/uploads/sites/3/2017/04/nintchdbpict000256495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8477" y="4586514"/>
            <a:ext cx="2445237" cy="183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51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анкетирования</a:t>
            </a:r>
            <a:endParaRPr lang="ru-RU" dirty="0"/>
          </a:p>
        </p:txBody>
      </p:sp>
      <p:graphicFrame>
        <p:nvGraphicFramePr>
          <p:cNvPr id="5" name="Объект 4"/>
          <p:cNvGraphicFramePr>
            <a:graphicFrameLocks noGrp="1"/>
          </p:cNvGraphicFramePr>
          <p:nvPr>
            <p:ph sz="half" idx="1"/>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5"/>
          <p:cNvGraphicFramePr>
            <a:graphicFrameLocks noGrp="1"/>
          </p:cNvGraphicFramePr>
          <p:nvPr>
            <p:ph sz="half" idx="2"/>
            <p:extLst>
              <p:ext uri="{D42A27DB-BD31-4B8C-83A1-F6EECF244321}">
                <p14:modId xmlns:p14="http://schemas.microsoft.com/office/powerpoint/2010/main" val="1547887492"/>
              </p:ext>
            </p:extLst>
          </p:nvPr>
        </p:nvGraphicFramePr>
        <p:xfrm>
          <a:off x="6208713" y="2603500"/>
          <a:ext cx="4824412"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81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Практическая часть</a:t>
            </a:r>
          </a:p>
        </p:txBody>
      </p:sp>
      <p:sp>
        <p:nvSpPr>
          <p:cNvPr id="3" name="Объект 2"/>
          <p:cNvSpPr>
            <a:spLocks noGrp="1"/>
          </p:cNvSpPr>
          <p:nvPr>
            <p:ph idx="1"/>
          </p:nvPr>
        </p:nvSpPr>
        <p:spPr>
          <a:xfrm>
            <a:off x="1033035" y="2319020"/>
            <a:ext cx="6238622" cy="4254500"/>
          </a:xfrm>
          <a:ln>
            <a:solidFill>
              <a:srgbClr val="024D80"/>
            </a:solidFill>
          </a:ln>
        </p:spPr>
        <p:txBody>
          <a:bodyPr/>
          <a:lstStyle/>
          <a:p>
            <a:pPr marL="0" indent="0">
              <a:buNone/>
            </a:pPr>
            <a:r>
              <a:rPr lang="ru-RU" dirty="0"/>
              <a:t>Для исследования я взяла четыре образца питьевой воды из разных источников и провела исследования, чтобы выяснить, какая вода обладает лучшими показателями качества, а значит, будет полезной для употребления для питья. </a:t>
            </a:r>
          </a:p>
          <a:p>
            <a:pPr marL="0" indent="0">
              <a:buNone/>
            </a:pPr>
            <a:endParaRPr lang="ru-RU" dirty="0"/>
          </a:p>
          <a:p>
            <a:pPr>
              <a:buFont typeface="+mj-lt"/>
              <a:buAutoNum type="arabicPeriod"/>
            </a:pPr>
            <a:r>
              <a:rPr lang="ru-RU" dirty="0"/>
              <a:t>Водопроводная вода</a:t>
            </a:r>
          </a:p>
          <a:p>
            <a:pPr>
              <a:buFont typeface="+mj-lt"/>
              <a:buAutoNum type="arabicPeriod"/>
            </a:pPr>
            <a:r>
              <a:rPr lang="ru-RU" dirty="0"/>
              <a:t>Водопроводная фильтрованная вода</a:t>
            </a:r>
          </a:p>
          <a:p>
            <a:pPr>
              <a:buFont typeface="+mj-lt"/>
              <a:buAutoNum type="arabicPeriod"/>
            </a:pPr>
            <a:r>
              <a:rPr lang="ru-RU" dirty="0"/>
              <a:t>Бутилированная вода</a:t>
            </a:r>
          </a:p>
          <a:p>
            <a:pPr>
              <a:buFont typeface="+mj-lt"/>
              <a:buAutoNum type="arabicPeriod"/>
            </a:pPr>
            <a:r>
              <a:rPr lang="ru-RU" dirty="0"/>
              <a:t>Колодезная вода</a:t>
            </a:r>
          </a:p>
        </p:txBody>
      </p:sp>
      <p:sp>
        <p:nvSpPr>
          <p:cNvPr id="4" name="AutoShape 2" descr="blob:https://web.telegram.org/e5f1e95a-6b49-4eb2-b23f-f98363afdce9"/>
          <p:cNvSpPr>
            <a:spLocks noChangeAspect="1" noChangeArrowheads="1"/>
          </p:cNvSpPr>
          <p:nvPr/>
        </p:nvSpPr>
        <p:spPr bwMode="auto">
          <a:xfrm>
            <a:off x="8820604" y="47307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blob:https://web.telegram.org/e5f1e95a-6b49-4eb2-b23f-f98363afdce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stretch>
            <a:fillRect/>
          </a:stretch>
        </p:blipFill>
        <p:spPr>
          <a:xfrm>
            <a:off x="7855132" y="2459119"/>
            <a:ext cx="3368512" cy="4267481"/>
          </a:xfrm>
          <a:prstGeom prst="rect">
            <a:avLst/>
          </a:prstGeom>
        </p:spPr>
      </p:pic>
    </p:spTree>
    <p:extLst>
      <p:ext uri="{BB962C8B-B14F-4D97-AF65-F5344CB8AC3E}">
        <p14:creationId xmlns:p14="http://schemas.microsoft.com/office/powerpoint/2010/main" val="348830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Исследование органолептических показателей воды</a:t>
            </a:r>
          </a:p>
        </p:txBody>
      </p:sp>
      <p:sp>
        <p:nvSpPr>
          <p:cNvPr id="3" name="Объект 2"/>
          <p:cNvSpPr>
            <a:spLocks noGrp="1"/>
          </p:cNvSpPr>
          <p:nvPr>
            <p:ph idx="1"/>
          </p:nvPr>
        </p:nvSpPr>
        <p:spPr>
          <a:xfrm>
            <a:off x="710000" y="2618014"/>
            <a:ext cx="7824400" cy="3416300"/>
          </a:xfrm>
        </p:spPr>
        <p:txBody>
          <a:bodyPr/>
          <a:lstStyle/>
          <a:p>
            <a:r>
              <a:rPr lang="ru-RU" sz="2400" b="1" dirty="0"/>
              <a:t>Цвет воды</a:t>
            </a:r>
          </a:p>
          <a:p>
            <a:pPr marL="0" indent="0">
              <a:buNone/>
            </a:pPr>
            <a:r>
              <a:rPr lang="ru-RU" b="1" dirty="0"/>
              <a:t>Ход</a:t>
            </a:r>
            <a:r>
              <a:rPr lang="ru-RU" dirty="0"/>
              <a:t> </a:t>
            </a:r>
            <a:r>
              <a:rPr lang="ru-RU" b="1" dirty="0"/>
              <a:t>работы:</a:t>
            </a:r>
            <a:r>
              <a:rPr lang="ru-RU" dirty="0"/>
              <a:t> </a:t>
            </a:r>
          </a:p>
          <a:p>
            <a:pPr marL="0" indent="0">
              <a:buNone/>
            </a:pPr>
            <a:r>
              <a:rPr lang="ru-RU" dirty="0"/>
              <a:t>Я взяла стеклянные стаканы и лист белой бумаги. В стаканы налила воду из разных источников и на белом фоне бумаги определила цвет воды</a:t>
            </a:r>
          </a:p>
          <a:p>
            <a:pPr marL="0" indent="0">
              <a:buNone/>
            </a:pPr>
            <a:r>
              <a:rPr lang="ru-RU" b="1" dirty="0"/>
              <a:t>Вывод</a:t>
            </a:r>
            <a:r>
              <a:rPr lang="en-US" b="1" dirty="0"/>
              <a:t>:</a:t>
            </a:r>
            <a:endParaRPr lang="ru-RU" b="1" dirty="0"/>
          </a:p>
          <a:p>
            <a:pPr marL="0" indent="0">
              <a:buNone/>
            </a:pPr>
            <a:r>
              <a:rPr lang="ru-RU" dirty="0"/>
              <a:t>В результате этого опыта все образцы были бесцветными</a:t>
            </a:r>
          </a:p>
          <a:p>
            <a:pPr marL="0" indent="0">
              <a:buNone/>
            </a:pPr>
            <a:endParaRPr lang="ru-RU" dirty="0"/>
          </a:p>
        </p:txBody>
      </p:sp>
      <p:pic>
        <p:nvPicPr>
          <p:cNvPr id="4" name="Рисунок 3" descr="https://fsd.multiurok.ru/html/2023/05/29/s_6474f022e6846/phpmkTdgG_Proekt-Voda-kotoruyu-my-pem_html_c69d46a352b53a0c.jpg"/>
          <p:cNvPicPr/>
          <p:nvPr/>
        </p:nvPicPr>
        <p:blipFill>
          <a:blip r:embed="rId2">
            <a:extLst>
              <a:ext uri="{28A0092B-C50C-407E-A947-70E740481C1C}">
                <a14:useLocalDpi xmlns:a14="http://schemas.microsoft.com/office/drawing/2010/main" val="0"/>
              </a:ext>
            </a:extLst>
          </a:blip>
          <a:srcRect/>
          <a:stretch>
            <a:fillRect/>
          </a:stretch>
        </p:blipFill>
        <p:spPr bwMode="auto">
          <a:xfrm>
            <a:off x="8316686" y="2221252"/>
            <a:ext cx="3594553" cy="4209823"/>
          </a:xfrm>
          <a:prstGeom prst="rect">
            <a:avLst/>
          </a:prstGeom>
          <a:noFill/>
          <a:ln>
            <a:noFill/>
          </a:ln>
        </p:spPr>
      </p:pic>
    </p:spTree>
    <p:extLst>
      <p:ext uri="{BB962C8B-B14F-4D97-AF65-F5344CB8AC3E}">
        <p14:creationId xmlns:p14="http://schemas.microsoft.com/office/powerpoint/2010/main" val="589978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Запах воды</a:t>
            </a:r>
          </a:p>
        </p:txBody>
      </p:sp>
      <p:sp>
        <p:nvSpPr>
          <p:cNvPr id="3" name="Объект 2"/>
          <p:cNvSpPr>
            <a:spLocks noGrp="1"/>
          </p:cNvSpPr>
          <p:nvPr>
            <p:ph idx="1"/>
          </p:nvPr>
        </p:nvSpPr>
        <p:spPr>
          <a:xfrm>
            <a:off x="333210" y="2356758"/>
            <a:ext cx="7284036" cy="3416300"/>
          </a:xfrm>
        </p:spPr>
        <p:txBody>
          <a:bodyPr>
            <a:normAutofit/>
          </a:bodyPr>
          <a:lstStyle/>
          <a:p>
            <a:r>
              <a:rPr lang="ru-RU" b="1" dirty="0"/>
              <a:t>Ход работы</a:t>
            </a:r>
          </a:p>
          <a:p>
            <a:pPr marL="0" indent="0">
              <a:buNone/>
            </a:pPr>
            <a:r>
              <a:rPr lang="ru-RU" dirty="0"/>
              <a:t>Использовала по 10 мл проб воды, помещенной в пробирки при 20°С, которые закрыла пробкой.</a:t>
            </a:r>
          </a:p>
          <a:p>
            <a:pPr marL="0" indent="0">
              <a:buNone/>
            </a:pPr>
            <a:r>
              <a:rPr lang="ru-RU" dirty="0"/>
              <a:t> Определение проходило в комнате без запаха. Содержимое несколько раз тщательно взбалтывала, затем открыла и определяла характер запаха и его интенсивность.</a:t>
            </a:r>
          </a:p>
          <a:p>
            <a:endParaRPr lang="ru-RU" dirty="0"/>
          </a:p>
          <a:p>
            <a:r>
              <a:rPr lang="ru-RU" b="1" dirty="0"/>
              <a:t>Итог</a:t>
            </a:r>
            <a:r>
              <a:rPr lang="en-US" dirty="0"/>
              <a:t>:</a:t>
            </a:r>
            <a:r>
              <a:rPr lang="ru-RU" dirty="0"/>
              <a:t> Слабый запах (ощущается только если обратить на него внимание) присутствует только у водопроводной воды.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7917" y="2356758"/>
            <a:ext cx="3156897" cy="4191731"/>
          </a:xfrm>
          <a:prstGeom prst="rect">
            <a:avLst/>
          </a:prstGeom>
        </p:spPr>
      </p:pic>
    </p:spTree>
    <p:extLst>
      <p:ext uri="{BB962C8B-B14F-4D97-AF65-F5344CB8AC3E}">
        <p14:creationId xmlns:p14="http://schemas.microsoft.com/office/powerpoint/2010/main" val="585363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414</TotalTime>
  <Words>776</Words>
  <Application>Microsoft Office PowerPoint</Application>
  <PresentationFormat>Широкоэкранный</PresentationFormat>
  <Paragraphs>82</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Century Gothic</vt:lpstr>
      <vt:lpstr>Times New Roman</vt:lpstr>
      <vt:lpstr>Wingdings 3</vt:lpstr>
      <vt:lpstr>Ион (конференц-зал)</vt:lpstr>
      <vt:lpstr>Творческий проект «Качество питьевой воды»</vt:lpstr>
      <vt:lpstr>Презентация PowerPoint</vt:lpstr>
      <vt:lpstr>Актуальность проекта</vt:lpstr>
      <vt:lpstr>Цели и задачи</vt:lpstr>
      <vt:lpstr>Презентация PowerPoint</vt:lpstr>
      <vt:lpstr>Результаты анкетирования</vt:lpstr>
      <vt:lpstr>Практическая часть</vt:lpstr>
      <vt:lpstr>Исследование органолептических показателей воды</vt:lpstr>
      <vt:lpstr>Запах воды</vt:lpstr>
      <vt:lpstr>Анализ прозрачности воды</vt:lpstr>
      <vt:lpstr>Вкус воды</vt:lpstr>
      <vt:lpstr>Итоги органолептического исследования воды</vt:lpstr>
      <vt:lpstr>Исследование химических показателей воды( уровень рН)</vt:lpstr>
      <vt:lpstr>Определение жёсткости воды </vt:lpstr>
      <vt:lpstr>Определение мутности воды </vt:lpstr>
      <vt:lpstr>Выводы</vt:lpstr>
      <vt:lpstr>Защита проекта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 «Качество питьевой воды»</dc:title>
  <dc:creator>Admin1</dc:creator>
  <cp:lastModifiedBy>Учетная запись Майкрософт</cp:lastModifiedBy>
  <cp:revision>40</cp:revision>
  <dcterms:created xsi:type="dcterms:W3CDTF">2024-03-18T11:48:43Z</dcterms:created>
  <dcterms:modified xsi:type="dcterms:W3CDTF">2024-04-23T19:31:14Z</dcterms:modified>
</cp:coreProperties>
</file>