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28"/>
  </p:notesMasterIdLst>
  <p:sldIdLst>
    <p:sldId id="256" r:id="rId2"/>
    <p:sldId id="258" r:id="rId3"/>
    <p:sldId id="259" r:id="rId4"/>
    <p:sldId id="314" r:id="rId5"/>
    <p:sldId id="318" r:id="rId6"/>
    <p:sldId id="260" r:id="rId7"/>
    <p:sldId id="321" r:id="rId8"/>
    <p:sldId id="325" r:id="rId9"/>
    <p:sldId id="269" r:id="rId10"/>
    <p:sldId id="324" r:id="rId11"/>
    <p:sldId id="340" r:id="rId12"/>
    <p:sldId id="348" r:id="rId13"/>
    <p:sldId id="326" r:id="rId14"/>
    <p:sldId id="327" r:id="rId15"/>
    <p:sldId id="329" r:id="rId16"/>
    <p:sldId id="330" r:id="rId17"/>
    <p:sldId id="332" r:id="rId18"/>
    <p:sldId id="333" r:id="rId19"/>
    <p:sldId id="334" r:id="rId20"/>
    <p:sldId id="349" r:id="rId21"/>
    <p:sldId id="350" r:id="rId22"/>
    <p:sldId id="351" r:id="rId23"/>
    <p:sldId id="352" r:id="rId24"/>
    <p:sldId id="353" r:id="rId25"/>
    <p:sldId id="354" r:id="rId26"/>
    <p:sldId id="35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51" autoAdjust="0"/>
    <p:restoredTop sz="94576" autoAdjust="0"/>
  </p:normalViewPr>
  <p:slideViewPr>
    <p:cSldViewPr>
      <p:cViewPr varScale="1">
        <p:scale>
          <a:sx n="83" d="100"/>
          <a:sy n="83" d="100"/>
        </p:scale>
        <p:origin x="-13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E9606-C612-4474-8240-529C5CCD3A31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4867DE-1070-4B9C-84D4-33C606F9F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5FAB1-7E55-46D9-9D10-F4D36FA25DBA}" type="datetimeFigureOut">
              <a:rPr lang="ru-RU" smtClean="0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9CAB2-4DBA-4004-AC29-26055E4995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5DE6E-5BA7-4251-B2E8-0760E01E7670}" type="datetimeFigureOut">
              <a:rPr lang="ru-RU" smtClean="0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80FA6-B278-4D5A-8CD1-C97473293B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37EC45-2995-4D6D-B435-A56B63F3B856}" type="datetimeFigureOut">
              <a:rPr lang="ru-RU" smtClean="0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DAB2B-6CA8-4AFD-935F-7EE35D99CA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44EF2-C65C-4EDF-A868-B25BD8FF4E8D}" type="datetimeFigureOut">
              <a:rPr lang="ru-RU" smtClean="0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0CAF5-296C-4828-AF95-FC4700ED9F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44EF2-C65C-4EDF-A868-B25BD8FF4E8D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0CAF5-296C-4828-AF95-FC4700ED9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F311D-652A-473D-8ACF-DA478780534E}" type="datetimeFigureOut">
              <a:rPr lang="ru-RU" smtClean="0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09623-5686-4E5B-A411-1EB54AFFDB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DBA34-8025-4746-93AD-98CFA64D24E4}" type="datetimeFigureOut">
              <a:rPr lang="ru-RU" smtClean="0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F92C02B-1330-4866-9961-01E02C2F4A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F0AE0-3D8B-49FB-845F-240B7064697A}" type="datetimeFigureOut">
              <a:rPr lang="ru-RU" smtClean="0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EBA5B-57C9-48B6-9060-128569246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1D16F-8F3B-45D1-ABE6-818F5A966E0C}" type="datetimeFigureOut">
              <a:rPr lang="ru-RU" smtClean="0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FCBE0-1B45-4C77-8D1B-6DDCD31E63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ABDB7D-F5C6-4D7B-83E7-21B84865CE8B}" type="datetimeFigureOut">
              <a:rPr lang="ru-RU" smtClean="0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AE81-0CF0-41A6-9E57-84F5057840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E26A09-1830-48A4-8EFB-1D7B489E1F1C}" type="datetimeFigureOut">
              <a:rPr lang="ru-RU" smtClean="0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02B5C-5E21-4C2C-AE8E-E4BA79BEF0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F3B74-56CB-4C90-B170-8AE5BC3F62A2}" type="datetimeFigureOut">
              <a:rPr lang="ru-RU" smtClean="0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6A446-2637-4710-8EC9-62056BE28C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93C0C-7584-4832-B9EF-89347A84534F}" type="datetimeFigureOut">
              <a:rPr lang="ru-RU" smtClean="0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E73CC-2245-498A-86A0-3A3B9722F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2DD2E45-7656-4819-86D5-C930753D3B60}" type="datetimeFigureOut">
              <a:rPr lang="ru-RU" smtClean="0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7078A2A-F85B-4357-9893-D23267D1A7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3802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68760"/>
            <a:ext cx="9144000" cy="33239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Творческий 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</a:rPr>
              <a:t>“3</a:t>
            </a:r>
            <a:r>
              <a:rPr lang="en-US" sz="4000" b="1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</a:rPr>
              <a:t>D</a:t>
            </a:r>
            <a:r>
              <a:rPr lang="ru-RU" sz="4000" b="1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</a:rPr>
              <a:t>-моделирование: создание эмблемы школы”</a:t>
            </a:r>
            <a:endParaRPr lang="ru-RU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6488668"/>
            <a:ext cx="14943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Клетня-2024</a:t>
            </a:r>
          </a:p>
        </p:txBody>
      </p:sp>
      <p:sp>
        <p:nvSpPr>
          <p:cNvPr id="15371" name="Rectangle 11"/>
          <p:cNvSpPr>
            <a:spLocks noGrp="1"/>
          </p:cNvSpPr>
          <p:nvPr>
            <p:ph type="subTitle" idx="4294967295"/>
          </p:nvPr>
        </p:nvSpPr>
        <p:spPr>
          <a:xfrm>
            <a:off x="6119813" y="4481513"/>
            <a:ext cx="3024187" cy="237648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sz="2000" b="1" dirty="0"/>
              <a:t>Выполнил:</a:t>
            </a:r>
          </a:p>
          <a:p>
            <a:pPr>
              <a:buNone/>
            </a:pPr>
            <a:r>
              <a:rPr lang="ru-RU" sz="2000" b="1" dirty="0"/>
              <a:t>обучающийся 10 класса</a:t>
            </a:r>
          </a:p>
          <a:p>
            <a:pPr>
              <a:buNone/>
            </a:pPr>
            <a:r>
              <a:rPr lang="ru-RU" sz="2000" b="1" dirty="0"/>
              <a:t>Горбунов Александр</a:t>
            </a:r>
          </a:p>
          <a:p>
            <a:pPr>
              <a:buNone/>
            </a:pPr>
            <a:endParaRPr lang="ru-RU" sz="2000" b="1" dirty="0"/>
          </a:p>
          <a:p>
            <a:pPr>
              <a:buNone/>
            </a:pPr>
            <a:r>
              <a:rPr lang="ru-RU" sz="2000" b="1" dirty="0"/>
              <a:t>Руководитель:</a:t>
            </a:r>
          </a:p>
          <a:p>
            <a:pPr>
              <a:buNone/>
            </a:pPr>
            <a:r>
              <a:rPr lang="ru-RU" sz="2000" b="1" dirty="0"/>
              <a:t>учитель технологии </a:t>
            </a:r>
          </a:p>
          <a:p>
            <a:pPr>
              <a:buNone/>
            </a:pPr>
            <a:r>
              <a:rPr lang="ru-RU" sz="2000" b="1" dirty="0"/>
              <a:t>Фролова Ирина Ивановна</a:t>
            </a:r>
            <a:br>
              <a:rPr lang="ru-RU" sz="2000" b="1" dirty="0"/>
            </a:br>
            <a:endParaRPr lang="ru-RU" sz="2000" b="1" dirty="0"/>
          </a:p>
          <a:p>
            <a:pPr marL="0" indent="0" algn="ctr">
              <a:buFont typeface="Arial" charset="0"/>
              <a:buNone/>
            </a:pPr>
            <a:endParaRPr lang="ru-RU" sz="1800" dirty="0">
              <a:latin typeface="Arial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44359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Клетнянская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средняя общеобразовательная школа № 2 имени Героя Советского Союза Н.В.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Можаева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WhatsApp Image 2024-02-05 at 11.00.19.jpeg"/>
          <p:cNvPicPr/>
          <p:nvPr/>
        </p:nvPicPr>
        <p:blipFill>
          <a:blip r:embed="rId2"/>
          <a:srcRect t="7433" b="16244"/>
          <a:stretch>
            <a:fillRect/>
          </a:stretch>
        </p:blipFill>
        <p:spPr>
          <a:xfrm>
            <a:off x="357158" y="3786190"/>
            <a:ext cx="2714644" cy="25930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14282" y="87536"/>
            <a:ext cx="8822214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Глава 2. Технологическая часть: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Инструменты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материалы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Рисунок 2">
            <a:extLst>
              <a:ext uri="{FF2B5EF4-FFF2-40B4-BE49-F238E27FC236}">
                <a16:creationId xmlns:a16="http://schemas.microsoft.com/office/drawing/2014/main" xmlns="" id="{1218FC89-8237-4102-B2BC-F80D43E2B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428868"/>
            <a:ext cx="2000264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4">
            <a:extLst>
              <a:ext uri="{FF2B5EF4-FFF2-40B4-BE49-F238E27FC236}">
                <a16:creationId xmlns:a16="http://schemas.microsoft.com/office/drawing/2014/main" xmlns="" id="{7D85AF05-1D71-4B38-BDEF-9EFAF3A1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1736" y="2357430"/>
            <a:ext cx="1714512" cy="213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A3EA5A8F-C919-447C-925B-F864A0696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-1791593"/>
            <a:ext cx="9036496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Ноутбук с программой  Компас 3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программой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слайсинга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принтер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E494106-6E2D-4AAA-B28C-1E6E1C2FD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960991"/>
            <a:ext cx="70113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alt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alt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alt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пластик (белого, бирюзового, черного и оранжевого цвета)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929330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 при печати на 3D-принтере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57958"/>
            <a:ext cx="6798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Техника безопасности при работе с ноутбуком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543956" cy="5042032"/>
          </a:xfrm>
        </p:spPr>
        <p:txBody>
          <a:bodyPr/>
          <a:lstStyle/>
          <a:p>
            <a:r>
              <a:rPr lang="ru-RU" dirty="0" smtClean="0"/>
              <a:t>1. Разработать модели для каждой детали </a:t>
            </a:r>
            <a:r>
              <a:rPr lang="ru-RU" dirty="0" smtClean="0"/>
              <a:t>эмблемы в программе Компас 3</a:t>
            </a:r>
            <a:r>
              <a:rPr lang="en-US" dirty="0" smtClean="0"/>
              <a:t>D</a:t>
            </a:r>
            <a:r>
              <a:rPr lang="ru-RU" dirty="0" smtClean="0"/>
              <a:t> </a:t>
            </a:r>
            <a:r>
              <a:rPr lang="ru-RU" dirty="0" smtClean="0"/>
              <a:t>. </a:t>
            </a:r>
            <a:r>
              <a:rPr lang="ru-RU" dirty="0" smtClean="0">
                <a:hlinkClick r:id="rId2" action="ppaction://hlinksldjump"/>
              </a:rPr>
              <a:t>Приложение </a:t>
            </a:r>
            <a:r>
              <a:rPr lang="ru-RU" dirty="0" smtClean="0">
                <a:hlinkClick r:id="rId2" action="ppaction://hlinksldjump"/>
              </a:rPr>
              <a:t>2</a:t>
            </a:r>
            <a:endParaRPr lang="ru-RU" dirty="0"/>
          </a:p>
        </p:txBody>
      </p:sp>
      <p:pic>
        <p:nvPicPr>
          <p:cNvPr id="1026" name="Picture 2" descr="E:\Подготовка к олимпиаде\Фотографии и скриншоты Горбунов олимпиада\2024-01-12_00-42-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14620"/>
            <a:ext cx="3048021" cy="1714512"/>
          </a:xfrm>
          <a:prstGeom prst="rect">
            <a:avLst/>
          </a:prstGeom>
          <a:noFill/>
        </p:spPr>
      </p:pic>
      <p:pic>
        <p:nvPicPr>
          <p:cNvPr id="1027" name="Picture 3" descr="E:\Подготовка к олимпиаде\Фотографии и скриншоты Горбунов олимпиада\2024-01-22_01-05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143512"/>
            <a:ext cx="2667019" cy="1500198"/>
          </a:xfrm>
          <a:prstGeom prst="rect">
            <a:avLst/>
          </a:prstGeom>
          <a:noFill/>
        </p:spPr>
      </p:pic>
      <p:pic>
        <p:nvPicPr>
          <p:cNvPr id="1028" name="Picture 4" descr="E:\Подготовка к олимпиаде\Фотографии и скриншоты Горбунов олимпиада\2024-01-22_01-23-4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5286388"/>
            <a:ext cx="2286016" cy="1285884"/>
          </a:xfrm>
          <a:prstGeom prst="rect">
            <a:avLst/>
          </a:prstGeom>
          <a:noFill/>
        </p:spPr>
      </p:pic>
      <p:pic>
        <p:nvPicPr>
          <p:cNvPr id="8" name="Рисунок 7" descr="Без имени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7158" y="5072074"/>
            <a:ext cx="2428892" cy="1571636"/>
          </a:xfrm>
          <a:prstGeom prst="rect">
            <a:avLst/>
          </a:prstGeom>
        </p:spPr>
      </p:pic>
      <p:pic>
        <p:nvPicPr>
          <p:cNvPr id="9" name="Рисунок 8" descr="Без имени 1.png"/>
          <p:cNvPicPr/>
          <p:nvPr/>
        </p:nvPicPr>
        <p:blipFill>
          <a:blip r:embed="rId7" cstate="print">
            <a:lum bright="30000"/>
          </a:blip>
          <a:stretch>
            <a:fillRect/>
          </a:stretch>
        </p:blipFill>
        <p:spPr>
          <a:xfrm>
            <a:off x="6215074" y="2643182"/>
            <a:ext cx="2643206" cy="1857388"/>
          </a:xfrm>
          <a:prstGeom prst="rect">
            <a:avLst/>
          </a:prstGeom>
        </p:spPr>
      </p:pic>
      <p:pic>
        <p:nvPicPr>
          <p:cNvPr id="10" name="Рисунок 9" descr="C:\Users\Ирина\AppData\Local\Temp\dfe2f8ee-506e-4dc9-a99f-238010833752_Attachments_frolovaii1970@yandex.ru_2024-02-09_18-22-08.zip.752\IMG_20240122_09035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2357430"/>
            <a:ext cx="2165992" cy="26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043890" cy="57150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2. Распечатать модели на 3</a:t>
            </a:r>
            <a:r>
              <a:rPr lang="en-US" sz="2400" dirty="0" smtClean="0"/>
              <a:t>D </a:t>
            </a:r>
            <a:r>
              <a:rPr lang="ru-RU" sz="2400" dirty="0" smtClean="0"/>
              <a:t>принтере и раскрасить </a:t>
            </a:r>
            <a:r>
              <a:rPr lang="ru-RU" sz="2400" dirty="0" smtClean="0"/>
              <a:t>нужные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2050" name="Picture 2" descr="E:\WhatsApp Image 2024-02-05 at 11.00.21.jpeg"/>
          <p:cNvPicPr>
            <a:picLocks noChangeAspect="1" noChangeArrowheads="1"/>
          </p:cNvPicPr>
          <p:nvPr/>
        </p:nvPicPr>
        <p:blipFill>
          <a:blip r:embed="rId2"/>
          <a:srcRect l="26636" t="28334" r="33409" b="34999"/>
          <a:stretch>
            <a:fillRect/>
          </a:stretch>
        </p:blipFill>
        <p:spPr bwMode="auto">
          <a:xfrm>
            <a:off x="7215206" y="3571876"/>
            <a:ext cx="1578130" cy="1928826"/>
          </a:xfrm>
          <a:prstGeom prst="rect">
            <a:avLst/>
          </a:prstGeom>
          <a:noFill/>
        </p:spPr>
      </p:pic>
      <p:pic>
        <p:nvPicPr>
          <p:cNvPr id="2051" name="Picture 3" descr="E:\WhatsApp Image 2024-02-05 at 11.00.20.jpeg"/>
          <p:cNvPicPr>
            <a:picLocks noChangeAspect="1" noChangeArrowheads="1"/>
          </p:cNvPicPr>
          <p:nvPr/>
        </p:nvPicPr>
        <p:blipFill>
          <a:blip r:embed="rId3"/>
          <a:srcRect l="15518" t="26216" r="26291" b="44655"/>
          <a:stretch>
            <a:fillRect/>
          </a:stretch>
        </p:blipFill>
        <p:spPr bwMode="auto">
          <a:xfrm>
            <a:off x="3714744" y="4500570"/>
            <a:ext cx="2143140" cy="142876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5137" t="29424" r="8029" b="23053"/>
          <a:stretch/>
        </p:blipFill>
        <p:spPr bwMode="auto">
          <a:xfrm>
            <a:off x="7072330" y="1000108"/>
            <a:ext cx="1857400" cy="1857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615" t="19056" r="6772" b="28392"/>
          <a:stretch/>
        </p:blipFill>
        <p:spPr bwMode="auto">
          <a:xfrm flipH="1">
            <a:off x="500034" y="3643314"/>
            <a:ext cx="2071702" cy="19288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436" t="17772" r="5260" b="9564"/>
          <a:stretch/>
        </p:blipFill>
        <p:spPr bwMode="auto">
          <a:xfrm>
            <a:off x="500034" y="1000108"/>
            <a:ext cx="1928826" cy="2000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85786" y="6215082"/>
            <a:ext cx="3041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+mn-lt"/>
              </a:rPr>
              <a:t>3. Склеить все детали</a:t>
            </a:r>
            <a:endParaRPr lang="ru-RU" sz="2400" dirty="0">
              <a:latin typeface="+mn-lt"/>
            </a:endParaRPr>
          </a:p>
        </p:txBody>
      </p:sp>
      <p:pic>
        <p:nvPicPr>
          <p:cNvPr id="11" name="Рисунок 10" descr="C:\Users\Ирина\AppData\Local\Temp\1b17ed30-9ee3-45be-9f36-cf96472550b2_Attachments_frolovaii1970@yandex.ru_2024-02-09_18-22-08.zip.0b2\IMG_20240122_09021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928670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43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Наглядное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изображение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hatsApp Image 2024-02-05 at 11.00.19.jpeg"/>
          <p:cNvPicPr/>
          <p:nvPr/>
        </p:nvPicPr>
        <p:blipFill>
          <a:blip r:embed="rId2"/>
          <a:srcRect t="7433" b="16244"/>
          <a:stretch>
            <a:fillRect/>
          </a:stretch>
        </p:blipFill>
        <p:spPr>
          <a:xfrm>
            <a:off x="1857356" y="1142984"/>
            <a:ext cx="5324436" cy="52363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79512" y="21544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Испытание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изделия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FDD5AC-DD55-4030-A59A-47EF81F1C967}"/>
              </a:ext>
            </a:extLst>
          </p:cNvPr>
          <p:cNvSpPr txBox="1"/>
          <p:nvPr/>
        </p:nvSpPr>
        <p:spPr>
          <a:xfrm>
            <a:off x="467544" y="1167624"/>
            <a:ext cx="8496944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590925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представил свой проект администрации школы и одноклассникам. Всех впечатлила моя работа.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5815CA1-3F26-4226-9A5E-41732B121C2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44291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xmlns="" id="{557F75C6-4808-49F1-ACF1-D56916759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9784" y="2857496"/>
            <a:ext cx="3903961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1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</a:tabLst>
            </a:pP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</a:tabLs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Глава 3.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Эколого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экономическая часть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</a:tabLst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Экологическое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обоснование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ADMINISTRATOR\Desktop\Алёна рисунки\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839472"/>
            <a:ext cx="3286148" cy="201852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9A55C5-E39F-4D59-A896-FA7FECD60BB7}"/>
              </a:ext>
            </a:extLst>
          </p:cNvPr>
          <p:cNvSpPr txBox="1"/>
          <p:nvPr/>
        </p:nvSpPr>
        <p:spPr>
          <a:xfrm>
            <a:off x="287016" y="1785926"/>
            <a:ext cx="885698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Все элементы эмблемы изготовлены из </a:t>
            </a:r>
            <a:r>
              <a:rPr lang="en-US" sz="2000" dirty="0" smtClean="0">
                <a:latin typeface="+mn-lt"/>
              </a:rPr>
              <a:t>PLA </a:t>
            </a:r>
            <a:r>
              <a:rPr lang="ru-RU" sz="2000" dirty="0" smtClean="0">
                <a:latin typeface="+mn-lt"/>
              </a:rPr>
              <a:t>пластика, а это полностью </a:t>
            </a:r>
            <a:r>
              <a:rPr lang="ru-RU" sz="2000" dirty="0" err="1" smtClean="0">
                <a:latin typeface="+mn-lt"/>
              </a:rPr>
              <a:t>биоразлагаемый</a:t>
            </a:r>
            <a:r>
              <a:rPr lang="ru-RU" sz="2000" dirty="0" smtClean="0">
                <a:latin typeface="+mn-lt"/>
              </a:rPr>
              <a:t>, безопасный, экологически чистый продукт, полученный путем полимеризации винилацетата, который затем </a:t>
            </a:r>
            <a:r>
              <a:rPr lang="ru-RU" sz="2000" dirty="0" err="1" smtClean="0">
                <a:latin typeface="+mn-lt"/>
              </a:rPr>
              <a:t>гидролизуется</a:t>
            </a:r>
            <a:r>
              <a:rPr lang="ru-RU" sz="2000" dirty="0" smtClean="0">
                <a:latin typeface="+mn-lt"/>
              </a:rPr>
              <a:t> с целью получения </a:t>
            </a:r>
            <a:r>
              <a:rPr lang="ru-RU" sz="2000" dirty="0" err="1" smtClean="0">
                <a:latin typeface="+mn-lt"/>
              </a:rPr>
              <a:t>филаментов</a:t>
            </a:r>
            <a:r>
              <a:rPr lang="ru-RU" sz="2000" dirty="0" smtClean="0">
                <a:latin typeface="+mn-lt"/>
              </a:rPr>
              <a:t> для 3-</a:t>
            </a:r>
            <a:r>
              <a:rPr lang="en-US" sz="2000" dirty="0" smtClean="0">
                <a:latin typeface="+mn-lt"/>
              </a:rPr>
              <a:t>D</a:t>
            </a:r>
            <a:r>
              <a:rPr lang="ru-RU" sz="2000" dirty="0" smtClean="0">
                <a:latin typeface="+mn-lt"/>
              </a:rPr>
              <a:t> печати, обладает высокой стойкостью к маслам и жирам. </a:t>
            </a:r>
          </a:p>
          <a:p>
            <a:r>
              <a:rPr lang="ru-RU" sz="2000" dirty="0" smtClean="0">
                <a:latin typeface="+mn-lt"/>
              </a:rPr>
              <a:t>Во время работы, при нагревании, PLA издает полусладкий запах. Благодаря этим характеристикам PLA-пластик является наиболее подходящим материалом для использования в закрытых помещениях, в школах и офисах.</a:t>
            </a:r>
          </a:p>
          <a:p>
            <a:pPr algn="just"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1"/>
            <a:ext cx="91440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Экономическое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обоснование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Себестоимость: С= С1 + С2 +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С1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стоимость материалов,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С2 – стоимость коммунальных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услуг,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амортизационные отчисления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3AB94F5-D2E3-4A4F-8DF3-D598AE7AC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2663777"/>
              </p:ext>
            </p:extLst>
          </p:nvPr>
        </p:nvGraphicFramePr>
        <p:xfrm>
          <a:off x="428596" y="1214422"/>
          <a:ext cx="7429552" cy="4113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959">
                  <a:extLst>
                    <a:ext uri="{9D8B030D-6E8A-4147-A177-3AD203B41FA5}">
                      <a16:colId xmlns:a16="http://schemas.microsoft.com/office/drawing/2014/main" xmlns="" val="2441876093"/>
                    </a:ext>
                  </a:extLst>
                </a:gridCol>
                <a:gridCol w="1924774">
                  <a:extLst>
                    <a:ext uri="{9D8B030D-6E8A-4147-A177-3AD203B41FA5}">
                      <a16:colId xmlns:a16="http://schemas.microsoft.com/office/drawing/2014/main" xmlns="" val="997908248"/>
                    </a:ext>
                  </a:extLst>
                </a:gridCol>
                <a:gridCol w="1977923">
                  <a:extLst>
                    <a:ext uri="{9D8B030D-6E8A-4147-A177-3AD203B41FA5}">
                      <a16:colId xmlns:a16="http://schemas.microsoft.com/office/drawing/2014/main" xmlns="" val="4226974953"/>
                    </a:ext>
                  </a:extLst>
                </a:gridCol>
                <a:gridCol w="1509448">
                  <a:extLst>
                    <a:ext uri="{9D8B030D-6E8A-4147-A177-3AD203B41FA5}">
                      <a16:colId xmlns:a16="http://schemas.microsoft.com/office/drawing/2014/main" xmlns="" val="2588409021"/>
                    </a:ext>
                  </a:extLst>
                </a:gridCol>
                <a:gridCol w="1509448">
                  <a:extLst>
                    <a:ext uri="{9D8B030D-6E8A-4147-A177-3AD203B41FA5}">
                      <a16:colId xmlns:a16="http://schemas.microsoft.com/office/drawing/2014/main" xmlns="" val="999275456"/>
                    </a:ext>
                  </a:extLst>
                </a:gridCol>
              </a:tblGrid>
              <a:tr h="5803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Материалы и инструменты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Цена единицы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(руб.)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</a:rPr>
                        <a:t>Кол-во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</a:rPr>
                        <a:t>Стоимость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</a:rPr>
                        <a:t>(руб.)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extLst>
                  <a:ext uri="{0D108BD9-81ED-4DB2-BD59-A6C34878D82A}">
                    <a16:rowId xmlns:a16="http://schemas.microsoft.com/office/drawing/2014/main" xmlns="" val="471187069"/>
                  </a:ext>
                </a:extLst>
              </a:tr>
              <a:tr h="338308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Стоимость материалов (С1)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675276"/>
                  </a:ext>
                </a:extLst>
              </a:tr>
              <a:tr h="338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PLA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пластик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3.4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37.51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</a:rPr>
                        <a:t>130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extLst>
                  <a:ext uri="{0D108BD9-81ED-4DB2-BD59-A6C34878D82A}">
                    <a16:rowId xmlns:a16="http://schemas.microsoft.com/office/drawing/2014/main" xmlns="" val="4232384292"/>
                  </a:ext>
                </a:extLst>
              </a:tr>
              <a:tr h="338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Клей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extLst>
                  <a:ext uri="{0D108BD9-81ED-4DB2-BD59-A6C34878D82A}">
                    <a16:rowId xmlns:a16="http://schemas.microsoft.com/office/drawing/2014/main" xmlns="" val="2414068690"/>
                  </a:ext>
                </a:extLst>
              </a:tr>
              <a:tr h="344721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Стоимость коммунальных услуг(С2)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2450894"/>
                  </a:ext>
                </a:extLst>
              </a:tr>
              <a:tr h="3808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Электроэнергия (3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D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принтер)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</a:rPr>
                        <a:t>4.75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9,5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extLst>
                  <a:ext uri="{0D108BD9-81ED-4DB2-BD59-A6C34878D82A}">
                    <a16:rowId xmlns:a16="http://schemas.microsoft.com/office/drawing/2014/main" xmlns="" val="3527711683"/>
                  </a:ext>
                </a:extLst>
              </a:tr>
              <a:tr h="395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Электроэнергия (Ноутбук)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4.75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4.75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extLst>
                  <a:ext uri="{0D108BD9-81ED-4DB2-BD59-A6C34878D82A}">
                    <a16:rowId xmlns:a16="http://schemas.microsoft.com/office/drawing/2014/main" xmlns="" val="3396638828"/>
                  </a:ext>
                </a:extLst>
              </a:tr>
              <a:tr h="338308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Стоимость оборудования (Со)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5419769"/>
                  </a:ext>
                </a:extLst>
              </a:tr>
              <a:tr h="4078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D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принтер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56000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56000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extLst>
                  <a:ext uri="{0D108BD9-81ED-4DB2-BD59-A6C34878D82A}">
                    <a16:rowId xmlns:a16="http://schemas.microsoft.com/office/drawing/2014/main" xmlns="" val="4122703512"/>
                  </a:ext>
                </a:extLst>
              </a:tr>
              <a:tr h="4078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Ноутбук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45000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3609975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45000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74" marR="90974" marT="45487" marB="45487"/>
                </a:tc>
                <a:extLst>
                  <a:ext uri="{0D108BD9-81ED-4DB2-BD59-A6C34878D82A}">
                    <a16:rowId xmlns:a16="http://schemas.microsoft.com/office/drawing/2014/main" xmlns="" val="427984283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так как я не приобретал оборудование, а лишь его использовала, то взял амортизационные отчисления (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которые составили: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Со ∙ 0,05% = 101000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0,005% = 505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Себестоимость изделия: С = С1 + С2 +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130 + 14.25 + 505 = 649.25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 труд я оцениваю в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1000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руб.   Общая стоимость проекта: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1649.25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357826"/>
            <a:ext cx="1313315" cy="11430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41922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67125" algn="l"/>
              </a:tabLst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Реклама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E1A897-2269-4664-983D-07D4655FCDA1}"/>
              </a:ext>
            </a:extLst>
          </p:cNvPr>
          <p:cNvSpPr txBox="1"/>
          <p:nvPr/>
        </p:nvSpPr>
        <p:spPr>
          <a:xfrm>
            <a:off x="539552" y="1175890"/>
            <a:ext cx="8208912" cy="5591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Разработаем и распечатаем на 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принтере любые модели по вашим запросам.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изготовления обращаться по адресу: Брянская область посёлок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Клетня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улица Вокзальная дом 26.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Клетнянская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 №2 имени Героя Советского Союза Николая Васильевича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Можаева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 для справок 89050542641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Frolovaii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1970@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yandex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467544" y="177894"/>
            <a:ext cx="86764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67125" algn="l"/>
              </a:tabLst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Самооценка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67125" algn="l"/>
              </a:tabLst>
            </a:pP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3667125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получился интересным, необычным. На мой взгляд, эмблема получилась самодостаточной. Процесс 3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моделирования приносит удовольствие, а готовое изделие радует не только меня, но и всю школу. Я выполнил задачи и достиг поставленной цели.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в нашей школе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 подчеркнута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уникальность и индивидуальность.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67125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667125" algn="l"/>
              </a:tabLst>
            </a:pP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2800" b="1" dirty="0">
                <a:solidFill>
                  <a:srgbClr val="92D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42900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</a:t>
            </a:r>
          </a:p>
          <a:p>
            <a:pPr lvl="0" algn="ctr"/>
            <a:endParaRPr lang="ru-RU" sz="2000" dirty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544F6D-F8A2-44EF-B206-92FD592D18A1}"/>
              </a:ext>
            </a:extLst>
          </p:cNvPr>
          <p:cNvSpPr txBox="1"/>
          <p:nvPr/>
        </p:nvSpPr>
        <p:spPr>
          <a:xfrm>
            <a:off x="251520" y="4269576"/>
            <a:ext cx="86764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Изготовив эмблему, я пришёл к выводу, что делать модели самостоятельно гораздо выгоднее, чем покупать их. К тому же - это успокаивает, развивает внимание,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пространстве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воображение, формирует как техническое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мышление,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 и такие качества, как усидчивость, сосредоточенность, аккуратность. Теперь эмблема является неотъемлемым  символом школы. Выполняя эмблему,  я прошёл профессиональную пробу. Вполне возможно, что я свяжу свою будущую профессию с 3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моделированием.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-9233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291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1 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291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 прошлые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7524328" y="5589240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Рисунок 8">
            <a:extLst>
              <a:ext uri="{FF2B5EF4-FFF2-40B4-BE49-F238E27FC236}">
                <a16:creationId xmlns:a16="http://schemas.microsoft.com/office/drawing/2014/main" xmlns="" id="{1E9CE84D-EBC6-41DF-A997-070CBE2E2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9" t="11922" r="15172" b="28989"/>
          <a:stretch>
            <a:fillRect/>
          </a:stretch>
        </p:blipFill>
        <p:spPr bwMode="auto">
          <a:xfrm>
            <a:off x="1285852" y="1214422"/>
            <a:ext cx="2571768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Рисунок 7">
            <a:extLst>
              <a:ext uri="{FF2B5EF4-FFF2-40B4-BE49-F238E27FC236}">
                <a16:creationId xmlns:a16="http://schemas.microsoft.com/office/drawing/2014/main" xmlns="" id="{0435FCB1-0790-49A9-8D2C-0563CD5C1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6" t="16520" r="16992" b="24792"/>
          <a:stretch/>
        </p:blipFill>
        <p:spPr bwMode="auto">
          <a:xfrm>
            <a:off x="5000628" y="4143380"/>
            <a:ext cx="2143140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Рисунок 6">
            <a:extLst>
              <a:ext uri="{FF2B5EF4-FFF2-40B4-BE49-F238E27FC236}">
                <a16:creationId xmlns:a16="http://schemas.microsoft.com/office/drawing/2014/main" xmlns="" id="{6D379534-71CD-4A2F-83FB-CB9E9861B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6" t="32097" r="18181" b="25064"/>
          <a:stretch/>
        </p:blipFill>
        <p:spPr bwMode="auto">
          <a:xfrm>
            <a:off x="714348" y="4146128"/>
            <a:ext cx="2500330" cy="22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Рисунок 5">
            <a:extLst>
              <a:ext uri="{FF2B5EF4-FFF2-40B4-BE49-F238E27FC236}">
                <a16:creationId xmlns:a16="http://schemas.microsoft.com/office/drawing/2014/main" xmlns="" id="{9FC1FDBC-CD28-4BB3-806E-026D88E27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81" r="2406" b="12698"/>
          <a:stretch>
            <a:fillRect/>
          </a:stretch>
        </p:blipFill>
        <p:spPr bwMode="auto">
          <a:xfrm>
            <a:off x="4429124" y="1357298"/>
            <a:ext cx="2651954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3EDDDF8-D784-436C-BD3F-A56E94BC9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74" y="9462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28C769E-22AD-4896-A1A6-B8EB7DC35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74" y="1401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CA64A81D-18B5-4C7E-AECC-A8AA9D3FA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74" y="18606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9259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57232"/>
            <a:ext cx="8229600" cy="5077215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pPr algn="ctr">
              <a:buNone/>
              <a:defRPr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Несмотря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значимость символики в современном мире, у моей школы отсутствует эмблема, которая будет подчеркивать ее индивидуальность. Так как я в достаточной степени владею навыками 3D моделирования, то считаю уместным изготовить эмблему с помощью САПР – программ. До этого я уже изготавливал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модели, которые и в настоящее время служат пособием для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других учеников. 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(приложение 1).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55576" y="301879"/>
            <a:ext cx="2118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Введение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14290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229100" algn="l"/>
              </a:tabLst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2 </a:t>
            </a:r>
            <a:endParaRPr lang="ru-RU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Ирина\Desktop\Саша1\IMG-20240327-WA0011.jpg"/>
          <p:cNvPicPr/>
          <p:nvPr/>
        </p:nvPicPr>
        <p:blipFill>
          <a:blip r:embed="rId2">
            <a:biLevel thresh="50000"/>
          </a:blip>
          <a:srcRect/>
          <a:stretch>
            <a:fillRect/>
          </a:stretch>
        </p:blipFill>
        <p:spPr bwMode="auto">
          <a:xfrm>
            <a:off x="1601787" y="1353444"/>
            <a:ext cx="5940425" cy="41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\Desktop\Саша1\IMG-20240327-WA00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3" y="142852"/>
            <a:ext cx="52864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\Desktop\Саша1\IMG-20240327-WA0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52"/>
            <a:ext cx="4929221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\Desktop\Саша1\IMG-20240327-WA00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142852"/>
            <a:ext cx="50006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\Desktop\Саша1\IMG-20240327-WA00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52"/>
            <a:ext cx="500066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\Desktop\Саша1\IMG-20240327-WA00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285728"/>
            <a:ext cx="49292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\Desktop\Саша1\IMG-20240327-WA0007.jpg"/>
          <p:cNvPicPr/>
          <p:nvPr/>
        </p:nvPicPr>
        <p:blipFill>
          <a:blip r:embed="rId2"/>
          <a:srcRect t="4819"/>
          <a:stretch>
            <a:fillRect/>
          </a:stretch>
        </p:blipFill>
        <p:spPr bwMode="auto">
          <a:xfrm>
            <a:off x="2714612" y="357166"/>
            <a:ext cx="350046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гнутая вниз стрелка 2">
            <a:hlinkClick r:id="rId3" action="ppaction://hlinksldjump"/>
          </p:cNvPr>
          <p:cNvSpPr/>
          <p:nvPr/>
        </p:nvSpPr>
        <p:spPr>
          <a:xfrm>
            <a:off x="7000892" y="5572140"/>
            <a:ext cx="1143008" cy="6429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endParaRPr lang="ru-RU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000" b="1" dirty="0" smtClean="0"/>
          </a:p>
          <a:p>
            <a:pPr algn="ctr">
              <a:buNone/>
              <a:defRPr/>
            </a:pPr>
            <a:r>
              <a:rPr lang="ru-RU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модель эмблемы школы в САПР - программе и распечатать её на 3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принтере.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8529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Задачи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проекта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789040"/>
            <a:ext cx="83529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Расширить знания и закрепить умения в 3-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в себе такие качества как аккуратность, усидчивость, внимательность.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эстетический вкус, логическое мышление и пространственное воображение.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453028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Глава 1. Теоретическая часть: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истории возникновения 3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моделирования.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компьютерные программы, формирующие простые трехмерные модели на основе эскизов, были созданы в 1960-х годах в университете города Юты (США) Иваном Сазерлендом и Дэвидом Эвансом. Начиная с середины 1970-х годов их последователи Эд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Катмулл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Джим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Блинн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ТюнФонг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(все трое были студентами все той же кафедры компьютерной графики в Юте) продолжили развивать технологии работы с 3D-графикой и анимацией.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hangingPunct="0">
              <a:tabLst>
                <a:tab pos="5207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3D-моделирование является широко распространенной и востребованной практикой и в нашей стране, в различных отраслях, включая архитектуру, машиностроение, игровую индустрию, медицину и дизайн.</a:t>
            </a:r>
          </a:p>
          <a:p>
            <a:pPr algn="just" eaLnBrk="0" hangingPunct="0">
              <a:tabLst>
                <a:tab pos="520700" algn="l"/>
              </a:tabLs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ru-RU" sz="200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286256"/>
            <a:ext cx="4572000" cy="17774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5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Существует три вида 3D-моделирования: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каркасное моделирование;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поверхностное моделирование;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твердотельное моделирование.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52850" y="188640"/>
            <a:ext cx="88911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Банк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идей, эскизы. Выбор оптимальных идей и их обоснование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ED0F3AB-0B61-4870-9ABE-0BD2B0B5DF3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18"/>
          <a:stretch/>
        </p:blipFill>
        <p:spPr>
          <a:xfrm>
            <a:off x="357158" y="1142984"/>
            <a:ext cx="2108835" cy="2108835"/>
          </a:xfrm>
          <a:prstGeom prst="ellipse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0C9CB5-36D0-4B26-AC87-4BC4BBA662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1142984"/>
            <a:ext cx="2108835" cy="2108835"/>
          </a:xfrm>
          <a:prstGeom prst="ellipse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C1871C-6E90-40AE-9C73-CE496001D8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36" y="1142984"/>
            <a:ext cx="2232248" cy="22171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1626E2-A452-4EE1-9417-F5B425FDD02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21" r="13113"/>
          <a:stretch/>
        </p:blipFill>
        <p:spPr>
          <a:xfrm>
            <a:off x="357158" y="3714752"/>
            <a:ext cx="2252186" cy="2160240"/>
          </a:xfrm>
          <a:prstGeom prst="ellipse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BAD707-F0E5-4421-8995-212CDEBF97DF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22" t="5068" r="9622" b="8967"/>
          <a:stretch/>
        </p:blipFill>
        <p:spPr>
          <a:xfrm>
            <a:off x="3714744" y="3929066"/>
            <a:ext cx="1491402" cy="2074545"/>
          </a:xfrm>
          <a:prstGeom prst="ellipse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C0F92D3-8656-4A2A-A9CE-88007571A574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" r="131"/>
          <a:stretch/>
        </p:blipFill>
        <p:spPr>
          <a:xfrm>
            <a:off x="6286512" y="4000504"/>
            <a:ext cx="1933575" cy="1933575"/>
          </a:xfrm>
          <a:prstGeom prst="ellipse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43108" y="3000372"/>
            <a:ext cx="657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334327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1                                                        2                                              3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5857892"/>
            <a:ext cx="657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334327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4                                                      5                                                 6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8072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 идеи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872538" cy="4905401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процессе сбора информации был рассмотрен ряд вариантов: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B179BA0-9614-458F-B6D4-A84B530F9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8609199"/>
              </p:ext>
            </p:extLst>
          </p:nvPr>
        </p:nvGraphicFramePr>
        <p:xfrm>
          <a:off x="843863" y="928671"/>
          <a:ext cx="7514351" cy="4640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6239">
                  <a:extLst>
                    <a:ext uri="{9D8B030D-6E8A-4147-A177-3AD203B41FA5}">
                      <a16:colId xmlns:a16="http://schemas.microsoft.com/office/drawing/2014/main" xmlns="" val="2166792238"/>
                    </a:ext>
                  </a:extLst>
                </a:gridCol>
                <a:gridCol w="1004870">
                  <a:extLst>
                    <a:ext uri="{9D8B030D-6E8A-4147-A177-3AD203B41FA5}">
                      <a16:colId xmlns:a16="http://schemas.microsoft.com/office/drawing/2014/main" xmlns="" val="2453494050"/>
                    </a:ext>
                  </a:extLst>
                </a:gridCol>
                <a:gridCol w="1277225">
                  <a:extLst>
                    <a:ext uri="{9D8B030D-6E8A-4147-A177-3AD203B41FA5}">
                      <a16:colId xmlns:a16="http://schemas.microsoft.com/office/drawing/2014/main" xmlns="" val="2648679161"/>
                    </a:ext>
                  </a:extLst>
                </a:gridCol>
                <a:gridCol w="1277225">
                  <a:extLst>
                    <a:ext uri="{9D8B030D-6E8A-4147-A177-3AD203B41FA5}">
                      <a16:colId xmlns:a16="http://schemas.microsoft.com/office/drawing/2014/main" xmlns="" val="3695363225"/>
                    </a:ext>
                  </a:extLst>
                </a:gridCol>
                <a:gridCol w="1369396">
                  <a:extLst>
                    <a:ext uri="{9D8B030D-6E8A-4147-A177-3AD203B41FA5}">
                      <a16:colId xmlns:a16="http://schemas.microsoft.com/office/drawing/2014/main" xmlns="" val="1528408660"/>
                    </a:ext>
                  </a:extLst>
                </a:gridCol>
                <a:gridCol w="1369396">
                  <a:extLst>
                    <a:ext uri="{9D8B030D-6E8A-4147-A177-3AD203B41FA5}">
                      <a16:colId xmlns:a16="http://schemas.microsoft.com/office/drawing/2014/main" xmlns="" val="2256165739"/>
                    </a:ext>
                  </a:extLst>
                </a:gridCol>
              </a:tblGrid>
              <a:tr h="42067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Варианты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Критерии оценки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3871454"/>
                  </a:ext>
                </a:extLst>
              </a:tr>
              <a:tr h="898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Наличие материалов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Малая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</a:rPr>
                        <a:t>затратность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Наличие инструментов, оборудования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Достаточность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знаний и умений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Необходимость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extLst>
                  <a:ext uri="{0D108BD9-81ED-4DB2-BD59-A6C34878D82A}">
                    <a16:rowId xmlns:a16="http://schemas.microsoft.com/office/drawing/2014/main" xmlns="" val="4202923376"/>
                  </a:ext>
                </a:extLst>
              </a:tr>
              <a:tr h="450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extLst>
                  <a:ext uri="{0D108BD9-81ED-4DB2-BD59-A6C34878D82A}">
                    <a16:rowId xmlns:a16="http://schemas.microsoft.com/office/drawing/2014/main" xmlns="" val="2806688997"/>
                  </a:ext>
                </a:extLst>
              </a:tr>
              <a:tr h="4711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extLst>
                  <a:ext uri="{0D108BD9-81ED-4DB2-BD59-A6C34878D82A}">
                    <a16:rowId xmlns:a16="http://schemas.microsoft.com/office/drawing/2014/main" xmlns="" val="3550684581"/>
                  </a:ext>
                </a:extLst>
              </a:tr>
              <a:tr h="4380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extLst>
                  <a:ext uri="{0D108BD9-81ED-4DB2-BD59-A6C34878D82A}">
                    <a16:rowId xmlns:a16="http://schemas.microsoft.com/office/drawing/2014/main" xmlns="" val="2936037310"/>
                  </a:ext>
                </a:extLst>
              </a:tr>
              <a:tr h="5666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extLst>
                  <a:ext uri="{0D108BD9-81ED-4DB2-BD59-A6C34878D82A}">
                    <a16:rowId xmlns:a16="http://schemas.microsoft.com/office/drawing/2014/main" xmlns="" val="2189289332"/>
                  </a:ext>
                </a:extLst>
              </a:tr>
              <a:tr h="6202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extLst>
                  <a:ext uri="{0D108BD9-81ED-4DB2-BD59-A6C34878D82A}">
                    <a16:rowId xmlns:a16="http://schemas.microsoft.com/office/drawing/2014/main" xmlns="" val="4268975198"/>
                  </a:ext>
                </a:extLst>
              </a:tr>
              <a:tr h="5986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6.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6" marR="41216" marT="0" marB="0"/>
                </a:tc>
                <a:extLst>
                  <a:ext uri="{0D108BD9-81ED-4DB2-BD59-A6C34878D82A}">
                    <a16:rowId xmlns:a16="http://schemas.microsoft.com/office/drawing/2014/main" xmlns="" val="1763745881"/>
                  </a:ext>
                </a:extLst>
              </a:tr>
            </a:tbl>
          </a:graphicData>
        </a:graphic>
      </p:graphicFrame>
      <p:pic>
        <p:nvPicPr>
          <p:cNvPr id="2051" name="Рисунок 1199110814">
            <a:extLst>
              <a:ext uri="{FF2B5EF4-FFF2-40B4-BE49-F238E27FC236}">
                <a16:creationId xmlns:a16="http://schemas.microsoft.com/office/drawing/2014/main" xmlns="" id="{6744ECBE-D305-4EDF-8A25-8DC2AFB68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09" r="15818"/>
          <a:stretch/>
        </p:blipFill>
        <p:spPr bwMode="auto">
          <a:xfrm>
            <a:off x="1285852" y="3786190"/>
            <a:ext cx="357190" cy="3571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1236422942">
            <a:extLst>
              <a:ext uri="{FF2B5EF4-FFF2-40B4-BE49-F238E27FC236}">
                <a16:creationId xmlns:a16="http://schemas.microsoft.com/office/drawing/2014/main" xmlns="" id="{D3E9A9F0-2D86-4C7A-B89E-84D30ABD8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" r="7500"/>
          <a:stretch/>
        </p:blipFill>
        <p:spPr bwMode="auto">
          <a:xfrm>
            <a:off x="1285852" y="2357430"/>
            <a:ext cx="384550" cy="3559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421694159">
            <a:extLst>
              <a:ext uri="{FF2B5EF4-FFF2-40B4-BE49-F238E27FC236}">
                <a16:creationId xmlns:a16="http://schemas.microsoft.com/office/drawing/2014/main" xmlns="" id="{99125C5B-0DDB-49D9-BC22-D3EBDBD28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214686"/>
            <a:ext cx="500066" cy="4556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1767341812">
            <a:extLst>
              <a:ext uri="{FF2B5EF4-FFF2-40B4-BE49-F238E27FC236}">
                <a16:creationId xmlns:a16="http://schemas.microsoft.com/office/drawing/2014/main" xmlns="" id="{02E7BDC8-579A-484D-BF17-F6DA31DF9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28" r="7033"/>
          <a:stretch/>
        </p:blipFill>
        <p:spPr bwMode="auto">
          <a:xfrm>
            <a:off x="1285852" y="4286256"/>
            <a:ext cx="360042" cy="5462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38632982">
            <a:extLst>
              <a:ext uri="{FF2B5EF4-FFF2-40B4-BE49-F238E27FC236}">
                <a16:creationId xmlns:a16="http://schemas.microsoft.com/office/drawing/2014/main" xmlns="" id="{E79F36A8-A922-4886-AD3A-5CF52EEC8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6" r="4876"/>
          <a:stretch/>
        </p:blipFill>
        <p:spPr bwMode="auto">
          <a:xfrm>
            <a:off x="1285852" y="2786058"/>
            <a:ext cx="395574" cy="3955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328423317">
            <a:extLst>
              <a:ext uri="{FF2B5EF4-FFF2-40B4-BE49-F238E27FC236}">
                <a16:creationId xmlns:a16="http://schemas.microsoft.com/office/drawing/2014/main" xmlns="" id="{5A8E1F68-0D04-4182-8353-787484017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929198"/>
            <a:ext cx="428628" cy="4103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421694159">
            <a:extLst>
              <a:ext uri="{FF2B5EF4-FFF2-40B4-BE49-F238E27FC236}">
                <a16:creationId xmlns:a16="http://schemas.microsoft.com/office/drawing/2014/main" xmlns="" id="{99125C5B-0DDB-49D9-BC22-D3EBDBD28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480069"/>
            <a:ext cx="1512362" cy="13779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43108" y="5657671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334327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оптимальным является вариант 3. Поэтому я принял решение выбрать за основу объекта творческого проекта эмблему с изображением книги и огонька и разработать свою эмблему, которая идеально подойдёт моей школе.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12311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Дизайн-анализ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объекта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73CC657-70E6-4BE5-84F8-BC6EFD923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0786431"/>
              </p:ext>
            </p:extLst>
          </p:nvPr>
        </p:nvGraphicFramePr>
        <p:xfrm>
          <a:off x="928662" y="928670"/>
          <a:ext cx="6316184" cy="3898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1430">
                  <a:extLst>
                    <a:ext uri="{9D8B030D-6E8A-4147-A177-3AD203B41FA5}">
                      <a16:colId xmlns:a16="http://schemas.microsoft.com/office/drawing/2014/main" xmlns="" val="626819497"/>
                    </a:ext>
                  </a:extLst>
                </a:gridCol>
                <a:gridCol w="1811430">
                  <a:extLst>
                    <a:ext uri="{9D8B030D-6E8A-4147-A177-3AD203B41FA5}">
                      <a16:colId xmlns:a16="http://schemas.microsoft.com/office/drawing/2014/main" xmlns="" val="501482099"/>
                    </a:ext>
                  </a:extLst>
                </a:gridCol>
                <a:gridCol w="1346662">
                  <a:extLst>
                    <a:ext uri="{9D8B030D-6E8A-4147-A177-3AD203B41FA5}">
                      <a16:colId xmlns:a16="http://schemas.microsoft.com/office/drawing/2014/main" xmlns="" val="2682231161"/>
                    </a:ext>
                  </a:extLst>
                </a:gridCol>
                <a:gridCol w="1346662">
                  <a:extLst>
                    <a:ext uri="{9D8B030D-6E8A-4147-A177-3AD203B41FA5}">
                      <a16:colId xmlns:a16="http://schemas.microsoft.com/office/drawing/2014/main" xmlns="" val="2004449477"/>
                    </a:ext>
                  </a:extLst>
                </a:gridCol>
              </a:tblGrid>
              <a:tr h="32572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Признаки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Возможные варианты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6075518"/>
                  </a:ext>
                </a:extLst>
              </a:tr>
              <a:tr h="349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      3 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41781934"/>
                  </a:ext>
                </a:extLst>
              </a:tr>
              <a:tr h="4554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1) форма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Квадратная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Круглая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Овал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90538605"/>
                  </a:ext>
                </a:extLst>
              </a:tr>
              <a:tr h="4259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2) размеры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170x170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150x150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200x150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83294947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3) пластик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ABS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PLA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PETG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059257938"/>
                  </a:ext>
                </a:extLst>
              </a:tr>
              <a:tr h="9074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4) цвета изделия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Черный, белый бирюзовый, оранжевый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Красный, белый, бирюзовый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Оранжевый, черный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80350581"/>
                  </a:ext>
                </a:extLst>
              </a:tr>
              <a:tr h="6282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5) центральные предметы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Руки, книга 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Книга, лавр, колокол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35267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Лавр, руки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2810029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14351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352675" algn="l"/>
              </a:tabLst>
            </a:pP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будет эмблема круглой формы диаметром 150мм, выполненная из PLA пластика черного, белого, бирюзового, и оранжевого цвета с книгой и колоколом по центру, окантованных лаврой. Основа - оранжевого цвета с черными полосами является подобием Георгиевской ленточки – символа воинской славы, этим я указал, что в нашей школе большое внимание уделяется патриотическому воспитанию.</a:t>
            </a:r>
            <a:endParaRPr lang="ru-RU" sz="16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352675" algn="l"/>
              </a:tabLst>
            </a:pP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Книга с колокольчиком являются неотъемлемым символом школьной жизни.</a:t>
            </a:r>
            <a:endParaRPr lang="ru-RU" sz="16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2352675" algn="l"/>
              </a:tabLst>
            </a:pP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Лавровый венок – символ победы, указывает на многочисленные победы школы в мероприятиях различного уровня.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428992" y="285728"/>
            <a:ext cx="22284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Эскиз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3D444E-EC3B-43FC-87EF-7714C8FA68C2}"/>
              </a:ext>
            </a:extLst>
          </p:cNvPr>
          <p:cNvPicPr/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7" t="2445" r="5787" b="7077"/>
          <a:stretch/>
        </p:blipFill>
        <p:spPr>
          <a:xfrm>
            <a:off x="2428860" y="1428736"/>
            <a:ext cx="4392488" cy="4320481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5868144" cy="10527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обдумывания</a:t>
            </a:r>
          </a:p>
        </p:txBody>
      </p:sp>
      <p:sp>
        <p:nvSpPr>
          <p:cNvPr id="24" name="5-конечная звезда 23"/>
          <p:cNvSpPr/>
          <p:nvPr/>
        </p:nvSpPr>
        <p:spPr>
          <a:xfrm>
            <a:off x="2357422" y="2214554"/>
            <a:ext cx="4104456" cy="30243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6623720" y="2636912"/>
            <a:ext cx="2520280" cy="18722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5724128" y="4481736"/>
            <a:ext cx="2700808" cy="23762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2771800" y="4769768"/>
            <a:ext cx="2664296" cy="20882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51520" y="3861048"/>
            <a:ext cx="3096344" cy="20436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0" y="2348880"/>
            <a:ext cx="2808312" cy="17281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5292080" y="980728"/>
            <a:ext cx="2808312" cy="22322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1619672" y="836712"/>
            <a:ext cx="2664296" cy="20882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059832" y="2780928"/>
            <a:ext cx="72008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339752" y="3789040"/>
            <a:ext cx="108012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699792" y="4293096"/>
            <a:ext cx="93610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076056" y="2348880"/>
            <a:ext cx="79208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652120" y="3861048"/>
            <a:ext cx="144016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868144" y="4293096"/>
            <a:ext cx="792088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572000" y="4797152"/>
            <a:ext cx="7200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339029" y="3605813"/>
            <a:ext cx="216024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Эмблема школы</a:t>
            </a:r>
            <a:endParaRPr kumimoji="0" lang="ru-RU" sz="14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9552" y="3068960"/>
            <a:ext cx="176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Конструкция</a:t>
            </a:r>
            <a:endParaRPr kumimoji="0" lang="ru-RU" sz="1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979712" y="1628800"/>
            <a:ext cx="1907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Материалы и </a:t>
            </a:r>
            <a:endParaRPr kumimoji="0" lang="ru-RU" sz="12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инструменты</a:t>
            </a:r>
            <a:endParaRPr kumimoji="0" lang="ru-RU" sz="1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652120" y="1844824"/>
            <a:ext cx="1907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Безопасность </a:t>
            </a:r>
            <a:endParaRPr kumimoji="0" lang="ru-RU" sz="12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труда</a:t>
            </a:r>
            <a:endParaRPr kumimoji="0" lang="ru-RU" sz="1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115616" y="4797152"/>
            <a:ext cx="1259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Эстетика</a:t>
            </a:r>
            <a:endParaRPr kumimoji="0" lang="ru-RU" sz="1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275856" y="5661248"/>
            <a:ext cx="1584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Экономичность</a:t>
            </a:r>
            <a:endParaRPr kumimoji="0" lang="ru-RU" sz="1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228184" y="5517232"/>
            <a:ext cx="1547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Экологичность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876256" y="3356992"/>
            <a:ext cx="1979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</a:t>
            </a:r>
            <a:endParaRPr kumimoji="0" lang="ru-RU" sz="1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714744" y="3837863"/>
            <a:ext cx="15716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1957</TotalTime>
  <Words>1128</Words>
  <Application>Microsoft Office PowerPoint</Application>
  <PresentationFormat>Экран (4:3)</PresentationFormat>
  <Paragraphs>233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Слайд 1</vt:lpstr>
      <vt:lpstr>Слайд 2</vt:lpstr>
      <vt:lpstr>Слайд 3</vt:lpstr>
      <vt:lpstr>Слайд 4</vt:lpstr>
      <vt:lpstr>Слайд 5</vt:lpstr>
      <vt:lpstr>Выбор идеи</vt:lpstr>
      <vt:lpstr>Слайд 7</vt:lpstr>
      <vt:lpstr>Слайд 8</vt:lpstr>
      <vt:lpstr>Схема обдумывания</vt:lpstr>
      <vt:lpstr>Слайд 10</vt:lpstr>
      <vt:lpstr>Технология выполнения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Ирина</cp:lastModifiedBy>
  <cp:revision>239</cp:revision>
  <dcterms:created xsi:type="dcterms:W3CDTF">2013-09-07T18:35:40Z</dcterms:created>
  <dcterms:modified xsi:type="dcterms:W3CDTF">2024-04-23T13:26:15Z</dcterms:modified>
</cp:coreProperties>
</file>