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04" r:id="rId3"/>
    <p:sldId id="305" r:id="rId4"/>
    <p:sldId id="306" r:id="rId5"/>
    <p:sldId id="303" r:id="rId6"/>
    <p:sldId id="272" r:id="rId7"/>
    <p:sldId id="302" r:id="rId8"/>
    <p:sldId id="282" r:id="rId9"/>
    <p:sldId id="296" r:id="rId10"/>
    <p:sldId id="295" r:id="rId11"/>
    <p:sldId id="298" r:id="rId12"/>
    <p:sldId id="299" r:id="rId13"/>
    <p:sldId id="297" r:id="rId14"/>
    <p:sldId id="307" r:id="rId15"/>
    <p:sldId id="317" r:id="rId16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198"/>
    <a:srgbClr val="000099"/>
    <a:srgbClr val="990000"/>
    <a:srgbClr val="0000CC"/>
    <a:srgbClr val="3366FF"/>
    <a:srgbClr val="33CC33"/>
    <a:srgbClr val="CCE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86" autoAdjust="0"/>
    <p:restoredTop sz="94673" autoAdjust="0"/>
  </p:normalViewPr>
  <p:slideViewPr>
    <p:cSldViewPr>
      <p:cViewPr varScale="1">
        <p:scale>
          <a:sx n="110" d="100"/>
          <a:sy n="110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Общая численность Профсоюза </a:t>
            </a:r>
          </a:p>
          <a:p>
            <a:pPr>
              <a:defRPr/>
            </a:pPr>
            <a:r>
              <a:rPr lang="ru-RU" sz="1600" dirty="0" smtClean="0"/>
              <a:t>на 1 января </a:t>
            </a:r>
            <a:r>
              <a:rPr lang="ru-RU" sz="1600" dirty="0" smtClean="0"/>
              <a:t>2023 </a:t>
            </a:r>
            <a:r>
              <a:rPr lang="ru-RU" sz="1600" dirty="0" smtClean="0"/>
              <a:t>года </a:t>
            </a:r>
          </a:p>
          <a:p>
            <a:pPr>
              <a:defRPr/>
            </a:pPr>
            <a:endParaRPr lang="ru-RU" dirty="0">
              <a:solidFill>
                <a:srgbClr val="C00000"/>
              </a:solidFill>
            </a:endParaRP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членов Профсоюза</c:v>
                </c:pt>
              </c:strCache>
            </c:strRef>
          </c:tx>
          <c:dPt>
            <c:idx val="0"/>
            <c:bubble3D val="0"/>
            <c:spPr>
              <a:solidFill>
                <a:srgbClr val="6699FF"/>
              </a:solidFill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5.2011975065616878E-3"/>
                  <c:y val="4.751033464566936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9313484251968554E-3"/>
                  <c:y val="-3.8616387795275618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работающих (66,3%)</c:v>
                </c:pt>
                <c:pt idx="1">
                  <c:v>студентов (33,7%)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2941309</c:v>
                </c:pt>
                <c:pt idx="1">
                  <c:v>1316172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5">
          <a:noFill/>
        </a:ln>
      </c:spPr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6BB943-DD1E-4FC1-96CE-999123BD29EE}" type="doc">
      <dgm:prSet loTypeId="urn:microsoft.com/office/officeart/2005/8/layout/pyramid2" loCatId="list" qsTypeId="urn:microsoft.com/office/officeart/2005/8/quickstyle/simple5" qsCatId="simple" csTypeId="urn:microsoft.com/office/officeart/2005/8/colors/accent2_2" csCatId="accent2" phldr="1"/>
      <dgm:spPr/>
    </dgm:pt>
    <dgm:pt modelId="{DBFB92D0-0ED9-457A-9ECA-6869082D4083}">
      <dgm:prSet phldrT="[Текст]"/>
      <dgm:spPr/>
      <dgm:t>
        <a:bodyPr/>
        <a:lstStyle/>
        <a:p>
          <a:r>
            <a:rPr lang="ru-RU" b="1" dirty="0" smtClean="0">
              <a:solidFill>
                <a:srgbClr val="990000"/>
              </a:solidFill>
            </a:rPr>
            <a:t>80</a:t>
          </a:r>
          <a:endParaRPr lang="ru-RU" b="1" dirty="0">
            <a:solidFill>
              <a:srgbClr val="990000"/>
            </a:solidFill>
          </a:endParaRPr>
        </a:p>
      </dgm:t>
    </dgm:pt>
    <dgm:pt modelId="{B4D6F82F-7045-4DD8-B2E8-6C5055859B5F}" type="parTrans" cxnId="{26A44DD1-73D2-404C-9986-751861B18689}">
      <dgm:prSet/>
      <dgm:spPr/>
      <dgm:t>
        <a:bodyPr/>
        <a:lstStyle/>
        <a:p>
          <a:endParaRPr lang="ru-RU"/>
        </a:p>
      </dgm:t>
    </dgm:pt>
    <dgm:pt modelId="{B7FF60BF-7BCC-4BD9-9DC3-B7326A9474BD}" type="sibTrans" cxnId="{26A44DD1-73D2-404C-9986-751861B18689}">
      <dgm:prSet/>
      <dgm:spPr/>
      <dgm:t>
        <a:bodyPr/>
        <a:lstStyle/>
        <a:p>
          <a:endParaRPr lang="ru-RU"/>
        </a:p>
      </dgm:t>
    </dgm:pt>
    <dgm:pt modelId="{8394749D-02DE-4A1F-9E4D-5CBB613D5901}">
      <dgm:prSet phldrT="[Текст]"/>
      <dgm:spPr/>
      <dgm:t>
        <a:bodyPr/>
        <a:lstStyle/>
        <a:p>
          <a:r>
            <a:rPr lang="ru-RU" b="1" dirty="0" smtClean="0">
              <a:solidFill>
                <a:srgbClr val="990000"/>
              </a:solidFill>
            </a:rPr>
            <a:t>2313</a:t>
          </a:r>
          <a:endParaRPr lang="ru-RU" b="1" dirty="0">
            <a:solidFill>
              <a:srgbClr val="990000"/>
            </a:solidFill>
          </a:endParaRPr>
        </a:p>
      </dgm:t>
    </dgm:pt>
    <dgm:pt modelId="{F898B277-6137-4D8F-94B6-749DB821A726}" type="parTrans" cxnId="{6BEA253C-9016-4D51-93E3-D4A94DF54C8A}">
      <dgm:prSet/>
      <dgm:spPr/>
      <dgm:t>
        <a:bodyPr/>
        <a:lstStyle/>
        <a:p>
          <a:endParaRPr lang="ru-RU"/>
        </a:p>
      </dgm:t>
    </dgm:pt>
    <dgm:pt modelId="{0F53F886-81DC-422C-B612-82BF7F75E282}" type="sibTrans" cxnId="{6BEA253C-9016-4D51-93E3-D4A94DF54C8A}">
      <dgm:prSet/>
      <dgm:spPr/>
      <dgm:t>
        <a:bodyPr/>
        <a:lstStyle/>
        <a:p>
          <a:endParaRPr lang="ru-RU"/>
        </a:p>
      </dgm:t>
    </dgm:pt>
    <dgm:pt modelId="{41FA80C4-E9E2-442A-9F2A-76987ED9261D}">
      <dgm:prSet phldrT="[Текст]"/>
      <dgm:spPr/>
      <dgm:t>
        <a:bodyPr/>
        <a:lstStyle/>
        <a:p>
          <a:r>
            <a:rPr lang="ru-RU" b="1" dirty="0" smtClean="0">
              <a:solidFill>
                <a:srgbClr val="990000"/>
              </a:solidFill>
            </a:rPr>
            <a:t>83913</a:t>
          </a:r>
          <a:endParaRPr lang="ru-RU" b="1" dirty="0">
            <a:solidFill>
              <a:srgbClr val="990000"/>
            </a:solidFill>
          </a:endParaRPr>
        </a:p>
      </dgm:t>
    </dgm:pt>
    <dgm:pt modelId="{065BEF19-41CA-472E-AB53-EF291E804096}" type="parTrans" cxnId="{D4550B65-51A6-4A21-902B-D409EFDC9BF3}">
      <dgm:prSet/>
      <dgm:spPr/>
      <dgm:t>
        <a:bodyPr/>
        <a:lstStyle/>
        <a:p>
          <a:endParaRPr lang="ru-RU"/>
        </a:p>
      </dgm:t>
    </dgm:pt>
    <dgm:pt modelId="{D96990FE-541D-4F24-99EF-AC6FBFA2BFE1}" type="sibTrans" cxnId="{D4550B65-51A6-4A21-902B-D409EFDC9BF3}">
      <dgm:prSet/>
      <dgm:spPr/>
      <dgm:t>
        <a:bodyPr/>
        <a:lstStyle/>
        <a:p>
          <a:endParaRPr lang="ru-RU"/>
        </a:p>
      </dgm:t>
    </dgm:pt>
    <dgm:pt modelId="{EBBD3F8A-C625-4FE3-8FD3-447A54C7F67D}">
      <dgm:prSet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72438</a:t>
          </a:r>
          <a:endParaRPr lang="ru-RU" b="1" dirty="0">
            <a:solidFill>
              <a:srgbClr val="C00000"/>
            </a:solidFill>
          </a:endParaRPr>
        </a:p>
      </dgm:t>
    </dgm:pt>
    <dgm:pt modelId="{9EF64979-0645-4684-9586-AF0C157CC0F2}" type="parTrans" cxnId="{1DB497C0-51E2-41E9-9F41-BE872E63742C}">
      <dgm:prSet/>
      <dgm:spPr/>
      <dgm:t>
        <a:bodyPr/>
        <a:lstStyle/>
        <a:p>
          <a:endParaRPr lang="ru-RU"/>
        </a:p>
      </dgm:t>
    </dgm:pt>
    <dgm:pt modelId="{1E93E823-96D8-49EA-9EC2-792FE034EA56}" type="sibTrans" cxnId="{1DB497C0-51E2-41E9-9F41-BE872E63742C}">
      <dgm:prSet/>
      <dgm:spPr/>
      <dgm:t>
        <a:bodyPr/>
        <a:lstStyle/>
        <a:p>
          <a:endParaRPr lang="ru-RU"/>
        </a:p>
      </dgm:t>
    </dgm:pt>
    <dgm:pt modelId="{4EA2090B-BFB6-480F-A0C4-B20FFEF1F1CB}" type="pres">
      <dgm:prSet presAssocID="{2F6BB943-DD1E-4FC1-96CE-999123BD29EE}" presName="compositeShape" presStyleCnt="0">
        <dgm:presLayoutVars>
          <dgm:dir/>
          <dgm:resizeHandles/>
        </dgm:presLayoutVars>
      </dgm:prSet>
      <dgm:spPr/>
    </dgm:pt>
    <dgm:pt modelId="{9ACB4654-FB06-4A1D-9BD7-8AB74E522CC5}" type="pres">
      <dgm:prSet presAssocID="{2F6BB943-DD1E-4FC1-96CE-999123BD29EE}" presName="pyramid" presStyleLbl="node1" presStyleIdx="0" presStyleCnt="1" custLinFactNeighborX="78"/>
      <dgm:spPr/>
    </dgm:pt>
    <dgm:pt modelId="{DE13C76E-C930-40F1-9419-42184045A7A8}" type="pres">
      <dgm:prSet presAssocID="{2F6BB943-DD1E-4FC1-96CE-999123BD29EE}" presName="theList" presStyleCnt="0"/>
      <dgm:spPr/>
    </dgm:pt>
    <dgm:pt modelId="{67D4E225-B2C2-46ED-9D39-6ED78CCB3A4F}" type="pres">
      <dgm:prSet presAssocID="{DBFB92D0-0ED9-457A-9ECA-6869082D4083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AAE15-2284-4E1B-9123-9099FCAC1867}" type="pres">
      <dgm:prSet presAssocID="{DBFB92D0-0ED9-457A-9ECA-6869082D4083}" presName="aSpace" presStyleCnt="0"/>
      <dgm:spPr/>
    </dgm:pt>
    <dgm:pt modelId="{FDBDF61B-C311-4E94-AD41-8F182981B941}" type="pres">
      <dgm:prSet presAssocID="{8394749D-02DE-4A1F-9E4D-5CBB613D5901}" presName="aNode" presStyleLbl="fgAcc1" presStyleIdx="1" presStyleCnt="4" custLinFactNeighborX="-181" custLinFactNeighborY="7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C3D55-BB8B-4879-AA87-7ED1616EA873}" type="pres">
      <dgm:prSet presAssocID="{8394749D-02DE-4A1F-9E4D-5CBB613D5901}" presName="aSpace" presStyleCnt="0"/>
      <dgm:spPr/>
    </dgm:pt>
    <dgm:pt modelId="{7BD274EE-12E9-447D-B119-5083886369E1}" type="pres">
      <dgm:prSet presAssocID="{41FA80C4-E9E2-442A-9F2A-76987ED9261D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A3536E-821F-471B-866A-B80B9CC5CA20}" type="pres">
      <dgm:prSet presAssocID="{41FA80C4-E9E2-442A-9F2A-76987ED9261D}" presName="aSpace" presStyleCnt="0"/>
      <dgm:spPr/>
    </dgm:pt>
    <dgm:pt modelId="{D1761087-1942-4088-A0FD-425E9A56854A}" type="pres">
      <dgm:prSet presAssocID="{EBBD3F8A-C625-4FE3-8FD3-447A54C7F67D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2779B3-B7F0-4E88-8E6B-5CF89FF1BFE5}" type="pres">
      <dgm:prSet presAssocID="{EBBD3F8A-C625-4FE3-8FD3-447A54C7F67D}" presName="aSpace" presStyleCnt="0"/>
      <dgm:spPr/>
    </dgm:pt>
  </dgm:ptLst>
  <dgm:cxnLst>
    <dgm:cxn modelId="{D4550B65-51A6-4A21-902B-D409EFDC9BF3}" srcId="{2F6BB943-DD1E-4FC1-96CE-999123BD29EE}" destId="{41FA80C4-E9E2-442A-9F2A-76987ED9261D}" srcOrd="2" destOrd="0" parTransId="{065BEF19-41CA-472E-AB53-EF291E804096}" sibTransId="{D96990FE-541D-4F24-99EF-AC6FBFA2BFE1}"/>
    <dgm:cxn modelId="{6BEA253C-9016-4D51-93E3-D4A94DF54C8A}" srcId="{2F6BB943-DD1E-4FC1-96CE-999123BD29EE}" destId="{8394749D-02DE-4A1F-9E4D-5CBB613D5901}" srcOrd="1" destOrd="0" parTransId="{F898B277-6137-4D8F-94B6-749DB821A726}" sibTransId="{0F53F886-81DC-422C-B612-82BF7F75E282}"/>
    <dgm:cxn modelId="{4CA44396-19EA-43D7-A4C0-F2D7D5B7FAED}" type="presOf" srcId="{EBBD3F8A-C625-4FE3-8FD3-447A54C7F67D}" destId="{D1761087-1942-4088-A0FD-425E9A56854A}" srcOrd="0" destOrd="0" presId="urn:microsoft.com/office/officeart/2005/8/layout/pyramid2"/>
    <dgm:cxn modelId="{1A48FD94-9604-4911-BDF0-05E209023421}" type="presOf" srcId="{2F6BB943-DD1E-4FC1-96CE-999123BD29EE}" destId="{4EA2090B-BFB6-480F-A0C4-B20FFEF1F1CB}" srcOrd="0" destOrd="0" presId="urn:microsoft.com/office/officeart/2005/8/layout/pyramid2"/>
    <dgm:cxn modelId="{26A44DD1-73D2-404C-9986-751861B18689}" srcId="{2F6BB943-DD1E-4FC1-96CE-999123BD29EE}" destId="{DBFB92D0-0ED9-457A-9ECA-6869082D4083}" srcOrd="0" destOrd="0" parTransId="{B4D6F82F-7045-4DD8-B2E8-6C5055859B5F}" sibTransId="{B7FF60BF-7BCC-4BD9-9DC3-B7326A9474BD}"/>
    <dgm:cxn modelId="{5B46C134-25C8-48F5-9199-A3B04684CE72}" type="presOf" srcId="{DBFB92D0-0ED9-457A-9ECA-6869082D4083}" destId="{67D4E225-B2C2-46ED-9D39-6ED78CCB3A4F}" srcOrd="0" destOrd="0" presId="urn:microsoft.com/office/officeart/2005/8/layout/pyramid2"/>
    <dgm:cxn modelId="{029FB9D0-65C0-484C-A224-E107551AB359}" type="presOf" srcId="{8394749D-02DE-4A1F-9E4D-5CBB613D5901}" destId="{FDBDF61B-C311-4E94-AD41-8F182981B941}" srcOrd="0" destOrd="0" presId="urn:microsoft.com/office/officeart/2005/8/layout/pyramid2"/>
    <dgm:cxn modelId="{1DB497C0-51E2-41E9-9F41-BE872E63742C}" srcId="{2F6BB943-DD1E-4FC1-96CE-999123BD29EE}" destId="{EBBD3F8A-C625-4FE3-8FD3-447A54C7F67D}" srcOrd="3" destOrd="0" parTransId="{9EF64979-0645-4684-9586-AF0C157CC0F2}" sibTransId="{1E93E823-96D8-49EA-9EC2-792FE034EA56}"/>
    <dgm:cxn modelId="{85616AFE-559B-4A5F-AA2F-CDC702A27ACF}" type="presOf" srcId="{41FA80C4-E9E2-442A-9F2A-76987ED9261D}" destId="{7BD274EE-12E9-447D-B119-5083886369E1}" srcOrd="0" destOrd="0" presId="urn:microsoft.com/office/officeart/2005/8/layout/pyramid2"/>
    <dgm:cxn modelId="{8DFF9257-7DCC-48E2-85CE-ABDDD5B9B578}" type="presParOf" srcId="{4EA2090B-BFB6-480F-A0C4-B20FFEF1F1CB}" destId="{9ACB4654-FB06-4A1D-9BD7-8AB74E522CC5}" srcOrd="0" destOrd="0" presId="urn:microsoft.com/office/officeart/2005/8/layout/pyramid2"/>
    <dgm:cxn modelId="{D7B82F94-DA54-4384-87D2-C926FB47F886}" type="presParOf" srcId="{4EA2090B-BFB6-480F-A0C4-B20FFEF1F1CB}" destId="{DE13C76E-C930-40F1-9419-42184045A7A8}" srcOrd="1" destOrd="0" presId="urn:microsoft.com/office/officeart/2005/8/layout/pyramid2"/>
    <dgm:cxn modelId="{B6227FBE-3EE4-4DEE-9261-8B21CF9BC264}" type="presParOf" srcId="{DE13C76E-C930-40F1-9419-42184045A7A8}" destId="{67D4E225-B2C2-46ED-9D39-6ED78CCB3A4F}" srcOrd="0" destOrd="0" presId="urn:microsoft.com/office/officeart/2005/8/layout/pyramid2"/>
    <dgm:cxn modelId="{0C86921E-F1FD-4AAB-8A58-7BB070C7BAF3}" type="presParOf" srcId="{DE13C76E-C930-40F1-9419-42184045A7A8}" destId="{BEFAAE15-2284-4E1B-9123-9099FCAC1867}" srcOrd="1" destOrd="0" presId="urn:microsoft.com/office/officeart/2005/8/layout/pyramid2"/>
    <dgm:cxn modelId="{D93496CA-BD9F-4E5D-AF1D-FAAFF9FDA081}" type="presParOf" srcId="{DE13C76E-C930-40F1-9419-42184045A7A8}" destId="{FDBDF61B-C311-4E94-AD41-8F182981B941}" srcOrd="2" destOrd="0" presId="urn:microsoft.com/office/officeart/2005/8/layout/pyramid2"/>
    <dgm:cxn modelId="{1DE9C3E0-5C97-4A90-AF5D-B76E2B1876EC}" type="presParOf" srcId="{DE13C76E-C930-40F1-9419-42184045A7A8}" destId="{550C3D55-BB8B-4879-AA87-7ED1616EA873}" srcOrd="3" destOrd="0" presId="urn:microsoft.com/office/officeart/2005/8/layout/pyramid2"/>
    <dgm:cxn modelId="{21157100-B75C-4B54-9FAC-B2D0B175D0D0}" type="presParOf" srcId="{DE13C76E-C930-40F1-9419-42184045A7A8}" destId="{7BD274EE-12E9-447D-B119-5083886369E1}" srcOrd="4" destOrd="0" presId="urn:microsoft.com/office/officeart/2005/8/layout/pyramid2"/>
    <dgm:cxn modelId="{3B37C105-B428-4A70-B0BB-1A76A6AF8DBF}" type="presParOf" srcId="{DE13C76E-C930-40F1-9419-42184045A7A8}" destId="{66A3536E-821F-471B-866A-B80B9CC5CA20}" srcOrd="5" destOrd="0" presId="urn:microsoft.com/office/officeart/2005/8/layout/pyramid2"/>
    <dgm:cxn modelId="{B41A5BA6-6DD3-4205-BBC4-789759D9DAC7}" type="presParOf" srcId="{DE13C76E-C930-40F1-9419-42184045A7A8}" destId="{D1761087-1942-4088-A0FD-425E9A56854A}" srcOrd="6" destOrd="0" presId="urn:microsoft.com/office/officeart/2005/8/layout/pyramid2"/>
    <dgm:cxn modelId="{3BCC9BFA-12BD-4485-9109-01399D01DD94}" type="presParOf" srcId="{DE13C76E-C930-40F1-9419-42184045A7A8}" destId="{F92779B3-B7F0-4E88-8E6B-5CF89FF1BFE5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B4654-FB06-4A1D-9BD7-8AB74E522CC5}">
      <dsp:nvSpPr>
        <dsp:cNvPr id="0" name=""/>
        <dsp:cNvSpPr/>
      </dsp:nvSpPr>
      <dsp:spPr>
        <a:xfrm>
          <a:off x="714369" y="0"/>
          <a:ext cx="4064000" cy="4064000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D4E225-B2C2-46ED-9D39-6ED78CCB3A4F}">
      <dsp:nvSpPr>
        <dsp:cNvPr id="0" name=""/>
        <dsp:cNvSpPr/>
      </dsp:nvSpPr>
      <dsp:spPr>
        <a:xfrm>
          <a:off x="2743199" y="406796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rgbClr val="990000"/>
              </a:solidFill>
            </a:rPr>
            <a:t>80</a:t>
          </a:r>
          <a:endParaRPr lang="ru-RU" sz="3100" b="1" kern="1200" dirty="0">
            <a:solidFill>
              <a:srgbClr val="990000"/>
            </a:solidFill>
          </a:endParaRPr>
        </a:p>
      </dsp:txBody>
      <dsp:txXfrm>
        <a:off x="2778459" y="442056"/>
        <a:ext cx="2571080" cy="651792"/>
      </dsp:txXfrm>
    </dsp:sp>
    <dsp:sp modelId="{FDBDF61B-C311-4E94-AD41-8F182981B941}">
      <dsp:nvSpPr>
        <dsp:cNvPr id="0" name=""/>
        <dsp:cNvSpPr/>
      </dsp:nvSpPr>
      <dsp:spPr>
        <a:xfrm>
          <a:off x="2738418" y="1226409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rgbClr val="990000"/>
              </a:solidFill>
            </a:rPr>
            <a:t>2313</a:t>
          </a:r>
          <a:endParaRPr lang="ru-RU" sz="3100" b="1" kern="1200" dirty="0">
            <a:solidFill>
              <a:srgbClr val="990000"/>
            </a:solidFill>
          </a:endParaRPr>
        </a:p>
      </dsp:txBody>
      <dsp:txXfrm>
        <a:off x="2773678" y="1261669"/>
        <a:ext cx="2571080" cy="651792"/>
      </dsp:txXfrm>
    </dsp:sp>
    <dsp:sp modelId="{7BD274EE-12E9-447D-B119-5083886369E1}">
      <dsp:nvSpPr>
        <dsp:cNvPr id="0" name=""/>
        <dsp:cNvSpPr/>
      </dsp:nvSpPr>
      <dsp:spPr>
        <a:xfrm>
          <a:off x="2743199" y="2032000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rgbClr val="990000"/>
              </a:solidFill>
            </a:rPr>
            <a:t>83913</a:t>
          </a:r>
          <a:endParaRPr lang="ru-RU" sz="3100" b="1" kern="1200" dirty="0">
            <a:solidFill>
              <a:srgbClr val="990000"/>
            </a:solidFill>
          </a:endParaRPr>
        </a:p>
      </dsp:txBody>
      <dsp:txXfrm>
        <a:off x="2778459" y="2067260"/>
        <a:ext cx="2571080" cy="651792"/>
      </dsp:txXfrm>
    </dsp:sp>
    <dsp:sp modelId="{D1761087-1942-4088-A0FD-425E9A56854A}">
      <dsp:nvSpPr>
        <dsp:cNvPr id="0" name=""/>
        <dsp:cNvSpPr/>
      </dsp:nvSpPr>
      <dsp:spPr>
        <a:xfrm>
          <a:off x="2743199" y="2844601"/>
          <a:ext cx="2641600" cy="72231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rgbClr val="C00000"/>
              </a:solidFill>
            </a:rPr>
            <a:t>72438</a:t>
          </a:r>
          <a:endParaRPr lang="ru-RU" sz="3100" b="1" kern="1200" dirty="0">
            <a:solidFill>
              <a:srgbClr val="C00000"/>
            </a:solidFill>
          </a:endParaRPr>
        </a:p>
      </dsp:txBody>
      <dsp:txXfrm>
        <a:off x="2778459" y="2879861"/>
        <a:ext cx="2571080" cy="651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D2B982-7193-4F11-9D6E-7C6148F37CEE}" type="datetimeFigureOut">
              <a:rPr lang="ru-RU"/>
              <a:pPr>
                <a:defRPr/>
              </a:pPr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20F3D5-B7F4-461A-BDF9-51922523D0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98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Кроме того, Положения о территориальной и первичной организации Профсоюза работников народного образования и науки РФ, Правила по ведению делопроизводства в организациях Профсоюза, Регламент Центрального Совета Профсоюза и Исполкома Профсоюза, Рекомендации по заключению трудового договора с председателем профсоюзной организации, Примерное положение об оплате труда работников  региональных (межрегиональных), местных и первичных организаций Профсоюза,  а также их гарантиях, компенсациях и социальных выплатах, Положения о конкурсах и др.</a:t>
            </a: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C89173-637E-4217-88E0-F76FF8760544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8069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Первичные справами территриальных и объединенные</a:t>
            </a: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D4C8CC-C74C-4BEF-8A35-6978FD4F0973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7647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D0308-A721-43D6-AF60-FE8373A3ECBC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AF540-CCA4-40FD-91BA-A09CF3B9C05F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CF4B9-5AAF-438D-8B64-0F2B43D7AC4E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2014F-4762-4F05-8E07-B45C3212B1C4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C0395-D541-4F7F-9D5A-EA11D6E3CB8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3EB4A-56D5-4467-A54B-6F26172FB02B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F1EAC-6156-4772-90CE-C01CD4A7640B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2A30B-868D-4DBB-A6C0-0728B958324C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F3A35-6AE4-4212-A048-95E984D69E53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BB54-6B07-47DE-8C72-3EFC7F970B41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2A39D-1CD6-4DC5-9E71-E69F140FE7FA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8EAEDEF-0E51-4461-AA1D-7C35B93DC4F8}" type="slidenum">
              <a:rPr lang="es-ES" altLang="ru-RU"/>
              <a:pPr>
                <a:defRPr/>
              </a:pPr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Data" Target="../diagrams/data1.xml"/><Relationship Id="rId5" Type="http://schemas.openxmlformats.org/officeDocument/2006/relationships/image" Target="../media/image12.png"/><Relationship Id="rId10" Type="http://schemas.microsoft.com/office/2007/relationships/diagramDrawing" Target="../diagrams/drawing1.xml"/><Relationship Id="rId4" Type="http://schemas.openxmlformats.org/officeDocument/2006/relationships/oleObject" Target="../embeddings/oleObject1.bin"/><Relationship Id="rId9" Type="http://schemas.openxmlformats.org/officeDocument/2006/relationships/diagramColors" Target="../diagrams/colors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9"/>
          <p:cNvSpPr>
            <a:spLocks noChangeArrowheads="1"/>
          </p:cNvSpPr>
          <p:nvPr/>
        </p:nvSpPr>
        <p:spPr bwMode="auto">
          <a:xfrm>
            <a:off x="0" y="2643188"/>
            <a:ext cx="40005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>
                <a:solidFill>
                  <a:schemeClr val="bg1"/>
                </a:solidFill>
              </a:rPr>
              <a:t>Профсоюз образования и науки – Что? Где? Зачем?</a:t>
            </a:r>
            <a:endParaRPr lang="ru-RU" altLang="ru-RU" sz="2800">
              <a:solidFill>
                <a:schemeClr val="bg1"/>
              </a:solidFill>
            </a:endParaRPr>
          </a:p>
        </p:txBody>
      </p:sp>
      <p:pic>
        <p:nvPicPr>
          <p:cNvPr id="4099" name="Picture 117" descr="E:\Рабочая папка\флаг и эмблема профсоюза\эмблема профсоюза (официальная большая прозрачная)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750971">
            <a:off x="4184650" y="682625"/>
            <a:ext cx="20669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6" name="Picture 118" descr="E:\Рабочая папка\флаг и эмблема профсоюза\эмблема профсоюза (надпись и сайт)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 l="22265" t="67189" r="21109" b="3765"/>
          <a:stretch>
            <a:fillRect/>
          </a:stretch>
        </p:blipFill>
        <p:spPr bwMode="auto">
          <a:xfrm rot="295511">
            <a:off x="4576429" y="3756513"/>
            <a:ext cx="2862928" cy="1099825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3995738" y="5157788"/>
            <a:ext cx="4259262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1600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ГАУДПО»БИПКРО»</a:t>
            </a:r>
          </a:p>
          <a:p>
            <a:pPr>
              <a:defRPr/>
            </a:pPr>
            <a:r>
              <a:rPr lang="ru-RU" sz="1600" kern="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Председатель ППО  </a:t>
            </a:r>
            <a:r>
              <a:rPr lang="ru-RU" sz="1600" kern="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Е.И.Коварда</a:t>
            </a:r>
            <a:endParaRPr lang="ru-RU" sz="1600" kern="0" dirty="0">
              <a:solidFill>
                <a:schemeClr val="accent6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17" descr="E:\Рабочая папка\флаг и эмблема профсоюза\эмблема профсоюза (официальная большая прозрачная)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42875"/>
            <a:ext cx="12144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Прямоугольник 9"/>
          <p:cNvSpPr>
            <a:spLocks noChangeArrowheads="1"/>
          </p:cNvSpPr>
          <p:nvPr/>
        </p:nvSpPr>
        <p:spPr bwMode="auto">
          <a:xfrm>
            <a:off x="1571625" y="142875"/>
            <a:ext cx="58578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>
                <a:solidFill>
                  <a:schemeClr val="bg1"/>
                </a:solidFill>
              </a:rPr>
              <a:t>СТРУКТУРА </a:t>
            </a:r>
            <a:r>
              <a:rPr lang="ru-RU" altLang="ru-RU" sz="2800" b="1">
                <a:solidFill>
                  <a:schemeClr val="bg1"/>
                </a:solidFill>
              </a:rPr>
              <a:t>ОБЩЕРОССИЙСКОГО ПРОФСОЮЗА ОБРАЗОВАНИЯ</a:t>
            </a:r>
            <a:endParaRPr lang="ru-RU" altLang="ru-RU" sz="2800">
              <a:solidFill>
                <a:schemeClr val="bg1"/>
              </a:solidFill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64555"/>
              </p:ext>
            </p:extLst>
          </p:nvPr>
        </p:nvGraphicFramePr>
        <p:xfrm>
          <a:off x="1122363" y="1836738"/>
          <a:ext cx="6691312" cy="4319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C:\Users\Plotnikova\Pictures\3d-chelovechek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2000250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117" descr="E:\Рабочая папка\флаг и эмблема профсоюза\эмблема профсоюза (официальная большая прозрачная)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42875"/>
            <a:ext cx="12144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Прямоугольник 9"/>
          <p:cNvSpPr>
            <a:spLocks noChangeArrowheads="1"/>
          </p:cNvSpPr>
          <p:nvPr/>
        </p:nvSpPr>
        <p:spPr bwMode="auto">
          <a:xfrm>
            <a:off x="1571625" y="71438"/>
            <a:ext cx="60721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7 ИЗ 10 РАБОТАЮЩИХ В ОБРАЗОВАНИИ ЯВЛЯЮТСЯ ЧЛЕНАМИ </a:t>
            </a:r>
            <a:r>
              <a:rPr lang="ru-RU" altLang="ru-RU" sz="2800" b="1">
                <a:solidFill>
                  <a:schemeClr val="bg1"/>
                </a:solidFill>
              </a:rPr>
              <a:t>ОБЩЕРОССИЙСКОГО ПРОФСОЮЗА ОБРАЗОВАНИЯ</a:t>
            </a:r>
            <a:endParaRPr lang="ru-RU" altLang="ru-RU" sz="2800">
              <a:solidFill>
                <a:schemeClr val="bg1"/>
              </a:solidFill>
            </a:endParaRPr>
          </a:p>
        </p:txBody>
      </p:sp>
      <p:pic>
        <p:nvPicPr>
          <p:cNvPr id="13317" name="Picture 3" descr="C:\Users\Plotnikova\Pictures\3d-chelovechek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1928813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7" descr="C:\Users\Plotnikova\Pictures\3d-chelovechek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1916113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8" descr="C:\Users\Plotnikova\Pictures\3d-chelovechek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86188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9" descr="C:\Users\Plotnikova\Pictures\_3_1_~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5" y="2000250"/>
            <a:ext cx="2008188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C:\Users\Plotnikova\Pictures\_3_1_~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0" y="4357688"/>
            <a:ext cx="2008188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9" descr="C:\Users\Plotnikova\Pictures\_3_1_~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0" y="4357688"/>
            <a:ext cx="2008188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8" descr="C:\Users\Plotnikova\Pictures\3d-chelovechek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25" y="3500438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5" descr="C:\Users\Plotnikova\Pictures\3d-chelovechek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4143375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4" descr="C:\Users\Plotnikova\Pictures\3d-chelovechek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4143375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9" descr="C:\Users\Plotnikova\Pictures\_3_1_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3" y="4000500"/>
            <a:ext cx="2008187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9" descr="C:\Users\Plotnikova\Pictures\_3_1_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5813" y="4071938"/>
            <a:ext cx="2008187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117" descr="E:\Рабочая папка\флаг и эмблема профсоюза\эмблема профсоюза (официальная большая прозрачная)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142875"/>
            <a:ext cx="121443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Прямоугольник 9"/>
          <p:cNvSpPr>
            <a:spLocks noChangeArrowheads="1"/>
          </p:cNvSpPr>
          <p:nvPr/>
        </p:nvSpPr>
        <p:spPr bwMode="auto">
          <a:xfrm>
            <a:off x="928688" y="0"/>
            <a:ext cx="79295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b="1">
                <a:solidFill>
                  <a:schemeClr val="bg1"/>
                </a:solidFill>
              </a:rPr>
              <a:t> 5 ИЗ 10 ОБУЧАЩИХСЯ ВЫСШИХ И ПРОФЕССИОНАЛЬНЫХ ОБРАЗОВАТЕЛЬНЫХ ОРГАНИЗАЦИЙ</a:t>
            </a:r>
            <a:endParaRPr lang="ru-RU" altLang="ru-RU" sz="2400" b="1">
              <a:solidFill>
                <a:schemeClr val="bg1"/>
              </a:solidFill>
            </a:endParaRPr>
          </a:p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ЯВЛЯЮТСЯ ЧЛЕНАМИ </a:t>
            </a:r>
          </a:p>
          <a:p>
            <a:pPr algn="ctr" eaLnBrk="1" hangingPunct="1"/>
            <a:r>
              <a:rPr lang="ru-RU" altLang="ru-RU" sz="2400" b="1">
                <a:solidFill>
                  <a:schemeClr val="bg1"/>
                </a:solidFill>
              </a:rPr>
              <a:t>ОБЩЕРОССИЙСКОГО ПРОФСОЮЗА ОБРАЗОВАНИЯ</a:t>
            </a:r>
            <a:endParaRPr lang="ru-RU" altLang="ru-RU" sz="2400">
              <a:solidFill>
                <a:schemeClr val="bg1"/>
              </a:solidFill>
            </a:endParaRPr>
          </a:p>
        </p:txBody>
      </p:sp>
      <p:pic>
        <p:nvPicPr>
          <p:cNvPr id="14342" name="Picture 3" descr="C:\Users\Plotnikova\Pictures\3d-chelovechek-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" y="1928813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 descr="C:\Users\Plotnikova\Pictures\3d-chelovechek-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0" y="1928813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8" descr="C:\Users\Plotnikova\Pictures\3d-chelovechek-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786188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9" descr="C:\Users\Plotnikova\Pictures\_3_1_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928813"/>
            <a:ext cx="2008188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9" descr="C:\Users\Plotnikova\Pictures\_3_1_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4071938"/>
            <a:ext cx="2008188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9" descr="C:\Users\Plotnikova\Pictures\_3_1_~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1928813"/>
            <a:ext cx="2008188" cy="221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5" descr="C:\Users\Plotnikova\Pictures\3d-chelovechek-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13" y="4143375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6" descr="C:\Users\Plotnikova\Pictures\3d-chelovechek-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4143375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6988" y="-214313"/>
          <a:ext cx="118745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Image" r:id="rId4" imgW="2337332" imgH="3201129" progId="Photoshop.Image.8">
                  <p:embed/>
                </p:oleObj>
              </mc:Choice>
              <mc:Fallback>
                <p:oleObj name="Image" r:id="rId4" imgW="2337332" imgH="3201129" progId="Photoshop.Imag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3CC1F1"/>
                          </a:clrFrom>
                          <a:clrTo>
                            <a:srgbClr val="3CC1F1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8" y="-214313"/>
                        <a:ext cx="1187450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1857356" y="22859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285750" y="2786063"/>
            <a:ext cx="33575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РЕГИОНАЛЬНЫЕ (МЕЖРЕГИОНАЛЬНЫЕ)</a:t>
            </a:r>
          </a:p>
        </p:txBody>
      </p:sp>
      <p:sp>
        <p:nvSpPr>
          <p:cNvPr id="2055" name="TextBox 6"/>
          <p:cNvSpPr txBox="1">
            <a:spLocks noChangeArrowheads="1"/>
          </p:cNvSpPr>
          <p:nvPr/>
        </p:nvSpPr>
        <p:spPr bwMode="auto">
          <a:xfrm>
            <a:off x="285750" y="3571875"/>
            <a:ext cx="3357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МЕСТНЫЕ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(ОКРУЖНЫЕ, ГОРОДСКИЕ, РАЙОННЫЕ, ИНЫЕ)</a:t>
            </a:r>
          </a:p>
        </p:txBody>
      </p:sp>
      <p:sp>
        <p:nvSpPr>
          <p:cNvPr id="2056" name="TextBox 7"/>
          <p:cNvSpPr txBox="1">
            <a:spLocks noChangeArrowheads="1"/>
          </p:cNvSpPr>
          <p:nvPr/>
        </p:nvSpPr>
        <p:spPr bwMode="auto">
          <a:xfrm>
            <a:off x="285750" y="4429125"/>
            <a:ext cx="3357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ПЕРВИЧНЫЕ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8"/>
          <p:cNvSpPr txBox="1">
            <a:spLocks noChangeArrowheads="1"/>
          </p:cNvSpPr>
          <p:nvPr/>
        </p:nvSpPr>
        <p:spPr bwMode="auto">
          <a:xfrm>
            <a:off x="2786063" y="5857875"/>
            <a:ext cx="3643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ОРГАНИЗАЦИИ ПРОФСОЮЗА</a:t>
            </a:r>
            <a:endParaRPr lang="ru-RU" altLang="ru-RU" sz="1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9"/>
          <p:cNvSpPr>
            <a:spLocks noChangeArrowheads="1"/>
          </p:cNvSpPr>
          <p:nvPr/>
        </p:nvSpPr>
        <p:spPr bwMode="auto">
          <a:xfrm>
            <a:off x="1571625" y="142875"/>
            <a:ext cx="58578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>
                <a:solidFill>
                  <a:schemeClr val="bg1"/>
                </a:solidFill>
              </a:rPr>
              <a:t>СТРУКТУРА </a:t>
            </a:r>
            <a:r>
              <a:rPr lang="ru-RU" altLang="ru-RU" sz="2800" b="1">
                <a:solidFill>
                  <a:schemeClr val="bg1"/>
                </a:solidFill>
              </a:rPr>
              <a:t>ОБЩЕРОССИЙСКОГО ПРОФСОЮЗА ОБРАЗОВАНИЯ</a:t>
            </a:r>
            <a:endParaRPr lang="ru-RU" altLang="ru-RU" sz="2800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285750" y="5286375"/>
            <a:ext cx="33575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ПРОФГРУППЫ</a:t>
            </a:r>
            <a:endParaRPr lang="ru-RU" sz="1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Так что же такое ПРОФСОЮЗ?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285750" y="2357438"/>
            <a:ext cx="8229600" cy="3500437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ru-RU" sz="2000" smtClean="0"/>
              <a:t>НАДЕЖНОЕ РАБОЧЕЕ МЕСТО</a:t>
            </a:r>
          </a:p>
          <a:p>
            <a:pPr>
              <a:buFontTx/>
              <a:buAutoNum type="arabicPeriod"/>
            </a:pPr>
            <a:r>
              <a:rPr lang="ru-RU" sz="2000" smtClean="0"/>
              <a:t>ДОСТОЙНАЯ ЗАРПЛАТА И ПЕНСИЯ</a:t>
            </a:r>
          </a:p>
          <a:p>
            <a:pPr>
              <a:buFontTx/>
              <a:buAutoNum type="arabicPeriod"/>
            </a:pPr>
            <a:r>
              <a:rPr lang="ru-RU" sz="2000" smtClean="0"/>
              <a:t>БЕЗОПАСНАЯ РАБОТА</a:t>
            </a:r>
          </a:p>
          <a:p>
            <a:pPr>
              <a:buFontTx/>
              <a:buAutoNum type="arabicPeriod"/>
            </a:pPr>
            <a:r>
              <a:rPr lang="ru-RU" sz="2000" smtClean="0"/>
              <a:t>ДОСТУПНОЕ ЖИЛЬЁ</a:t>
            </a:r>
          </a:p>
          <a:p>
            <a:pPr>
              <a:buFontTx/>
              <a:buAutoNum type="arabicPeriod"/>
            </a:pPr>
            <a:r>
              <a:rPr lang="ru-RU" sz="2000" smtClean="0"/>
              <a:t>ЗДОРОВЬЕ И ОТДЫХ</a:t>
            </a:r>
          </a:p>
          <a:p>
            <a:pPr>
              <a:buFontTx/>
              <a:buAutoNum type="arabicPeriod"/>
            </a:pPr>
            <a:r>
              <a:rPr lang="ru-RU" sz="2000" smtClean="0"/>
              <a:t>ПОЛУЧЕНИЕ ЛЬГОТ В ПРОФСОЮЗЕ</a:t>
            </a:r>
          </a:p>
          <a:p>
            <a:pPr>
              <a:buFontTx/>
              <a:buAutoNum type="arabicPeriod"/>
            </a:pPr>
            <a:r>
              <a:rPr lang="ru-RU" sz="2000" smtClean="0"/>
              <a:t>ПОМОЩЬ В ЗАКЛЮЧЕНИИ КОЛЛЕКТИВНОГО ДОГОВОРА</a:t>
            </a:r>
          </a:p>
          <a:p>
            <a:pPr>
              <a:buFontTx/>
              <a:buAutoNum type="arabicPeriod"/>
            </a:pPr>
            <a:r>
              <a:rPr lang="ru-RU" sz="2000" smtClean="0"/>
              <a:t>ЧТО ТЕРЯЕТ ТОТ, КТО НЕ СТАЛ ЧЛЕНОМ ПРОФСОЮЗА ИЛИ ВЫШЕЛ ИЗ НЕГО?</a:t>
            </a:r>
          </a:p>
          <a:p>
            <a:pPr>
              <a:buFontTx/>
              <a:buAutoNum type="arabicPeriod"/>
            </a:pPr>
            <a:endParaRPr lang="ru-RU" sz="1600" b="1" smtClean="0"/>
          </a:p>
          <a:p>
            <a:pPr>
              <a:buFontTx/>
              <a:buNone/>
            </a:pPr>
            <a:endParaRPr lang="ru-RU" sz="1600" b="1" smtClean="0"/>
          </a:p>
          <a:p>
            <a:pPr>
              <a:buFontTx/>
              <a:buNone/>
            </a:pPr>
            <a:endParaRPr lang="ru-RU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solidFill>
                  <a:schemeClr val="bg1"/>
                </a:solidFill>
              </a:rPr>
              <a:t>Профессиональный союз работников народного образования и науки </a:t>
            </a:r>
            <a:br>
              <a:rPr lang="ru-RU" sz="2800" smtClean="0">
                <a:solidFill>
                  <a:schemeClr val="bg1"/>
                </a:solidFill>
              </a:rPr>
            </a:br>
            <a:r>
              <a:rPr lang="ru-RU" sz="2800" smtClean="0">
                <a:solidFill>
                  <a:schemeClr val="bg1"/>
                </a:solidFill>
              </a:rPr>
              <a:t>Российской Федерации</a:t>
            </a:r>
          </a:p>
        </p:txBody>
      </p:sp>
      <p:pic>
        <p:nvPicPr>
          <p:cNvPr id="4" name="Содержимое 3" descr="эмблема профсоюза (большая прозрачная)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43174" y="1928802"/>
            <a:ext cx="3857652" cy="4393800"/>
          </a:xfrm>
          <a:effectLst>
            <a:glow rad="228600">
              <a:sysClr val="window" lastClr="FFFFFF">
                <a:alpha val="40000"/>
              </a:sys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725488"/>
          </a:xfrm>
        </p:spPr>
        <p:txBody>
          <a:bodyPr/>
          <a:lstStyle/>
          <a:p>
            <a:r>
              <a:rPr lang="ru-RU" b="1" smtClean="0">
                <a:solidFill>
                  <a:schemeClr val="bg1"/>
                </a:solidFill>
              </a:rPr>
              <a:t>Общие сведения</a:t>
            </a:r>
            <a:r>
              <a:rPr lang="ru-RU" smtClean="0">
                <a:solidFill>
                  <a:schemeClr val="bg1"/>
                </a:solidFill>
              </a:rPr>
              <a:t/>
            </a:r>
            <a:br>
              <a:rPr lang="ru-RU" smtClean="0">
                <a:solidFill>
                  <a:schemeClr val="bg1"/>
                </a:solidFill>
              </a:rPr>
            </a:br>
            <a:endParaRPr lang="ru-RU" smtClean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72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1600" dirty="0" smtClean="0"/>
              <a:t>Профессиональный союз работников народного образования и науки Российской Федерации - добровольное общественное объединение граждан, работающих в образовательных учреждениях различных типов и видов, органах управления образованием, организациях, предприятиях и учреждениях образования и науки и обучающихся в образовательных учреждениях профессионального образования независимо от их организационно-правовой формы.</a:t>
            </a:r>
          </a:p>
          <a:p>
            <a:pPr>
              <a:defRPr/>
            </a:pPr>
            <a:r>
              <a:rPr lang="ru-RU" sz="1600" b="1" dirty="0" smtClean="0"/>
              <a:t>Цели:</a:t>
            </a:r>
            <a:r>
              <a:rPr lang="ru-RU" sz="1600" dirty="0" smtClean="0"/>
              <a:t> представительство и защита социально-трудовых прав и профессиональных интересов членов Профсоюза.</a:t>
            </a:r>
          </a:p>
          <a:p>
            <a:pPr>
              <a:defRPr/>
            </a:pPr>
            <a:r>
              <a:rPr lang="ru-RU" sz="1600" b="1" dirty="0" smtClean="0"/>
              <a:t>Основные направления деятельности</a:t>
            </a:r>
            <a:r>
              <a:rPr lang="ru-RU" sz="1600" dirty="0" smtClean="0"/>
              <a:t>: повышение уровня оплаты труда работников образования, совершенствование нормирования их труда. Правозащитная деятельность. Организация и проведение профессиональных конкурсов: «Учитель года», «Лидер в образовании», «Лучшие школы России», «Студенческий Лидер». Обеспечение прав членов Профсоюза на здоровые и безопасные условия труда и обучения. Защита социально-экономических прав и интересов студенчества. Международная деятельность. Внутрисоюзная деятельность.</a:t>
            </a:r>
          </a:p>
          <a:p>
            <a:pPr>
              <a:defRPr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Из</a:t>
            </a:r>
            <a:r>
              <a:rPr lang="ru-RU" smtClean="0"/>
              <a:t> </a:t>
            </a:r>
            <a:r>
              <a:rPr lang="ru-RU" smtClean="0">
                <a:solidFill>
                  <a:schemeClr val="bg1"/>
                </a:solidFill>
              </a:rPr>
              <a:t>истории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727575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ru-RU" sz="1800" smtClean="0"/>
              <a:t>Первый съезд народных учителей 1895 год – как повышение профессионального уровня работников,</a:t>
            </a:r>
          </a:p>
          <a:p>
            <a:pPr>
              <a:buFontTx/>
              <a:buAutoNum type="arabicPeriod"/>
            </a:pPr>
            <a:r>
              <a:rPr lang="ru-RU" sz="1800" smtClean="0"/>
              <a:t>1905 год – Союз народных учителей и других деятелей народного образования – демократически настроенные работники образования (профессиональная и политическая организация),</a:t>
            </a:r>
          </a:p>
          <a:p>
            <a:pPr>
              <a:buFontTx/>
              <a:buAutoNum type="arabicPeriod"/>
            </a:pPr>
            <a:r>
              <a:rPr lang="ru-RU" sz="1800" smtClean="0"/>
              <a:t>9 июня 1905 год – Всероссийский Союз учителей и деятелей по нар.обр. (создано Центральное Бюро, Устав и исключена политплатформа)</a:t>
            </a:r>
          </a:p>
          <a:p>
            <a:pPr>
              <a:buFontTx/>
              <a:buAutoNum type="arabicPeriod"/>
            </a:pPr>
            <a:r>
              <a:rPr lang="ru-RU" sz="1800" smtClean="0"/>
              <a:t>1917-1919, 29 июля – Создание Всероссийского профессионального Союза работников просвещения и  соцкультуры (на основе просоветски настроенных работников образования, вернулась политика),</a:t>
            </a:r>
          </a:p>
          <a:p>
            <a:pPr>
              <a:buFontTx/>
              <a:buAutoNum type="arabicPeriod"/>
            </a:pPr>
            <a:r>
              <a:rPr lang="ru-RU" sz="1800" smtClean="0"/>
              <a:t> Май 1921 – в Союз вошли работники печати,</a:t>
            </a:r>
          </a:p>
          <a:p>
            <a:pPr>
              <a:buFontTx/>
              <a:buAutoNum type="arabicPeriod"/>
            </a:pPr>
            <a:r>
              <a:rPr lang="ru-RU" sz="1800" smtClean="0"/>
              <a:t>Октябрь 1921 – образован Всероссийский профессиональный союз работников просвещения и искусств,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323850" y="1844675"/>
            <a:ext cx="5472113" cy="46085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1600" dirty="0" smtClean="0"/>
              <a:t>7. Май 1922 года – разделение на профсоюз работников просвещения и работников искусств,</a:t>
            </a:r>
          </a:p>
          <a:p>
            <a:pPr marL="0" indent="0">
              <a:buFontTx/>
              <a:buNone/>
            </a:pPr>
            <a:r>
              <a:rPr lang="ru-RU" sz="1600" dirty="0" smtClean="0"/>
              <a:t>8. 1922-1948 годы – Профсоюз работников начальных и средних школ и дошкольных учреждений РСФСР,</a:t>
            </a:r>
          </a:p>
          <a:p>
            <a:pPr marL="0" indent="0">
              <a:buFontTx/>
              <a:buNone/>
            </a:pPr>
            <a:r>
              <a:rPr lang="ru-RU" sz="1600" dirty="0" smtClean="0"/>
              <a:t>9. Май 1956 – переименован в Профсоюз работников Просвещения РСФСР,</a:t>
            </a:r>
          </a:p>
          <a:p>
            <a:pPr marL="0" indent="0">
              <a:buFontTx/>
              <a:buNone/>
            </a:pPr>
            <a:r>
              <a:rPr lang="ru-RU" sz="1600" dirty="0" smtClean="0"/>
              <a:t>10. Март 1958 года – преобразован в Республиканскую организацию профсоюза работников просвещения, высшей школы и научных учреждений СССР,</a:t>
            </a:r>
          </a:p>
          <a:p>
            <a:pPr marL="0" indent="0">
              <a:buFontTx/>
              <a:buNone/>
            </a:pPr>
            <a:r>
              <a:rPr lang="ru-RU" sz="1600" dirty="0" smtClean="0"/>
              <a:t>11. 26-27 сентября 1990 года – реформирование в  Профсоюз работников народного образования и науки СССР, председателем избран Яковлев В.М.,</a:t>
            </a:r>
          </a:p>
          <a:p>
            <a:pPr marL="0" indent="0">
              <a:buFontTx/>
              <a:buNone/>
            </a:pPr>
            <a:r>
              <a:rPr lang="ru-RU" sz="1600" dirty="0" smtClean="0"/>
              <a:t>12. 6 февраля 1992 год – переименован в Профсоюз работников народного образования и науки РФ,</a:t>
            </a:r>
          </a:p>
          <a:p>
            <a:pPr marL="0" indent="0">
              <a:buFontTx/>
              <a:buNone/>
            </a:pPr>
            <a:r>
              <a:rPr lang="ru-RU" sz="1600" b="1" dirty="0" smtClean="0"/>
              <a:t>С августа 2003 Председателем Профсоюза была избрана Галина Ивановна Меркулова.</a:t>
            </a:r>
          </a:p>
        </p:txBody>
      </p:sp>
      <p:pic>
        <p:nvPicPr>
          <p:cNvPr id="7171" name="Picture 4" descr="C:\Users\Dimka\Desktop\doc79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2636838"/>
            <a:ext cx="2879725" cy="385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582612"/>
          </a:xfrm>
        </p:spPr>
        <p:txBody>
          <a:bodyPr/>
          <a:lstStyle/>
          <a:p>
            <a:r>
              <a:rPr lang="ru-RU" b="1" smtClean="0">
                <a:solidFill>
                  <a:srgbClr val="FFFFCC"/>
                </a:solidFill>
              </a:rPr>
              <a:t>Основные направления деятельности</a:t>
            </a:r>
            <a:br>
              <a:rPr lang="ru-RU" b="1" smtClean="0">
                <a:solidFill>
                  <a:srgbClr val="FFFFCC"/>
                </a:solidFill>
              </a:rPr>
            </a:br>
            <a:endParaRPr lang="ru-RU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90061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1400" b="1" smtClean="0"/>
              <a:t>1. Защита социальных, трудовых, профессиональных прав и интересов членов Профсоюза.</a:t>
            </a:r>
          </a:p>
          <a:p>
            <a:pPr algn="just">
              <a:lnSpc>
                <a:spcPct val="150000"/>
              </a:lnSpc>
            </a:pPr>
            <a:r>
              <a:rPr lang="ru-RU" sz="1400" b="1" smtClean="0"/>
              <a:t>2. Достижение достойного уровня оплаты труда, пенсий и социальных пособий.</a:t>
            </a:r>
          </a:p>
          <a:p>
            <a:pPr algn="just">
              <a:lnSpc>
                <a:spcPct val="150000"/>
              </a:lnSpc>
            </a:pPr>
            <a:r>
              <a:rPr lang="ru-RU" sz="1400" b="1" smtClean="0"/>
              <a:t>3. Развитие социального партнерства в интересах работников.</a:t>
            </a:r>
          </a:p>
          <a:p>
            <a:pPr algn="just">
              <a:lnSpc>
                <a:spcPct val="150000"/>
              </a:lnSpc>
            </a:pPr>
            <a:r>
              <a:rPr lang="ru-RU" sz="1400" b="1" smtClean="0"/>
              <a:t>4. Контроль за соблюдением трудового законодательства в учреждениях образования.</a:t>
            </a:r>
          </a:p>
          <a:p>
            <a:pPr algn="just">
              <a:lnSpc>
                <a:spcPct val="150000"/>
              </a:lnSpc>
            </a:pPr>
            <a:r>
              <a:rPr lang="ru-RU" sz="1400" b="1" smtClean="0"/>
              <a:t>5. Спортивно-оздоровительная деятельность. Оздоровление работников и их детей.</a:t>
            </a:r>
          </a:p>
          <a:p>
            <a:pPr algn="just">
              <a:lnSpc>
                <a:spcPct val="150000"/>
              </a:lnSpc>
            </a:pPr>
            <a:r>
              <a:rPr lang="ru-RU" sz="1400" b="1" smtClean="0"/>
              <a:t>6. Развитие молодежной политики.</a:t>
            </a:r>
          </a:p>
          <a:p>
            <a:pPr algn="just">
              <a:lnSpc>
                <a:spcPct val="150000"/>
              </a:lnSpc>
            </a:pPr>
            <a:r>
              <a:rPr lang="ru-RU" sz="1400" b="1" smtClean="0"/>
              <a:t>7. Забота о ветеранах.</a:t>
            </a:r>
          </a:p>
          <a:p>
            <a:pPr algn="just">
              <a:lnSpc>
                <a:spcPct val="150000"/>
              </a:lnSpc>
            </a:pPr>
            <a:r>
              <a:rPr lang="ru-RU" sz="1400" b="1" smtClean="0"/>
              <a:t>8. Мотивация профсоюзного членства.</a:t>
            </a:r>
          </a:p>
          <a:p>
            <a:pPr algn="just">
              <a:lnSpc>
                <a:spcPct val="150000"/>
              </a:lnSpc>
            </a:pPr>
            <a:r>
              <a:rPr lang="ru-RU" sz="1400" b="1" smtClean="0"/>
              <a:t>9. Подготовка и обучение профсоюзных кадров.</a:t>
            </a:r>
          </a:p>
          <a:p>
            <a:pPr algn="just">
              <a:lnSpc>
                <a:spcPct val="150000"/>
              </a:lnSpc>
            </a:pPr>
            <a:r>
              <a:rPr lang="ru-RU" sz="1400" b="1" smtClean="0"/>
              <a:t>10. Информационная деятельность.</a:t>
            </a:r>
          </a:p>
          <a:p>
            <a:pPr algn="just">
              <a:lnSpc>
                <a:spcPct val="150000"/>
              </a:lnSpc>
            </a:pPr>
            <a:r>
              <a:rPr lang="ru-RU" sz="1400" b="1" smtClean="0"/>
              <a:t>11. Финансовое укрепление профсоюза.</a:t>
            </a:r>
            <a:endParaRPr lang="ru-RU" sz="1400" smtClean="0"/>
          </a:p>
          <a:p>
            <a:endParaRPr lang="ru-RU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17" descr="E:\Рабочая папка\флаг и эмблема профсоюза\эмблема профсоюза (официальная большая прозрачная)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12144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Прямоугольник 9"/>
          <p:cNvSpPr>
            <a:spLocks noChangeArrowheads="1"/>
          </p:cNvSpPr>
          <p:nvPr/>
        </p:nvSpPr>
        <p:spPr bwMode="auto">
          <a:xfrm>
            <a:off x="1571625" y="214313"/>
            <a:ext cx="58578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>
                <a:solidFill>
                  <a:schemeClr val="bg1"/>
                </a:solidFill>
              </a:rPr>
              <a:t>ОСНОВНЫЕ НАПРАВЛЕНИЯ ОРГАНИЗАЦИОННОЙ РАБОТЫ В ПРОФСОЮЗЕ</a:t>
            </a:r>
            <a:endParaRPr lang="ru-RU" altLang="ru-RU" sz="2800">
              <a:solidFill>
                <a:schemeClr val="bg1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8313" y="2349500"/>
            <a:ext cx="8313737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создание локальной нормативной базы деятельности организаций Профсоюза;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осуществление организационно-уставной деятельности, в том числе оказание методической, консультационной, юридической и материальной помощи членам Профсоюза;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подготовка и проведение  профсоюзных конференций,  заседаний выборных органов организаций Профсоюза;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оказание организационно-методической профсоюзным организациям;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работа с профсоюзными кадрами и активом (определение штатной политики,  формирование резерва и т.д.);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17" descr="E:\Рабочая папка\флаг и эмблема профсоюза\эмблема профсоюза (официальная большая прозрачная)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12144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Прямоугольник 9"/>
          <p:cNvSpPr>
            <a:spLocks noChangeArrowheads="1"/>
          </p:cNvSpPr>
          <p:nvPr/>
        </p:nvSpPr>
        <p:spPr bwMode="auto">
          <a:xfrm>
            <a:off x="1571625" y="214313"/>
            <a:ext cx="58578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>
                <a:solidFill>
                  <a:schemeClr val="bg1"/>
                </a:solidFill>
              </a:rPr>
              <a:t>ОСНОВНЫЕ НАПРАВЛЕНИЯ ОРГАНИЗАЦИОННОЙ РАБОТЫ В ПРОФСОЮЗЕ</a:t>
            </a:r>
            <a:endParaRPr lang="ru-RU" altLang="ru-RU" sz="2800">
              <a:solidFill>
                <a:schemeClr val="bg1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39750" y="2349500"/>
            <a:ext cx="817245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организация обучения, повышения квалификации и переподготовки профсоюзного актива;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организация работы по награждению профсоюзного актива; 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подготовка и проведение отчетов и выборов;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информационно-методическая работа;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организация системы сбора членских профсоюзных взносов;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организация профсоюзной статистики;</a:t>
            </a:r>
          </a:p>
          <a:p>
            <a:pPr eaLnBrk="1" hangingPunct="1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делопроизводство в организациях Профсоюза.</a:t>
            </a:r>
          </a:p>
          <a:p>
            <a:pPr indent="457200" algn="just"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17" descr="E:\Рабочая папка\флаг и эмблема профсоюза\эмблема профсоюза (официальная большая прозрачная)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42875"/>
            <a:ext cx="12144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Прямоугольник 9"/>
          <p:cNvSpPr>
            <a:spLocks noChangeArrowheads="1"/>
          </p:cNvSpPr>
          <p:nvPr/>
        </p:nvSpPr>
        <p:spPr bwMode="auto">
          <a:xfrm>
            <a:off x="1571625" y="214313"/>
            <a:ext cx="585787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>
                <a:solidFill>
                  <a:schemeClr val="bg1"/>
                </a:solidFill>
              </a:rPr>
              <a:t>НОРМАТИВНАЯ БАЗА </a:t>
            </a:r>
            <a:r>
              <a:rPr lang="ru-RU" altLang="ru-RU" sz="2800" b="1">
                <a:solidFill>
                  <a:schemeClr val="bg1"/>
                </a:solidFill>
              </a:rPr>
              <a:t>ОРГАНИЗАЦИОННОЙ РАБОТЫ В ПРОФСОЮЗЕ</a:t>
            </a:r>
            <a:endParaRPr lang="ru-RU" altLang="ru-RU" sz="2800">
              <a:solidFill>
                <a:schemeClr val="bg1"/>
              </a:solidFill>
            </a:endParaRPr>
          </a:p>
        </p:txBody>
      </p:sp>
      <p:pic>
        <p:nvPicPr>
          <p:cNvPr id="11268" name="Picture 4" descr="C:\Users\Plotnikova\Рецепты для газеты МП\Desktop\фото документов\2014417114614.jpg"/>
          <p:cNvPicPr>
            <a:picLocks noChangeAspect="1" noChangeArrowheads="1"/>
          </p:cNvPicPr>
          <p:nvPr/>
        </p:nvPicPr>
        <p:blipFill>
          <a:blip r:embed="rId4"/>
          <a:srcRect l="3703" t="14583" r="3703" b="11458"/>
          <a:stretch>
            <a:fillRect/>
          </a:stretch>
        </p:blipFill>
        <p:spPr bwMode="auto">
          <a:xfrm>
            <a:off x="317500" y="1785938"/>
            <a:ext cx="1897063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C:\Users\Plotnikova\Рецепты для газеты МП\Desktop\фото документов\2014417114630.jpg"/>
          <p:cNvPicPr>
            <a:picLocks noChangeAspect="1" noChangeArrowheads="1"/>
          </p:cNvPicPr>
          <p:nvPr/>
        </p:nvPicPr>
        <p:blipFill>
          <a:blip r:embed="rId5"/>
          <a:srcRect t="13541" r="5556" b="8333"/>
          <a:stretch>
            <a:fillRect/>
          </a:stretch>
        </p:blipFill>
        <p:spPr bwMode="auto">
          <a:xfrm>
            <a:off x="2351088" y="3286125"/>
            <a:ext cx="1935162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C:\Users\Plotnikova\Рецепты для газеты МП\Desktop\фото документов\201441711485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52938" y="1785938"/>
            <a:ext cx="2047875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 descr="C:\Users\Plotnikova\Рецепты для газеты МП\Desktop\фото документов\2014417114512.jpg"/>
          <p:cNvPicPr>
            <a:picLocks noChangeAspect="1" noChangeArrowheads="1"/>
          </p:cNvPicPr>
          <p:nvPr/>
        </p:nvPicPr>
        <p:blipFill>
          <a:blip r:embed="rId7"/>
          <a:srcRect l="2036" t="10300" r="6412" b="2725"/>
          <a:stretch>
            <a:fillRect/>
          </a:stretch>
        </p:blipFill>
        <p:spPr bwMode="auto">
          <a:xfrm>
            <a:off x="6643688" y="2786063"/>
            <a:ext cx="214312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9"/>
          <p:cNvSpPr>
            <a:spLocks noChangeArrowheads="1"/>
          </p:cNvSpPr>
          <p:nvPr/>
        </p:nvSpPr>
        <p:spPr bwMode="auto">
          <a:xfrm>
            <a:off x="1571625" y="142875"/>
            <a:ext cx="58578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>
                <a:solidFill>
                  <a:schemeClr val="bg1"/>
                </a:solidFill>
              </a:rPr>
              <a:t> </a:t>
            </a:r>
            <a:r>
              <a:rPr lang="ru-RU" altLang="ru-RU" sz="2800" b="1">
                <a:solidFill>
                  <a:schemeClr val="bg1"/>
                </a:solidFill>
              </a:rPr>
              <a:t>ОБЩЕРОССИЙСКИЙ ПРОФСОЮЗ ОБРАЗОВАНИЯ</a:t>
            </a:r>
            <a:endParaRPr lang="ru-RU" altLang="ru-RU" sz="2800">
              <a:solidFill>
                <a:schemeClr val="bg1"/>
              </a:solidFill>
            </a:endParaRPr>
          </a:p>
        </p:txBody>
      </p:sp>
      <p:pic>
        <p:nvPicPr>
          <p:cNvPr id="12291" name="Picture 7" descr="C:\Users\Plotnikova\Pictures\3d-chelovechek-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3429000"/>
            <a:ext cx="15716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117" descr="E:\Рабочая папка\флаг и эмблема профсоюза\эмблема профсоюза (официальная большая прозрачная)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2000250"/>
            <a:ext cx="1214437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714480" y="5500702"/>
            <a:ext cx="5991512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8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ИНДИВИДУАЛЬНОЕ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ЧЛЕНСТВО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8137</TotalTime>
  <Words>803</Words>
  <Application>Microsoft Office PowerPoint</Application>
  <PresentationFormat>Экран (4:3)</PresentationFormat>
  <Paragraphs>94</Paragraphs>
  <Slides>15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Diseño predeterminado</vt:lpstr>
      <vt:lpstr>Image</vt:lpstr>
      <vt:lpstr>Презентация PowerPoint</vt:lpstr>
      <vt:lpstr>Общие сведения </vt:lpstr>
      <vt:lpstr>Из истории</vt:lpstr>
      <vt:lpstr>Презентация PowerPoint</vt:lpstr>
      <vt:lpstr>Основные направления деятельности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Так что же такое ПРОФСОЮЗ?</vt:lpstr>
      <vt:lpstr>Профессиональный союз работников народного образования и науки  Российской Федерации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Slushatel</cp:lastModifiedBy>
  <cp:revision>910</cp:revision>
  <dcterms:created xsi:type="dcterms:W3CDTF">2010-05-23T14:28:12Z</dcterms:created>
  <dcterms:modified xsi:type="dcterms:W3CDTF">2023-11-23T08:00:55Z</dcterms:modified>
</cp:coreProperties>
</file>