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9" r:id="rId6"/>
    <p:sldId id="258" r:id="rId7"/>
    <p:sldId id="260" r:id="rId8"/>
    <p:sldId id="265" r:id="rId9"/>
    <p:sldId id="261" r:id="rId10"/>
    <p:sldId id="266" r:id="rId11"/>
    <p:sldId id="262" r:id="rId12"/>
    <p:sldId id="271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областному семинару на тему </a:t>
            </a:r>
            <a:br>
              <a:rPr lang="ru-RU" dirty="0" smtClean="0"/>
            </a:br>
            <a:r>
              <a:rPr lang="ru-RU" b="1" dirty="0" smtClean="0"/>
              <a:t>«Реализация Целевой модели наставничества в форм</a:t>
            </a:r>
            <a:r>
              <a:rPr lang="ru-RU" b="1" dirty="0" smtClean="0"/>
              <a:t>е </a:t>
            </a:r>
            <a:r>
              <a:rPr lang="ru-RU" b="1" dirty="0" err="1" smtClean="0"/>
              <a:t>менторства</a:t>
            </a:r>
            <a:r>
              <a:rPr lang="ru-RU" b="1" dirty="0" smtClean="0"/>
              <a:t> (обмен опытом)»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92088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Выполнили: </a:t>
            </a:r>
          </a:p>
          <a:p>
            <a:pPr algn="l"/>
            <a:r>
              <a:rPr lang="ru-RU" sz="2800" dirty="0" smtClean="0"/>
              <a:t>директор МБОУ Погарская СОШ №1 Грибановская К.П.</a:t>
            </a:r>
          </a:p>
          <a:p>
            <a:pPr algn="l"/>
            <a:r>
              <a:rPr lang="ru-RU" sz="2800" dirty="0" smtClean="0"/>
              <a:t>директор МБОУ Погарская СОШ №2 Лохматов А.И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r>
              <a:rPr lang="ru-RU" dirty="0" smtClean="0"/>
              <a:t>2023 год</a:t>
            </a: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5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На втором этапе сотрудничества школа-наставник выступила в роли ментора, применяя </a:t>
            </a:r>
            <a:r>
              <a:rPr lang="ru-RU" b="1" dirty="0"/>
              <a:t>инструменты </a:t>
            </a:r>
            <a:r>
              <a:rPr lang="ru-RU" b="1" dirty="0" err="1"/>
              <a:t>коуча</a:t>
            </a:r>
            <a:r>
              <a:rPr lang="ru-RU" dirty="0"/>
              <a:t> (помощь в достижении профессиональных целей, которые были запланированы на первоначальном этапе), </a:t>
            </a:r>
            <a:r>
              <a:rPr lang="ru-RU" b="1" dirty="0"/>
              <a:t>тренера</a:t>
            </a:r>
            <a:r>
              <a:rPr lang="ru-RU" dirty="0"/>
              <a:t> (развитие профессиональных навыков с конкретным результатом</a:t>
            </a:r>
            <a:r>
              <a:rPr lang="ru-RU" dirty="0" smtClean="0"/>
              <a:t>). </a:t>
            </a:r>
          </a:p>
          <a:p>
            <a:pPr marL="0" indent="0" algn="just">
              <a:buNone/>
            </a:pPr>
            <a:r>
              <a:rPr lang="ru-RU" b="1" dirty="0" smtClean="0"/>
              <a:t>Групповое </a:t>
            </a:r>
            <a:r>
              <a:rPr lang="ru-RU" b="1" dirty="0"/>
              <a:t>наставничество</a:t>
            </a:r>
            <a:r>
              <a:rPr lang="ru-RU" dirty="0"/>
              <a:t> сочетали с </a:t>
            </a:r>
            <a:r>
              <a:rPr lang="ru-RU" b="1" dirty="0"/>
              <a:t>индивидуальным. </a:t>
            </a:r>
            <a:r>
              <a:rPr lang="ru-RU" dirty="0"/>
              <a:t>Условие успешности на данном этапе — активная работа обеих школ. Важно не допустить попытки повлиять на принятие решений и навязать свою идею или мнение. Можно поделиться знаниями, опытом, дать совет, но выбор всегда должен оставаться за наставляемой школой. </a:t>
            </a:r>
          </a:p>
        </p:txBody>
      </p:sp>
    </p:spTree>
    <p:extLst>
      <p:ext uri="{BB962C8B-B14F-4D97-AF65-F5344CB8AC3E}">
        <p14:creationId xmlns:p14="http://schemas.microsoft.com/office/powerpoint/2010/main" val="85914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Анализ результатов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/>
              <a:t>заключительный этап)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407471"/>
              </p:ext>
            </p:extLst>
          </p:nvPr>
        </p:nvGraphicFramePr>
        <p:xfrm>
          <a:off x="611560" y="1124744"/>
          <a:ext cx="822960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900"/>
                <a:gridCol w="1773283"/>
                <a:gridCol w="2841505"/>
                <a:gridCol w="203691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Индикатор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Основные темы  </a:t>
                      </a:r>
                      <a:r>
                        <a:rPr lang="ru-RU" dirty="0" err="1" smtClean="0"/>
                        <a:t>самообследования</a:t>
                      </a:r>
                      <a:r>
                        <a:rPr lang="ru-RU" dirty="0" smtClean="0"/>
                        <a:t>  по направлениям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Мероприятия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Повторное проведение </a:t>
                      </a:r>
                      <a:r>
                        <a:rPr lang="ru-RU" dirty="0" err="1" smtClean="0"/>
                        <a:t>самообследования</a:t>
                      </a:r>
                      <a:r>
                        <a:rPr lang="ru-RU" dirty="0" smtClean="0"/>
                        <a:t> по каждому направлению и совместный анализ результатов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результатов </a:t>
                      </a:r>
                      <a:r>
                        <a:rPr lang="ru-RU" dirty="0" err="1" smtClean="0"/>
                        <a:t>самообследования</a:t>
                      </a:r>
                      <a:r>
                        <a:rPr lang="ru-RU" dirty="0" smtClean="0"/>
                        <a:t> (аналитическая справка)</a:t>
                      </a:r>
                    </a:p>
                    <a:p>
                      <a:r>
                        <a:rPr lang="ru-RU" dirty="0" smtClean="0"/>
                        <a:t>Анализ результатов реализации программы. Постановка целей и задач для дальнейшего развития школы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ООП НОО и ООП ООО по ФГОС, ООП ООО и ООП СОО Анализ качества обеспечения открытости функционирования школы через ведение  официального сайта школы</a:t>
                      </a:r>
                    </a:p>
                    <a:p>
                      <a:r>
                        <a:rPr lang="ru-RU" dirty="0" smtClean="0"/>
                        <a:t>Анализ качества составления рабочих программ по  предметам</a:t>
                      </a:r>
                    </a:p>
                    <a:p>
                      <a:r>
                        <a:rPr lang="ru-RU" dirty="0" smtClean="0"/>
                        <a:t>Анализ качества </a:t>
                      </a:r>
                      <a:r>
                        <a:rPr lang="ru-RU" dirty="0" err="1" smtClean="0"/>
                        <a:t>внутришкольной</a:t>
                      </a:r>
                      <a:r>
                        <a:rPr lang="ru-RU" dirty="0" smtClean="0"/>
                        <a:t> системы оценки образовательных результатов учащихся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Совместное заседание администраций МБОУ ПСОШ №1 и МБОУ ПСОШ №2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7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Общие </a:t>
            </a:r>
            <a:r>
              <a:rPr lang="ru-RU" b="1" dirty="0"/>
              <a:t>показатели результатов ЕГЭ медалистов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19052"/>
              </p:ext>
            </p:extLst>
          </p:nvPr>
        </p:nvGraphicFramePr>
        <p:xfrm>
          <a:off x="875797" y="1516222"/>
          <a:ext cx="7392405" cy="4754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891"/>
                <a:gridCol w="785074"/>
                <a:gridCol w="699322"/>
                <a:gridCol w="754900"/>
                <a:gridCol w="720080"/>
                <a:gridCol w="720080"/>
                <a:gridCol w="720080"/>
                <a:gridCol w="864096"/>
                <a:gridCol w="815882"/>
              </a:tblGrid>
              <a:tr h="28496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Предмет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Медалистов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Медалистов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Ср. балл по школе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 участников, не достигших минимального балла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 участников, получивших от 0-60 баллов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 участников, получивших от 61-80 баллов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 участников, получивших от 81-100 баллов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</a:tr>
              <a:tr h="502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2022-2023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2021-2022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2022-2023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</a:tr>
              <a:tr h="335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 Профильная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Обществознание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Английский язык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61" marR="628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22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Средний балл ЕГЭ медалистов по </a:t>
            </a:r>
            <a:r>
              <a:rPr lang="ru-RU" b="1" dirty="0" smtClean="0"/>
              <a:t>предметам в 2023 году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3649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283497"/>
              </p:ext>
            </p:extLst>
          </p:nvPr>
        </p:nvGraphicFramePr>
        <p:xfrm>
          <a:off x="616526" y="1772816"/>
          <a:ext cx="7910948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иаграмма" r:id="rId3" imgW="5610302" imgH="2762341" progId="MSGraph.Chart.8">
                  <p:embed/>
                </p:oleObj>
              </mc:Choice>
              <mc:Fallback>
                <p:oleObj name="Диаграмма" r:id="rId3" imgW="5610302" imgH="2762341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26" y="1772816"/>
                        <a:ext cx="7910948" cy="3888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92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Фото </a:t>
            </a:r>
            <a:r>
              <a:rPr lang="ru-RU" b="1" dirty="0" err="1" smtClean="0"/>
              <a:t>меропрятий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024336" cy="227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0918"/>
            <a:ext cx="3382776" cy="209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46265"/>
            <a:ext cx="3688931" cy="207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15" y="1412776"/>
            <a:ext cx="348038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9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Третий </a:t>
            </a:r>
            <a:r>
              <a:rPr lang="ru-RU" dirty="0" smtClean="0"/>
              <a:t>этап сотрудничества </a:t>
            </a:r>
            <a:r>
              <a:rPr lang="ru-RU" dirty="0"/>
              <a:t>перерос в большую профессиональную дружбу коллективов, где уже были стерты границы и роли в </a:t>
            </a:r>
            <a:r>
              <a:rPr lang="ru-RU" dirty="0" smtClean="0"/>
              <a:t>проекте.</a:t>
            </a:r>
          </a:p>
          <a:p>
            <a:pPr marL="0" indent="0" algn="just">
              <a:buNone/>
            </a:pPr>
            <a:r>
              <a:rPr lang="ru-RU" dirty="0"/>
              <a:t> Основные критерии эффективности наставничества достигнуты: выполнены поставленные цели, удовлетворенность всех участников 97%, учащиеся наставляемой школы успешно прошли ГИА, педагоги используют в своей работе методические материалы наставников. </a:t>
            </a:r>
          </a:p>
        </p:txBody>
      </p:sp>
    </p:spTree>
    <p:extLst>
      <p:ext uri="{BB962C8B-B14F-4D97-AF65-F5344CB8AC3E}">
        <p14:creationId xmlns:p14="http://schemas.microsoft.com/office/powerpoint/2010/main" val="9807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Оценка </a:t>
            </a:r>
            <a:r>
              <a:rPr lang="ru-RU" b="1" dirty="0"/>
              <a:t>эффективности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В заключении ответим на вопрос: а что же дает наставничество самому наставнику? Стоит ли этим заниматься школам, педагогам, ведь нужно найти время, чтобы общаться с наставляемыми коллегами, постоянно быть на связи, передавать опыт?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Ответ </a:t>
            </a:r>
            <a:r>
              <a:rPr lang="ru-RU" dirty="0"/>
              <a:t>однозначный: да, стоит. В процессе наставничества у педагогов развиваются навыки коммуникации, они получают оценку своей деятельности в качестве наставника, систематизируют свой опыт для передачи коллегам, наблюдается рост самооценки, повышается ответственность за результаты своей работы. У школы формируется имидж как современной инновационной образовательной площадки. </a:t>
            </a:r>
          </a:p>
        </p:txBody>
      </p:sp>
    </p:spTree>
    <p:extLst>
      <p:ext uri="{BB962C8B-B14F-4D97-AF65-F5344CB8AC3E}">
        <p14:creationId xmlns:p14="http://schemas.microsoft.com/office/powerpoint/2010/main" val="132911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Тема </a:t>
            </a:r>
            <a:r>
              <a:rPr lang="ru-RU" dirty="0"/>
              <a:t>наставничества является одной из ведущих в национальном проекте «Образование». Система наставничества при этом рассматривается как инструмент повышения качества образования.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Низкие </a:t>
            </a:r>
            <a:r>
              <a:rPr lang="ru-RU" dirty="0"/>
              <a:t>учебные результаты в значительной мере определяются сложными условиями, в которых функционируют школы, поэтому не всегда отнесение образовательных организаций к категории школ с низкими результатами свидетельствует о низкой оценке качества работы учителей и администрации школ, но однозначно является поводом для принятия мер, повышающих образовательные результаты. </a:t>
            </a:r>
          </a:p>
        </p:txBody>
      </p:sp>
    </p:spTree>
    <p:extLst>
      <p:ext uri="{BB962C8B-B14F-4D97-AF65-F5344CB8AC3E}">
        <p14:creationId xmlns:p14="http://schemas.microsoft.com/office/powerpoint/2010/main" val="392834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эту категорию </a:t>
            </a:r>
            <a:r>
              <a:rPr lang="ru-RU" sz="2400" dirty="0" smtClean="0"/>
              <a:t>наставляемая школа </a:t>
            </a:r>
            <a:r>
              <a:rPr lang="ru-RU" sz="2400" dirty="0"/>
              <a:t>попала по результатам ГИА. На тот момент в данной школе сменился директор. К должности приступил молодой </a:t>
            </a:r>
            <a:r>
              <a:rPr lang="ru-RU" sz="2400" dirty="0" smtClean="0"/>
              <a:t>педагог, </a:t>
            </a:r>
            <a:r>
              <a:rPr lang="ru-RU" sz="2400" dirty="0"/>
              <a:t>не имеющий опыта руководящей работы. Коллектив школы во главе с директором положительно отнесся к реализации программы наставничества в сотрудничестве с нашей школой, понимая ценность поддержки и необходимость сопровождения в сложный период происходящих изменений.</a:t>
            </a:r>
          </a:p>
          <a:p>
            <a:pPr marL="0" indent="0" algn="just">
              <a:buNone/>
            </a:pPr>
            <a:r>
              <a:rPr lang="ru-RU" sz="2400" dirty="0" smtClean="0"/>
              <a:t>Самым </a:t>
            </a:r>
            <a:r>
              <a:rPr lang="ru-RU" sz="2400" dirty="0"/>
              <a:t>первым шагом, который был сделан для повышения качества </a:t>
            </a:r>
            <a:r>
              <a:rPr lang="ru-RU" sz="2400" dirty="0" smtClean="0"/>
              <a:t>образования, </a:t>
            </a:r>
            <a:r>
              <a:rPr lang="ru-RU" sz="2400" dirty="0"/>
              <a:t>стало выявление причин </a:t>
            </a:r>
            <a:r>
              <a:rPr lang="ru-RU" sz="2400" dirty="0" smtClean="0"/>
              <a:t>низких </a:t>
            </a:r>
            <a:r>
              <a:rPr lang="ru-RU" sz="2400" dirty="0"/>
              <a:t>результатов.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Необходимо </a:t>
            </a:r>
            <a:r>
              <a:rPr lang="ru-RU" sz="2400" dirty="0"/>
              <a:t>было объективно проанализировать качество подготовки педагогов, образовательные результаты </a:t>
            </a:r>
            <a:r>
              <a:rPr lang="ru-RU" sz="2400" dirty="0" smtClean="0"/>
              <a:t>обучающихся, </a:t>
            </a:r>
            <a:r>
              <a:rPr lang="ru-RU" sz="2400" dirty="0"/>
              <a:t>организационную культуру и структуру управления, сложившуюся в </a:t>
            </a:r>
            <a:r>
              <a:rPr lang="ru-RU" sz="2400" dirty="0" smtClean="0"/>
              <a:t>школе. 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653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На начальном этапе взаимодействия важно было решить все организационные вопросы, создать координационный совет из представителей обеих школ, в который входили члены администраций и педагогических коллективов школ, назначить куратора, отвечающего за организацию реализации программы наставничества, выработать стратегию взаимодействия и основные механизмы.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Иначе </a:t>
            </a:r>
            <a:r>
              <a:rPr lang="ru-RU" dirty="0"/>
              <a:t>говоря, это был момент знакомства и погружения </a:t>
            </a:r>
            <a:r>
              <a:rPr lang="ru-RU" dirty="0" smtClean="0"/>
              <a:t>в </a:t>
            </a:r>
            <a:r>
              <a:rPr lang="ru-RU" dirty="0"/>
              <a:t>работу, налаживание эмоционально-положительных взаимоотношений и понимание представителями обеих сторон выгоды в данном взаимодействии, становлении партнерства</a:t>
            </a:r>
          </a:p>
        </p:txBody>
      </p:sp>
    </p:spTree>
    <p:extLst>
      <p:ext uri="{BB962C8B-B14F-4D97-AF65-F5344CB8AC3E}">
        <p14:creationId xmlns:p14="http://schemas.microsoft.com/office/powerpoint/2010/main" val="337473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/>
              <a:t>Цель </a:t>
            </a:r>
            <a:r>
              <a:rPr lang="ru-RU" sz="4000" b="1" dirty="0" smtClean="0"/>
              <a:t>взаимодействия  </a:t>
            </a:r>
            <a:r>
              <a:rPr lang="ru-RU" sz="4000" dirty="0" smtClean="0"/>
              <a:t>- </a:t>
            </a:r>
          </a:p>
          <a:p>
            <a:pPr marL="0" indent="0" algn="just">
              <a:buNone/>
            </a:pPr>
            <a:r>
              <a:rPr lang="ru-RU" sz="4000" dirty="0" smtClean="0"/>
              <a:t>повышение </a:t>
            </a:r>
            <a:r>
              <a:rPr lang="ru-RU" sz="4000" dirty="0"/>
              <a:t>качества образования в </a:t>
            </a:r>
            <a:r>
              <a:rPr lang="ru-RU" sz="4000" dirty="0" smtClean="0"/>
              <a:t>школе </a:t>
            </a:r>
            <a:r>
              <a:rPr lang="ru-RU" sz="4000" dirty="0"/>
              <a:t>с низкими образовательными результатами</a:t>
            </a:r>
          </a:p>
        </p:txBody>
      </p:sp>
    </p:spTree>
    <p:extLst>
      <p:ext uri="{BB962C8B-B14F-4D97-AF65-F5344CB8AC3E}">
        <p14:creationId xmlns:p14="http://schemas.microsoft.com/office/powerpoint/2010/main" val="13219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Мероприятия по реализации программы перевода школы с низкими образовательными  результатами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Разработка плана корректирующих действий по итогам </a:t>
            </a:r>
            <a:r>
              <a:rPr lang="ru-RU" dirty="0" err="1"/>
              <a:t>самообследования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Выполнение плана корректирующих действий по каждому направлению </a:t>
            </a:r>
            <a:r>
              <a:rPr lang="ru-RU" dirty="0" err="1" smtClean="0"/>
              <a:t>самообследования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Повторное проведение </a:t>
            </a:r>
            <a:r>
              <a:rPr lang="ru-RU" dirty="0" err="1"/>
              <a:t>самообследования</a:t>
            </a:r>
            <a:r>
              <a:rPr lang="ru-RU" dirty="0"/>
              <a:t> по каждому направлению и совместный анализ </a:t>
            </a:r>
            <a:r>
              <a:rPr lang="ru-RU" dirty="0" smtClean="0"/>
              <a:t>результатов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86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Разработка корректирующих действий по реализации проблем (подготовительный этап)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983839"/>
              </p:ext>
            </p:extLst>
          </p:nvPr>
        </p:nvGraphicFramePr>
        <p:xfrm>
          <a:off x="467544" y="2060848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394"/>
                <a:gridCol w="1408731"/>
                <a:gridCol w="3191555"/>
                <a:gridCol w="21089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Индикатор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Основные темы  </a:t>
                      </a:r>
                      <a:r>
                        <a:rPr lang="ru-RU" dirty="0" err="1" smtClean="0"/>
                        <a:t>самообследования</a:t>
                      </a:r>
                      <a:r>
                        <a:rPr lang="ru-RU" dirty="0" smtClean="0"/>
                        <a:t>  по направлениям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Мероприятия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плана корректирующих действий по итогам </a:t>
                      </a:r>
                      <a:r>
                        <a:rPr lang="ru-RU" dirty="0" err="1" smtClean="0"/>
                        <a:t>самообследования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Подготовка результатов </a:t>
                      </a:r>
                      <a:r>
                        <a:rPr lang="ru-RU" dirty="0" err="1" smtClean="0"/>
                        <a:t>самообследования</a:t>
                      </a:r>
                      <a:r>
                        <a:rPr lang="ru-RU" dirty="0" smtClean="0"/>
                        <a:t> (аналитическая справка)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Экспертиза ООП НОО и ООП ООО по ФГОС, ООП ООО и ООП СОО Качество обеспечения открытости функционирования школы через ведение официального сайта школы</a:t>
                      </a:r>
                    </a:p>
                    <a:p>
                      <a:r>
                        <a:rPr lang="ru-RU" dirty="0" smtClean="0"/>
                        <a:t>Качество составления рабочих программ по предметам  Качество </a:t>
                      </a:r>
                      <a:r>
                        <a:rPr lang="ru-RU" dirty="0" err="1" smtClean="0"/>
                        <a:t>внутришкольной</a:t>
                      </a:r>
                      <a:r>
                        <a:rPr lang="ru-RU" dirty="0" smtClean="0"/>
                        <a:t> системы оценки образовательных результатов учащихся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Совместное заседание администраций МБОУ ПСОШ №1 и МБОУ ПСОШ №2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98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 Команда школы-наставника на данном этапе выступила в роли </a:t>
            </a:r>
            <a:r>
              <a:rPr lang="ru-RU" dirty="0" err="1"/>
              <a:t>тьютора</a:t>
            </a:r>
            <a:r>
              <a:rPr lang="ru-RU" dirty="0"/>
              <a:t>: создавала условия для успешной командной работы, мотивации и вовлечения в программу педагогов наставляемой школы.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Запланирован </a:t>
            </a:r>
            <a:r>
              <a:rPr lang="ru-RU" dirty="0"/>
              <a:t>конечный результат: обретение коллективом наставляемой школы способности к самостоятельным действиям, решению проблем, управлению процессами развития школы. </a:t>
            </a:r>
          </a:p>
        </p:txBody>
      </p:sp>
    </p:spTree>
    <p:extLst>
      <p:ext uri="{BB962C8B-B14F-4D97-AF65-F5344CB8AC3E}">
        <p14:creationId xmlns:p14="http://schemas.microsoft.com/office/powerpoint/2010/main" val="285432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Выполнение корректирующих действий (основной этап)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93151"/>
              </p:ext>
            </p:extLst>
          </p:nvPr>
        </p:nvGraphicFramePr>
        <p:xfrm>
          <a:off x="457200" y="16002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900"/>
                <a:gridCol w="1773283"/>
                <a:gridCol w="2419801"/>
                <a:gridCol w="24586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Индикатор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Основные темы  </a:t>
                      </a:r>
                      <a:r>
                        <a:rPr lang="ru-RU" dirty="0" err="1" smtClean="0"/>
                        <a:t>самообследования</a:t>
                      </a:r>
                      <a:r>
                        <a:rPr lang="ru-RU" dirty="0" smtClean="0"/>
                        <a:t>  по направлениям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Мероприятия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 плана корректирующих действий по каждому направлению </a:t>
                      </a:r>
                      <a:r>
                        <a:rPr lang="ru-RU" dirty="0" err="1" smtClean="0"/>
                        <a:t>самообследования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и проведение методических мероприятий (</a:t>
                      </a:r>
                      <a:r>
                        <a:rPr lang="ru-RU" dirty="0" err="1" smtClean="0"/>
                        <a:t>собеседовани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smtClean="0"/>
                        <a:t>консультации)</a:t>
                      </a:r>
                    </a:p>
                    <a:p>
                      <a:r>
                        <a:rPr lang="ru-RU" dirty="0" smtClean="0"/>
                        <a:t>Привлечение к участию в работе методических объединений школы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каждому направлению </a:t>
                      </a:r>
                      <a:r>
                        <a:rPr lang="ru-RU" dirty="0" err="1" smtClean="0"/>
                        <a:t>самообследования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заседания </a:t>
                      </a:r>
                      <a:r>
                        <a:rPr lang="ru-RU" dirty="0" err="1" smtClean="0"/>
                        <a:t>метод.совета</a:t>
                      </a:r>
                      <a:r>
                        <a:rPr lang="ru-RU" dirty="0" smtClean="0"/>
                        <a:t> школы МБОУ ПСОШ №1 с участием администрации  и заведующих МО МБОУ ПСОШ №2</a:t>
                      </a:r>
                    </a:p>
                    <a:p>
                      <a:r>
                        <a:rPr lang="ru-RU" dirty="0" smtClean="0"/>
                        <a:t>Индивидуальная</a:t>
                      </a:r>
                      <a:r>
                        <a:rPr lang="ru-RU" baseline="0" dirty="0" smtClean="0"/>
                        <a:t> работа в парах: Директор-директор</a:t>
                      </a:r>
                    </a:p>
                    <a:p>
                      <a:r>
                        <a:rPr lang="ru-RU" baseline="0" dirty="0" smtClean="0"/>
                        <a:t>Завуч- завуч</a:t>
                      </a:r>
                    </a:p>
                    <a:p>
                      <a:r>
                        <a:rPr lang="ru-RU" baseline="0" dirty="0" smtClean="0"/>
                        <a:t>Руководитель МО-руководитель МО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898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965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Диаграмма Microsoft Graph</vt:lpstr>
      <vt:lpstr>Презентация к областному семинару на тему  «Реализация Целевой модели наставничества в форме менторства (обмен опытом)»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 реализации программы перевода школы с низкими образовательными  результатами </vt:lpstr>
      <vt:lpstr>Разработка корректирующих действий по реализации проблем (подготовительный этап) </vt:lpstr>
      <vt:lpstr>Презентация PowerPoint</vt:lpstr>
      <vt:lpstr>Выполнение корректирующих действий (основной этап) </vt:lpstr>
      <vt:lpstr>Презентация PowerPoint</vt:lpstr>
      <vt:lpstr>Анализ результатов  (заключительный этап) </vt:lpstr>
      <vt:lpstr>Общие показатели результатов ЕГЭ медалистов</vt:lpstr>
      <vt:lpstr>Средний балл ЕГЭ медалистов по предметам в 2023 году</vt:lpstr>
      <vt:lpstr>Фото меропрятий</vt:lpstr>
      <vt:lpstr>Презентация PowerPoint</vt:lpstr>
      <vt:lpstr>Оценка эффективности взаимодействия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17</cp:revision>
  <dcterms:created xsi:type="dcterms:W3CDTF">2023-11-23T18:26:32Z</dcterms:created>
  <dcterms:modified xsi:type="dcterms:W3CDTF">2023-11-27T15:41:33Z</dcterms:modified>
</cp:coreProperties>
</file>