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F2F13-BC21-4E51-B59B-289A804B758F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F8103A-B5E5-4D2C-AD2B-30EA0401DF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5716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Наставничество как механизм эффективного взаимодействия образовательных организаций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15001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( из практики работы МБОУ «</a:t>
            </a:r>
            <a:r>
              <a:rPr lang="ru-RU" dirty="0" err="1" smtClean="0"/>
              <a:t>Дивовская</a:t>
            </a:r>
            <a:r>
              <a:rPr lang="ru-RU" dirty="0" smtClean="0"/>
              <a:t> СОШ»  и МБОУ «Новоромановская СОШ» </a:t>
            </a:r>
            <a:r>
              <a:rPr lang="ru-RU" dirty="0" err="1" smtClean="0"/>
              <a:t>Мглинского</a:t>
            </a:r>
            <a:r>
              <a:rPr lang="ru-RU" dirty="0" smtClean="0"/>
              <a:t> района Брянской области)</a:t>
            </a:r>
          </a:p>
          <a:p>
            <a:r>
              <a:rPr lang="ru-RU" dirty="0" err="1" smtClean="0"/>
              <a:t>Афанасенко</a:t>
            </a:r>
            <a:r>
              <a:rPr lang="ru-RU" dirty="0" smtClean="0"/>
              <a:t> Татьяна Павловна ,директор МБОУ «</a:t>
            </a:r>
            <a:r>
              <a:rPr lang="ru-RU" dirty="0" err="1" smtClean="0"/>
              <a:t>Дивовская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Лаптева  Татьяна Федоровна , директор МБОУ «Новоромановская СОШ»</a:t>
            </a:r>
            <a:endParaRPr lang="ru-RU" dirty="0"/>
          </a:p>
        </p:txBody>
      </p:sp>
      <p:pic>
        <p:nvPicPr>
          <p:cNvPr id="4" name="Рисунок 3" descr="C:\Users\Учитель\Desktop\учителя\IMG_9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643314"/>
            <a:ext cx="414340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Temp\Rar$DIa4368.15224\IMG2023112711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Обучение наставников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895864"/>
          </a:xfrm>
        </p:spPr>
        <p:txBody>
          <a:bodyPr/>
          <a:lstStyle/>
          <a:p>
            <a:r>
              <a:rPr lang="ru-RU" dirty="0" smtClean="0"/>
              <a:t>Все наставники включаются в процесс наставнической деятельности:</a:t>
            </a:r>
          </a:p>
          <a:p>
            <a:r>
              <a:rPr lang="ru-RU" dirty="0" smtClean="0"/>
              <a:t>1.Самообразование</a:t>
            </a:r>
          </a:p>
          <a:p>
            <a:r>
              <a:rPr lang="ru-RU" dirty="0" smtClean="0"/>
              <a:t>2.Обучение на ПК, на рабочем месте с помощью наставников.</a:t>
            </a:r>
          </a:p>
          <a:p>
            <a:r>
              <a:rPr lang="ru-RU" dirty="0" smtClean="0"/>
              <a:t>3.Профессиональное общение, обмен опытом между наставниками(МБОУ  «</a:t>
            </a:r>
            <a:r>
              <a:rPr lang="ru-RU" dirty="0" err="1" smtClean="0"/>
              <a:t>Дивовская</a:t>
            </a:r>
            <a:r>
              <a:rPr lang="ru-RU" dirty="0" smtClean="0"/>
              <a:t> СОШ»-МБОУ «Новоромановская СОШ»)</a:t>
            </a:r>
          </a:p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3714744" y="5072074"/>
            <a:ext cx="4500594" cy="135732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Целеустремленность, инициативность, активность, мобильность, ответственность.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Организационно- </a:t>
            </a:r>
            <a:r>
              <a:rPr lang="ru-RU" sz="2000" dirty="0" err="1" smtClean="0"/>
              <a:t>деятельностный</a:t>
            </a:r>
            <a:r>
              <a:rPr lang="ru-RU" sz="2000" dirty="0" smtClean="0"/>
              <a:t> этап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ru-RU" dirty="0" smtClean="0"/>
              <a:t>Педагогический совет « Разработка новой модели наставничества непрерывного профессионального  развития  педагога как направление инновационной деятельности ОО»</a:t>
            </a:r>
          </a:p>
          <a:p>
            <a:endParaRPr lang="ru-RU" dirty="0"/>
          </a:p>
        </p:txBody>
      </p:sp>
      <p:pic>
        <p:nvPicPr>
          <p:cNvPr id="4" name="Рисунок 3" descr="C:\Users\Учитель\Downloads\IMG-20231127-WA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3000372"/>
            <a:ext cx="59404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Организационно- </a:t>
            </a:r>
            <a:r>
              <a:rPr lang="ru-RU" sz="3600" dirty="0" err="1" smtClean="0"/>
              <a:t>деятельностный</a:t>
            </a:r>
            <a:r>
              <a:rPr lang="ru-RU" sz="3600" dirty="0" smtClean="0"/>
              <a:t>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ru-RU" dirty="0" smtClean="0"/>
              <a:t>Семинары, беседы за круглым столом, консультации</a:t>
            </a:r>
          </a:p>
          <a:p>
            <a:endParaRPr lang="ru-RU" dirty="0"/>
          </a:p>
        </p:txBody>
      </p:sp>
      <p:pic>
        <p:nvPicPr>
          <p:cNvPr id="4" name="Рисунок 3" descr="C:\Users\Учитель\Desktop\учителя\IMG_97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357430"/>
            <a:ext cx="2857519" cy="329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итель\Downloads\IMG-20231127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357430"/>
            <a:ext cx="2714644" cy="329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esktop\учителя\IMG_98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496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Организационно- </a:t>
            </a:r>
            <a:r>
              <a:rPr lang="ru-RU" sz="3600" dirty="0" err="1" smtClean="0"/>
              <a:t>деятельностный</a:t>
            </a:r>
            <a:r>
              <a:rPr lang="ru-RU" sz="3600" dirty="0" smtClean="0"/>
              <a:t>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ru-RU" dirty="0" smtClean="0"/>
              <a:t>Участие в работе школьного методического объединения</a:t>
            </a:r>
          </a:p>
          <a:p>
            <a:endParaRPr lang="ru-RU" dirty="0"/>
          </a:p>
        </p:txBody>
      </p:sp>
      <p:pic>
        <p:nvPicPr>
          <p:cNvPr id="4" name="Рисунок 3" descr="C:\Users\Учитель\Desktop\учителя\IMG_97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285992"/>
            <a:ext cx="59404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Результаты реализации программы наставничества: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1.Качество знаний   по предметам 2022-2023 </a:t>
            </a:r>
            <a:r>
              <a:rPr lang="ru-RU" sz="2800" dirty="0" err="1" smtClean="0"/>
              <a:t>уч</a:t>
            </a:r>
            <a:r>
              <a:rPr lang="ru-RU" sz="2800" dirty="0" smtClean="0"/>
              <a:t>. год: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3000372"/>
          <a:ext cx="6096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619372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знаний за 2021-2022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Качество знаний за 2022-2023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уч.год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Участие в олимпиадах на платформах «</a:t>
            </a:r>
            <a:r>
              <a:rPr lang="ru-RU" sz="2800" dirty="0" err="1" smtClean="0"/>
              <a:t>Учу.ру</a:t>
            </a:r>
            <a:r>
              <a:rPr lang="ru-RU" sz="2800" dirty="0" smtClean="0"/>
              <a:t>», «</a:t>
            </a:r>
            <a:r>
              <a:rPr lang="ru-RU" sz="2800" dirty="0" err="1" smtClean="0"/>
              <a:t>Я-класс</a:t>
            </a:r>
            <a:r>
              <a:rPr lang="ru-RU" sz="2800" dirty="0" smtClean="0"/>
              <a:t>», конкурсах, проектах, акциях.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период  2022-2023г активизировалась работа по участию учителей и учеников  в олимпиадах на платформе «Учу.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», «Я- класс»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олимпиаде на платформе «Сириус»  приняло участие 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биологии -17  учащихся, по математике-15 учащихся, по физике -11учеников, по астрономии -2 ученика, по информатике – 6 учеников, по химии -4 ученика.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платформе «Учу.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» приняли участие в марафоне «Навстречу знаниям»(Лосева А.-1 место),в марафоне «Космическое приключение» (Лосева А.-2 место), в марафоне «Волшебная осень»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Деркач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Нырикова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Д.-3 место).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международной олимпиаде «Сила разума» Лосева А. награждена дипломом за 3 место, 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Всероссийкой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олимпиаде «Хочу все знать»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Каптурова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Виктория заняла 1 место, в международной олимпиаде по русскому языку для 10класса –Черкасов Р занял 1 место. Во всероссийской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–олимпиаде  по математике  участвовало 11учащихся, среди которых имеют дипломы победителя 2 ученика, похвальные грамоты-4 ученика, сертификаты-5 учащихся.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Марафоне «Волшебная осень приняло участие 22 ученика. В марафоне «Эра роботов» приняло 19 учащихся.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80% учащихся приняли участие в «Культурном марафоне».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Благодарности и сертификаты учителей</a:t>
            </a:r>
            <a:endParaRPr lang="ru-RU" sz="3200" dirty="0"/>
          </a:p>
        </p:txBody>
      </p:sp>
      <p:pic>
        <p:nvPicPr>
          <p:cNvPr id="1027" name="Picture 3" descr="C:\Users\Учитель\Desktop\учителя\20231127_160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571767" cy="4038608"/>
          </a:xfrm>
          <a:prstGeom prst="rect">
            <a:avLst/>
          </a:prstGeom>
          <a:noFill/>
        </p:spPr>
      </p:pic>
      <p:pic>
        <p:nvPicPr>
          <p:cNvPr id="7" name="Рисунок 6" descr="C:\Users\Учитель\Desktop\учителя\20231127_160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3200409" cy="373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Учитель\Desktop\учителя\20231127_1609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9" y="2357430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Повышение мотивации учащихся через занятия внеурочной деятельности на базе Центра образования «Точка роста»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sz="1800" dirty="0" smtClean="0"/>
              <a:t>1. Проведение опытов в лабораториях центра «Точка роста» для создания проектов.</a:t>
            </a:r>
          </a:p>
          <a:p>
            <a:endParaRPr lang="ru-RU" dirty="0"/>
          </a:p>
        </p:txBody>
      </p:sp>
      <p:pic>
        <p:nvPicPr>
          <p:cNvPr id="4" name="Picture 2" descr="C:\Users\Учитель\Desktop\на сайт в 500+\опыт выделение ДНК из ткани печ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643206" cy="3340105"/>
          </a:xfrm>
          <a:prstGeom prst="rect">
            <a:avLst/>
          </a:prstGeom>
          <a:noFill/>
        </p:spPr>
      </p:pic>
      <p:pic>
        <p:nvPicPr>
          <p:cNvPr id="5" name="Picture 3" descr="C:\Users\Учитель\Desktop\на сайт в 500+\опыт Обнаружение бел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3643338" cy="2071702"/>
          </a:xfrm>
          <a:prstGeom prst="rect">
            <a:avLst/>
          </a:prstGeom>
          <a:noFill/>
        </p:spPr>
      </p:pic>
      <p:pic>
        <p:nvPicPr>
          <p:cNvPr id="6" name="Picture 4" descr="C:\Users\Учитель\Desktop\фотографии разные\ученики выполняют лабораторную работ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857628"/>
            <a:ext cx="378621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2. Сборка макетов, роботов. Физическая лаборатория.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Учитель\Desktop\на сайт в 500+\сборка роб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935163"/>
            <a:ext cx="2714643" cy="4389437"/>
          </a:xfrm>
          <a:prstGeom prst="rect">
            <a:avLst/>
          </a:prstGeom>
          <a:noFill/>
        </p:spPr>
      </p:pic>
      <p:pic>
        <p:nvPicPr>
          <p:cNvPr id="5" name="Picture 4" descr="C:\Users\Учитель\Desktop\20211207_104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Профориентационная</a:t>
            </a:r>
            <a:r>
              <a:rPr lang="ru-RU" sz="3200" dirty="0" smtClean="0"/>
              <a:t> работа с обучающимися  школы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Экскурсия в </a:t>
            </a:r>
            <a:r>
              <a:rPr lang="ru-RU" sz="2000" dirty="0" err="1" smtClean="0"/>
              <a:t>Новоромановский</a:t>
            </a:r>
            <a:r>
              <a:rPr lang="ru-RU" sz="2000" dirty="0" smtClean="0"/>
              <a:t>  ФАП</a:t>
            </a:r>
          </a:p>
          <a:p>
            <a:endParaRPr lang="ru-RU" sz="2000" dirty="0"/>
          </a:p>
        </p:txBody>
      </p:sp>
      <p:pic>
        <p:nvPicPr>
          <p:cNvPr id="4" name="Picture 2" descr="C:\Users\Учитель\Desktop\на сайт в 500+\фельдшер рассказывает о своей профе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643182"/>
            <a:ext cx="7429551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 взаимодействия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 программы:</a:t>
            </a:r>
            <a:r>
              <a:rPr lang="ru-RU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Максимально</a:t>
            </a:r>
            <a:r>
              <a:rPr lang="ru-RU" dirty="0" smtClean="0"/>
              <a:t> </a:t>
            </a:r>
            <a:r>
              <a:rPr lang="ru-RU" b="1" dirty="0" smtClean="0"/>
              <a:t>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неопределенности  через создание  </a:t>
            </a:r>
            <a:r>
              <a:rPr lang="ru-RU" b="1" dirty="0" err="1" smtClean="0"/>
              <a:t>развивающе-поддерживающей</a:t>
            </a:r>
            <a:r>
              <a:rPr lang="ru-RU" b="1" dirty="0" smtClean="0"/>
              <a:t> среды в образовательной организации на основе партнерства и доверия между всеми участниками образовательных отношений: </a:t>
            </a:r>
            <a:r>
              <a:rPr lang="ru-RU" b="1" dirty="0" err="1" smtClean="0"/>
              <a:t>детей,педагогов,родителей</a:t>
            </a:r>
            <a:r>
              <a:rPr lang="ru-RU" b="1" dirty="0" smtClean="0"/>
              <a:t> и внешними представителями социума.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Экскурсия на почтовое отделение</a:t>
            </a:r>
            <a:endParaRPr lang="ru-RU" sz="2800" dirty="0"/>
          </a:p>
        </p:txBody>
      </p:sp>
      <p:pic>
        <p:nvPicPr>
          <p:cNvPr id="4" name="Picture 2" descr="C:\Users\Учитель\Desktop\на сайт в 500+\экскурсия на почт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Защита проектов учащимися на школьной конференции (совместная работа с наставником)</a:t>
            </a:r>
            <a:endParaRPr lang="ru-RU" sz="2400" dirty="0"/>
          </a:p>
        </p:txBody>
      </p:sp>
      <p:pic>
        <p:nvPicPr>
          <p:cNvPr id="4" name="Picture 2" descr="C:\Users\Учитель\Desktop\на сайт в 500+\выступление Карасева Д. на конферен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935163"/>
            <a:ext cx="3214710" cy="4389437"/>
          </a:xfrm>
          <a:prstGeom prst="rect">
            <a:avLst/>
          </a:prstGeom>
          <a:noFill/>
        </p:spPr>
      </p:pic>
      <p:pic>
        <p:nvPicPr>
          <p:cNvPr id="5" name="Picture 2" descr="C:\Users\Учитель\Desktop\защита проекта Пи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380407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праздник с родителями</a:t>
            </a:r>
            <a:endParaRPr lang="ru-RU" dirty="0"/>
          </a:p>
        </p:txBody>
      </p:sp>
      <p:pic>
        <p:nvPicPr>
          <p:cNvPr id="1026" name="Picture 2" descr="C:\Users\user\Desktop\соревнования с родителями\IMG_20221124_133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35163"/>
            <a:ext cx="4071967" cy="4389437"/>
          </a:xfrm>
          <a:prstGeom prst="rect">
            <a:avLst/>
          </a:prstGeom>
          <a:noFill/>
        </p:spPr>
      </p:pic>
      <p:pic>
        <p:nvPicPr>
          <p:cNvPr id="5" name="Рисунок 4" descr="C:\Users\user\Desktop\соревнования с родителями\IMG_20221124_133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407196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4" name="Picture 2" descr="C:\Users\Учитель\Desktop\фотографии разные\IMG_20181022_10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714620"/>
            <a:ext cx="2500330" cy="3609980"/>
          </a:xfrm>
          <a:prstGeom prst="rect">
            <a:avLst/>
          </a:prstGeom>
          <a:noFill/>
        </p:spPr>
      </p:pic>
      <p:pic>
        <p:nvPicPr>
          <p:cNvPr id="5" name="Picture 2" descr="G:\аналит.справки 500+\разместить на сайте и прислать ссылку\экскурсия учащихся начаьных классов в усадьбу К.Толстого в Красном Роге.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86051" y="1857364"/>
            <a:ext cx="3214710" cy="3143272"/>
          </a:xfrm>
          <a:prstGeom prst="rect">
            <a:avLst/>
          </a:prstGeom>
          <a:noFill/>
        </p:spPr>
      </p:pic>
      <p:pic>
        <p:nvPicPr>
          <p:cNvPr id="6" name="Picture 2" descr="C:\Users\Учитель\Desktop\Хацунь\IMG_20221215_140944_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785795"/>
            <a:ext cx="2643206" cy="2857520"/>
          </a:xfrm>
          <a:prstGeom prst="rect">
            <a:avLst/>
          </a:prstGeom>
          <a:noFill/>
        </p:spPr>
      </p:pic>
      <p:pic>
        <p:nvPicPr>
          <p:cNvPr id="7" name="Picture 2" descr="G:\аналит.справки 500+\разместить на сайте и прислать ссылку\Экскурсия учащихся 1-4кл совместно с родителямив Красный Рог усадьбу Толстого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86446" y="3929066"/>
            <a:ext cx="3143272" cy="239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Оценка эффективности взаимодействия модели наставник -наставляемый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Доля выпускников 9 класса, прошедших итоговое собеседование с первого раза-100%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Доля выпускников 11 класса, получивших зачет по результатам итогового сочинения с первого раза-100%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Положительная динамика результатов ОГЭ по математике (5%)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учащихся , вовлеченных в работу центра «Точка роста»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знаний в 2022-2023уч.год составило 50%(в 2021-2022уч.год 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46%)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Задачи внедрения целевой  модели наставничества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Оказание помощи в профессиональной и должностной адаптации Наставляемого лица к условиям осуществления педагогической деятельности, а так же в преодолении профессиональных трудностей, возникающих при выполнении должностных обязанностей по новой специализации;</a:t>
            </a:r>
          </a:p>
          <a:p>
            <a:pPr lvl="0"/>
            <a:r>
              <a:rPr lang="ru-RU" dirty="0" smtClean="0"/>
              <a:t>Формирование потребности Наставляемого лица заниматься анализом результатов своей профессиональной деятельности;</a:t>
            </a:r>
          </a:p>
          <a:p>
            <a:pPr lvl="0"/>
            <a:r>
              <a:rPr lang="ru-RU" dirty="0" smtClean="0"/>
              <a:t>Дифференцированное  и целенаправленное планирование методической  работы на основе выявленных потенциальных возможностях Наставляемого лица;</a:t>
            </a:r>
          </a:p>
          <a:p>
            <a:pPr lvl="0"/>
            <a:r>
              <a:rPr lang="ru-RU" dirty="0" smtClean="0"/>
              <a:t>Ориентирование  Наставляемого лица на творческое использование передового педагогического опыта в своей деятельности.</a:t>
            </a:r>
          </a:p>
          <a:p>
            <a:pPr lvl="0"/>
            <a:r>
              <a:rPr lang="ru-RU" dirty="0" smtClean="0"/>
              <a:t>Ускорить процесс профессионального становления Наставляемого лица.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Схема взаимодействия  школ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14414" y="2143116"/>
            <a:ext cx="200026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Наставник</a:t>
            </a:r>
            <a:r>
              <a:rPr lang="ru-RU" sz="1200" dirty="0" smtClean="0"/>
              <a:t> –директор МБОУ «</a:t>
            </a:r>
            <a:r>
              <a:rPr lang="ru-RU" sz="1200" dirty="0" err="1" smtClean="0"/>
              <a:t>Дивовской</a:t>
            </a:r>
            <a:r>
              <a:rPr lang="ru-RU" sz="1200" dirty="0" smtClean="0"/>
              <a:t> СОШ»</a:t>
            </a:r>
            <a:endParaRPr lang="ru-RU" sz="1200" dirty="0"/>
          </a:p>
        </p:txBody>
      </p:sp>
      <p:sp>
        <p:nvSpPr>
          <p:cNvPr id="5" name="Овал 4"/>
          <p:cNvSpPr/>
          <p:nvPr/>
        </p:nvSpPr>
        <p:spPr>
          <a:xfrm>
            <a:off x="5715008" y="2143116"/>
            <a:ext cx="185738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Наставляемый</a:t>
            </a:r>
            <a:r>
              <a:rPr lang="ru-RU" sz="1200" dirty="0" smtClean="0"/>
              <a:t> –директор МБОУ «Новоромановская СОШ»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1571604" y="4643446"/>
            <a:ext cx="142876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72198" y="4643446"/>
            <a:ext cx="157163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786182" y="2428868"/>
            <a:ext cx="1571636" cy="8572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Эффективная обратная связь</a:t>
            </a:r>
            <a:endParaRPr lang="ru-RU" sz="1050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714744" y="4857760"/>
            <a:ext cx="1859094" cy="7703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Эффективная обратная связь</a:t>
            </a:r>
            <a:endParaRPr lang="ru-RU" sz="11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143108" y="3643314"/>
            <a:ext cx="14287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15140" y="3571876"/>
            <a:ext cx="14287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организации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условий для запуска программы наставничества</a:t>
            </a:r>
          </a:p>
          <a:p>
            <a:r>
              <a:rPr lang="ru-RU" dirty="0" smtClean="0"/>
              <a:t>Формирование базы наставников и наставляемых</a:t>
            </a:r>
          </a:p>
          <a:p>
            <a:r>
              <a:rPr lang="ru-RU" dirty="0" smtClean="0"/>
              <a:t>Формирование наставнических пар или групп</a:t>
            </a:r>
          </a:p>
          <a:p>
            <a:r>
              <a:rPr lang="ru-RU" dirty="0" smtClean="0"/>
              <a:t>Организация работы наставнических пар или групп</a:t>
            </a:r>
          </a:p>
          <a:p>
            <a:r>
              <a:rPr lang="ru-RU" dirty="0" smtClean="0"/>
              <a:t>Завершение наставничества</a:t>
            </a:r>
          </a:p>
          <a:p>
            <a:r>
              <a:rPr lang="ru-RU" dirty="0" smtClean="0"/>
              <a:t>Подведение итогов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Создать систему адресной помощи обучающимся с трудностями в обучении, направленной на повышение образовательных результатов </a:t>
            </a:r>
          </a:p>
          <a:p>
            <a:r>
              <a:rPr lang="ru-RU" dirty="0" smtClean="0"/>
              <a:t>Скорректировать модель методической работы школы </a:t>
            </a:r>
          </a:p>
          <a:p>
            <a:r>
              <a:rPr lang="ru-RU" dirty="0" smtClean="0"/>
              <a:t>Организовать открытое школьное пространство для родителей, обучающихся и жителей  села (</a:t>
            </a:r>
            <a:r>
              <a:rPr lang="ru-RU" dirty="0" err="1" smtClean="0"/>
              <a:t>культурно-досуговые</a:t>
            </a:r>
            <a:r>
              <a:rPr lang="ru-RU" dirty="0" smtClean="0"/>
              <a:t> мероприятия, спортивные праздники, открытый доступ к школьным спортивным площадкам, акции, экскурсии, обустройство территории и др.) </a:t>
            </a:r>
          </a:p>
          <a:p>
            <a:r>
              <a:rPr lang="ru-RU" dirty="0" smtClean="0"/>
              <a:t>Скорректировать и систематизировать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работу с обучающимися 8-11 классов для выбора будущей профессии.</a:t>
            </a:r>
          </a:p>
          <a:p>
            <a:r>
              <a:rPr lang="ru-RU" dirty="0" smtClean="0"/>
              <a:t>Внедрить психолого-педагогическую программу «Открытые родительские встречи» для родителей, чьи дети испытывают трудности в обучении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Подготовительный этап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smtClean="0"/>
              <a:t>Создается группа педагогов-аналитиков</a:t>
            </a:r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500034" y="1928802"/>
            <a:ext cx="3500462" cy="34290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Отбор или разработка диагностических   инструментов: анкеты , тесты для педагогов; обработка  и анализ результатов диагностики; </a:t>
            </a:r>
          </a:p>
          <a:p>
            <a:pPr algn="ctr"/>
            <a:r>
              <a:rPr lang="ru-RU" sz="1600" dirty="0" smtClean="0"/>
              <a:t>информирование  педагогов школы о результатах диагностики; дифференциация педагогов по результатам диагностики.</a:t>
            </a:r>
            <a:endParaRPr lang="ru-RU" sz="1600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572000" y="2000240"/>
            <a:ext cx="4071966" cy="335758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Разработка и оформление документов:</a:t>
            </a:r>
          </a:p>
          <a:p>
            <a:pPr algn="ctr"/>
            <a:r>
              <a:rPr lang="ru-RU" sz="1600" dirty="0" smtClean="0"/>
              <a:t>1.Положение о наставничестве в ОО</a:t>
            </a:r>
          </a:p>
          <a:p>
            <a:pPr algn="ctr"/>
            <a:r>
              <a:rPr lang="ru-RU" sz="1600" dirty="0" smtClean="0"/>
              <a:t>2.Программа  целевой модели наставничества в ОО</a:t>
            </a:r>
          </a:p>
          <a:p>
            <a:pPr algn="ctr"/>
            <a:r>
              <a:rPr lang="ru-RU" sz="1600" dirty="0" smtClean="0"/>
              <a:t>3.Дорожная карта</a:t>
            </a:r>
          </a:p>
          <a:p>
            <a:pPr algn="ctr"/>
            <a:r>
              <a:rPr lang="ru-RU" sz="1600" dirty="0" smtClean="0"/>
              <a:t>4.Приказ о внедрении целевой модели наставничества</a:t>
            </a:r>
          </a:p>
          <a:p>
            <a:pPr algn="ctr"/>
            <a:r>
              <a:rPr lang="ru-RU" sz="1600" dirty="0" smtClean="0"/>
              <a:t>5. Приказ о назначении наставников и формирование наставнических пар.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Нормативно-правовое  обеспечение программы наставничество в ОО</a:t>
            </a:r>
            <a:endParaRPr lang="ru-RU" sz="2000" dirty="0"/>
          </a:p>
        </p:txBody>
      </p:sp>
      <p:pic>
        <p:nvPicPr>
          <p:cNvPr id="1026" name="Picture 2" descr="C:\Users\Учитель\Desktop\учителя\20231128_144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214438"/>
            <a:ext cx="2143140" cy="3571884"/>
          </a:xfrm>
          <a:prstGeom prst="rect">
            <a:avLst/>
          </a:prstGeom>
          <a:noFill/>
        </p:spPr>
      </p:pic>
      <p:pic>
        <p:nvPicPr>
          <p:cNvPr id="7" name="Рисунок 6" descr="C:\Users\Учитель\Desktop\учителя\20231128_144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1142985"/>
            <a:ext cx="2143139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Учитель\Desktop\учителя\20231128_144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5" y="1214422"/>
            <a:ext cx="17145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Учитель\Desktop\учителя\20231128_144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1214422"/>
            <a:ext cx="18574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Учитель\Desktop\учителя\20231128_1442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1424" y="4643446"/>
            <a:ext cx="47011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Формирование базы наставника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Формирование наставнических пар, групп</a:t>
            </a:r>
          </a:p>
          <a:p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57224" y="1285860"/>
            <a:ext cx="4500594" cy="11430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  с потенциальными наставниками.</a:t>
            </a:r>
          </a:p>
          <a:p>
            <a:pPr algn="ctr"/>
            <a:r>
              <a:rPr lang="ru-RU" dirty="0" smtClean="0"/>
              <a:t>Оформление списка наставников с указанием их ролевой позиции.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388" y="1214422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00"/>
                </a:solidFill>
              </a:rPr>
              <a:t>Добровольность</a:t>
            </a:r>
            <a:r>
              <a:rPr lang="ru-RU" sz="1200" dirty="0" smtClean="0"/>
              <a:t> и </a:t>
            </a:r>
            <a:r>
              <a:rPr lang="ru-RU" sz="1200" dirty="0" smtClean="0">
                <a:solidFill>
                  <a:srgbClr val="FFFF00"/>
                </a:solidFill>
              </a:rPr>
              <a:t>ответственность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786" y="3786190"/>
            <a:ext cx="185738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Учитель русского языка </a:t>
            </a:r>
            <a:r>
              <a:rPr lang="ru-RU" sz="1100" dirty="0" err="1" smtClean="0"/>
              <a:t>Дивовской</a:t>
            </a:r>
            <a:r>
              <a:rPr lang="ru-RU" sz="1100" dirty="0" smtClean="0"/>
              <a:t> школы – учитель русского языка Новоромановской школы</a:t>
            </a:r>
            <a:endParaRPr lang="ru-RU" sz="1100" dirty="0"/>
          </a:p>
        </p:txBody>
      </p:sp>
      <p:sp>
        <p:nvSpPr>
          <p:cNvPr id="7" name="Овал 6"/>
          <p:cNvSpPr/>
          <p:nvPr/>
        </p:nvSpPr>
        <p:spPr>
          <a:xfrm>
            <a:off x="3714744" y="3857628"/>
            <a:ext cx="1857388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Учитель математики </a:t>
            </a:r>
            <a:r>
              <a:rPr lang="ru-RU" sz="1100" dirty="0" err="1" smtClean="0"/>
              <a:t>Дивовской</a:t>
            </a:r>
            <a:r>
              <a:rPr lang="ru-RU" sz="1100" dirty="0" smtClean="0"/>
              <a:t> </a:t>
            </a:r>
            <a:r>
              <a:rPr lang="ru-RU" sz="1100" dirty="0" err="1" smtClean="0"/>
              <a:t>школы-учитель</a:t>
            </a:r>
            <a:r>
              <a:rPr lang="ru-RU" sz="1100" dirty="0" smtClean="0"/>
              <a:t> </a:t>
            </a:r>
            <a:r>
              <a:rPr lang="ru-RU" sz="1100" dirty="0" err="1" smtClean="0"/>
              <a:t>математики</a:t>
            </a:r>
            <a:r>
              <a:rPr lang="ru-RU" sz="1100" dirty="0" smtClean="0"/>
              <a:t> Новоромановской школы</a:t>
            </a:r>
            <a:endParaRPr lang="ru-RU" sz="1100" dirty="0"/>
          </a:p>
        </p:txBody>
      </p:sp>
      <p:sp>
        <p:nvSpPr>
          <p:cNvPr id="8" name="Овал 7"/>
          <p:cNvSpPr/>
          <p:nvPr/>
        </p:nvSpPr>
        <p:spPr>
          <a:xfrm>
            <a:off x="6643702" y="3929066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Директор –будущий заместитель директора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915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Наставничество как механизм эффективного взаимодействия образовательных организаций</vt:lpstr>
      <vt:lpstr>Цель взаимодействия</vt:lpstr>
      <vt:lpstr>Задачи внедрения целевой  модели наставничества</vt:lpstr>
      <vt:lpstr>Схема взаимодействия  школ</vt:lpstr>
      <vt:lpstr>Этапы организации наставничества</vt:lpstr>
      <vt:lpstr>Управленческие решения</vt:lpstr>
      <vt:lpstr>Подготовительный этап</vt:lpstr>
      <vt:lpstr>Нормативно-правовое  обеспечение программы наставничество в ОО</vt:lpstr>
      <vt:lpstr>Формирование базы наставника</vt:lpstr>
      <vt:lpstr>Обучение наставников</vt:lpstr>
      <vt:lpstr>Организационно- деятельностный этап</vt:lpstr>
      <vt:lpstr>Организационно- деятельностный этап</vt:lpstr>
      <vt:lpstr>Организационно- деятельностный этап</vt:lpstr>
      <vt:lpstr>Результаты реализации программы наставничества:</vt:lpstr>
      <vt:lpstr>Участие в олимпиадах на платформах «Учу.ру», «Я-класс», конкурсах, проектах, акциях.</vt:lpstr>
      <vt:lpstr>Благодарности и сертификаты учителей</vt:lpstr>
      <vt:lpstr>Повышение мотивации учащихся через занятия внеурочной деятельности на базе Центра образования «Точка роста»</vt:lpstr>
      <vt:lpstr>2. Сборка макетов, роботов. Физическая лаборатория. </vt:lpstr>
      <vt:lpstr>Профориентационная работа с обучающимися  школы</vt:lpstr>
      <vt:lpstr>Экскурсия на почтовое отделение</vt:lpstr>
      <vt:lpstr>Защита проектов учащимися на школьной конференции (совместная работа с наставником)</vt:lpstr>
      <vt:lpstr>Спортивный праздник с родителями</vt:lpstr>
      <vt:lpstr>Экскурсии</vt:lpstr>
      <vt:lpstr>Оценка эффективности взаимодействия модели наставник -наставляемый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как механизм эффективного взаимодействия образовательных организаций</dc:title>
  <dc:creator>Учитель</dc:creator>
  <cp:lastModifiedBy>user</cp:lastModifiedBy>
  <cp:revision>9</cp:revision>
  <dcterms:created xsi:type="dcterms:W3CDTF">2023-11-27T08:06:27Z</dcterms:created>
  <dcterms:modified xsi:type="dcterms:W3CDTF">2023-11-28T12:05:04Z</dcterms:modified>
</cp:coreProperties>
</file>